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65" r:id="rId2"/>
    <p:sldId id="266" r:id="rId3"/>
    <p:sldId id="260" r:id="rId4"/>
    <p:sldId id="267" r:id="rId5"/>
    <p:sldId id="269" r:id="rId6"/>
    <p:sldId id="270" r:id="rId7"/>
    <p:sldId id="271" r:id="rId8"/>
    <p:sldId id="272" r:id="rId9"/>
    <p:sldId id="274" r:id="rId10"/>
    <p:sldId id="275" r:id="rId11"/>
    <p:sldId id="276" r:id="rId12"/>
    <p:sldId id="273" r:id="rId13"/>
    <p:sldId id="277" r:id="rId14"/>
  </p:sldIdLst>
  <p:sldSz cx="12192000" cy="6858000"/>
  <p:notesSz cx="6858000" cy="9144000"/>
  <p:embeddedFontLs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OTeGwvpyXv+WHXkZujPTG/Ddn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4F46B-8A18-43FE-988C-23A43E7B34E1}" v="2" dt="2023-05-30T11:46:40.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parsana" userId="cc6ea369b2e3e762" providerId="LiveId" clId="{7D64F46B-8A18-43FE-988C-23A43E7B34E1}"/>
    <pc:docChg chg="undo custSel addSld delSld modSld">
      <pc:chgData name="khushi parsana" userId="cc6ea369b2e3e762" providerId="LiveId" clId="{7D64F46B-8A18-43FE-988C-23A43E7B34E1}" dt="2023-05-30T11:48:48.843" v="1312" actId="1076"/>
      <pc:docMkLst>
        <pc:docMk/>
      </pc:docMkLst>
      <pc:sldChg chg="delSp modSp mod">
        <pc:chgData name="khushi parsana" userId="cc6ea369b2e3e762" providerId="LiveId" clId="{7D64F46B-8A18-43FE-988C-23A43E7B34E1}" dt="2023-05-30T11:03:15.334" v="650" actId="255"/>
        <pc:sldMkLst>
          <pc:docMk/>
          <pc:sldMk cId="0" sldId="256"/>
        </pc:sldMkLst>
        <pc:spChg chg="del mod">
          <ac:chgData name="khushi parsana" userId="cc6ea369b2e3e762" providerId="LiveId" clId="{7D64F46B-8A18-43FE-988C-23A43E7B34E1}" dt="2023-05-30T11:01:25.385" v="542" actId="21"/>
          <ac:spMkLst>
            <pc:docMk/>
            <pc:sldMk cId="0" sldId="256"/>
            <ac:spMk id="2" creationId="{00000000-0000-0000-0000-000000000000}"/>
          </ac:spMkLst>
        </pc:spChg>
        <pc:spChg chg="del mod">
          <ac:chgData name="khushi parsana" userId="cc6ea369b2e3e762" providerId="LiveId" clId="{7D64F46B-8A18-43FE-988C-23A43E7B34E1}" dt="2023-05-30T10:16:54.590" v="38"/>
          <ac:spMkLst>
            <pc:docMk/>
            <pc:sldMk cId="0" sldId="256"/>
            <ac:spMk id="3" creationId="{00000000-0000-0000-0000-000000000000}"/>
          </ac:spMkLst>
        </pc:spChg>
        <pc:spChg chg="mod">
          <ac:chgData name="khushi parsana" userId="cc6ea369b2e3e762" providerId="LiveId" clId="{7D64F46B-8A18-43FE-988C-23A43E7B34E1}" dt="2023-05-30T11:01:55.257" v="554" actId="20577"/>
          <ac:spMkLst>
            <pc:docMk/>
            <pc:sldMk cId="0" sldId="256"/>
            <ac:spMk id="88" creationId="{00000000-0000-0000-0000-000000000000}"/>
          </ac:spMkLst>
        </pc:spChg>
        <pc:spChg chg="mod">
          <ac:chgData name="khushi parsana" userId="cc6ea369b2e3e762" providerId="LiveId" clId="{7D64F46B-8A18-43FE-988C-23A43E7B34E1}" dt="2023-05-30T11:03:15.334" v="650" actId="255"/>
          <ac:spMkLst>
            <pc:docMk/>
            <pc:sldMk cId="0" sldId="256"/>
            <ac:spMk id="89" creationId="{00000000-0000-0000-0000-000000000000}"/>
          </ac:spMkLst>
        </pc:spChg>
        <pc:spChg chg="del mod">
          <ac:chgData name="khushi parsana" userId="cc6ea369b2e3e762" providerId="LiveId" clId="{7D64F46B-8A18-43FE-988C-23A43E7B34E1}" dt="2023-05-30T10:16:54.579" v="36" actId="21"/>
          <ac:spMkLst>
            <pc:docMk/>
            <pc:sldMk cId="0" sldId="256"/>
            <ac:spMk id="90" creationId="{00000000-0000-0000-0000-000000000000}"/>
          </ac:spMkLst>
        </pc:spChg>
      </pc:sldChg>
      <pc:sldChg chg="modSp mod">
        <pc:chgData name="khushi parsana" userId="cc6ea369b2e3e762" providerId="LiveId" clId="{7D64F46B-8A18-43FE-988C-23A43E7B34E1}" dt="2023-05-30T11:33:01.304" v="1024" actId="113"/>
        <pc:sldMkLst>
          <pc:docMk/>
          <pc:sldMk cId="0" sldId="259"/>
        </pc:sldMkLst>
        <pc:spChg chg="mod">
          <ac:chgData name="khushi parsana" userId="cc6ea369b2e3e762" providerId="LiveId" clId="{7D64F46B-8A18-43FE-988C-23A43E7B34E1}" dt="2023-05-30T10:29:33.796" v="302" actId="255"/>
          <ac:spMkLst>
            <pc:docMk/>
            <pc:sldMk cId="0" sldId="259"/>
            <ac:spMk id="110" creationId="{00000000-0000-0000-0000-000000000000}"/>
          </ac:spMkLst>
        </pc:spChg>
        <pc:spChg chg="mod">
          <ac:chgData name="khushi parsana" userId="cc6ea369b2e3e762" providerId="LiveId" clId="{7D64F46B-8A18-43FE-988C-23A43E7B34E1}" dt="2023-05-30T11:33:01.304" v="1024" actId="113"/>
          <ac:spMkLst>
            <pc:docMk/>
            <pc:sldMk cId="0" sldId="259"/>
            <ac:spMk id="111" creationId="{00000000-0000-0000-0000-000000000000}"/>
          </ac:spMkLst>
        </pc:spChg>
      </pc:sldChg>
      <pc:sldChg chg="modSp mod">
        <pc:chgData name="khushi parsana" userId="cc6ea369b2e3e762" providerId="LiveId" clId="{7D64F46B-8A18-43FE-988C-23A43E7B34E1}" dt="2023-05-30T11:26:28.667" v="941" actId="120"/>
        <pc:sldMkLst>
          <pc:docMk/>
          <pc:sldMk cId="0" sldId="260"/>
        </pc:sldMkLst>
        <pc:spChg chg="mod">
          <ac:chgData name="khushi parsana" userId="cc6ea369b2e3e762" providerId="LiveId" clId="{7D64F46B-8A18-43FE-988C-23A43E7B34E1}" dt="2023-05-30T11:23:32.087" v="932" actId="2711"/>
          <ac:spMkLst>
            <pc:docMk/>
            <pc:sldMk cId="0" sldId="260"/>
            <ac:spMk id="117" creationId="{00000000-0000-0000-0000-000000000000}"/>
          </ac:spMkLst>
        </pc:spChg>
        <pc:spChg chg="mod">
          <ac:chgData name="khushi parsana" userId="cc6ea369b2e3e762" providerId="LiveId" clId="{7D64F46B-8A18-43FE-988C-23A43E7B34E1}" dt="2023-05-30T11:26:28.667" v="941" actId="120"/>
          <ac:spMkLst>
            <pc:docMk/>
            <pc:sldMk cId="0" sldId="260"/>
            <ac:spMk id="118" creationId="{00000000-0000-0000-0000-000000000000}"/>
          </ac:spMkLst>
        </pc:spChg>
      </pc:sldChg>
      <pc:sldChg chg="modSp mod">
        <pc:chgData name="khushi parsana" userId="cc6ea369b2e3e762" providerId="LiveId" clId="{7D64F46B-8A18-43FE-988C-23A43E7B34E1}" dt="2023-05-30T11:33:42.807" v="1033" actId="20577"/>
        <pc:sldMkLst>
          <pc:docMk/>
          <pc:sldMk cId="0" sldId="261"/>
        </pc:sldMkLst>
        <pc:spChg chg="mod">
          <ac:chgData name="khushi parsana" userId="cc6ea369b2e3e762" providerId="LiveId" clId="{7D64F46B-8A18-43FE-988C-23A43E7B34E1}" dt="2023-05-30T11:33:14.267" v="1025" actId="2711"/>
          <ac:spMkLst>
            <pc:docMk/>
            <pc:sldMk cId="0" sldId="261"/>
            <ac:spMk id="124" creationId="{00000000-0000-0000-0000-000000000000}"/>
          </ac:spMkLst>
        </pc:spChg>
        <pc:spChg chg="mod">
          <ac:chgData name="khushi parsana" userId="cc6ea369b2e3e762" providerId="LiveId" clId="{7D64F46B-8A18-43FE-988C-23A43E7B34E1}" dt="2023-05-30T11:33:42.807" v="1033" actId="20577"/>
          <ac:spMkLst>
            <pc:docMk/>
            <pc:sldMk cId="0" sldId="261"/>
            <ac:spMk id="125" creationId="{00000000-0000-0000-0000-000000000000}"/>
          </ac:spMkLst>
        </pc:spChg>
      </pc:sldChg>
      <pc:sldChg chg="modSp new mod">
        <pc:chgData name="khushi parsana" userId="cc6ea369b2e3e762" providerId="LiveId" clId="{7D64F46B-8A18-43FE-988C-23A43E7B34E1}" dt="2023-05-30T11:44:42.118" v="1120" actId="255"/>
        <pc:sldMkLst>
          <pc:docMk/>
          <pc:sldMk cId="2892283987" sldId="262"/>
        </pc:sldMkLst>
        <pc:spChg chg="mod">
          <ac:chgData name="khushi parsana" userId="cc6ea369b2e3e762" providerId="LiveId" clId="{7D64F46B-8A18-43FE-988C-23A43E7B34E1}" dt="2023-05-30T11:44:42.118" v="1120" actId="255"/>
          <ac:spMkLst>
            <pc:docMk/>
            <pc:sldMk cId="2892283987" sldId="262"/>
            <ac:spMk id="2" creationId="{7795E4B1-BD08-59E1-A6E0-DFA1608270CE}"/>
          </ac:spMkLst>
        </pc:spChg>
      </pc:sldChg>
      <pc:sldChg chg="delSp modSp del mod">
        <pc:chgData name="khushi parsana" userId="cc6ea369b2e3e762" providerId="LiveId" clId="{7D64F46B-8A18-43FE-988C-23A43E7B34E1}" dt="2023-05-30T11:42:09.847" v="1063" actId="2696"/>
        <pc:sldMkLst>
          <pc:docMk/>
          <pc:sldMk cId="2892283987" sldId="262"/>
        </pc:sldMkLst>
        <pc:spChg chg="mod">
          <ac:chgData name="khushi parsana" userId="cc6ea369b2e3e762" providerId="LiveId" clId="{7D64F46B-8A18-43FE-988C-23A43E7B34E1}" dt="2023-05-30T11:42:02.949" v="1062" actId="20577"/>
          <ac:spMkLst>
            <pc:docMk/>
            <pc:sldMk cId="2892283987" sldId="262"/>
            <ac:spMk id="131" creationId="{00000000-0000-0000-0000-000000000000}"/>
          </ac:spMkLst>
        </pc:spChg>
        <pc:spChg chg="mod">
          <ac:chgData name="khushi parsana" userId="cc6ea369b2e3e762" providerId="LiveId" clId="{7D64F46B-8A18-43FE-988C-23A43E7B34E1}" dt="2023-05-30T11:36:35.314" v="1061" actId="14100"/>
          <ac:spMkLst>
            <pc:docMk/>
            <pc:sldMk cId="2892283987" sldId="262"/>
            <ac:spMk id="132" creationId="{00000000-0000-0000-0000-000000000000}"/>
          </ac:spMkLst>
        </pc:spChg>
        <pc:picChg chg="del">
          <ac:chgData name="khushi parsana" userId="cc6ea369b2e3e762" providerId="LiveId" clId="{7D64F46B-8A18-43FE-988C-23A43E7B34E1}" dt="2023-05-30T11:32:00.797" v="1017" actId="21"/>
          <ac:picMkLst>
            <pc:docMk/>
            <pc:sldMk cId="2892283987" sldId="262"/>
            <ac:picMk id="4" creationId="{AB3E813E-F346-7B71-91F8-5E6EE0C76FA2}"/>
          </ac:picMkLst>
        </pc:picChg>
      </pc:sldChg>
      <pc:sldChg chg="modSp new mod">
        <pc:chgData name="khushi parsana" userId="cc6ea369b2e3e762" providerId="LiveId" clId="{7D64F46B-8A18-43FE-988C-23A43E7B34E1}" dt="2023-05-30T11:45:10.823" v="1164" actId="2711"/>
        <pc:sldMkLst>
          <pc:docMk/>
          <pc:sldMk cId="1319526864" sldId="263"/>
        </pc:sldMkLst>
        <pc:spChg chg="mod">
          <ac:chgData name="khushi parsana" userId="cc6ea369b2e3e762" providerId="LiveId" clId="{7D64F46B-8A18-43FE-988C-23A43E7B34E1}" dt="2023-05-30T11:45:10.823" v="1164" actId="2711"/>
          <ac:spMkLst>
            <pc:docMk/>
            <pc:sldMk cId="1319526864" sldId="263"/>
            <ac:spMk id="2" creationId="{BB62CE17-3613-832A-43B6-3B85C3184FD8}"/>
          </ac:spMkLst>
        </pc:spChg>
      </pc:sldChg>
      <pc:sldChg chg="del">
        <pc:chgData name="khushi parsana" userId="cc6ea369b2e3e762" providerId="LiveId" clId="{7D64F46B-8A18-43FE-988C-23A43E7B34E1}" dt="2023-05-30T11:32:48.215" v="1022" actId="2696"/>
        <pc:sldMkLst>
          <pc:docMk/>
          <pc:sldMk cId="1319526864" sldId="263"/>
        </pc:sldMkLst>
      </pc:sldChg>
      <pc:sldChg chg="del">
        <pc:chgData name="khushi parsana" userId="cc6ea369b2e3e762" providerId="LiveId" clId="{7D64F46B-8A18-43FE-988C-23A43E7B34E1}" dt="2023-05-30T11:32:34.660" v="1021" actId="2696"/>
        <pc:sldMkLst>
          <pc:docMk/>
          <pc:sldMk cId="57023733" sldId="264"/>
        </pc:sldMkLst>
      </pc:sldChg>
      <pc:sldChg chg="addSp delSp modSp new mod">
        <pc:chgData name="khushi parsana" userId="cc6ea369b2e3e762" providerId="LiveId" clId="{7D64F46B-8A18-43FE-988C-23A43E7B34E1}" dt="2023-05-30T11:48:48.843" v="1312" actId="1076"/>
        <pc:sldMkLst>
          <pc:docMk/>
          <pc:sldMk cId="57023733" sldId="264"/>
        </pc:sldMkLst>
        <pc:spChg chg="mod">
          <ac:chgData name="khushi parsana" userId="cc6ea369b2e3e762" providerId="LiveId" clId="{7D64F46B-8A18-43FE-988C-23A43E7B34E1}" dt="2023-05-30T11:48:48.843" v="1312" actId="1076"/>
          <ac:spMkLst>
            <pc:docMk/>
            <pc:sldMk cId="57023733" sldId="264"/>
            <ac:spMk id="2" creationId="{F8B7F933-1D83-DA4E-1EAF-AC9BA200E6E7}"/>
          </ac:spMkLst>
        </pc:spChg>
        <pc:spChg chg="del">
          <ac:chgData name="khushi parsana" userId="cc6ea369b2e3e762" providerId="LiveId" clId="{7D64F46B-8A18-43FE-988C-23A43E7B34E1}" dt="2023-05-30T11:45:29.315" v="1166" actId="21"/>
          <ac:spMkLst>
            <pc:docMk/>
            <pc:sldMk cId="57023733" sldId="264"/>
            <ac:spMk id="3" creationId="{A0EA026F-74A5-2751-B104-1FA9BF94EF4D}"/>
          </ac:spMkLst>
        </pc:spChg>
        <pc:spChg chg="add mod">
          <ac:chgData name="khushi parsana" userId="cc6ea369b2e3e762" providerId="LiveId" clId="{7D64F46B-8A18-43FE-988C-23A43E7B34E1}" dt="2023-05-30T11:48:37.053" v="1311" actId="1076"/>
          <ac:spMkLst>
            <pc:docMk/>
            <pc:sldMk cId="57023733" sldId="264"/>
            <ac:spMk id="5" creationId="{22293093-DD5B-B0DE-308C-FDA20074B3D3}"/>
          </ac:spMkLst>
        </pc:spChg>
      </pc:sldChg>
      <pc:sldChg chg="del">
        <pc:chgData name="khushi parsana" userId="cc6ea369b2e3e762" providerId="LiveId" clId="{7D64F46B-8A18-43FE-988C-23A43E7B34E1}" dt="2023-05-30T11:32:17.614" v="1019" actId="2696"/>
        <pc:sldMkLst>
          <pc:docMk/>
          <pc:sldMk cId="2132362262" sldId="265"/>
        </pc:sldMkLst>
      </pc:sldChg>
      <pc:sldChg chg="del">
        <pc:chgData name="khushi parsana" userId="cc6ea369b2e3e762" providerId="LiveId" clId="{7D64F46B-8A18-43FE-988C-23A43E7B34E1}" dt="2023-05-30T11:32:23.084" v="1020" actId="2696"/>
        <pc:sldMkLst>
          <pc:docMk/>
          <pc:sldMk cId="2027946960" sldId="266"/>
        </pc:sldMkLst>
      </pc:sldChg>
      <pc:sldMasterChg chg="delSldLayout">
        <pc:chgData name="khushi parsana" userId="cc6ea369b2e3e762" providerId="LiveId" clId="{7D64F46B-8A18-43FE-988C-23A43E7B34E1}" dt="2023-05-30T11:32:23.084" v="1020" actId="2696"/>
        <pc:sldMasterMkLst>
          <pc:docMk/>
          <pc:sldMasterMk cId="0" sldId="2147483648"/>
        </pc:sldMasterMkLst>
        <pc:sldLayoutChg chg="del">
          <pc:chgData name="khushi parsana" userId="cc6ea369b2e3e762" providerId="LiveId" clId="{7D64F46B-8A18-43FE-988C-23A43E7B34E1}" dt="2023-05-30T11:32:23.084" v="1020" actId="2696"/>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99802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ec32c6c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ec32c6c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a:spLocks noGrp="1"/>
          </p:cNvSpPr>
          <p:nvPr>
            <p:ph type="pic" idx="2"/>
          </p:nvPr>
        </p:nvSpPr>
        <p:spPr>
          <a:xfrm>
            <a:off x="5183188" y="987425"/>
            <a:ext cx="6172200" cy="4873625"/>
          </a:xfrm>
          <a:prstGeom prst="rect">
            <a:avLst/>
          </a:prstGeom>
          <a:noFill/>
          <a:ln>
            <a:noFill/>
          </a:ln>
        </p:spPr>
      </p:sp>
      <p:sp>
        <p:nvSpPr>
          <p:cNvPr id="68" name="Google Shape;68;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6" descr="A picture containing drawing&#10;&#10;Description automatically generated"/>
          <p:cNvPicPr preferRelativeResize="0"/>
          <p:nvPr/>
        </p:nvPicPr>
        <p:blipFill rotWithShape="1">
          <a:blip r:embed="rId12">
            <a:alphaModFix/>
          </a:blip>
          <a:srcRect/>
          <a:stretch/>
        </p:blipFill>
        <p:spPr>
          <a:xfrm>
            <a:off x="180329" y="93609"/>
            <a:ext cx="2171256" cy="587428"/>
          </a:xfrm>
          <a:prstGeom prst="rect">
            <a:avLst/>
          </a:prstGeom>
          <a:noFill/>
          <a:ln>
            <a:noFill/>
          </a:ln>
        </p:spPr>
      </p:pic>
      <p:pic>
        <p:nvPicPr>
          <p:cNvPr id="12" name="Google Shape;12;p6" descr="A close up of a sign&#10;&#10;Description automatically generated"/>
          <p:cNvPicPr preferRelativeResize="0"/>
          <p:nvPr/>
        </p:nvPicPr>
        <p:blipFill rotWithShape="1">
          <a:blip r:embed="rId13">
            <a:alphaModFix/>
          </a:blip>
          <a:srcRect/>
          <a:stretch/>
        </p:blipFill>
        <p:spPr>
          <a:xfrm>
            <a:off x="10992544" y="93609"/>
            <a:ext cx="1078432" cy="587428"/>
          </a:xfrm>
          <a:prstGeom prst="rect">
            <a:avLst/>
          </a:prstGeom>
          <a:noFill/>
          <a:ln>
            <a:noFill/>
          </a:ln>
        </p:spPr>
      </p:pic>
      <p:pic>
        <p:nvPicPr>
          <p:cNvPr id="13" name="Google Shape;13;p6"/>
          <p:cNvPicPr preferRelativeResize="0"/>
          <p:nvPr/>
        </p:nvPicPr>
        <p:blipFill rotWithShape="1">
          <a:blip r:embed="rId14">
            <a:alphaModFix/>
          </a:blip>
          <a:srcRect/>
          <a:stretch/>
        </p:blipFill>
        <p:spPr>
          <a:xfrm rot="5400000">
            <a:off x="5722459" y="409320"/>
            <a:ext cx="702416" cy="12236665"/>
          </a:xfrm>
          <a:prstGeom prst="rect">
            <a:avLst/>
          </a:prstGeom>
          <a:noFill/>
          <a:ln>
            <a:noFill/>
          </a:ln>
        </p:spPr>
      </p:pic>
      <p:pic>
        <p:nvPicPr>
          <p:cNvPr id="14" name="Google Shape;14;p6"/>
          <p:cNvPicPr preferRelativeResize="0"/>
          <p:nvPr/>
        </p:nvPicPr>
        <p:blipFill rotWithShape="1">
          <a:blip r:embed="rId15">
            <a:alphaModFix/>
          </a:blip>
          <a:srcRect/>
          <a:stretch/>
        </p:blipFill>
        <p:spPr>
          <a:xfrm rot="5400000">
            <a:off x="7421731" y="1406173"/>
            <a:ext cx="207493" cy="93330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DEF8-4D7C-555E-855A-666F7F2971C8}"/>
              </a:ext>
            </a:extLst>
          </p:cNvPr>
          <p:cNvSpPr>
            <a:spLocks noGrp="1"/>
          </p:cNvSpPr>
          <p:nvPr>
            <p:ph type="ctrTitle"/>
          </p:nvPr>
        </p:nvSpPr>
        <p:spPr/>
        <p:txBody>
          <a:bodyPr>
            <a:normAutofit/>
          </a:bodyPr>
          <a:lstStyle/>
          <a:p>
            <a:pPr marL="0" lvl="0" indent="0" rtl="0">
              <a:lnSpc>
                <a:spcPct val="90000"/>
              </a:lnSpc>
              <a:spcBef>
                <a:spcPts val="0"/>
              </a:spcBef>
              <a:spcAft>
                <a:spcPts val="0"/>
              </a:spcAft>
              <a:buClr>
                <a:schemeClr val="dk1"/>
              </a:buClr>
              <a:buSzPts val="4400"/>
              <a:buNone/>
            </a:pPr>
            <a:r>
              <a:rPr lang="en-US" sz="8000" b="1" dirty="0"/>
              <a:t>Python Mini-Project</a:t>
            </a:r>
            <a:br>
              <a:rPr lang="en-US" sz="8000" b="1" dirty="0"/>
            </a:br>
            <a:r>
              <a:rPr lang="en-US" sz="2000" dirty="0">
                <a:latin typeface="Calibri" panose="020F0502020204030204" pitchFamily="34" charset="0"/>
                <a:ea typeface="Calibri" panose="020F0502020204030204" pitchFamily="34" charset="0"/>
                <a:cs typeface="Calibri" panose="020F0502020204030204" pitchFamily="34" charset="0"/>
                <a:sym typeface="Arial Black"/>
              </a:rPr>
              <a:t>FY EXCP Sem II ( 2022-23)</a:t>
            </a:r>
            <a:br>
              <a:rPr lang="en-US" sz="2000" dirty="0">
                <a:latin typeface="Calibri" panose="020F0502020204030204" pitchFamily="34" charset="0"/>
                <a:ea typeface="Calibri" panose="020F0502020204030204" pitchFamily="34" charset="0"/>
                <a:cs typeface="Calibri" panose="020F0502020204030204" pitchFamily="34" charset="0"/>
                <a:sym typeface="Arial Black"/>
              </a:rPr>
            </a:br>
            <a:r>
              <a:rPr lang="en-US" sz="2000" dirty="0">
                <a:latin typeface="Calibri" panose="020F0502020204030204" pitchFamily="34" charset="0"/>
                <a:ea typeface="Calibri" panose="020F0502020204030204" pitchFamily="34" charset="0"/>
                <a:cs typeface="Calibri" panose="020F0502020204030204" pitchFamily="34" charset="0"/>
                <a:sym typeface="Arial Black"/>
              </a:rPr>
              <a:t>Batch P1-2</a:t>
            </a:r>
            <a:endParaRPr lang="en-IN" sz="8000" dirty="0"/>
          </a:p>
        </p:txBody>
      </p:sp>
      <p:sp>
        <p:nvSpPr>
          <p:cNvPr id="3" name="Subtitle 2">
            <a:extLst>
              <a:ext uri="{FF2B5EF4-FFF2-40B4-BE49-F238E27FC236}">
                <a16:creationId xmlns:a16="http://schemas.microsoft.com/office/drawing/2014/main" id="{9CA44BEF-FB0B-251B-6BCC-D11631B03CD7}"/>
              </a:ext>
            </a:extLst>
          </p:cNvPr>
          <p:cNvSpPr>
            <a:spLocks noGrp="1"/>
          </p:cNvSpPr>
          <p:nvPr>
            <p:ph type="subTitle" idx="1"/>
          </p:nvPr>
        </p:nvSpPr>
        <p:spPr/>
        <p:txBody>
          <a:bodyPr>
            <a:normAutofit/>
          </a:bodyPr>
          <a:lstStyle/>
          <a:p>
            <a:r>
              <a:rPr lang="en-US" sz="2800" b="1" dirty="0">
                <a:latin typeface="Calibri" panose="020F0502020204030204" pitchFamily="34" charset="0"/>
                <a:ea typeface="Calibri" panose="020F0502020204030204" pitchFamily="34" charset="0"/>
                <a:cs typeface="Calibri" panose="020F0502020204030204" pitchFamily="34" charset="0"/>
                <a:sym typeface="Arial Black"/>
              </a:rPr>
              <a:t>Title: Automated email sending by reading from excel data</a:t>
            </a:r>
          </a:p>
          <a:p>
            <a:endParaRPr lang="en-US" sz="1000" dirty="0">
              <a:latin typeface="Calibri" panose="020F0502020204030204" pitchFamily="34" charset="0"/>
              <a:ea typeface="Calibri" panose="020F0502020204030204" pitchFamily="34" charset="0"/>
              <a:cs typeface="Calibri" panose="020F0502020204030204" pitchFamily="34" charset="0"/>
              <a:sym typeface="Arial Black"/>
            </a:endParaRPr>
          </a:p>
          <a:p>
            <a:r>
              <a:rPr lang="en-US" sz="1800" dirty="0">
                <a:latin typeface="Calibri" panose="020F0502020204030204" pitchFamily="34" charset="0"/>
                <a:ea typeface="Calibri" panose="020F0502020204030204" pitchFamily="34" charset="0"/>
                <a:cs typeface="Calibri" panose="020F0502020204030204" pitchFamily="34" charset="0"/>
                <a:sym typeface="Arial Black"/>
              </a:rPr>
              <a:t>16014022050, 16014022058, 16014022064</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1FAD7D0-DAAB-AF0D-F44E-893A828866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3549831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EA12-A4D7-2A54-E3FC-1D395276E3D6}"/>
              </a:ext>
            </a:extLst>
          </p:cNvPr>
          <p:cNvSpPr>
            <a:spLocks noGrp="1"/>
          </p:cNvSpPr>
          <p:nvPr>
            <p:ph type="title"/>
          </p:nvPr>
        </p:nvSpPr>
        <p:spPr/>
        <p:txBody>
          <a:bodyPr/>
          <a:lstStyle/>
          <a:p>
            <a:pPr algn="ctr"/>
            <a:r>
              <a:rPr lang="en-US" b="1" dirty="0"/>
              <a:t>Results</a:t>
            </a:r>
            <a:endParaRPr lang="en-IN" b="1" dirty="0"/>
          </a:p>
        </p:txBody>
      </p:sp>
      <p:sp>
        <p:nvSpPr>
          <p:cNvPr id="5" name="Text Placeholder 4">
            <a:extLst>
              <a:ext uri="{FF2B5EF4-FFF2-40B4-BE49-F238E27FC236}">
                <a16:creationId xmlns:a16="http://schemas.microsoft.com/office/drawing/2014/main" id="{88E80E6F-18CC-4E48-270A-82A9A024BEA6}"/>
              </a:ext>
            </a:extLst>
          </p:cNvPr>
          <p:cNvSpPr>
            <a:spLocks noGrp="1"/>
          </p:cNvSpPr>
          <p:nvPr>
            <p:ph type="body" idx="1"/>
          </p:nvPr>
        </p:nvSpPr>
        <p:spPr>
          <a:xfrm>
            <a:off x="838200" y="1340768"/>
            <a:ext cx="10515600" cy="504056"/>
          </a:xfrm>
        </p:spPr>
        <p:txBody>
          <a:bodyPr/>
          <a:lstStyle/>
          <a:p>
            <a:pPr marL="114300" indent="0">
              <a:buNone/>
            </a:pPr>
            <a:r>
              <a:rPr lang="en-US" sz="2000" b="1" dirty="0"/>
              <a:t>In case of errors (invalid mail): </a:t>
            </a:r>
            <a:endParaRPr lang="en-IN" sz="2000" b="1" dirty="0"/>
          </a:p>
          <a:p>
            <a:endParaRPr lang="en-IN" dirty="0"/>
          </a:p>
        </p:txBody>
      </p:sp>
      <p:sp>
        <p:nvSpPr>
          <p:cNvPr id="3" name="Slide Number Placeholder 2">
            <a:extLst>
              <a:ext uri="{FF2B5EF4-FFF2-40B4-BE49-F238E27FC236}">
                <a16:creationId xmlns:a16="http://schemas.microsoft.com/office/drawing/2014/main" id="{54C021E0-2AE5-63FF-D02F-2B8E336533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10</a:t>
            </a:fld>
            <a:endParaRPr lang="en-US" dirty="0">
              <a:solidFill>
                <a:schemeClr val="bg1"/>
              </a:solidFill>
            </a:endParaRPr>
          </a:p>
        </p:txBody>
      </p:sp>
      <p:pic>
        <p:nvPicPr>
          <p:cNvPr id="7" name="Picture 6">
            <a:extLst>
              <a:ext uri="{FF2B5EF4-FFF2-40B4-BE49-F238E27FC236}">
                <a16:creationId xmlns:a16="http://schemas.microsoft.com/office/drawing/2014/main" id="{716E63C4-2AAA-1401-6198-F5CE116A6A70}"/>
              </a:ext>
            </a:extLst>
          </p:cNvPr>
          <p:cNvPicPr>
            <a:picLocks noChangeAspect="1"/>
          </p:cNvPicPr>
          <p:nvPr/>
        </p:nvPicPr>
        <p:blipFill>
          <a:blip r:embed="rId2"/>
          <a:stretch>
            <a:fillRect/>
          </a:stretch>
        </p:blipFill>
        <p:spPr>
          <a:xfrm>
            <a:off x="1055440" y="1844824"/>
            <a:ext cx="3244150" cy="2304256"/>
          </a:xfrm>
          <a:prstGeom prst="rect">
            <a:avLst/>
          </a:prstGeom>
        </p:spPr>
      </p:pic>
      <p:sp>
        <p:nvSpPr>
          <p:cNvPr id="8" name="TextBox 7">
            <a:extLst>
              <a:ext uri="{FF2B5EF4-FFF2-40B4-BE49-F238E27FC236}">
                <a16:creationId xmlns:a16="http://schemas.microsoft.com/office/drawing/2014/main" id="{9E5AF7AB-CFDE-A9C0-0651-BD3B74417A8A}"/>
              </a:ext>
            </a:extLst>
          </p:cNvPr>
          <p:cNvSpPr txBox="1"/>
          <p:nvPr/>
        </p:nvSpPr>
        <p:spPr>
          <a:xfrm>
            <a:off x="1055440" y="4128997"/>
            <a:ext cx="3240360" cy="523220"/>
          </a:xfrm>
          <a:prstGeom prst="rect">
            <a:avLst/>
          </a:prstGeom>
          <a:noFill/>
        </p:spPr>
        <p:txBody>
          <a:bodyPr wrap="square" rtlCol="0">
            <a:spAutoFit/>
          </a:bodyPr>
          <a:lstStyle/>
          <a:p>
            <a:pPr algn="ctr"/>
            <a:r>
              <a:rPr lang="en-US" b="1" i="1" dirty="0">
                <a:latin typeface="Calibri" panose="020F0502020204030204" pitchFamily="34" charset="0"/>
                <a:ea typeface="Calibri" panose="020F0502020204030204" pitchFamily="34" charset="0"/>
                <a:cs typeface="Calibri" panose="020F0502020204030204" pitchFamily="34" charset="0"/>
              </a:rPr>
              <a:t>1. Invalid email opens another dialog box to enter current mail</a:t>
            </a:r>
            <a:endParaRPr lang="en-IN" b="1" i="1"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75388409-A2DF-965A-0538-8071ABF4D44D}"/>
              </a:ext>
            </a:extLst>
          </p:cNvPr>
          <p:cNvPicPr>
            <a:picLocks noChangeAspect="1"/>
          </p:cNvPicPr>
          <p:nvPr/>
        </p:nvPicPr>
        <p:blipFill>
          <a:blip r:embed="rId3"/>
          <a:stretch>
            <a:fillRect/>
          </a:stretch>
        </p:blipFill>
        <p:spPr>
          <a:xfrm>
            <a:off x="4609516" y="1844824"/>
            <a:ext cx="6744284" cy="1386960"/>
          </a:xfrm>
          <a:prstGeom prst="rect">
            <a:avLst/>
          </a:prstGeom>
        </p:spPr>
      </p:pic>
      <p:sp>
        <p:nvSpPr>
          <p:cNvPr id="11" name="TextBox 10">
            <a:extLst>
              <a:ext uri="{FF2B5EF4-FFF2-40B4-BE49-F238E27FC236}">
                <a16:creationId xmlns:a16="http://schemas.microsoft.com/office/drawing/2014/main" id="{90B28A9C-3E30-1927-BE74-1D3FDB4E9AF4}"/>
              </a:ext>
            </a:extLst>
          </p:cNvPr>
          <p:cNvSpPr txBox="1"/>
          <p:nvPr/>
        </p:nvSpPr>
        <p:spPr>
          <a:xfrm>
            <a:off x="4583832" y="3252971"/>
            <a:ext cx="6769968" cy="307777"/>
          </a:xfrm>
          <a:prstGeom prst="rect">
            <a:avLst/>
          </a:prstGeom>
          <a:noFill/>
        </p:spPr>
        <p:txBody>
          <a:bodyPr wrap="square" rtlCol="0">
            <a:spAutoFit/>
          </a:bodyPr>
          <a:lstStyle/>
          <a:p>
            <a:pPr algn="ctr"/>
            <a:r>
              <a:rPr lang="en-US" sz="1400" b="1" i="1" dirty="0">
                <a:latin typeface="Calibri" panose="020F0502020204030204" pitchFamily="34" charset="0"/>
                <a:ea typeface="Calibri" panose="020F0502020204030204" pitchFamily="34" charset="0"/>
                <a:cs typeface="Calibri" panose="020F0502020204030204" pitchFamily="34" charset="0"/>
              </a:rPr>
              <a:t>2. Output displaying status of mails </a:t>
            </a:r>
            <a:endParaRPr lang="en-IN" sz="1400" b="1" i="1" dirty="0">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C54A9994-E4C6-F84E-B475-35AFF113C071}"/>
              </a:ext>
            </a:extLst>
          </p:cNvPr>
          <p:cNvPicPr>
            <a:picLocks noChangeAspect="1"/>
          </p:cNvPicPr>
          <p:nvPr/>
        </p:nvPicPr>
        <p:blipFill>
          <a:blip r:embed="rId4"/>
          <a:stretch>
            <a:fillRect/>
          </a:stretch>
        </p:blipFill>
        <p:spPr>
          <a:xfrm>
            <a:off x="4687471" y="3644105"/>
            <a:ext cx="2364773" cy="2016224"/>
          </a:xfrm>
          <a:prstGeom prst="rect">
            <a:avLst/>
          </a:prstGeom>
        </p:spPr>
      </p:pic>
      <p:pic>
        <p:nvPicPr>
          <p:cNvPr id="15" name="Picture 14">
            <a:extLst>
              <a:ext uri="{FF2B5EF4-FFF2-40B4-BE49-F238E27FC236}">
                <a16:creationId xmlns:a16="http://schemas.microsoft.com/office/drawing/2014/main" id="{BDFC4486-81AC-D71D-E273-C18DCA2FB109}"/>
              </a:ext>
            </a:extLst>
          </p:cNvPr>
          <p:cNvPicPr>
            <a:picLocks noChangeAspect="1"/>
          </p:cNvPicPr>
          <p:nvPr/>
        </p:nvPicPr>
        <p:blipFill>
          <a:blip r:embed="rId5"/>
          <a:stretch>
            <a:fillRect/>
          </a:stretch>
        </p:blipFill>
        <p:spPr>
          <a:xfrm>
            <a:off x="7464152" y="3647728"/>
            <a:ext cx="2116611" cy="2012601"/>
          </a:xfrm>
          <a:prstGeom prst="rect">
            <a:avLst/>
          </a:prstGeom>
        </p:spPr>
      </p:pic>
      <p:sp>
        <p:nvSpPr>
          <p:cNvPr id="19" name="TextBox 18">
            <a:extLst>
              <a:ext uri="{FF2B5EF4-FFF2-40B4-BE49-F238E27FC236}">
                <a16:creationId xmlns:a16="http://schemas.microsoft.com/office/drawing/2014/main" id="{12A47A1D-AE2F-9EA7-98D5-AED970FD660A}"/>
              </a:ext>
            </a:extLst>
          </p:cNvPr>
          <p:cNvSpPr txBox="1"/>
          <p:nvPr/>
        </p:nvSpPr>
        <p:spPr>
          <a:xfrm>
            <a:off x="9683430" y="4256769"/>
            <a:ext cx="1670370" cy="523220"/>
          </a:xfrm>
          <a:prstGeom prst="rect">
            <a:avLst/>
          </a:prstGeom>
          <a:noFill/>
        </p:spPr>
        <p:txBody>
          <a:bodyPr wrap="square">
            <a:spAutoFit/>
          </a:bodyPr>
          <a:lstStyle/>
          <a:p>
            <a:pPr algn="ctr"/>
            <a:r>
              <a:rPr lang="en-US" b="1" i="1" dirty="0">
                <a:latin typeface="Calibri" panose="020F0502020204030204" pitchFamily="34" charset="0"/>
                <a:ea typeface="Calibri" panose="020F0502020204030204" pitchFamily="34" charset="0"/>
                <a:cs typeface="Calibri" panose="020F0502020204030204" pitchFamily="34" charset="0"/>
              </a:rPr>
              <a:t>3</a:t>
            </a:r>
            <a:r>
              <a:rPr lang="en-US" sz="1400" b="1" i="1" dirty="0">
                <a:latin typeface="Calibri" panose="020F0502020204030204" pitchFamily="34" charset="0"/>
                <a:ea typeface="Calibri" panose="020F0502020204030204" pitchFamily="34" charset="0"/>
                <a:cs typeface="Calibri" panose="020F0502020204030204" pitchFamily="34" charset="0"/>
              </a:rPr>
              <a:t>. New excel sheets created</a:t>
            </a:r>
            <a:endParaRPr lang="en-IN" sz="1400" b="1"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203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EA12-A4D7-2A54-E3FC-1D395276E3D6}"/>
              </a:ext>
            </a:extLst>
          </p:cNvPr>
          <p:cNvSpPr>
            <a:spLocks noGrp="1"/>
          </p:cNvSpPr>
          <p:nvPr>
            <p:ph type="title"/>
          </p:nvPr>
        </p:nvSpPr>
        <p:spPr/>
        <p:txBody>
          <a:bodyPr/>
          <a:lstStyle/>
          <a:p>
            <a:pPr algn="ctr"/>
            <a:r>
              <a:rPr lang="en-US" b="1" dirty="0"/>
              <a:t>Results</a:t>
            </a:r>
            <a:endParaRPr lang="en-IN" b="1" dirty="0"/>
          </a:p>
        </p:txBody>
      </p:sp>
      <p:sp>
        <p:nvSpPr>
          <p:cNvPr id="5" name="Text Placeholder 4">
            <a:extLst>
              <a:ext uri="{FF2B5EF4-FFF2-40B4-BE49-F238E27FC236}">
                <a16:creationId xmlns:a16="http://schemas.microsoft.com/office/drawing/2014/main" id="{88E80E6F-18CC-4E48-270A-82A9A024BEA6}"/>
              </a:ext>
            </a:extLst>
          </p:cNvPr>
          <p:cNvSpPr>
            <a:spLocks noGrp="1"/>
          </p:cNvSpPr>
          <p:nvPr>
            <p:ph type="body" idx="1"/>
          </p:nvPr>
        </p:nvSpPr>
        <p:spPr>
          <a:xfrm>
            <a:off x="838200" y="1340768"/>
            <a:ext cx="10515600" cy="504056"/>
          </a:xfrm>
        </p:spPr>
        <p:txBody>
          <a:bodyPr/>
          <a:lstStyle/>
          <a:p>
            <a:pPr marL="114300" indent="0">
              <a:buNone/>
            </a:pPr>
            <a:r>
              <a:rPr lang="en-US" sz="2000" b="1" dirty="0"/>
              <a:t>In case of errors (internet connection): </a:t>
            </a:r>
            <a:endParaRPr lang="en-IN" sz="2000" b="1" dirty="0"/>
          </a:p>
          <a:p>
            <a:endParaRPr lang="en-IN" dirty="0"/>
          </a:p>
        </p:txBody>
      </p:sp>
      <p:sp>
        <p:nvSpPr>
          <p:cNvPr id="3" name="Slide Number Placeholder 2">
            <a:extLst>
              <a:ext uri="{FF2B5EF4-FFF2-40B4-BE49-F238E27FC236}">
                <a16:creationId xmlns:a16="http://schemas.microsoft.com/office/drawing/2014/main" id="{54C021E0-2AE5-63FF-D02F-2B8E336533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11</a:t>
            </a:fld>
            <a:endParaRPr lang="en-US" dirty="0">
              <a:solidFill>
                <a:schemeClr val="bg1"/>
              </a:solidFill>
            </a:endParaRPr>
          </a:p>
        </p:txBody>
      </p:sp>
      <p:pic>
        <p:nvPicPr>
          <p:cNvPr id="6" name="Picture 5">
            <a:extLst>
              <a:ext uri="{FF2B5EF4-FFF2-40B4-BE49-F238E27FC236}">
                <a16:creationId xmlns:a16="http://schemas.microsoft.com/office/drawing/2014/main" id="{D74AE9D6-CAEB-8A19-9385-B5BF5E9C34DA}"/>
              </a:ext>
            </a:extLst>
          </p:cNvPr>
          <p:cNvPicPr>
            <a:picLocks noChangeAspect="1"/>
          </p:cNvPicPr>
          <p:nvPr/>
        </p:nvPicPr>
        <p:blipFill>
          <a:blip r:embed="rId2"/>
          <a:stretch>
            <a:fillRect/>
          </a:stretch>
        </p:blipFill>
        <p:spPr>
          <a:xfrm>
            <a:off x="1055440" y="1988840"/>
            <a:ext cx="5182049" cy="1104996"/>
          </a:xfrm>
          <a:prstGeom prst="rect">
            <a:avLst/>
          </a:prstGeom>
        </p:spPr>
      </p:pic>
      <p:pic>
        <p:nvPicPr>
          <p:cNvPr id="12" name="Picture 11">
            <a:extLst>
              <a:ext uri="{FF2B5EF4-FFF2-40B4-BE49-F238E27FC236}">
                <a16:creationId xmlns:a16="http://schemas.microsoft.com/office/drawing/2014/main" id="{71D8C44F-BEBB-6B90-0D21-1F43E78F67FF}"/>
              </a:ext>
            </a:extLst>
          </p:cNvPr>
          <p:cNvPicPr>
            <a:picLocks noChangeAspect="1"/>
          </p:cNvPicPr>
          <p:nvPr/>
        </p:nvPicPr>
        <p:blipFill>
          <a:blip r:embed="rId3"/>
          <a:stretch>
            <a:fillRect/>
          </a:stretch>
        </p:blipFill>
        <p:spPr>
          <a:xfrm>
            <a:off x="1066661" y="3847598"/>
            <a:ext cx="5492240" cy="1104996"/>
          </a:xfrm>
          <a:prstGeom prst="rect">
            <a:avLst/>
          </a:prstGeom>
        </p:spPr>
      </p:pic>
      <p:sp>
        <p:nvSpPr>
          <p:cNvPr id="16" name="TextBox 15">
            <a:extLst>
              <a:ext uri="{FF2B5EF4-FFF2-40B4-BE49-F238E27FC236}">
                <a16:creationId xmlns:a16="http://schemas.microsoft.com/office/drawing/2014/main" id="{E6B31454-6FA0-593E-9AE4-4EABCEC6B02F}"/>
              </a:ext>
            </a:extLst>
          </p:cNvPr>
          <p:cNvSpPr txBox="1"/>
          <p:nvPr/>
        </p:nvSpPr>
        <p:spPr>
          <a:xfrm>
            <a:off x="849421" y="3271534"/>
            <a:ext cx="10515600" cy="400110"/>
          </a:xfrm>
          <a:prstGeom prst="rect">
            <a:avLst/>
          </a:prstGeom>
          <a:noFill/>
        </p:spPr>
        <p:txBody>
          <a:bodyPr wrap="square">
            <a:spAutoFit/>
          </a:bodyPr>
          <a:lstStyle/>
          <a:p>
            <a:pPr marL="114300" indent="0">
              <a:buNone/>
            </a:pPr>
            <a:r>
              <a:rPr lang="en-US" sz="2000" b="1" dirty="0">
                <a:solidFill>
                  <a:schemeClr val="dk1"/>
                </a:solidFill>
                <a:latin typeface="Calibri"/>
                <a:ea typeface="Calibri"/>
                <a:cs typeface="Calibri"/>
                <a:sym typeface="Calibri"/>
              </a:rPr>
              <a:t>In case of errors (Unable to find file): </a:t>
            </a:r>
            <a:endParaRPr lang="en-IN" sz="2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982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5F6A-E875-651C-43D0-D329DEDC9F8A}"/>
              </a:ext>
            </a:extLst>
          </p:cNvPr>
          <p:cNvSpPr>
            <a:spLocks noGrp="1"/>
          </p:cNvSpPr>
          <p:nvPr>
            <p:ph type="title"/>
          </p:nvPr>
        </p:nvSpPr>
        <p:spPr/>
        <p:txBody>
          <a:bodyPr/>
          <a:lstStyle/>
          <a:p>
            <a:pPr algn="ctr"/>
            <a:r>
              <a:rPr lang="en-US" b="1" dirty="0"/>
              <a:t>Conclusion</a:t>
            </a:r>
            <a:endParaRPr lang="en-IN" b="1" dirty="0"/>
          </a:p>
        </p:txBody>
      </p:sp>
      <p:sp>
        <p:nvSpPr>
          <p:cNvPr id="3" name="Text Placeholder 2">
            <a:extLst>
              <a:ext uri="{FF2B5EF4-FFF2-40B4-BE49-F238E27FC236}">
                <a16:creationId xmlns:a16="http://schemas.microsoft.com/office/drawing/2014/main" id="{15171C52-1EFC-9290-B98F-E3C936900620}"/>
              </a:ext>
            </a:extLst>
          </p:cNvPr>
          <p:cNvSpPr>
            <a:spLocks noGrp="1"/>
          </p:cNvSpPr>
          <p:nvPr>
            <p:ph type="body" idx="1"/>
          </p:nvPr>
        </p:nvSpPr>
        <p:spPr>
          <a:xfrm>
            <a:off x="838200" y="1674033"/>
            <a:ext cx="10515600" cy="4351338"/>
          </a:xfrm>
        </p:spPr>
        <p:txBody>
          <a:bodyPr>
            <a:normAutofit/>
          </a:bodyPr>
          <a:lstStyle/>
          <a:p>
            <a:pPr marL="114300" indent="0" algn="ctr">
              <a:buNone/>
            </a:pPr>
            <a:r>
              <a:rPr lang="en-US" sz="2700" b="0" i="0" dirty="0">
                <a:solidFill>
                  <a:schemeClr val="tx1"/>
                </a:solidFill>
                <a:effectLst/>
                <a:latin typeface="Söhne"/>
              </a:rPr>
              <a:t>The Python mini-project provided us with an excellent opportunity to apply the skills we acquired throughout the semester to real-life projects. It allowed us to utilize concepts like try/except blocks, function creation, and conditional and iterative constructs such as if and for loops. Additionally, the project enabled us to explore and gain familiarity with various libraries such as </a:t>
            </a:r>
            <a:r>
              <a:rPr lang="en-US" sz="2700" b="0" i="0" dirty="0" err="1">
                <a:solidFill>
                  <a:schemeClr val="tx1"/>
                </a:solidFill>
                <a:effectLst/>
                <a:latin typeface="Söhne"/>
              </a:rPr>
              <a:t>tkinter</a:t>
            </a:r>
            <a:r>
              <a:rPr lang="en-US" sz="2700" b="0" i="0" dirty="0">
                <a:solidFill>
                  <a:schemeClr val="tx1"/>
                </a:solidFill>
                <a:effectLst/>
                <a:latin typeface="Söhne"/>
              </a:rPr>
              <a:t> for GUI development, smtp for email sending, and navigate through a complex program structure. </a:t>
            </a:r>
          </a:p>
          <a:p>
            <a:pPr marL="114300" indent="0" algn="ctr">
              <a:buNone/>
            </a:pPr>
            <a:r>
              <a:rPr lang="en-US" sz="2700" b="0" i="0" dirty="0">
                <a:solidFill>
                  <a:schemeClr val="tx1"/>
                </a:solidFill>
                <a:effectLst/>
                <a:latin typeface="Söhne"/>
              </a:rPr>
              <a:t>Overall, this project enriched our practical understanding of Python programming and expanded our knowledge of different libraries and their functionalities.</a:t>
            </a:r>
            <a:endParaRPr lang="en-IN" sz="2700" dirty="0">
              <a:solidFill>
                <a:schemeClr val="tx1"/>
              </a:solidFill>
            </a:endParaRPr>
          </a:p>
        </p:txBody>
      </p:sp>
      <p:sp>
        <p:nvSpPr>
          <p:cNvPr id="4" name="Slide Number Placeholder 3">
            <a:extLst>
              <a:ext uri="{FF2B5EF4-FFF2-40B4-BE49-F238E27FC236}">
                <a16:creationId xmlns:a16="http://schemas.microsoft.com/office/drawing/2014/main" id="{FC5C6C4E-BCD1-966A-321B-98C856B088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12</a:t>
            </a:fld>
            <a:endParaRPr lang="en-US">
              <a:solidFill>
                <a:schemeClr val="bg1"/>
              </a:solidFill>
            </a:endParaRPr>
          </a:p>
        </p:txBody>
      </p:sp>
    </p:spTree>
    <p:extLst>
      <p:ext uri="{BB962C8B-B14F-4D97-AF65-F5344CB8AC3E}">
        <p14:creationId xmlns:p14="http://schemas.microsoft.com/office/powerpoint/2010/main" val="12851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4975-0119-1B8E-5E92-AE28289DBAA4}"/>
              </a:ext>
            </a:extLst>
          </p:cNvPr>
          <p:cNvSpPr>
            <a:spLocks noGrp="1"/>
          </p:cNvSpPr>
          <p:nvPr>
            <p:ph type="ctrTitle"/>
          </p:nvPr>
        </p:nvSpPr>
        <p:spPr>
          <a:xfrm>
            <a:off x="1524000" y="1628800"/>
            <a:ext cx="9144000" cy="2387600"/>
          </a:xfrm>
        </p:spPr>
        <p:txBody>
          <a:bodyPr>
            <a:normAutofit/>
          </a:bodyPr>
          <a:lstStyle/>
          <a:p>
            <a:r>
              <a:rPr lang="en-US" sz="10000" dirty="0"/>
              <a:t>Thank You!</a:t>
            </a:r>
            <a:endParaRPr lang="en-IN" sz="10000" dirty="0"/>
          </a:p>
        </p:txBody>
      </p:sp>
      <p:sp>
        <p:nvSpPr>
          <p:cNvPr id="4" name="Slide Number Placeholder 3">
            <a:extLst>
              <a:ext uri="{FF2B5EF4-FFF2-40B4-BE49-F238E27FC236}">
                <a16:creationId xmlns:a16="http://schemas.microsoft.com/office/drawing/2014/main" id="{A379ED08-78F0-FF00-4C82-09D41B4752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13</a:t>
            </a:fld>
            <a:endParaRPr lang="en-US" dirty="0">
              <a:solidFill>
                <a:schemeClr val="bg1"/>
              </a:solidFill>
            </a:endParaRPr>
          </a:p>
        </p:txBody>
      </p:sp>
    </p:spTree>
    <p:extLst>
      <p:ext uri="{BB962C8B-B14F-4D97-AF65-F5344CB8AC3E}">
        <p14:creationId xmlns:p14="http://schemas.microsoft.com/office/powerpoint/2010/main" val="278300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C8A7-86B0-61EA-C14E-9ADAA2342DF3}"/>
              </a:ext>
            </a:extLst>
          </p:cNvPr>
          <p:cNvSpPr>
            <a:spLocks noGrp="1"/>
          </p:cNvSpPr>
          <p:nvPr>
            <p:ph type="title"/>
          </p:nvPr>
        </p:nvSpPr>
        <p:spPr/>
        <p:txBody>
          <a:bodyPr/>
          <a:lstStyle/>
          <a:p>
            <a:pPr algn="ctr"/>
            <a:r>
              <a:rPr lang="en-US" b="1" dirty="0"/>
              <a:t>Problem Statement</a:t>
            </a:r>
            <a:endParaRPr lang="en-IN" b="1" dirty="0"/>
          </a:p>
        </p:txBody>
      </p:sp>
      <p:sp>
        <p:nvSpPr>
          <p:cNvPr id="3" name="Text Placeholder 2">
            <a:extLst>
              <a:ext uri="{FF2B5EF4-FFF2-40B4-BE49-F238E27FC236}">
                <a16:creationId xmlns:a16="http://schemas.microsoft.com/office/drawing/2014/main" id="{F7122F25-F4CD-4CF9-5C79-70A9ABD6154C}"/>
              </a:ext>
            </a:extLst>
          </p:cNvPr>
          <p:cNvSpPr>
            <a:spLocks noGrp="1"/>
          </p:cNvSpPr>
          <p:nvPr>
            <p:ph type="body" idx="1"/>
          </p:nvPr>
        </p:nvSpPr>
        <p:spPr/>
        <p:txBody>
          <a:bodyPr/>
          <a:lstStyle/>
          <a:p>
            <a:pPr marL="114300" indent="0" algn="ctr">
              <a:buNone/>
            </a:pPr>
            <a:r>
              <a:rPr lang="en-US" b="0" i="0" dirty="0">
                <a:solidFill>
                  <a:schemeClr val="tx1"/>
                </a:solidFill>
                <a:effectLst/>
                <a:latin typeface="Söhne"/>
              </a:rPr>
              <a:t>The objective of this program is to automate the process of sending emails to a list of recipients stored in an Excel file. The program reads the recipient details from the Excel file, including email addresses, names, and marks. It then validates the email addresses, sends personalized email notifications with the marks, and updates the status of each email in the Excel file.</a:t>
            </a:r>
            <a:endParaRPr lang="en-IN" dirty="0">
              <a:solidFill>
                <a:schemeClr val="tx1"/>
              </a:solidFill>
            </a:endParaRPr>
          </a:p>
        </p:txBody>
      </p:sp>
      <p:sp>
        <p:nvSpPr>
          <p:cNvPr id="4" name="Slide Number Placeholder 3">
            <a:extLst>
              <a:ext uri="{FF2B5EF4-FFF2-40B4-BE49-F238E27FC236}">
                <a16:creationId xmlns:a16="http://schemas.microsoft.com/office/drawing/2014/main" id="{937E869B-912F-2E9C-E0FC-3DD929B37F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2</a:t>
            </a:fld>
            <a:endParaRPr lang="en-US">
              <a:solidFill>
                <a:schemeClr val="bg1"/>
              </a:solidFill>
            </a:endParaRPr>
          </a:p>
        </p:txBody>
      </p:sp>
    </p:spTree>
    <p:extLst>
      <p:ext uri="{BB962C8B-B14F-4D97-AF65-F5344CB8AC3E}">
        <p14:creationId xmlns:p14="http://schemas.microsoft.com/office/powerpoint/2010/main" val="274100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eec32c6c4d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System Architecture</a:t>
            </a:r>
            <a:endParaRPr b="1" dirty="0"/>
          </a:p>
        </p:txBody>
      </p:sp>
      <p:sp>
        <p:nvSpPr>
          <p:cNvPr id="118" name="Google Shape;118;g1eec32c6c4d_0_0"/>
          <p:cNvSpPr txBox="1">
            <a:spLocks noGrp="1"/>
          </p:cNvSpPr>
          <p:nvPr>
            <p:ph type="body" idx="1"/>
          </p:nvPr>
        </p:nvSpPr>
        <p:spPr>
          <a:xfrm>
            <a:off x="838200" y="1690825"/>
            <a:ext cx="10515600" cy="4351200"/>
          </a:xfrm>
          <a:prstGeom prst="rect">
            <a:avLst/>
          </a:prstGeom>
        </p:spPr>
        <p:txBody>
          <a:bodyPr spcFirstLastPara="1" wrap="square" lIns="91425" tIns="45700" rIns="91425" bIns="45700" anchor="t" anchorCtr="0">
            <a:normAutofit/>
          </a:bodyPr>
          <a:lstStyle/>
          <a:p>
            <a:pPr fontAlgn="base"/>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The code provides information about various aspects of the Student’s data, such as attendance, marks etc. </a:t>
            </a:r>
          </a:p>
          <a:p>
            <a:pPr fontAlgn="base"/>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The program reads the data from an Excel sheet, extracting information such as recipient names, email addresses, attendance, marks any other necessary fields required for personalization.</a:t>
            </a:r>
          </a:p>
          <a:p>
            <a:pPr fontAlgn="base"/>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We have used the if function, Pandas to store the data into a database and some other libraries like </a:t>
            </a:r>
            <a:r>
              <a:rPr lang="en-US" sz="2600" dirty="0" err="1">
                <a:solidFill>
                  <a:schemeClr val="tx1"/>
                </a:solidFill>
                <a:latin typeface="Calibri" panose="020F0502020204030204" pitchFamily="34" charset="0"/>
                <a:ea typeface="Calibri" panose="020F0502020204030204" pitchFamily="34" charset="0"/>
                <a:cs typeface="Calibri" panose="020F0502020204030204" pitchFamily="34" charset="0"/>
              </a:rPr>
              <a:t>tkinter</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600" dirty="0" err="1">
                <a:solidFill>
                  <a:schemeClr val="tx1"/>
                </a:solidFill>
                <a:latin typeface="Calibri" panose="020F0502020204030204" pitchFamily="34" charset="0"/>
                <a:ea typeface="Calibri" panose="020F0502020204030204" pitchFamily="34" charset="0"/>
                <a:cs typeface="Calibri" panose="020F0502020204030204" pitchFamily="34" charset="0"/>
              </a:rPr>
              <a:t>smtplib</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 etc. and also used GUI to provide a better experience to the user while filling the data.</a:t>
            </a:r>
          </a:p>
          <a:p>
            <a:pPr fontAlgn="base"/>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We also used try-except and the finally block file handlings.</a:t>
            </a:r>
            <a:endParaRPr sz="2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19" name="Google Shape;119;g1eec32c6c4d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solidFill>
                  <a:schemeClr val="bg1"/>
                </a:solidFill>
              </a:rPr>
              <a:t>3</a:t>
            </a:fld>
            <a:endParaRPr>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E965-FF6E-776D-BAA7-AD959FF15E08}"/>
              </a:ext>
            </a:extLst>
          </p:cNvPr>
          <p:cNvSpPr>
            <a:spLocks noGrp="1"/>
          </p:cNvSpPr>
          <p:nvPr>
            <p:ph type="title"/>
          </p:nvPr>
        </p:nvSpPr>
        <p:spPr/>
        <p:txBody>
          <a:bodyPr/>
          <a:lstStyle/>
          <a:p>
            <a:pPr algn="ctr"/>
            <a:r>
              <a:rPr lang="en-US" b="1" dirty="0"/>
              <a:t>System Architecture (Algorithm)</a:t>
            </a:r>
            <a:endParaRPr lang="en-IN" b="1" dirty="0"/>
          </a:p>
        </p:txBody>
      </p:sp>
      <p:sp>
        <p:nvSpPr>
          <p:cNvPr id="4" name="Slide Number Placeholder 3">
            <a:extLst>
              <a:ext uri="{FF2B5EF4-FFF2-40B4-BE49-F238E27FC236}">
                <a16:creationId xmlns:a16="http://schemas.microsoft.com/office/drawing/2014/main" id="{842052D5-2ED1-44AD-8CF8-0F40F26AD8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4</a:t>
            </a:fld>
            <a:endParaRPr lang="en-US" dirty="0">
              <a:solidFill>
                <a:schemeClr val="bg1"/>
              </a:solidFill>
            </a:endParaRPr>
          </a:p>
        </p:txBody>
      </p:sp>
      <p:sp>
        <p:nvSpPr>
          <p:cNvPr id="5" name="Rectangle 1">
            <a:extLst>
              <a:ext uri="{FF2B5EF4-FFF2-40B4-BE49-F238E27FC236}">
                <a16:creationId xmlns:a16="http://schemas.microsoft.com/office/drawing/2014/main" id="{12B86790-F27C-76D5-B34A-C08316531B43}"/>
              </a:ext>
            </a:extLst>
          </p:cNvPr>
          <p:cNvSpPr>
            <a:spLocks noGrp="1" noChangeArrowheads="1"/>
          </p:cNvSpPr>
          <p:nvPr>
            <p:ph type="body" idx="1"/>
          </p:nvPr>
        </p:nvSpPr>
        <p:spPr bwMode="auto">
          <a:xfrm>
            <a:off x="758255" y="998190"/>
            <a:ext cx="10675490" cy="5109606"/>
          </a:xfrm>
          <a:prstGeom prst="rect">
            <a:avLst/>
          </a:prstGeom>
          <a:no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Reading data and authenticating email/password from SMTP server</a:t>
            </a:r>
          </a:p>
          <a:p>
            <a:pPr marL="0" marR="0" lvl="0" indent="0" algn="ctr" defTabSz="914400" rtl="0" eaLnBrk="0" fontAlgn="base" latinLnBrk="0" hangingPunct="0">
              <a:lnSpc>
                <a:spcPct val="100000"/>
              </a:lnSpc>
              <a:spcBef>
                <a:spcPct val="0"/>
              </a:spcBef>
              <a:spcAft>
                <a:spcPct val="0"/>
              </a:spcAft>
              <a:buClrTx/>
              <a:buSzTx/>
              <a:buNone/>
              <a:tabLst/>
            </a:pPr>
            <a:endParaRPr kumimoji="0" lang="en-US" altLang="en-US" sz="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Define a function named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send_emails</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handle the email sending process.</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Retrieve the sender's email and password from environment variables.</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Check if the sender's password is set in the environment variable. If not, display an error message and return.</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Get the path of the Excel file and sheet name from the GUI input field.</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pd.ExcelFile</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pd.read_excel</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open and read the Excel file, storing the data in a </a:t>
            </a:r>
            <a:r>
              <a:rPr kumimoji="0" lang="en-US" altLang="en-US" sz="200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DataFrame</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Extract the email addresses, names, and marks from the </a:t>
            </a:r>
            <a:r>
              <a:rPr kumimoji="0" lang="en-US" altLang="en-US" sz="200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DataFrame</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store them in separate lists.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 b="0" i="0" u="none" strike="noStrike" cap="none" normalizeH="0" baseline="0" dirty="0">
              <a:ln>
                <a:noFill/>
              </a:ln>
              <a:solidFill>
                <a:schemeClr val="tx1"/>
              </a:solidFill>
              <a:effectLst/>
              <a:latin typeface="Arial" panose="020B0604020202020204" pitchFamily="34" charset="0"/>
            </a:endParaRP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Set the SMTP server and port for sending emails using Gmail's SMTP server.</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Define a regular expression pattern to validate email addresses.</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Establish a connection with the SMTP server and enable encryption for a secure connection.</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Authenticate the sender's email and password with the SMTP server.</a:t>
            </a:r>
          </a:p>
        </p:txBody>
      </p:sp>
    </p:spTree>
    <p:extLst>
      <p:ext uri="{BB962C8B-B14F-4D97-AF65-F5344CB8AC3E}">
        <p14:creationId xmlns:p14="http://schemas.microsoft.com/office/powerpoint/2010/main" val="248340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E965-FF6E-776D-BAA7-AD959FF15E08}"/>
              </a:ext>
            </a:extLst>
          </p:cNvPr>
          <p:cNvSpPr>
            <a:spLocks noGrp="1"/>
          </p:cNvSpPr>
          <p:nvPr>
            <p:ph type="title"/>
          </p:nvPr>
        </p:nvSpPr>
        <p:spPr/>
        <p:txBody>
          <a:bodyPr/>
          <a:lstStyle/>
          <a:p>
            <a:pPr algn="ctr"/>
            <a:r>
              <a:rPr lang="en-US" b="1" dirty="0"/>
              <a:t>System Architecture (Algorithm)</a:t>
            </a:r>
            <a:endParaRPr lang="en-IN" b="1" dirty="0"/>
          </a:p>
        </p:txBody>
      </p:sp>
      <p:sp>
        <p:nvSpPr>
          <p:cNvPr id="4" name="Slide Number Placeholder 3">
            <a:extLst>
              <a:ext uri="{FF2B5EF4-FFF2-40B4-BE49-F238E27FC236}">
                <a16:creationId xmlns:a16="http://schemas.microsoft.com/office/drawing/2014/main" id="{842052D5-2ED1-44AD-8CF8-0F40F26AD8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5</a:t>
            </a:fld>
            <a:endParaRPr lang="en-US" dirty="0">
              <a:solidFill>
                <a:schemeClr val="bg1"/>
              </a:solidFill>
            </a:endParaRPr>
          </a:p>
        </p:txBody>
      </p:sp>
      <p:sp>
        <p:nvSpPr>
          <p:cNvPr id="5" name="Rectangle 2">
            <a:extLst>
              <a:ext uri="{FF2B5EF4-FFF2-40B4-BE49-F238E27FC236}">
                <a16:creationId xmlns:a16="http://schemas.microsoft.com/office/drawing/2014/main" id="{3D8598EF-94C0-352F-CAB1-030453DD100A}"/>
              </a:ext>
            </a:extLst>
          </p:cNvPr>
          <p:cNvSpPr>
            <a:spLocks noGrp="1" noChangeArrowheads="1"/>
          </p:cNvSpPr>
          <p:nvPr>
            <p:ph type="body" idx="1"/>
          </p:nvPr>
        </p:nvSpPr>
        <p:spPr bwMode="auto">
          <a:xfrm>
            <a:off x="695400" y="1271895"/>
            <a:ext cx="10729191" cy="4709496"/>
          </a:xfrm>
          <a:prstGeom prst="rect">
            <a:avLst/>
          </a:prstGeom>
          <a:no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Getting data (email &amp; marks), writing message, updating new file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R="0" lvl="0" indent="-457200" algn="l" defTabSz="914400" rtl="0" eaLnBrk="0" fontAlgn="base" latinLnBrk="0" hangingPunct="0">
              <a:lnSpc>
                <a:spcPct val="100000"/>
              </a:lnSpc>
              <a:spcBef>
                <a:spcPct val="0"/>
              </a:spcBef>
              <a:spcAft>
                <a:spcPct val="0"/>
              </a:spcAft>
              <a:buClrTx/>
              <a:buSzTx/>
              <a:buFont typeface="+mj-lt"/>
              <a:buAutoNum type="arabicPeriod" startAt="11"/>
              <a:tabLst/>
            </a:pP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Iterate over the email, name, and mark lists using </a:t>
            </a: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zip</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R="0" lvl="0" indent="-457200" algn="l" defTabSz="914400" rtl="0" eaLnBrk="0" fontAlgn="base" latinLnBrk="0" hangingPunct="0">
              <a:lnSpc>
                <a:spcPct val="100000"/>
              </a:lnSpc>
              <a:spcBef>
                <a:spcPct val="0"/>
              </a:spcBef>
              <a:spcAft>
                <a:spcPct val="0"/>
              </a:spcAft>
              <a:buClrTx/>
              <a:buSzTx/>
              <a:buFont typeface="+mj-lt"/>
              <a:buAutoNum type="arabicPeriod" startAt="11"/>
              <a:tabLst/>
            </a:pP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If the email address is "-1", add "Invalid Email" to the status list and break the loop.</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indent="-457200" algn="l" defTabSz="914400" rtl="0" eaLnBrk="0" fontAlgn="base" latinLnBrk="0" hangingPunct="0">
              <a:lnSpc>
                <a:spcPct val="100000"/>
              </a:lnSpc>
              <a:spcBef>
                <a:spcPct val="0"/>
              </a:spcBef>
              <a:spcAft>
                <a:spcPct val="0"/>
              </a:spcAft>
              <a:buClrTx/>
              <a:buSzTx/>
              <a:buFont typeface="+mj-lt"/>
              <a:buAutoNum type="arabicPeriod" startAt="1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Create the subject and body of the email based on the recipient's name and mark.</a:t>
            </a:r>
          </a:p>
          <a:p>
            <a:pPr marR="0" lvl="0" indent="-457200" algn="l" defTabSz="914400" rtl="0" eaLnBrk="0" fontAlgn="base" latinLnBrk="0" hangingPunct="0">
              <a:lnSpc>
                <a:spcPct val="100000"/>
              </a:lnSpc>
              <a:spcBef>
                <a:spcPct val="0"/>
              </a:spcBef>
              <a:spcAft>
                <a:spcPct val="0"/>
              </a:spcAft>
              <a:buClrTx/>
              <a:buSzTx/>
              <a:buFont typeface="+mj-lt"/>
              <a:buAutoNum type="arabicPeriod" startAt="1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smtp_connection.sendmail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send the email to the recipient.</a:t>
            </a:r>
          </a:p>
          <a:p>
            <a:pPr marR="0" lvl="0" indent="-457200" algn="l" defTabSz="914400" rtl="0" eaLnBrk="0" fontAlgn="base" latinLnBrk="0" hangingPunct="0">
              <a:lnSpc>
                <a:spcPct val="100000"/>
              </a:lnSpc>
              <a:spcBef>
                <a:spcPct val="0"/>
              </a:spcBef>
              <a:spcAft>
                <a:spcPct val="0"/>
              </a:spcAft>
              <a:buClrTx/>
              <a:buSzTx/>
              <a:buFont typeface="+mj-lt"/>
              <a:buAutoNum type="arabicPeriod" startAt="1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Log a success message and add "Sent" to the status list.</a:t>
            </a:r>
          </a:p>
          <a:p>
            <a:pPr marR="0" lvl="0" indent="-457200" algn="l" defTabSz="914400" rtl="0" eaLnBrk="0" fontAlgn="base" latinLnBrk="0" hangingPunct="0">
              <a:lnSpc>
                <a:spcPct val="100000"/>
              </a:lnSpc>
              <a:spcBef>
                <a:spcPct val="0"/>
              </a:spcBef>
              <a:spcAft>
                <a:spcPct val="0"/>
              </a:spcAft>
              <a:buClrTx/>
              <a:buSzTx/>
              <a:buFont typeface="+mj-lt"/>
              <a:buAutoNum type="arabicPeriod" startAt="1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If an SMTP exception occurs, log an error message, add "Unsent" to the status list, and attempt to retry sending the email twice with a 10-second delay.</a:t>
            </a:r>
          </a:p>
          <a:p>
            <a:pPr marR="0" lvl="0" indent="-457200" algn="l" defTabSz="914400" rtl="0" eaLnBrk="0" fontAlgn="base" latinLnBrk="0" hangingPunct="0">
              <a:lnSpc>
                <a:spcPct val="100000"/>
              </a:lnSpc>
              <a:spcBef>
                <a:spcPct val="0"/>
              </a:spcBef>
              <a:spcAft>
                <a:spcPct val="0"/>
              </a:spcAft>
              <a:buClrTx/>
              <a:buSzTx/>
              <a:buFont typeface="+mj-lt"/>
              <a:buAutoNum type="arabicPeriod" startAt="1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Add the status list as a new column named "Status" in the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DataFrame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R="0" lvl="0" indent="-457200" algn="l" defTabSz="914400" rtl="0" eaLnBrk="0" fontAlgn="base" latinLnBrk="0" hangingPunct="0">
              <a:lnSpc>
                <a:spcPct val="100000"/>
              </a:lnSpc>
              <a:spcBef>
                <a:spcPct val="0"/>
              </a:spcBef>
              <a:spcAft>
                <a:spcPct val="0"/>
              </a:spcAft>
              <a:buClrTx/>
              <a:buSzTx/>
              <a:buFont typeface="+mj-lt"/>
              <a:buAutoNum type="arabicPeriod" startAt="1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Specify the path for the updated Excel file and save the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DataFrame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the file.</a:t>
            </a:r>
          </a:p>
          <a:p>
            <a:pPr marR="0" lvl="0" indent="-457200" algn="l" defTabSz="914400" rtl="0" eaLnBrk="0" fontAlgn="base" latinLnBrk="0" hangingPunct="0">
              <a:lnSpc>
                <a:spcPct val="100000"/>
              </a:lnSpc>
              <a:spcBef>
                <a:spcPct val="0"/>
              </a:spcBef>
              <a:spcAft>
                <a:spcPct val="0"/>
              </a:spcAft>
              <a:buClrTx/>
              <a:buSzTx/>
              <a:buFont typeface="+mj-lt"/>
              <a:buAutoNum type="arabicPeriod" startAt="1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Log a message indicating that the email status has been updated and saved.</a:t>
            </a:r>
          </a:p>
          <a:p>
            <a:pPr marR="0" lvl="0" indent="-457200" algn="l" defTabSz="914400" rtl="0" eaLnBrk="0" fontAlgn="base" latinLnBrk="0" hangingPunct="0">
              <a:lnSpc>
                <a:spcPct val="100000"/>
              </a:lnSpc>
              <a:spcBef>
                <a:spcPct val="0"/>
              </a:spcBef>
              <a:spcAft>
                <a:spcPct val="0"/>
              </a:spcAft>
              <a:buClrTx/>
              <a:buSzTx/>
              <a:buFont typeface="+mj-lt"/>
              <a:buAutoNum type="arabicPeriod" startAt="1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Filter the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DataFrame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extract rows with "Invalid Email" or "Unsent" status.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505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E965-FF6E-776D-BAA7-AD959FF15E08}"/>
              </a:ext>
            </a:extLst>
          </p:cNvPr>
          <p:cNvSpPr>
            <a:spLocks noGrp="1"/>
          </p:cNvSpPr>
          <p:nvPr>
            <p:ph type="title"/>
          </p:nvPr>
        </p:nvSpPr>
        <p:spPr/>
        <p:txBody>
          <a:bodyPr/>
          <a:lstStyle/>
          <a:p>
            <a:pPr algn="ctr"/>
            <a:r>
              <a:rPr lang="en-US" b="1" dirty="0"/>
              <a:t>System Architecture (Algorithm)</a:t>
            </a:r>
            <a:endParaRPr lang="en-IN" b="1" dirty="0"/>
          </a:p>
        </p:txBody>
      </p:sp>
      <p:sp>
        <p:nvSpPr>
          <p:cNvPr id="4" name="Slide Number Placeholder 3">
            <a:extLst>
              <a:ext uri="{FF2B5EF4-FFF2-40B4-BE49-F238E27FC236}">
                <a16:creationId xmlns:a16="http://schemas.microsoft.com/office/drawing/2014/main" id="{842052D5-2ED1-44AD-8CF8-0F40F26AD8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6</a:t>
            </a:fld>
            <a:endParaRPr lang="en-US" dirty="0">
              <a:solidFill>
                <a:schemeClr val="bg1"/>
              </a:solidFill>
            </a:endParaRPr>
          </a:p>
        </p:txBody>
      </p:sp>
      <p:sp>
        <p:nvSpPr>
          <p:cNvPr id="3" name="Rectangle 1">
            <a:extLst>
              <a:ext uri="{FF2B5EF4-FFF2-40B4-BE49-F238E27FC236}">
                <a16:creationId xmlns:a16="http://schemas.microsoft.com/office/drawing/2014/main" id="{78650B02-D434-220C-F725-7167CF5DADA5}"/>
              </a:ext>
            </a:extLst>
          </p:cNvPr>
          <p:cNvSpPr>
            <a:spLocks noGrp="1" noChangeArrowheads="1"/>
          </p:cNvSpPr>
          <p:nvPr>
            <p:ph type="body" idx="1"/>
          </p:nvPr>
        </p:nvSpPr>
        <p:spPr bwMode="auto">
          <a:xfrm>
            <a:off x="767409" y="1579673"/>
            <a:ext cx="10586392" cy="4093943"/>
          </a:xfrm>
          <a:prstGeom prst="rect">
            <a:avLst/>
          </a:prstGeom>
          <a:no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Creating GUI environment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indent="-457200" algn="l" defTabSz="914400" rtl="0" eaLnBrk="0" fontAlgn="base" latinLnBrk="0" hangingPunct="0">
              <a:lnSpc>
                <a:spcPct val="100000"/>
              </a:lnSpc>
              <a:spcBef>
                <a:spcPct val="0"/>
              </a:spcBef>
              <a:spcAft>
                <a:spcPct val="0"/>
              </a:spcAft>
              <a:buClrTx/>
              <a:buSzTx/>
              <a:buFont typeface="+mj-lt"/>
              <a:buAutoNum type="arabicPeriod" startAt="2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Define a function named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browse_file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handle browsing and selecting the Excel file using the file dialog.</a:t>
            </a:r>
          </a:p>
          <a:p>
            <a:pPr marR="0" lvl="0" indent="-457200" algn="l" defTabSz="914400" rtl="0" eaLnBrk="0" fontAlgn="base" latinLnBrk="0" hangingPunct="0">
              <a:lnSpc>
                <a:spcPct val="100000"/>
              </a:lnSpc>
              <a:spcBef>
                <a:spcPct val="0"/>
              </a:spcBef>
              <a:spcAft>
                <a:spcPct val="0"/>
              </a:spcAft>
              <a:buClrTx/>
              <a:buSzTx/>
              <a:buFont typeface="+mj-lt"/>
              <a:buAutoNum type="arabicPeriod" startAt="2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filedialog.askopenfilename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display the file dialog and get the selected filename and update the Excel file entry field </a:t>
            </a:r>
          </a:p>
          <a:p>
            <a:pPr marR="0" lvl="0" indent="-457200" algn="l" defTabSz="914400" rtl="0" eaLnBrk="0" fontAlgn="base" latinLnBrk="0" hangingPunct="0">
              <a:lnSpc>
                <a:spcPct val="100000"/>
              </a:lnSpc>
              <a:spcBef>
                <a:spcPct val="0"/>
              </a:spcBef>
              <a:spcAft>
                <a:spcPct val="0"/>
              </a:spcAft>
              <a:buClrTx/>
              <a:buSzTx/>
              <a:buFont typeface="+mj-lt"/>
              <a:buAutoNum type="arabicPeriod" startAt="2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Create the main GUI window using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tkinter.Tk</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and se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 the title of the GUI window.</a:t>
            </a:r>
          </a:p>
          <a:p>
            <a:pPr marR="0" lvl="0" indent="-457200" algn="l" defTabSz="914400" rtl="0" eaLnBrk="0" fontAlgn="base" latinLnBrk="0" hangingPunct="0">
              <a:lnSpc>
                <a:spcPct val="100000"/>
              </a:lnSpc>
              <a:spcBef>
                <a:spcPct val="0"/>
              </a:spcBef>
              <a:spcAft>
                <a:spcPct val="0"/>
              </a:spcAft>
              <a:buClrTx/>
              <a:buSzTx/>
              <a:buFont typeface="+mj-lt"/>
              <a:buAutoNum type="arabicPeriod" startAt="2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Create GUI components: labels, entry fields, and buttons.</a:t>
            </a:r>
          </a:p>
          <a:p>
            <a:pPr marR="0" lvl="0" indent="-457200" algn="l" defTabSz="914400" rtl="0" eaLnBrk="0" fontAlgn="base" latinLnBrk="0" hangingPunct="0">
              <a:lnSpc>
                <a:spcPct val="100000"/>
              </a:lnSpc>
              <a:spcBef>
                <a:spcPct val="0"/>
              </a:spcBef>
              <a:spcAft>
                <a:spcPct val="0"/>
              </a:spcAft>
              <a:buClrTx/>
              <a:buSzTx/>
              <a:buFont typeface="+mj-lt"/>
              <a:buAutoNum type="arabicPeriod" startAt="2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Define the layout of the GUI using the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grid</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method.</a:t>
            </a:r>
          </a:p>
          <a:p>
            <a:pPr marR="0" lvl="0" indent="-457200" algn="l" defTabSz="914400" rtl="0" eaLnBrk="0" fontAlgn="base" latinLnBrk="0" hangingPunct="0">
              <a:lnSpc>
                <a:spcPct val="100000"/>
              </a:lnSpc>
              <a:spcBef>
                <a:spcPct val="0"/>
              </a:spcBef>
              <a:spcAft>
                <a:spcPct val="0"/>
              </a:spcAft>
              <a:buClrTx/>
              <a:buSzTx/>
              <a:buFont typeface="+mj-lt"/>
              <a:buAutoNum type="arabicPeriod" startAt="2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Assign functions to the button click events.</a:t>
            </a:r>
          </a:p>
          <a:p>
            <a:pPr marR="0" lvl="0" indent="-457200" algn="l" defTabSz="914400" rtl="0" eaLnBrk="0" fontAlgn="base" latinLnBrk="0" hangingPunct="0">
              <a:lnSpc>
                <a:spcPct val="100000"/>
              </a:lnSpc>
              <a:spcBef>
                <a:spcPct val="0"/>
              </a:spcBef>
              <a:spcAft>
                <a:spcPct val="0"/>
              </a:spcAft>
              <a:buClrTx/>
              <a:buSzTx/>
              <a:buFont typeface="+mj-lt"/>
              <a:buAutoNum type="arabicPeriod" startAt="21"/>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Run the GUI main event loop using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root.mainloop</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277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81BD-D6F3-E1C8-ACA5-A766839A92B8}"/>
              </a:ext>
            </a:extLst>
          </p:cNvPr>
          <p:cNvSpPr>
            <a:spLocks noGrp="1"/>
          </p:cNvSpPr>
          <p:nvPr>
            <p:ph type="title"/>
          </p:nvPr>
        </p:nvSpPr>
        <p:spPr/>
        <p:txBody>
          <a:bodyPr/>
          <a:lstStyle/>
          <a:p>
            <a:pPr algn="ctr"/>
            <a:r>
              <a:rPr lang="en-US" b="1" dirty="0"/>
              <a:t>Features of Designed System</a:t>
            </a:r>
            <a:endParaRPr lang="en-IN" b="1" dirty="0"/>
          </a:p>
        </p:txBody>
      </p:sp>
      <p:sp>
        <p:nvSpPr>
          <p:cNvPr id="3" name="Text Placeholder 2">
            <a:extLst>
              <a:ext uri="{FF2B5EF4-FFF2-40B4-BE49-F238E27FC236}">
                <a16:creationId xmlns:a16="http://schemas.microsoft.com/office/drawing/2014/main" id="{6AD6E359-4970-4A41-30AC-2811571976C4}"/>
              </a:ext>
            </a:extLst>
          </p:cNvPr>
          <p:cNvSpPr>
            <a:spLocks noGrp="1"/>
          </p:cNvSpPr>
          <p:nvPr>
            <p:ph type="body" idx="1"/>
          </p:nvPr>
        </p:nvSpPr>
        <p:spPr>
          <a:xfrm>
            <a:off x="838200" y="1412776"/>
            <a:ext cx="10515600" cy="4351338"/>
          </a:xfrm>
        </p:spPr>
        <p:txBody>
          <a:bodyPr>
            <a:noAutofit/>
          </a:bodyPr>
          <a:lstStyle/>
          <a:p>
            <a:pPr algn="l">
              <a:lnSpc>
                <a:spcPct val="120000"/>
              </a:lnSpc>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program provides a user-friendly graphical interface where the user can browse and select the input Excel file. Additionally, the user can specify the sheet name containing the recipient data. After selecting the file and sheet, the user can initiate the email sending process.</a:t>
            </a:r>
          </a:p>
          <a:p>
            <a:pPr algn="l">
              <a:lnSpc>
                <a:spcPct val="120000"/>
              </a:lnSpc>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During the email sending process, the program can handle scenarios such as invalid email addresses or failed email deliveries. It provides appropriate error messages and retry mechanisms to ensure successful delivery of emails. The program also update the status of each email in the Excel file, indicating whether the email was sent successfully or encountered an error.</a:t>
            </a:r>
          </a:p>
          <a:p>
            <a:pPr algn="l">
              <a:lnSpc>
                <a:spcPct val="120000"/>
              </a:lnSpc>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program can save the updated Excel file with the email status information. It creates a separate Excel file containing the details of emails that were marked as invalid email addresses or unsent.</a:t>
            </a:r>
          </a:p>
          <a:p>
            <a:pPr marL="114300" indent="0">
              <a:lnSpc>
                <a:spcPct val="120000"/>
              </a:lnSpc>
              <a:buNone/>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74B0154-0C39-8FA5-F8BB-5111BD19B8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1925851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76EC-C995-A4F4-0DB0-C8108C34165B}"/>
              </a:ext>
            </a:extLst>
          </p:cNvPr>
          <p:cNvSpPr>
            <a:spLocks noGrp="1"/>
          </p:cNvSpPr>
          <p:nvPr>
            <p:ph type="title"/>
          </p:nvPr>
        </p:nvSpPr>
        <p:spPr/>
        <p:txBody>
          <a:bodyPr/>
          <a:lstStyle/>
          <a:p>
            <a:pPr algn="ctr"/>
            <a:r>
              <a:rPr lang="en-US" b="1" dirty="0"/>
              <a:t>Results </a:t>
            </a:r>
            <a:endParaRPr lang="en-IN" b="1" dirty="0"/>
          </a:p>
        </p:txBody>
      </p:sp>
      <p:sp>
        <p:nvSpPr>
          <p:cNvPr id="4" name="Slide Number Placeholder 3">
            <a:extLst>
              <a:ext uri="{FF2B5EF4-FFF2-40B4-BE49-F238E27FC236}">
                <a16:creationId xmlns:a16="http://schemas.microsoft.com/office/drawing/2014/main" id="{B7AE0C81-E3A4-BC04-75BB-8ACE5D4D0B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8</a:t>
            </a:fld>
            <a:endParaRPr lang="en-US">
              <a:solidFill>
                <a:schemeClr val="bg1"/>
              </a:solidFill>
            </a:endParaRPr>
          </a:p>
        </p:txBody>
      </p:sp>
      <p:pic>
        <p:nvPicPr>
          <p:cNvPr id="6" name="Picture 5">
            <a:extLst>
              <a:ext uri="{FF2B5EF4-FFF2-40B4-BE49-F238E27FC236}">
                <a16:creationId xmlns:a16="http://schemas.microsoft.com/office/drawing/2014/main" id="{CF0CD8A8-4B23-867D-7AFE-80536ED487D6}"/>
              </a:ext>
            </a:extLst>
          </p:cNvPr>
          <p:cNvPicPr>
            <a:picLocks noChangeAspect="1"/>
          </p:cNvPicPr>
          <p:nvPr/>
        </p:nvPicPr>
        <p:blipFill>
          <a:blip r:embed="rId2"/>
          <a:stretch>
            <a:fillRect/>
          </a:stretch>
        </p:blipFill>
        <p:spPr>
          <a:xfrm>
            <a:off x="623392" y="1988840"/>
            <a:ext cx="4435224" cy="1318374"/>
          </a:xfrm>
          <a:prstGeom prst="rect">
            <a:avLst/>
          </a:prstGeom>
        </p:spPr>
      </p:pic>
      <p:sp>
        <p:nvSpPr>
          <p:cNvPr id="7" name="TextBox 6">
            <a:extLst>
              <a:ext uri="{FF2B5EF4-FFF2-40B4-BE49-F238E27FC236}">
                <a16:creationId xmlns:a16="http://schemas.microsoft.com/office/drawing/2014/main" id="{1781D2C3-EAB6-626E-EB12-576E1D792FA6}"/>
              </a:ext>
            </a:extLst>
          </p:cNvPr>
          <p:cNvSpPr txBox="1"/>
          <p:nvPr/>
        </p:nvSpPr>
        <p:spPr>
          <a:xfrm>
            <a:off x="623392" y="3284984"/>
            <a:ext cx="4464496" cy="276999"/>
          </a:xfrm>
          <a:prstGeom prst="rect">
            <a:avLst/>
          </a:prstGeom>
          <a:noFill/>
        </p:spPr>
        <p:txBody>
          <a:bodyPr wrap="square" rtlCol="0">
            <a:spAutoFit/>
          </a:bodyPr>
          <a:lstStyle/>
          <a:p>
            <a:pPr algn="ctr"/>
            <a:r>
              <a:rPr lang="en-US" sz="1200" b="1" i="1" dirty="0">
                <a:latin typeface="Calibri" panose="020F0502020204030204" pitchFamily="34" charset="0"/>
                <a:ea typeface="Calibri" panose="020F0502020204030204" pitchFamily="34" charset="0"/>
                <a:cs typeface="Calibri" panose="020F0502020204030204" pitchFamily="34" charset="0"/>
              </a:rPr>
              <a:t>1. Upon running the file a dialog box asks the file and sheet name</a:t>
            </a:r>
            <a:endParaRPr lang="en-IN" sz="1200" b="1" i="1"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2B05DEA9-2D75-9529-ACB7-05721BE1F8FE}"/>
              </a:ext>
            </a:extLst>
          </p:cNvPr>
          <p:cNvPicPr>
            <a:picLocks noChangeAspect="1"/>
          </p:cNvPicPr>
          <p:nvPr/>
        </p:nvPicPr>
        <p:blipFill>
          <a:blip r:embed="rId3"/>
          <a:stretch>
            <a:fillRect/>
          </a:stretch>
        </p:blipFill>
        <p:spPr>
          <a:xfrm>
            <a:off x="623392" y="3781846"/>
            <a:ext cx="5197290" cy="1295512"/>
          </a:xfrm>
          <a:prstGeom prst="rect">
            <a:avLst/>
          </a:prstGeom>
        </p:spPr>
      </p:pic>
      <p:sp>
        <p:nvSpPr>
          <p:cNvPr id="10" name="TextBox 9">
            <a:extLst>
              <a:ext uri="{FF2B5EF4-FFF2-40B4-BE49-F238E27FC236}">
                <a16:creationId xmlns:a16="http://schemas.microsoft.com/office/drawing/2014/main" id="{49C1B33A-E7E8-A4C3-C69B-614B69C231D0}"/>
              </a:ext>
            </a:extLst>
          </p:cNvPr>
          <p:cNvSpPr txBox="1"/>
          <p:nvPr/>
        </p:nvSpPr>
        <p:spPr>
          <a:xfrm>
            <a:off x="623392" y="5085184"/>
            <a:ext cx="5184576" cy="276999"/>
          </a:xfrm>
          <a:prstGeom prst="rect">
            <a:avLst/>
          </a:prstGeom>
          <a:noFill/>
        </p:spPr>
        <p:txBody>
          <a:bodyPr wrap="square" rtlCol="0">
            <a:spAutoFit/>
          </a:bodyPr>
          <a:lstStyle/>
          <a:p>
            <a:pPr algn="ctr"/>
            <a:r>
              <a:rPr lang="en-US" sz="1200" b="1" i="1" dirty="0">
                <a:latin typeface="Calibri" panose="020F0502020204030204" pitchFamily="34" charset="0"/>
                <a:ea typeface="Calibri" panose="020F0502020204030204" pitchFamily="34" charset="0"/>
                <a:cs typeface="Calibri" panose="020F0502020204030204" pitchFamily="34" charset="0"/>
              </a:rPr>
              <a:t>2. Output displaying status of mails (successfully sent)</a:t>
            </a:r>
            <a:endParaRPr lang="en-IN" sz="1200" b="1" i="1" dirty="0">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5AB23512-78C2-1382-C4AE-FA590165537C}"/>
              </a:ext>
            </a:extLst>
          </p:cNvPr>
          <p:cNvPicPr>
            <a:picLocks noChangeAspect="1"/>
          </p:cNvPicPr>
          <p:nvPr/>
        </p:nvPicPr>
        <p:blipFill>
          <a:blip r:embed="rId4"/>
          <a:stretch>
            <a:fillRect/>
          </a:stretch>
        </p:blipFill>
        <p:spPr>
          <a:xfrm>
            <a:off x="6243934" y="1484784"/>
            <a:ext cx="3460793" cy="2160240"/>
          </a:xfrm>
          <a:prstGeom prst="rect">
            <a:avLst/>
          </a:prstGeom>
        </p:spPr>
      </p:pic>
      <p:sp>
        <p:nvSpPr>
          <p:cNvPr id="15" name="TextBox 14">
            <a:extLst>
              <a:ext uri="{FF2B5EF4-FFF2-40B4-BE49-F238E27FC236}">
                <a16:creationId xmlns:a16="http://schemas.microsoft.com/office/drawing/2014/main" id="{284BD4D1-5589-3704-5DA2-CB520BDD00BA}"/>
              </a:ext>
            </a:extLst>
          </p:cNvPr>
          <p:cNvSpPr txBox="1"/>
          <p:nvPr/>
        </p:nvSpPr>
        <p:spPr>
          <a:xfrm>
            <a:off x="9840416" y="3057927"/>
            <a:ext cx="1728192" cy="1384995"/>
          </a:xfrm>
          <a:prstGeom prst="rect">
            <a:avLst/>
          </a:prstGeom>
          <a:noFill/>
        </p:spPr>
        <p:txBody>
          <a:bodyPr wrap="square" rtlCol="0">
            <a:spAutoFit/>
          </a:bodyPr>
          <a:lstStyle/>
          <a:p>
            <a:pPr algn="ctr"/>
            <a:r>
              <a:rPr lang="en-US" sz="1200" b="1" i="1" dirty="0">
                <a:latin typeface="Calibri" panose="020F0502020204030204" pitchFamily="34" charset="0"/>
                <a:ea typeface="Calibri" panose="020F0502020204030204" pitchFamily="34" charset="0"/>
                <a:cs typeface="Calibri" panose="020F0502020204030204" pitchFamily="34" charset="0"/>
              </a:rPr>
              <a:t>3. Dialog asking to save the new excel files, updated list containing status of all mail and invalid list containing status = ‘invalid email’ or ‘unsent’</a:t>
            </a:r>
            <a:endParaRPr lang="en-IN" sz="1200" b="1" i="1" dirty="0">
              <a:latin typeface="Calibri" panose="020F0502020204030204" pitchFamily="34" charset="0"/>
              <a:ea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054CC753-820A-5FB0-BEB2-1C62F2CB779C}"/>
              </a:ext>
            </a:extLst>
          </p:cNvPr>
          <p:cNvPicPr>
            <a:picLocks noChangeAspect="1"/>
          </p:cNvPicPr>
          <p:nvPr/>
        </p:nvPicPr>
        <p:blipFill>
          <a:blip r:embed="rId5"/>
          <a:stretch>
            <a:fillRect/>
          </a:stretch>
        </p:blipFill>
        <p:spPr>
          <a:xfrm>
            <a:off x="6235038" y="3683185"/>
            <a:ext cx="3460793" cy="2162996"/>
          </a:xfrm>
          <a:prstGeom prst="rect">
            <a:avLst/>
          </a:prstGeom>
        </p:spPr>
      </p:pic>
    </p:spTree>
    <p:extLst>
      <p:ext uri="{BB962C8B-B14F-4D97-AF65-F5344CB8AC3E}">
        <p14:creationId xmlns:p14="http://schemas.microsoft.com/office/powerpoint/2010/main" val="10439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76EC-C995-A4F4-0DB0-C8108C34165B}"/>
              </a:ext>
            </a:extLst>
          </p:cNvPr>
          <p:cNvSpPr>
            <a:spLocks noGrp="1"/>
          </p:cNvSpPr>
          <p:nvPr>
            <p:ph type="title"/>
          </p:nvPr>
        </p:nvSpPr>
        <p:spPr/>
        <p:txBody>
          <a:bodyPr/>
          <a:lstStyle/>
          <a:p>
            <a:pPr algn="ctr"/>
            <a:r>
              <a:rPr lang="en-US" b="1" dirty="0"/>
              <a:t>Results</a:t>
            </a:r>
            <a:endParaRPr lang="en-IN" b="1" dirty="0"/>
          </a:p>
        </p:txBody>
      </p:sp>
      <p:sp>
        <p:nvSpPr>
          <p:cNvPr id="4" name="Slide Number Placeholder 3">
            <a:extLst>
              <a:ext uri="{FF2B5EF4-FFF2-40B4-BE49-F238E27FC236}">
                <a16:creationId xmlns:a16="http://schemas.microsoft.com/office/drawing/2014/main" id="{B7AE0C81-E3A4-BC04-75BB-8ACE5D4D0B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bg1"/>
                </a:solidFill>
              </a:rPr>
              <a:t>9</a:t>
            </a:fld>
            <a:endParaRPr lang="en-US">
              <a:solidFill>
                <a:schemeClr val="bg1"/>
              </a:solidFill>
            </a:endParaRPr>
          </a:p>
        </p:txBody>
      </p:sp>
      <p:pic>
        <p:nvPicPr>
          <p:cNvPr id="5" name="Picture 4">
            <a:extLst>
              <a:ext uri="{FF2B5EF4-FFF2-40B4-BE49-F238E27FC236}">
                <a16:creationId xmlns:a16="http://schemas.microsoft.com/office/drawing/2014/main" id="{2A5ADD00-684C-3253-816D-12227FDB612F}"/>
              </a:ext>
            </a:extLst>
          </p:cNvPr>
          <p:cNvPicPr>
            <a:picLocks noChangeAspect="1"/>
          </p:cNvPicPr>
          <p:nvPr/>
        </p:nvPicPr>
        <p:blipFill>
          <a:blip r:embed="rId2"/>
          <a:stretch>
            <a:fillRect/>
          </a:stretch>
        </p:blipFill>
        <p:spPr>
          <a:xfrm>
            <a:off x="5087888" y="1772816"/>
            <a:ext cx="3662355" cy="2603227"/>
          </a:xfrm>
          <a:prstGeom prst="rect">
            <a:avLst/>
          </a:prstGeom>
        </p:spPr>
      </p:pic>
      <p:pic>
        <p:nvPicPr>
          <p:cNvPr id="11" name="Picture 10">
            <a:extLst>
              <a:ext uri="{FF2B5EF4-FFF2-40B4-BE49-F238E27FC236}">
                <a16:creationId xmlns:a16="http://schemas.microsoft.com/office/drawing/2014/main" id="{FE7F56F2-C55E-ED33-F114-BFBB88BCB4C3}"/>
              </a:ext>
            </a:extLst>
          </p:cNvPr>
          <p:cNvPicPr>
            <a:picLocks noChangeAspect="1"/>
          </p:cNvPicPr>
          <p:nvPr/>
        </p:nvPicPr>
        <p:blipFill rotWithShape="1">
          <a:blip r:embed="rId3"/>
          <a:srcRect t="2675" r="36084"/>
          <a:stretch/>
        </p:blipFill>
        <p:spPr>
          <a:xfrm>
            <a:off x="8911141" y="1772815"/>
            <a:ext cx="2808312" cy="2603227"/>
          </a:xfrm>
          <a:prstGeom prst="rect">
            <a:avLst/>
          </a:prstGeom>
        </p:spPr>
      </p:pic>
      <p:pic>
        <p:nvPicPr>
          <p:cNvPr id="13" name="Picture 12">
            <a:extLst>
              <a:ext uri="{FF2B5EF4-FFF2-40B4-BE49-F238E27FC236}">
                <a16:creationId xmlns:a16="http://schemas.microsoft.com/office/drawing/2014/main" id="{72904108-D1CA-51C7-0697-2A670A04B668}"/>
              </a:ext>
            </a:extLst>
          </p:cNvPr>
          <p:cNvPicPr>
            <a:picLocks noChangeAspect="1"/>
          </p:cNvPicPr>
          <p:nvPr/>
        </p:nvPicPr>
        <p:blipFill>
          <a:blip r:embed="rId4"/>
          <a:stretch>
            <a:fillRect/>
          </a:stretch>
        </p:blipFill>
        <p:spPr>
          <a:xfrm>
            <a:off x="402995" y="1826432"/>
            <a:ext cx="4523995" cy="2495997"/>
          </a:xfrm>
          <a:prstGeom prst="rect">
            <a:avLst/>
          </a:prstGeom>
        </p:spPr>
      </p:pic>
      <p:sp>
        <p:nvSpPr>
          <p:cNvPr id="18" name="TextBox 17">
            <a:extLst>
              <a:ext uri="{FF2B5EF4-FFF2-40B4-BE49-F238E27FC236}">
                <a16:creationId xmlns:a16="http://schemas.microsoft.com/office/drawing/2014/main" id="{C0193B68-B4A9-37B8-7BA5-45CA1C74ED8B}"/>
              </a:ext>
            </a:extLst>
          </p:cNvPr>
          <p:cNvSpPr txBox="1"/>
          <p:nvPr/>
        </p:nvSpPr>
        <p:spPr>
          <a:xfrm>
            <a:off x="402995" y="4611301"/>
            <a:ext cx="11237621" cy="307777"/>
          </a:xfrm>
          <a:prstGeom prst="rect">
            <a:avLst/>
          </a:prstGeom>
          <a:noFill/>
        </p:spPr>
        <p:txBody>
          <a:bodyPr wrap="square">
            <a:spAutoFit/>
          </a:bodyPr>
          <a:lstStyle/>
          <a:p>
            <a:pPr algn="ctr"/>
            <a:r>
              <a:rPr lang="en-US" sz="1400" b="1" i="1" dirty="0">
                <a:latin typeface="Calibri" panose="020F0502020204030204" pitchFamily="34" charset="0"/>
                <a:ea typeface="Calibri" panose="020F0502020204030204" pitchFamily="34" charset="0"/>
                <a:cs typeface="Calibri" panose="020F0502020204030204" pitchFamily="34" charset="0"/>
              </a:rPr>
              <a:t>4. Both files saved </a:t>
            </a:r>
            <a:endParaRPr lang="en-IN" sz="1400" b="1"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96613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1071</Words>
  <Application>Microsoft Office PowerPoint</Application>
  <PresentationFormat>Widescreen</PresentationFormat>
  <Paragraphs>84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Söhne</vt:lpstr>
      <vt:lpstr>Arial</vt:lpstr>
      <vt:lpstr>Calibri</vt:lpstr>
      <vt:lpstr>Office Theme</vt:lpstr>
      <vt:lpstr>Python Mini-Project FY EXCP Sem II ( 2022-23) Batch P1-2</vt:lpstr>
      <vt:lpstr>Problem Statement</vt:lpstr>
      <vt:lpstr>System Architecture</vt:lpstr>
      <vt:lpstr>System Architecture (Algorithm)</vt:lpstr>
      <vt:lpstr>System Architecture (Algorithm)</vt:lpstr>
      <vt:lpstr>System Architecture (Algorithm)</vt:lpstr>
      <vt:lpstr>Features of Designed System</vt:lpstr>
      <vt:lpstr>Results </vt:lpstr>
      <vt:lpstr>Results</vt:lpstr>
      <vt:lpstr>Results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Windows User</dc:creator>
  <cp:lastModifiedBy>ketaki.mahajan17@outlook.com</cp:lastModifiedBy>
  <cp:revision>8</cp:revision>
  <dcterms:created xsi:type="dcterms:W3CDTF">2020-08-02T13:20:06Z</dcterms:created>
  <dcterms:modified xsi:type="dcterms:W3CDTF">2023-05-30T16:38:11Z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0x0101006791A877936F4F4895848517DF90D692</vt:lpwstr>
  </property>
</Properties>
</file>