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347" r:id="rId2"/>
    <p:sldId id="584" r:id="rId3"/>
    <p:sldId id="585" r:id="rId4"/>
    <p:sldId id="586" r:id="rId5"/>
    <p:sldId id="587" r:id="rId6"/>
    <p:sldId id="588" r:id="rId7"/>
    <p:sldId id="589" r:id="rId8"/>
    <p:sldId id="590" r:id="rId9"/>
    <p:sldId id="591" r:id="rId10"/>
    <p:sldId id="592" r:id="rId11"/>
    <p:sldId id="593" r:id="rId12"/>
    <p:sldId id="594" r:id="rId13"/>
    <p:sldId id="595" r:id="rId14"/>
    <p:sldId id="596" r:id="rId15"/>
    <p:sldId id="597" r:id="rId16"/>
    <p:sldId id="598" r:id="rId17"/>
    <p:sldId id="599" r:id="rId18"/>
    <p:sldId id="600" r:id="rId19"/>
    <p:sldId id="601" r:id="rId20"/>
    <p:sldId id="602" r:id="rId21"/>
    <p:sldId id="603" r:id="rId22"/>
    <p:sldId id="604" r:id="rId23"/>
    <p:sldId id="613" r:id="rId24"/>
    <p:sldId id="605" r:id="rId25"/>
    <p:sldId id="607" r:id="rId26"/>
    <p:sldId id="608" r:id="rId27"/>
    <p:sldId id="610" r:id="rId28"/>
    <p:sldId id="609" r:id="rId29"/>
    <p:sldId id="606" r:id="rId30"/>
    <p:sldId id="611" r:id="rId31"/>
    <p:sldId id="614" r:id="rId32"/>
    <p:sldId id="615" r:id="rId33"/>
    <p:sldId id="616" r:id="rId34"/>
    <p:sldId id="617" r:id="rId35"/>
    <p:sldId id="618" r:id="rId36"/>
    <p:sldId id="619" r:id="rId37"/>
    <p:sldId id="622" r:id="rId38"/>
    <p:sldId id="620" r:id="rId39"/>
    <p:sldId id="623" r:id="rId40"/>
    <p:sldId id="621" r:id="rId41"/>
    <p:sldId id="624" r:id="rId42"/>
    <p:sldId id="625" r:id="rId43"/>
    <p:sldId id="626" r:id="rId44"/>
    <p:sldId id="627" r:id="rId45"/>
    <p:sldId id="628" r:id="rId46"/>
    <p:sldId id="629" r:id="rId47"/>
    <p:sldId id="630" r:id="rId48"/>
    <p:sldId id="631" r:id="rId49"/>
    <p:sldId id="632" r:id="rId50"/>
    <p:sldId id="633" r:id="rId51"/>
    <p:sldId id="634" r:id="rId52"/>
    <p:sldId id="635" r:id="rId53"/>
    <p:sldId id="636" r:id="rId54"/>
    <p:sldId id="637" r:id="rId55"/>
    <p:sldId id="638" r:id="rId56"/>
    <p:sldId id="639" r:id="rId57"/>
    <p:sldId id="640" r:id="rId58"/>
    <p:sldId id="641" r:id="rId59"/>
    <p:sldId id="642" r:id="rId60"/>
    <p:sldId id="643" r:id="rId61"/>
    <p:sldId id="644" r:id="rId62"/>
    <p:sldId id="645" r:id="rId63"/>
    <p:sldId id="646" r:id="rId64"/>
    <p:sldId id="647" r:id="rId65"/>
    <p:sldId id="648" r:id="rId66"/>
    <p:sldId id="650" r:id="rId67"/>
    <p:sldId id="651" r:id="rId68"/>
    <p:sldId id="652" r:id="rId69"/>
    <p:sldId id="653" r:id="rId70"/>
    <p:sldId id="654" r:id="rId71"/>
    <p:sldId id="655" r:id="rId72"/>
    <p:sldId id="656" r:id="rId73"/>
    <p:sldId id="657" r:id="rId74"/>
    <p:sldId id="658" r:id="rId75"/>
    <p:sldId id="659" r:id="rId76"/>
    <p:sldId id="660" r:id="rId77"/>
    <p:sldId id="661" r:id="rId78"/>
    <p:sldId id="662" r:id="rId79"/>
    <p:sldId id="663" r:id="rId80"/>
    <p:sldId id="664" r:id="rId81"/>
    <p:sldId id="665" r:id="rId82"/>
    <p:sldId id="666" r:id="rId83"/>
    <p:sldId id="672" r:id="rId84"/>
    <p:sldId id="673" r:id="rId85"/>
    <p:sldId id="667" r:id="rId86"/>
    <p:sldId id="668" r:id="rId87"/>
    <p:sldId id="669" r:id="rId88"/>
    <p:sldId id="670" r:id="rId89"/>
    <p:sldId id="67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2242" autoAdjust="0"/>
  </p:normalViewPr>
  <p:slideViewPr>
    <p:cSldViewPr>
      <p:cViewPr varScale="1">
        <p:scale>
          <a:sx n="57" d="100"/>
          <a:sy n="57" d="100"/>
        </p:scale>
        <p:origin x="-1536" y="-64"/>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44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21-08-2023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https://paldhous.github.io/ucb/2016/dataviz/week2.html</a:t>
            </a:r>
            <a:endParaRPr lang="en-IN"/>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15</a:t>
            </a:fld>
            <a:endParaRPr lang="en-IN"/>
          </a:p>
        </p:txBody>
      </p:sp>
    </p:spTree>
    <p:extLst>
      <p:ext uri="{BB962C8B-B14F-4D97-AF65-F5344CB8AC3E}">
        <p14:creationId xmlns:p14="http://schemas.microsoft.com/office/powerpoint/2010/main" val="237610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8/21/2023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8/21/2023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8/21/2023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8/21/2023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8/21/2023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8/21/2023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8/21/2023</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8/21/2023</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8/21/2023</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8/21/2023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8/21/2023</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 xmlns:a16="http://schemas.microsoft.com/office/drawing/2014/main"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 xmlns:a16="http://schemas.microsoft.com/office/drawing/2014/main" id="{1547C2F5-D0C4-4329-8DC2-48B66EE4F515}"/>
              </a:ext>
            </a:extLst>
          </p:cNvPr>
          <p:cNvPicPr>
            <a:picLocks noChangeAspect="1"/>
          </p:cNvPicPr>
          <p:nvPr userDrawn="1"/>
        </p:nvPicPr>
        <p:blipFill>
          <a:blip r:embed="rId18"/>
          <a:stretch>
            <a:fillRect/>
          </a:stretch>
        </p:blipFill>
        <p:spPr>
          <a:xfrm rot="5400000">
            <a:off x="4987623" y="3550281"/>
            <a:ext cx="385984" cy="6282060"/>
          </a:xfrm>
          <a:prstGeom prst="rect">
            <a:avLst/>
          </a:prstGeom>
        </p:spPr>
      </p:pic>
      <p:pic>
        <p:nvPicPr>
          <p:cNvPr id="23" name="Picture 22">
            <a:extLst>
              <a:ext uri="{FF2B5EF4-FFF2-40B4-BE49-F238E27FC236}">
                <a16:creationId xmlns="" xmlns:a16="http://schemas.microsoft.com/office/drawing/2014/main"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094" y="1628800"/>
            <a:ext cx="7772400" cy="1470025"/>
          </a:xfrm>
        </p:spPr>
        <p:txBody>
          <a:bodyPr>
            <a:normAutofit fontScale="90000"/>
          </a:bodyPr>
          <a:lstStyle/>
          <a:p>
            <a:r>
              <a:rPr lang="en-IN" sz="5400" b="1" dirty="0"/>
              <a:t>Storytelling and Multivariate displays </a:t>
            </a:r>
            <a:r>
              <a:rPr lang="en-IN" sz="5400" dirty="0"/>
              <a:t>	</a:t>
            </a:r>
          </a:p>
        </p:txBody>
      </p:sp>
      <p:sp>
        <p:nvSpPr>
          <p:cNvPr id="3" name="Subtitle 2"/>
          <p:cNvSpPr>
            <a:spLocks noGrp="1"/>
          </p:cNvSpPr>
          <p:nvPr>
            <p:ph type="subTitle" idx="1"/>
          </p:nvPr>
        </p:nvSpPr>
        <p:spPr>
          <a:xfrm>
            <a:off x="1043608" y="4465508"/>
            <a:ext cx="7734334" cy="1752600"/>
          </a:xfrm>
        </p:spPr>
        <p:txBody>
          <a:bodyPr>
            <a:noAutofit/>
          </a:bodyPr>
          <a:lstStyle/>
          <a:p>
            <a:pPr algn="ctr"/>
            <a:r>
              <a:rPr lang="en-IN" sz="2000" dirty="0" smtClean="0">
                <a:solidFill>
                  <a:schemeClr val="tx1">
                    <a:lumMod val="85000"/>
                    <a:lumOff val="15000"/>
                  </a:schemeClr>
                </a:solidFill>
                <a:latin typeface="Marcellus" panose="020E0602050203020307" pitchFamily="34" charset="0"/>
              </a:rPr>
              <a:t>Assistant </a:t>
            </a:r>
            <a:r>
              <a:rPr lang="en-IN" sz="2000" dirty="0">
                <a:solidFill>
                  <a:schemeClr val="tx1">
                    <a:lumMod val="85000"/>
                    <a:lumOff val="15000"/>
                  </a:schemeClr>
                </a:solidFill>
                <a:latin typeface="Marcellus" panose="020E0602050203020307" pitchFamily="34" charset="0"/>
              </a:rPr>
              <a:t>Professor</a:t>
            </a:r>
          </a:p>
          <a:p>
            <a:pPr algn="ctr"/>
            <a:r>
              <a:rPr lang="en-IN" sz="2000" dirty="0">
                <a:solidFill>
                  <a:schemeClr val="tx1">
                    <a:lumMod val="85000"/>
                    <a:lumOff val="15000"/>
                  </a:schemeClr>
                </a:solidFill>
                <a:latin typeface="Marcellus" panose="020E0602050203020307" pitchFamily="34" charset="0"/>
              </a:rPr>
              <a:t>Department of </a:t>
            </a:r>
            <a:r>
              <a:rPr lang="en-IN" sz="2000" dirty="0" smtClean="0">
                <a:solidFill>
                  <a:schemeClr val="tx1">
                    <a:lumMod val="85000"/>
                    <a:lumOff val="15000"/>
                  </a:schemeClr>
                </a:solidFill>
                <a:latin typeface="Marcellus" panose="020E0602050203020307" pitchFamily="34" charset="0"/>
              </a:rPr>
              <a:t>Computer </a:t>
            </a:r>
            <a:r>
              <a:rPr lang="en-IN" sz="2000" dirty="0">
                <a:solidFill>
                  <a:schemeClr val="tx1">
                    <a:lumMod val="85000"/>
                    <a:lumOff val="15000"/>
                  </a:schemeClr>
                </a:solidFill>
                <a:latin typeface="Marcellus" panose="020E0602050203020307" pitchFamily="34" charset="0"/>
              </a:rPr>
              <a:t>Engineering </a:t>
            </a:r>
          </a:p>
          <a:p>
            <a:pPr algn="ctr"/>
            <a:r>
              <a:rPr lang="en-IN" sz="2000" dirty="0">
                <a:solidFill>
                  <a:schemeClr val="tx1">
                    <a:lumMod val="85000"/>
                    <a:lumOff val="15000"/>
                  </a:schemeClr>
                </a:solidFill>
                <a:latin typeface="Marcellus" panose="020E0602050203020307" pitchFamily="34" charset="0"/>
              </a:rPr>
              <a:t>K. J. Somaiya College of Engineering</a:t>
            </a:r>
          </a:p>
          <a:p>
            <a:pPr algn="ctr"/>
            <a:r>
              <a:rPr lang="en-IN" sz="2000" dirty="0" smtClean="0">
                <a:solidFill>
                  <a:schemeClr val="tx1">
                    <a:lumMod val="85000"/>
                    <a:lumOff val="15000"/>
                  </a:schemeClr>
                </a:solidFill>
                <a:latin typeface="Marcellus" panose="020E0602050203020307" pitchFamily="34" charset="0"/>
              </a:rPr>
              <a:t>Somaiya </a:t>
            </a:r>
            <a:r>
              <a:rPr lang="en-IN" sz="2000" dirty="0" err="1">
                <a:solidFill>
                  <a:schemeClr val="tx1">
                    <a:lumMod val="85000"/>
                    <a:lumOff val="15000"/>
                  </a:schemeClr>
                </a:solidFill>
                <a:latin typeface="Marcellus" panose="020E0602050203020307" pitchFamily="34" charset="0"/>
              </a:rPr>
              <a:t>Vidyavihar</a:t>
            </a:r>
            <a:r>
              <a:rPr lang="en-IN" sz="2000" dirty="0">
                <a:solidFill>
                  <a:schemeClr val="tx1">
                    <a:lumMod val="85000"/>
                    <a:lumOff val="15000"/>
                  </a:schemeClr>
                </a:solidFill>
                <a:latin typeface="Marcellus" panose="020E0602050203020307" pitchFamily="34" charset="0"/>
              </a:rPr>
              <a:t> University</a:t>
            </a: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930" y="2219"/>
            <a:ext cx="1991676" cy="663892"/>
          </a:xfrm>
          <a:prstGeom prst="rect">
            <a:avLst/>
          </a:prstGeom>
        </p:spPr>
      </p:pic>
      <p:sp>
        <p:nvSpPr>
          <p:cNvPr id="8" name="Footer Placeholder 7"/>
          <p:cNvSpPr>
            <a:spLocks noGrp="1"/>
          </p:cNvSpPr>
          <p:nvPr>
            <p:ph type="ftr" sz="quarter" idx="4294967295"/>
          </p:nvPr>
        </p:nvSpPr>
        <p:spPr>
          <a:xfrm>
            <a:off x="3028950" y="6356351"/>
            <a:ext cx="3086100" cy="365125"/>
          </a:xfrm>
          <a:prstGeom prst="rect">
            <a:avLst/>
          </a:prstGeom>
        </p:spPr>
        <p:txBody>
          <a:bodyPr/>
          <a:lstStyle/>
          <a:p>
            <a:r>
              <a:rPr lang="fi-FI" dirty="0" smtClean="0"/>
              <a:t>sheetalpereira@somaiya.edu</a:t>
            </a:r>
            <a:endParaRPr lang="en-US" dirty="0"/>
          </a:p>
        </p:txBody>
      </p:sp>
      <p:sp>
        <p:nvSpPr>
          <p:cNvPr id="9" name="Rectangle 8"/>
          <p:cNvSpPr/>
          <p:nvPr/>
        </p:nvSpPr>
        <p:spPr>
          <a:xfrm>
            <a:off x="1578768" y="3372901"/>
            <a:ext cx="6812008" cy="461665"/>
          </a:xfrm>
          <a:prstGeom prst="rect">
            <a:avLst/>
          </a:prstGeom>
        </p:spPr>
        <p:txBody>
          <a:bodyPr wrap="square">
            <a:spAutoFit/>
          </a:bodyPr>
          <a:lstStyle/>
          <a:p>
            <a:pPr algn="ctr"/>
            <a:r>
              <a:rPr lang="en-IN" sz="2400" dirty="0" err="1" smtClean="0">
                <a:solidFill>
                  <a:schemeClr val="tx1">
                    <a:lumMod val="85000"/>
                    <a:lumOff val="15000"/>
                  </a:schemeClr>
                </a:solidFill>
                <a:latin typeface="Marcellus" panose="020E0602050203020307" pitchFamily="34" charset="0"/>
              </a:rPr>
              <a:t>Sheetal</a:t>
            </a:r>
            <a:r>
              <a:rPr lang="en-IN" sz="2400" dirty="0" smtClean="0">
                <a:solidFill>
                  <a:schemeClr val="tx1">
                    <a:lumMod val="85000"/>
                    <a:lumOff val="15000"/>
                  </a:schemeClr>
                </a:solidFill>
                <a:latin typeface="Marcellus" panose="020E0602050203020307" pitchFamily="34" charset="0"/>
              </a:rPr>
              <a:t> Pereira</a:t>
            </a:r>
            <a:endParaRPr lang="en-IN" sz="2400" dirty="0">
              <a:solidFill>
                <a:schemeClr val="tx1">
                  <a:lumMod val="85000"/>
                  <a:lumOff val="15000"/>
                </a:schemeClr>
              </a:solidFill>
              <a:latin typeface="Marcellus" panose="020E0602050203020307" pitchFamily="34" charset="0"/>
            </a:endParaRPr>
          </a:p>
        </p:txBody>
      </p:sp>
    </p:spTree>
    <p:extLst>
      <p:ext uri="{BB962C8B-B14F-4D97-AF65-F5344CB8AC3E}">
        <p14:creationId xmlns:p14="http://schemas.microsoft.com/office/powerpoint/2010/main" val="42001538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Human on </a:t>
            </a:r>
            <a:r>
              <a:rPr lang="en-IN" b="1" dirty="0" smtClean="0"/>
              <a:t>Stories:</a:t>
            </a:r>
          </a:p>
          <a:p>
            <a:r>
              <a:rPr lang="en-IN" dirty="0"/>
              <a:t>Storytelling has been an integral part of human expression </a:t>
            </a:r>
            <a:r>
              <a:rPr lang="en-IN" dirty="0" smtClean="0"/>
              <a:t>and culture </a:t>
            </a:r>
            <a:r>
              <a:rPr lang="en-IN" dirty="0"/>
              <a:t>throughout time. </a:t>
            </a:r>
            <a:endParaRPr lang="en-IN" dirty="0" smtClean="0"/>
          </a:p>
          <a:p>
            <a:r>
              <a:rPr lang="en-IN" dirty="0" smtClean="0"/>
              <a:t>All </a:t>
            </a:r>
            <a:r>
              <a:rPr lang="en-IN" dirty="0"/>
              <a:t>human cultures tell stories, </a:t>
            </a:r>
            <a:r>
              <a:rPr lang="en-IN" dirty="0" smtClean="0"/>
              <a:t>and most </a:t>
            </a:r>
            <a:r>
              <a:rPr lang="en-IN" dirty="0"/>
              <a:t>people derive a great deal of pleasure from </a:t>
            </a:r>
            <a:r>
              <a:rPr lang="en-IN" dirty="0" smtClean="0"/>
              <a:t>them—even  if </a:t>
            </a:r>
            <a:r>
              <a:rPr lang="en-IN" dirty="0"/>
              <a:t>they are </a:t>
            </a:r>
            <a:r>
              <a:rPr lang="en-IN" dirty="0" smtClean="0"/>
              <a:t>untrue.</a:t>
            </a:r>
          </a:p>
          <a:p>
            <a:r>
              <a:rPr lang="en-IN" dirty="0"/>
              <a:t>Beyond entertainment, stories teach us important lessons; </a:t>
            </a:r>
            <a:r>
              <a:rPr lang="en-IN" dirty="0" smtClean="0"/>
              <a:t>we learn </a:t>
            </a:r>
            <a:r>
              <a:rPr lang="en-IN" dirty="0"/>
              <a:t>from them. </a:t>
            </a:r>
            <a:endParaRPr lang="en-IN" dirty="0" smtClean="0"/>
          </a:p>
          <a:p>
            <a:r>
              <a:rPr lang="en-IN" dirty="0" smtClean="0"/>
              <a:t>In </a:t>
            </a:r>
            <a:r>
              <a:rPr lang="en-IN" dirty="0"/>
              <a:t>many cases they are how we </a:t>
            </a:r>
            <a:r>
              <a:rPr lang="en-IN" dirty="0" smtClean="0"/>
              <a:t>transmit information—whether </a:t>
            </a:r>
            <a:r>
              <a:rPr lang="en-IN" dirty="0"/>
              <a:t>through metaphoric tales, </a:t>
            </a:r>
            <a:r>
              <a:rPr lang="en-IN" dirty="0" smtClean="0"/>
              <a:t>instructions, or </a:t>
            </a:r>
            <a:r>
              <a:rPr lang="en-IN" dirty="0"/>
              <a:t>legends. </a:t>
            </a:r>
            <a:br>
              <a:rPr lang="en-IN" dirty="0"/>
            </a:br>
            <a:endParaRPr lang="en-IN" dirty="0"/>
          </a:p>
        </p:txBody>
      </p:sp>
    </p:spTree>
    <p:extLst>
      <p:ext uri="{BB962C8B-B14F-4D97-AF65-F5344CB8AC3E}">
        <p14:creationId xmlns:p14="http://schemas.microsoft.com/office/powerpoint/2010/main" val="3092416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Human on </a:t>
            </a:r>
            <a:r>
              <a:rPr lang="en-IN" b="1" dirty="0" smtClean="0"/>
              <a:t>Stories:</a:t>
            </a:r>
          </a:p>
          <a:p>
            <a:pPr algn="just"/>
            <a:r>
              <a:rPr lang="en-IN" dirty="0"/>
              <a:t>Stories also have the ability to transport us; we</a:t>
            </a:r>
          </a:p>
          <a:p>
            <a:pPr marL="0" indent="0" algn="just">
              <a:buNone/>
            </a:pPr>
            <a:r>
              <a:rPr lang="en-IN" dirty="0"/>
              <a:t>give the author license to stretch the truth—although, in </a:t>
            </a:r>
            <a:r>
              <a:rPr lang="en-IN" dirty="0" smtClean="0"/>
              <a:t>data storytelling</a:t>
            </a:r>
            <a:r>
              <a:rPr lang="en-IN" dirty="0"/>
              <a:t>, this license extends only as far as it can before </a:t>
            </a:r>
            <a:r>
              <a:rPr lang="en-IN" dirty="0" smtClean="0"/>
              <a:t>the data </a:t>
            </a:r>
            <a:r>
              <a:rPr lang="en-IN" dirty="0"/>
              <a:t>loses its elasticity and begins to break down. </a:t>
            </a:r>
            <a:endParaRPr lang="en-IN" dirty="0" smtClean="0"/>
          </a:p>
          <a:p>
            <a:pPr algn="just"/>
            <a:r>
              <a:rPr lang="en-IN" dirty="0" smtClean="0"/>
              <a:t>Data stories, above </a:t>
            </a:r>
            <a:r>
              <a:rPr lang="en-IN" dirty="0"/>
              <a:t>all, must be true. They are works of narration, but of </a:t>
            </a:r>
            <a:r>
              <a:rPr lang="en-IN" dirty="0" smtClean="0"/>
              <a:t>the non-fiction </a:t>
            </a:r>
            <a:r>
              <a:rPr lang="en-IN" dirty="0"/>
              <a:t>variety</a:t>
            </a:r>
            <a:r>
              <a:rPr lang="en-IN" dirty="0" smtClean="0"/>
              <a:t>.</a:t>
            </a:r>
          </a:p>
          <a:p>
            <a:pPr algn="just"/>
            <a:r>
              <a:rPr lang="en-IN" dirty="0"/>
              <a:t>T</a:t>
            </a:r>
            <a:r>
              <a:rPr lang="en-IN" dirty="0" smtClean="0"/>
              <a:t>wo </a:t>
            </a:r>
            <a:r>
              <a:rPr lang="en-IN" dirty="0"/>
              <a:t>primary </a:t>
            </a:r>
            <a:r>
              <a:rPr lang="en-IN" dirty="0" smtClean="0"/>
              <a:t>possible contenders </a:t>
            </a:r>
            <a:r>
              <a:rPr lang="en-IN" dirty="0"/>
              <a:t>for </a:t>
            </a:r>
            <a:r>
              <a:rPr lang="en-IN" i="1" dirty="0"/>
              <a:t>why </a:t>
            </a:r>
            <a:r>
              <a:rPr lang="en-IN" dirty="0"/>
              <a:t>we tell stories: the need to survive (</a:t>
            </a:r>
            <a:r>
              <a:rPr lang="en-IN" dirty="0" smtClean="0"/>
              <a:t>fitness) and </a:t>
            </a:r>
            <a:r>
              <a:rPr lang="en-IN" dirty="0"/>
              <a:t>the need to know (closure).</a:t>
            </a:r>
            <a:br>
              <a:rPr lang="en-IN" dirty="0"/>
            </a:br>
            <a:endParaRPr lang="en-IN" dirty="0"/>
          </a:p>
        </p:txBody>
      </p:sp>
    </p:spTree>
    <p:extLst>
      <p:ext uri="{BB962C8B-B14F-4D97-AF65-F5344CB8AC3E}">
        <p14:creationId xmlns:p14="http://schemas.microsoft.com/office/powerpoint/2010/main" val="2060579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92500"/>
          </a:bodyPr>
          <a:lstStyle/>
          <a:p>
            <a:r>
              <a:rPr lang="en-IN" b="1" dirty="0"/>
              <a:t>The Human on </a:t>
            </a:r>
            <a:r>
              <a:rPr lang="en-IN" b="1" dirty="0" smtClean="0"/>
              <a:t>Stories:</a:t>
            </a:r>
          </a:p>
          <a:p>
            <a:pPr marL="0" indent="0">
              <a:buNone/>
            </a:pPr>
            <a:r>
              <a:rPr lang="en-IN" b="1" dirty="0" smtClean="0"/>
              <a:t>Fitness:</a:t>
            </a:r>
            <a:endParaRPr lang="en-IN" b="1" dirty="0"/>
          </a:p>
          <a:p>
            <a:pPr algn="just"/>
            <a:r>
              <a:rPr lang="en-IN" dirty="0"/>
              <a:t>As much as we might try to argue it, human beings did not</a:t>
            </a:r>
          </a:p>
          <a:p>
            <a:pPr marL="0" indent="0" algn="just">
              <a:buNone/>
            </a:pPr>
            <a:r>
              <a:rPr lang="en-IN" dirty="0"/>
              <a:t>evolve to find truth. We evolved to defend positions and</a:t>
            </a:r>
          </a:p>
          <a:p>
            <a:pPr marL="0" indent="0" algn="just">
              <a:buNone/>
            </a:pPr>
            <a:r>
              <a:rPr lang="en-IN" dirty="0"/>
              <a:t>obtain resources—oftentimes regardless of the cost—to</a:t>
            </a:r>
          </a:p>
          <a:p>
            <a:pPr marL="0" indent="0" algn="just">
              <a:buNone/>
            </a:pPr>
            <a:r>
              <a:rPr lang="en-IN" dirty="0" smtClean="0"/>
              <a:t>survive.</a:t>
            </a:r>
          </a:p>
          <a:p>
            <a:pPr algn="just"/>
            <a:r>
              <a:rPr lang="en-IN" dirty="0" smtClean="0"/>
              <a:t>These </a:t>
            </a:r>
            <a:r>
              <a:rPr lang="en-IN" dirty="0"/>
              <a:t>concepts are at the heart of Darwinian </a:t>
            </a:r>
            <a:r>
              <a:rPr lang="en-IN" dirty="0" smtClean="0"/>
              <a:t>theory of </a:t>
            </a:r>
            <a:r>
              <a:rPr lang="en-IN" dirty="0"/>
              <a:t>natural selection: survival of the fittest as the mechanism,</a:t>
            </a:r>
          </a:p>
          <a:p>
            <a:pPr marL="0" indent="0" algn="just">
              <a:buNone/>
            </a:pPr>
            <a:r>
              <a:rPr lang="en-IN" dirty="0" smtClean="0"/>
              <a:t>   and </a:t>
            </a:r>
            <a:r>
              <a:rPr lang="en-IN" dirty="0"/>
              <a:t>our ability to overcome (or, biologically, </a:t>
            </a:r>
            <a:r>
              <a:rPr lang="en-IN" dirty="0" smtClean="0"/>
              <a:t>to reproduce),fitness</a:t>
            </a:r>
            <a:r>
              <a:rPr lang="en-IN" dirty="0"/>
              <a:t>.</a:t>
            </a:r>
            <a:br>
              <a:rPr lang="en-IN" dirty="0"/>
            </a:br>
            <a:endParaRPr lang="en-IN" dirty="0"/>
          </a:p>
        </p:txBody>
      </p:sp>
    </p:spTree>
    <p:extLst>
      <p:ext uri="{BB962C8B-B14F-4D97-AF65-F5344CB8AC3E}">
        <p14:creationId xmlns:p14="http://schemas.microsoft.com/office/powerpoint/2010/main" val="3652144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85000" lnSpcReduction="10000"/>
          </a:bodyPr>
          <a:lstStyle/>
          <a:p>
            <a:r>
              <a:rPr lang="en-IN" b="1" dirty="0"/>
              <a:t>The Human on </a:t>
            </a:r>
            <a:r>
              <a:rPr lang="en-IN" b="1" dirty="0" smtClean="0"/>
              <a:t>Stories:</a:t>
            </a:r>
          </a:p>
          <a:p>
            <a:pPr marL="0" indent="0">
              <a:buNone/>
            </a:pPr>
            <a:r>
              <a:rPr lang="en-IN" b="1" dirty="0" smtClean="0"/>
              <a:t>Fitness:</a:t>
            </a:r>
            <a:endParaRPr lang="en-IN" b="1" dirty="0"/>
          </a:p>
          <a:p>
            <a:pPr algn="just"/>
            <a:r>
              <a:rPr lang="en-IN" dirty="0"/>
              <a:t>Human biology aside to survive in competitive and </a:t>
            </a:r>
            <a:r>
              <a:rPr lang="en-IN" dirty="0" smtClean="0"/>
              <a:t>often unstable </a:t>
            </a:r>
            <a:r>
              <a:rPr lang="en-IN" dirty="0"/>
              <a:t>environments—whether wilderness or business—one</a:t>
            </a:r>
          </a:p>
          <a:p>
            <a:pPr marL="0" indent="0" algn="just">
              <a:buNone/>
            </a:pPr>
            <a:r>
              <a:rPr lang="en-IN" dirty="0"/>
              <a:t>thing we’ve always had to do is understand other people. </a:t>
            </a:r>
            <a:endParaRPr lang="en-IN" dirty="0" smtClean="0"/>
          </a:p>
          <a:p>
            <a:pPr algn="just"/>
            <a:r>
              <a:rPr lang="en-IN" dirty="0" smtClean="0"/>
              <a:t>one </a:t>
            </a:r>
            <a:r>
              <a:rPr lang="en-IN" dirty="0"/>
              <a:t>of our most expensive cognitive tasks where we exert</a:t>
            </a:r>
          </a:p>
          <a:p>
            <a:pPr marL="0" indent="0" algn="just">
              <a:buNone/>
            </a:pPr>
            <a:r>
              <a:rPr lang="en-IN" dirty="0"/>
              <a:t>an impressive amount of energy is in trying to figure out other</a:t>
            </a:r>
          </a:p>
          <a:p>
            <a:pPr marL="0" indent="0" algn="just">
              <a:buNone/>
            </a:pPr>
            <a:r>
              <a:rPr lang="en-IN" dirty="0"/>
              <a:t>people: predict what they’re going to do, understand</a:t>
            </a:r>
          </a:p>
          <a:p>
            <a:pPr marL="0" indent="0" algn="just">
              <a:buNone/>
            </a:pPr>
            <a:r>
              <a:rPr lang="en-IN" dirty="0"/>
              <a:t>motivations, assess relationships, and so forth. </a:t>
            </a:r>
            <a:endParaRPr lang="en-IN" dirty="0" smtClean="0"/>
          </a:p>
          <a:p>
            <a:pPr algn="just"/>
            <a:r>
              <a:rPr lang="en-IN" dirty="0" smtClean="0"/>
              <a:t>Beyond people, we </a:t>
            </a:r>
            <a:r>
              <a:rPr lang="en-IN" dirty="0"/>
              <a:t>are also driven to understand how things work. If we </a:t>
            </a:r>
            <a:r>
              <a:rPr lang="en-IN" dirty="0" smtClean="0"/>
              <a:t>know how </a:t>
            </a:r>
            <a:r>
              <a:rPr lang="en-IN" dirty="0"/>
              <a:t>they work, we can conquer, fix, or control. </a:t>
            </a:r>
            <a:endParaRPr lang="en-IN" dirty="0" smtClean="0"/>
          </a:p>
          <a:p>
            <a:pPr algn="just"/>
            <a:r>
              <a:rPr lang="en-IN" dirty="0" smtClean="0"/>
              <a:t>All </a:t>
            </a:r>
            <a:r>
              <a:rPr lang="en-IN" dirty="0"/>
              <a:t>of </a:t>
            </a:r>
            <a:r>
              <a:rPr lang="en-IN" dirty="0" smtClean="0"/>
              <a:t>these lead </a:t>
            </a:r>
            <a:r>
              <a:rPr lang="en-IN" dirty="0"/>
              <a:t>to winning, which equates to survival and continuation.</a:t>
            </a:r>
          </a:p>
        </p:txBody>
      </p:sp>
    </p:spTree>
    <p:extLst>
      <p:ext uri="{BB962C8B-B14F-4D97-AF65-F5344CB8AC3E}">
        <p14:creationId xmlns:p14="http://schemas.microsoft.com/office/powerpoint/2010/main" val="3539262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692696"/>
            <a:ext cx="8229600" cy="5616623"/>
          </a:xfrm>
        </p:spPr>
        <p:txBody>
          <a:bodyPr>
            <a:normAutofit fontScale="85000" lnSpcReduction="20000"/>
          </a:bodyPr>
          <a:lstStyle/>
          <a:p>
            <a:r>
              <a:rPr lang="en-IN" b="1" dirty="0"/>
              <a:t>The Human on </a:t>
            </a:r>
            <a:r>
              <a:rPr lang="en-IN" b="1" dirty="0" smtClean="0"/>
              <a:t>Stories:</a:t>
            </a:r>
          </a:p>
          <a:p>
            <a:pPr marL="0" indent="0">
              <a:buNone/>
            </a:pPr>
            <a:r>
              <a:rPr lang="en-IN" b="1" dirty="0" smtClean="0"/>
              <a:t>Fitness:</a:t>
            </a:r>
            <a:endParaRPr lang="en-IN" b="1" dirty="0"/>
          </a:p>
          <a:p>
            <a:r>
              <a:rPr lang="en-IN" dirty="0"/>
              <a:t>Human biology aside to survive in competitive and </a:t>
            </a:r>
            <a:r>
              <a:rPr lang="en-IN" dirty="0" smtClean="0"/>
              <a:t>often unstable </a:t>
            </a:r>
            <a:r>
              <a:rPr lang="en-IN" dirty="0"/>
              <a:t>environments—whether wilderness or business—one</a:t>
            </a:r>
          </a:p>
          <a:p>
            <a:pPr marL="0" indent="0">
              <a:buNone/>
            </a:pPr>
            <a:r>
              <a:rPr lang="en-IN" dirty="0"/>
              <a:t>thing we’ve always had to do is understand other people. </a:t>
            </a:r>
            <a:endParaRPr lang="en-IN" dirty="0" smtClean="0"/>
          </a:p>
          <a:p>
            <a:r>
              <a:rPr lang="en-IN" dirty="0"/>
              <a:t>O</a:t>
            </a:r>
            <a:r>
              <a:rPr lang="en-IN" dirty="0" smtClean="0"/>
              <a:t>ne </a:t>
            </a:r>
            <a:r>
              <a:rPr lang="en-IN" dirty="0"/>
              <a:t>of our most expensive cognitive tasks where we </a:t>
            </a:r>
            <a:r>
              <a:rPr lang="en-IN" dirty="0" smtClean="0"/>
              <a:t>exert an </a:t>
            </a:r>
            <a:r>
              <a:rPr lang="en-IN" dirty="0"/>
              <a:t>impressive amount of energy is in trying to figure out </a:t>
            </a:r>
            <a:r>
              <a:rPr lang="en-IN" dirty="0" smtClean="0"/>
              <a:t>other people</a:t>
            </a:r>
            <a:r>
              <a:rPr lang="en-IN" dirty="0"/>
              <a:t>: predict what they’re going to do, </a:t>
            </a:r>
            <a:r>
              <a:rPr lang="en-IN" dirty="0" smtClean="0"/>
              <a:t>understand motivations</a:t>
            </a:r>
            <a:r>
              <a:rPr lang="en-IN" dirty="0"/>
              <a:t>, assess relationships, and so forth. </a:t>
            </a:r>
            <a:endParaRPr lang="en-IN" dirty="0" smtClean="0"/>
          </a:p>
          <a:p>
            <a:r>
              <a:rPr lang="en-IN" dirty="0" smtClean="0"/>
              <a:t>Beyond people, we </a:t>
            </a:r>
            <a:r>
              <a:rPr lang="en-IN" dirty="0"/>
              <a:t>are also driven to understand how </a:t>
            </a:r>
            <a:r>
              <a:rPr lang="en-IN" dirty="0" smtClean="0"/>
              <a:t>things work</a:t>
            </a:r>
            <a:r>
              <a:rPr lang="en-IN" dirty="0"/>
              <a:t>. </a:t>
            </a:r>
            <a:endParaRPr lang="en-IN" dirty="0" smtClean="0"/>
          </a:p>
          <a:p>
            <a:r>
              <a:rPr lang="en-IN" dirty="0" smtClean="0"/>
              <a:t>If </a:t>
            </a:r>
            <a:r>
              <a:rPr lang="en-IN" dirty="0"/>
              <a:t>we </a:t>
            </a:r>
            <a:r>
              <a:rPr lang="en-IN" dirty="0" smtClean="0"/>
              <a:t>know how </a:t>
            </a:r>
            <a:r>
              <a:rPr lang="en-IN" dirty="0"/>
              <a:t>they work, we can conquer, fix, or control. </a:t>
            </a:r>
            <a:endParaRPr lang="en-IN" dirty="0" smtClean="0"/>
          </a:p>
          <a:p>
            <a:r>
              <a:rPr lang="en-IN" dirty="0" smtClean="0"/>
              <a:t>All </a:t>
            </a:r>
            <a:r>
              <a:rPr lang="en-IN" dirty="0"/>
              <a:t>of </a:t>
            </a:r>
            <a:r>
              <a:rPr lang="en-IN" dirty="0" smtClean="0"/>
              <a:t>these lead </a:t>
            </a:r>
            <a:r>
              <a:rPr lang="en-IN" dirty="0"/>
              <a:t>to winning, which equates to survival and continuation</a:t>
            </a:r>
            <a:r>
              <a:rPr lang="en-IN" dirty="0" smtClean="0"/>
              <a:t>.</a:t>
            </a:r>
          </a:p>
          <a:p>
            <a:r>
              <a:rPr lang="en-IN" dirty="0"/>
              <a:t>Stories act as guides to give us the information and </a:t>
            </a:r>
            <a:r>
              <a:rPr lang="en-IN" dirty="0" smtClean="0"/>
              <a:t>confidence we </a:t>
            </a:r>
            <a:r>
              <a:rPr lang="en-IN" dirty="0"/>
              <a:t>need to harness this knowledge. They increase our fitness.</a:t>
            </a:r>
          </a:p>
        </p:txBody>
      </p:sp>
    </p:spTree>
    <p:extLst>
      <p:ext uri="{BB962C8B-B14F-4D97-AF65-F5344CB8AC3E}">
        <p14:creationId xmlns:p14="http://schemas.microsoft.com/office/powerpoint/2010/main" val="2920121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692696"/>
            <a:ext cx="8229600" cy="5616623"/>
          </a:xfrm>
        </p:spPr>
        <p:txBody>
          <a:bodyPr>
            <a:normAutofit/>
          </a:bodyPr>
          <a:lstStyle/>
          <a:p>
            <a:r>
              <a:rPr lang="en-IN" b="1" dirty="0"/>
              <a:t>The Human on </a:t>
            </a:r>
            <a:r>
              <a:rPr lang="en-IN" b="1" dirty="0" smtClean="0"/>
              <a:t>Stories:</a:t>
            </a:r>
          </a:p>
          <a:p>
            <a:pPr marL="0" indent="0">
              <a:buNone/>
            </a:pPr>
            <a:r>
              <a:rPr lang="en-IN" b="1" dirty="0" smtClean="0"/>
              <a:t>Closure:</a:t>
            </a:r>
            <a:endParaRPr lang="en-IN" b="1" dirty="0"/>
          </a:p>
          <a:p>
            <a:r>
              <a:rPr lang="en-IN" dirty="0"/>
              <a:t>Aside from being bent on survival, humans also tend </a:t>
            </a:r>
            <a:r>
              <a:rPr lang="en-IN" dirty="0" smtClean="0"/>
              <a:t>to require </a:t>
            </a:r>
            <a:r>
              <a:rPr lang="en-IN" dirty="0"/>
              <a:t>closure</a:t>
            </a:r>
            <a:r>
              <a:rPr lang="en-IN" dirty="0" smtClean="0"/>
              <a:t>.</a:t>
            </a:r>
          </a:p>
          <a:p>
            <a:r>
              <a:rPr lang="en-IN" dirty="0"/>
              <a:t>T</a:t>
            </a:r>
            <a:r>
              <a:rPr lang="en-IN" dirty="0" smtClean="0"/>
              <a:t>he </a:t>
            </a:r>
            <a:r>
              <a:rPr lang="en-IN" dirty="0" err="1"/>
              <a:t>Zeigarnik</a:t>
            </a:r>
            <a:r>
              <a:rPr lang="en-IN" dirty="0"/>
              <a:t> effect speaks to our human need </a:t>
            </a:r>
            <a:r>
              <a:rPr lang="en-IN" dirty="0" smtClean="0"/>
              <a:t>for endings</a:t>
            </a:r>
            <a:r>
              <a:rPr lang="en-IN" dirty="0"/>
              <a:t>. No matter the story’s goal—to focus, align, teach, </a:t>
            </a:r>
            <a:r>
              <a:rPr lang="en-IN" dirty="0" smtClean="0"/>
              <a:t>or inspire—we </a:t>
            </a:r>
            <a:r>
              <a:rPr lang="en-IN" dirty="0"/>
              <a:t>build narratives to foster imagination, </a:t>
            </a:r>
            <a:r>
              <a:rPr lang="en-IN" dirty="0" smtClean="0"/>
              <a:t>excitement, even </a:t>
            </a:r>
            <a:r>
              <a:rPr lang="en-IN" dirty="0"/>
              <a:t>speculation. </a:t>
            </a:r>
            <a:endParaRPr lang="en-IN" dirty="0" smtClean="0"/>
          </a:p>
          <a:p>
            <a:r>
              <a:rPr lang="en-IN" dirty="0" smtClean="0"/>
              <a:t>Successful </a:t>
            </a:r>
            <a:r>
              <a:rPr lang="en-IN" dirty="0"/>
              <a:t>narratives are those that are </a:t>
            </a:r>
            <a:r>
              <a:rPr lang="en-IN" dirty="0" smtClean="0"/>
              <a:t>able to </a:t>
            </a:r>
            <a:r>
              <a:rPr lang="en-IN" dirty="0"/>
              <a:t>grab the audience’s attention, work through a message, </a:t>
            </a:r>
            <a:r>
              <a:rPr lang="en-IN" dirty="0" smtClean="0"/>
              <a:t>and then </a:t>
            </a:r>
            <a:r>
              <a:rPr lang="en-IN" dirty="0"/>
              <a:t>resolve our anxiety with a satisfactory ending. </a:t>
            </a:r>
            <a:r>
              <a:rPr lang="en-IN" dirty="0" smtClean="0"/>
              <a:t>Thus, stories </a:t>
            </a:r>
            <a:r>
              <a:rPr lang="en-IN" dirty="0"/>
              <a:t>are therapeutic—they give us closure.</a:t>
            </a:r>
            <a:endParaRPr lang="en-IN" b="1" dirty="0"/>
          </a:p>
        </p:txBody>
      </p:sp>
    </p:spTree>
    <p:extLst>
      <p:ext uri="{BB962C8B-B14F-4D97-AF65-F5344CB8AC3E}">
        <p14:creationId xmlns:p14="http://schemas.microsoft.com/office/powerpoint/2010/main" val="397621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8"/>
            <a:ext cx="8229600" cy="5328591"/>
          </a:xfrm>
        </p:spPr>
        <p:txBody>
          <a:bodyPr>
            <a:normAutofit/>
          </a:bodyPr>
          <a:lstStyle/>
          <a:p>
            <a:pPr algn="just"/>
            <a:r>
              <a:rPr lang="en-IN" dirty="0"/>
              <a:t>D</a:t>
            </a:r>
            <a:r>
              <a:rPr lang="en-IN" dirty="0" smtClean="0"/>
              <a:t>ata </a:t>
            </a:r>
            <a:r>
              <a:rPr lang="en-IN" dirty="0"/>
              <a:t>stories are powerful, and </a:t>
            </a:r>
            <a:r>
              <a:rPr lang="en-IN" dirty="0" smtClean="0"/>
              <a:t>that they </a:t>
            </a:r>
            <a:r>
              <a:rPr lang="en-IN" dirty="0"/>
              <a:t>are powerful because of their ability to </a:t>
            </a:r>
            <a:r>
              <a:rPr lang="en-IN" dirty="0" smtClean="0"/>
              <a:t>communicate information</a:t>
            </a:r>
            <a:r>
              <a:rPr lang="en-IN" dirty="0"/>
              <a:t>, generate understanding and knowledge, </a:t>
            </a:r>
            <a:r>
              <a:rPr lang="en-IN" dirty="0" smtClean="0"/>
              <a:t>and stick </a:t>
            </a:r>
            <a:r>
              <a:rPr lang="en-IN" dirty="0"/>
              <a:t>in our brains. </a:t>
            </a:r>
            <a:endParaRPr lang="en-IN" dirty="0" smtClean="0"/>
          </a:p>
          <a:p>
            <a:pPr algn="just"/>
            <a:r>
              <a:rPr lang="en-IN" dirty="0" smtClean="0"/>
              <a:t>However</a:t>
            </a:r>
            <a:r>
              <a:rPr lang="en-IN" dirty="0"/>
              <a:t>, as information assets, </a:t>
            </a:r>
            <a:r>
              <a:rPr lang="en-IN" dirty="0" smtClean="0"/>
              <a:t>visual data </a:t>
            </a:r>
            <a:r>
              <a:rPr lang="en-IN" dirty="0"/>
              <a:t>stories have a few other noteworthy qualities</a:t>
            </a:r>
            <a:r>
              <a:rPr lang="en-IN" dirty="0" smtClean="0"/>
              <a:t>.</a:t>
            </a:r>
          </a:p>
          <a:p>
            <a:pPr algn="just"/>
            <a:r>
              <a:rPr lang="en-IN" dirty="0"/>
              <a:t>The </a:t>
            </a:r>
            <a:r>
              <a:rPr lang="en-IN" dirty="0" smtClean="0"/>
              <a:t>traditional charts </a:t>
            </a:r>
            <a:r>
              <a:rPr lang="en-IN" dirty="0"/>
              <a:t>and graphs we’ve always used to represent data are </a:t>
            </a:r>
            <a:r>
              <a:rPr lang="en-IN" dirty="0" smtClean="0"/>
              <a:t>still helpful </a:t>
            </a:r>
            <a:r>
              <a:rPr lang="en-IN" dirty="0"/>
              <a:t>because they help us to better visually organize </a:t>
            </a:r>
            <a:r>
              <a:rPr lang="en-IN" dirty="0" smtClean="0"/>
              <a:t>and understand </a:t>
            </a:r>
            <a:r>
              <a:rPr lang="en-IN" dirty="0"/>
              <a:t>information. They’ve just become a little static.</a:t>
            </a:r>
          </a:p>
          <a:p>
            <a:pPr marL="0" indent="0">
              <a:buNone/>
            </a:pPr>
            <a:endParaRPr lang="en-IN" b="1" dirty="0"/>
          </a:p>
        </p:txBody>
      </p:sp>
    </p:spTree>
    <p:extLst>
      <p:ext uri="{BB962C8B-B14F-4D97-AF65-F5344CB8AC3E}">
        <p14:creationId xmlns:p14="http://schemas.microsoft.com/office/powerpoint/2010/main" val="2535513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lnSpcReduction="10000"/>
          </a:bodyPr>
          <a:lstStyle/>
          <a:p>
            <a:pPr algn="just"/>
            <a:r>
              <a:rPr lang="en-IN" dirty="0" smtClean="0"/>
              <a:t>With </a:t>
            </a:r>
            <a:r>
              <a:rPr lang="en-IN" dirty="0"/>
              <a:t>today’s technology, </a:t>
            </a:r>
            <a:r>
              <a:rPr lang="en-IN" dirty="0" err="1"/>
              <a:t>fueled</a:t>
            </a:r>
            <a:r>
              <a:rPr lang="en-IN" dirty="0"/>
              <a:t> by today’s innovation, </a:t>
            </a:r>
            <a:r>
              <a:rPr lang="en-IN" dirty="0" smtClean="0"/>
              <a:t>we’ve moved </a:t>
            </a:r>
            <a:r>
              <a:rPr lang="en-IN" dirty="0"/>
              <a:t>beyond the mentality of gathering, </a:t>
            </a:r>
            <a:r>
              <a:rPr lang="en-IN" dirty="0" err="1"/>
              <a:t>analyzing</a:t>
            </a:r>
            <a:r>
              <a:rPr lang="en-IN" dirty="0"/>
              <a:t>, </a:t>
            </a:r>
            <a:r>
              <a:rPr lang="en-IN" dirty="0" smtClean="0"/>
              <a:t>and reporting </a:t>
            </a:r>
            <a:r>
              <a:rPr lang="en-IN" dirty="0"/>
              <a:t>data to collecting, exploring, and sharing </a:t>
            </a:r>
            <a:r>
              <a:rPr lang="en-IN" dirty="0" smtClean="0"/>
              <a:t>information rather </a:t>
            </a:r>
            <a:r>
              <a:rPr lang="en-IN" dirty="0"/>
              <a:t>than simply rendering data visually we are focused </a:t>
            </a:r>
            <a:r>
              <a:rPr lang="en-IN" dirty="0" smtClean="0"/>
              <a:t>on using </a:t>
            </a:r>
            <a:r>
              <a:rPr lang="en-IN" dirty="0"/>
              <a:t>these mechanisms to engage, communicate, inspire, </a:t>
            </a:r>
            <a:r>
              <a:rPr lang="en-IN" dirty="0" smtClean="0"/>
              <a:t>and make </a:t>
            </a:r>
            <a:r>
              <a:rPr lang="en-IN" dirty="0"/>
              <a:t>data memorable</a:t>
            </a:r>
            <a:r>
              <a:rPr lang="en-IN" dirty="0" smtClean="0"/>
              <a:t>.</a:t>
            </a:r>
          </a:p>
          <a:p>
            <a:pPr algn="just"/>
            <a:r>
              <a:rPr lang="en-IN" smtClean="0"/>
              <a:t>No </a:t>
            </a:r>
            <a:r>
              <a:rPr lang="en-IN" dirty="0"/>
              <a:t>longer resigned to the tasks </a:t>
            </a:r>
            <a:r>
              <a:rPr lang="en-IN" dirty="0" smtClean="0"/>
              <a:t>of beautifying </a:t>
            </a:r>
            <a:r>
              <a:rPr lang="en-IN" dirty="0"/>
              <a:t>reports or dashboards, data visualizations </a:t>
            </a:r>
            <a:r>
              <a:rPr lang="en-IN" dirty="0" smtClean="0"/>
              <a:t>are lifting </a:t>
            </a:r>
            <a:r>
              <a:rPr lang="en-IN" dirty="0"/>
              <a:t>out of paper, coming out of the screen, and moving </a:t>
            </a:r>
            <a:r>
              <a:rPr lang="en-IN" dirty="0" smtClean="0"/>
              <a:t>into our </a:t>
            </a:r>
            <a:r>
              <a:rPr lang="en-IN" dirty="0"/>
              <a:t>hearts, minds, and emotions. </a:t>
            </a:r>
            <a:endParaRPr lang="en-IN" dirty="0" smtClean="0"/>
          </a:p>
          <a:p>
            <a:pPr algn="just"/>
            <a:r>
              <a:rPr lang="en-IN" dirty="0" smtClean="0"/>
              <a:t>The </a:t>
            </a:r>
            <a:r>
              <a:rPr lang="en-IN" dirty="0"/>
              <a:t>ability to stir emotion </a:t>
            </a:r>
            <a:r>
              <a:rPr lang="en-IN" dirty="0" smtClean="0"/>
              <a:t>is the </a:t>
            </a:r>
            <a:r>
              <a:rPr lang="en-IN" dirty="0"/>
              <a:t>secret ingredient of visual data storytelling, and what sets </a:t>
            </a:r>
            <a:r>
              <a:rPr lang="en-IN" dirty="0" smtClean="0"/>
              <a:t>it apart </a:t>
            </a:r>
            <a:r>
              <a:rPr lang="en-IN" dirty="0"/>
              <a:t>from the aforementioned static visual data renderings.</a:t>
            </a:r>
            <a:endParaRPr lang="en-IN" b="1" dirty="0"/>
          </a:p>
        </p:txBody>
      </p:sp>
    </p:spTree>
    <p:extLst>
      <p:ext uri="{BB962C8B-B14F-4D97-AF65-F5344CB8AC3E}">
        <p14:creationId xmlns:p14="http://schemas.microsoft.com/office/powerpoint/2010/main" val="3978415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pPr algn="just"/>
            <a:r>
              <a:rPr lang="en-IN" dirty="0"/>
              <a:t>E</a:t>
            </a:r>
            <a:r>
              <a:rPr lang="en-IN" dirty="0" smtClean="0"/>
              <a:t>motional </a:t>
            </a:r>
            <a:r>
              <a:rPr lang="en-IN" dirty="0"/>
              <a:t>appeal </a:t>
            </a:r>
            <a:r>
              <a:rPr lang="en-IN" dirty="0" smtClean="0"/>
              <a:t>isn’t enough </a:t>
            </a:r>
            <a:r>
              <a:rPr lang="en-IN" dirty="0"/>
              <a:t>to complete a meaningful visual data story. </a:t>
            </a:r>
            <a:endParaRPr lang="en-IN" dirty="0" smtClean="0"/>
          </a:p>
          <a:p>
            <a:pPr algn="just"/>
            <a:r>
              <a:rPr lang="en-IN" dirty="0" smtClean="0"/>
              <a:t>Like any good </a:t>
            </a:r>
            <a:r>
              <a:rPr lang="en-IN" dirty="0"/>
              <a:t>tale, a data story requires an anchor, or a goal—be it </a:t>
            </a:r>
            <a:r>
              <a:rPr lang="en-IN" dirty="0" smtClean="0"/>
              <a:t>a reveal</a:t>
            </a:r>
            <a:r>
              <a:rPr lang="en-IN" dirty="0"/>
              <a:t>, a call to action, or an underlying message—to pass </a:t>
            </a:r>
            <a:r>
              <a:rPr lang="en-IN" dirty="0" smtClean="0"/>
              <a:t>to its </a:t>
            </a:r>
            <a:r>
              <a:rPr lang="en-IN" dirty="0"/>
              <a:t>audience. This idea isn’t unique to data storytelling by </a:t>
            </a:r>
            <a:r>
              <a:rPr lang="en-IN" dirty="0" smtClean="0"/>
              <a:t>any means</a:t>
            </a:r>
            <a:r>
              <a:rPr lang="en-IN" dirty="0"/>
              <a:t>, but a construct applied to all varieties of stories. </a:t>
            </a:r>
            <a:endParaRPr lang="en-IN" dirty="0" smtClean="0"/>
          </a:p>
          <a:p>
            <a:pPr algn="just"/>
            <a:r>
              <a:rPr lang="en-IN" dirty="0" smtClean="0"/>
              <a:t>When</a:t>
            </a:r>
            <a:r>
              <a:rPr lang="en-IN" dirty="0"/>
              <a:t> </a:t>
            </a:r>
            <a:r>
              <a:rPr lang="en-IN" dirty="0" smtClean="0"/>
              <a:t>a </a:t>
            </a:r>
            <a:r>
              <a:rPr lang="en-IN" dirty="0"/>
              <a:t>story imprints on our memory, it requires emotion plus </a:t>
            </a:r>
            <a:r>
              <a:rPr lang="en-IN" dirty="0" smtClean="0"/>
              <a:t>a  willingness </a:t>
            </a:r>
            <a:r>
              <a:rPr lang="en-IN" dirty="0"/>
              <a:t>to act on that emotion</a:t>
            </a:r>
            <a:r>
              <a:rPr lang="en-IN" dirty="0" smtClean="0"/>
              <a:t>.</a:t>
            </a:r>
          </a:p>
          <a:p>
            <a:pPr algn="just"/>
            <a:endParaRPr lang="en-IN" b="1" dirty="0"/>
          </a:p>
        </p:txBody>
      </p:sp>
    </p:spTree>
    <p:extLst>
      <p:ext uri="{BB962C8B-B14F-4D97-AF65-F5344CB8AC3E}">
        <p14:creationId xmlns:p14="http://schemas.microsoft.com/office/powerpoint/2010/main" val="3708664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dirty="0"/>
              <a:t>Lets look for the following key takeaways:</a:t>
            </a:r>
          </a:p>
          <a:p>
            <a:pPr>
              <a:buFont typeface="Wingdings" panose="05000000000000000000" pitchFamily="2" charset="2"/>
              <a:buChar char="Ø"/>
            </a:pPr>
            <a:r>
              <a:rPr lang="en-IN" dirty="0" smtClean="0"/>
              <a:t>Sometimes </a:t>
            </a:r>
            <a:r>
              <a:rPr lang="en-IN" dirty="0"/>
              <a:t>the only way to see the story in data is</a:t>
            </a:r>
          </a:p>
          <a:p>
            <a:pPr marL="0" indent="0">
              <a:buNone/>
            </a:pPr>
            <a:r>
              <a:rPr lang="en-IN" dirty="0" smtClean="0"/>
              <a:t>    visually.</a:t>
            </a:r>
          </a:p>
          <a:p>
            <a:pPr>
              <a:buFont typeface="Wingdings" panose="05000000000000000000" pitchFamily="2" charset="2"/>
              <a:buChar char="Ø"/>
            </a:pPr>
            <a:r>
              <a:rPr lang="en-IN" dirty="0" smtClean="0"/>
              <a:t>A </a:t>
            </a:r>
            <a:r>
              <a:rPr lang="en-IN" dirty="0"/>
              <a:t>good story should meet its goals—and it should be</a:t>
            </a:r>
          </a:p>
          <a:p>
            <a:pPr marL="0" indent="0">
              <a:buNone/>
            </a:pPr>
            <a:r>
              <a:rPr lang="en-IN" dirty="0" smtClean="0"/>
              <a:t>    actionable</a:t>
            </a:r>
            <a:r>
              <a:rPr lang="en-IN" dirty="0"/>
              <a:t>.</a:t>
            </a:r>
          </a:p>
          <a:p>
            <a:pPr>
              <a:buFont typeface="Wingdings" panose="05000000000000000000" pitchFamily="2" charset="2"/>
              <a:buChar char="Ø"/>
            </a:pPr>
            <a:r>
              <a:rPr lang="en-IN" dirty="0"/>
              <a:t>A story should change, challenge, or confirm the way </a:t>
            </a:r>
            <a:r>
              <a:rPr lang="en-IN" dirty="0" smtClean="0"/>
              <a:t>you think</a:t>
            </a:r>
            <a:r>
              <a:rPr lang="en-IN" dirty="0"/>
              <a:t>.</a:t>
            </a:r>
          </a:p>
          <a:p>
            <a:pPr>
              <a:buFont typeface="Wingdings" panose="05000000000000000000" pitchFamily="2" charset="2"/>
              <a:buChar char="Ø"/>
            </a:pPr>
            <a:r>
              <a:rPr lang="en-IN" dirty="0"/>
              <a:t>Storytelling evolves—don’t be afraid to try something</a:t>
            </a:r>
          </a:p>
          <a:p>
            <a:pPr marL="0" indent="0">
              <a:buNone/>
            </a:pPr>
            <a:r>
              <a:rPr lang="en-IN" dirty="0" smtClean="0"/>
              <a:t>    new</a:t>
            </a:r>
            <a:r>
              <a:rPr lang="en-IN" dirty="0"/>
              <a:t>.</a:t>
            </a:r>
            <a:endParaRPr lang="en-IN" b="1" dirty="0"/>
          </a:p>
        </p:txBody>
      </p:sp>
    </p:spTree>
    <p:extLst>
      <p:ext uri="{BB962C8B-B14F-4D97-AF65-F5344CB8AC3E}">
        <p14:creationId xmlns:p14="http://schemas.microsoft.com/office/powerpoint/2010/main" val="293178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544615"/>
          </a:xfrm>
        </p:spPr>
        <p:txBody>
          <a:bodyPr>
            <a:normAutofit lnSpcReduction="10000"/>
          </a:bodyPr>
          <a:lstStyle/>
          <a:p>
            <a:r>
              <a:rPr lang="en-IN" dirty="0"/>
              <a:t>Media and journalists are </a:t>
            </a:r>
            <a:r>
              <a:rPr lang="en-IN" dirty="0" smtClean="0"/>
              <a:t>the ones </a:t>
            </a:r>
            <a:r>
              <a:rPr lang="en-IN" dirty="0"/>
              <a:t>putting </a:t>
            </a:r>
            <a:r>
              <a:rPr lang="en-IN" dirty="0" smtClean="0"/>
              <a:t>emphasis on </a:t>
            </a:r>
            <a:r>
              <a:rPr lang="en-IN" dirty="0"/>
              <a:t>data </a:t>
            </a:r>
            <a:r>
              <a:rPr lang="en-IN" dirty="0" smtClean="0"/>
              <a:t>storytelling.</a:t>
            </a:r>
          </a:p>
          <a:p>
            <a:r>
              <a:rPr lang="en-IN" dirty="0"/>
              <a:t>we’ve seen the power of storytelling used to </a:t>
            </a:r>
            <a:r>
              <a:rPr lang="en-IN" dirty="0" err="1"/>
              <a:t>color</a:t>
            </a:r>
            <a:r>
              <a:rPr lang="en-IN" dirty="0"/>
              <a:t> in</a:t>
            </a:r>
          </a:p>
          <a:p>
            <a:pPr marL="0" indent="0">
              <a:buNone/>
            </a:pPr>
            <a:r>
              <a:rPr lang="en-IN" dirty="0" smtClean="0"/>
              <a:t>   conversations </a:t>
            </a:r>
            <a:r>
              <a:rPr lang="en-IN" dirty="0"/>
              <a:t>on just about every type of </a:t>
            </a:r>
            <a:r>
              <a:rPr lang="en-IN" dirty="0" smtClean="0"/>
              <a:t>data imaginable—from </a:t>
            </a:r>
            <a:r>
              <a:rPr lang="en-IN" dirty="0"/>
              <a:t>challenging astronomical principles, to visualizing </a:t>
            </a:r>
            <a:r>
              <a:rPr lang="en-IN" dirty="0" smtClean="0"/>
              <a:t>the tenure </a:t>
            </a:r>
            <a:r>
              <a:rPr lang="en-IN" dirty="0"/>
              <a:t>pipeline </a:t>
            </a:r>
            <a:r>
              <a:rPr lang="en-IN" dirty="0" smtClean="0"/>
              <a:t>to </a:t>
            </a:r>
            <a:r>
              <a:rPr lang="en-IN" dirty="0"/>
              <a:t>quantifying </a:t>
            </a:r>
            <a:r>
              <a:rPr lang="en-IN" dirty="0" smtClean="0"/>
              <a:t>the </a:t>
            </a:r>
            <a:r>
              <a:rPr lang="en-IN" dirty="0" err="1" smtClean="0"/>
              <a:t>fairytale</a:t>
            </a:r>
            <a:r>
              <a:rPr lang="en-IN" dirty="0" smtClean="0"/>
              <a:t> </a:t>
            </a:r>
            <a:r>
              <a:rPr lang="en-IN" dirty="0"/>
              <a:t>of Little Red Riding Hood</a:t>
            </a:r>
            <a:r>
              <a:rPr lang="en-IN" dirty="0" smtClean="0"/>
              <a:t>.</a:t>
            </a:r>
          </a:p>
          <a:p>
            <a:r>
              <a:rPr lang="en-IN" dirty="0" smtClean="0"/>
              <a:t> </a:t>
            </a:r>
            <a:r>
              <a:rPr lang="en-IN" dirty="0"/>
              <a:t>In every organization </a:t>
            </a:r>
            <a:r>
              <a:rPr lang="en-IN" dirty="0" smtClean="0"/>
              <a:t>and every </a:t>
            </a:r>
            <a:r>
              <a:rPr lang="en-IN" dirty="0"/>
              <a:t>industry, data stories are becoming the next script </a:t>
            </a:r>
            <a:r>
              <a:rPr lang="en-IN" dirty="0" smtClean="0"/>
              <a:t>for </a:t>
            </a:r>
            <a:r>
              <a:rPr lang="en-IN" dirty="0"/>
              <a:t>how we share information</a:t>
            </a:r>
            <a:r>
              <a:rPr lang="en-IN" dirty="0" smtClean="0"/>
              <a:t>.</a:t>
            </a:r>
          </a:p>
          <a:p>
            <a:r>
              <a:rPr lang="en-IN" dirty="0"/>
              <a:t>For as diverse as data stories can be, they all have one thing </a:t>
            </a:r>
            <a:r>
              <a:rPr lang="en-IN" dirty="0" smtClean="0"/>
              <a:t>in common</a:t>
            </a:r>
            <a:r>
              <a:rPr lang="en-IN" dirty="0"/>
              <a:t>: They give us something to connect to in a </a:t>
            </a:r>
            <a:r>
              <a:rPr lang="en-IN" dirty="0" smtClean="0"/>
              <a:t>very literal </a:t>
            </a:r>
            <a:r>
              <a:rPr lang="en-IN" dirty="0"/>
              <a:t>sense.</a:t>
            </a:r>
            <a:br>
              <a:rPr lang="en-IN" dirty="0"/>
            </a:br>
            <a:endParaRPr lang="en-IN" dirty="0"/>
          </a:p>
        </p:txBody>
      </p:sp>
    </p:spTree>
    <p:extLst>
      <p:ext uri="{BB962C8B-B14F-4D97-AF65-F5344CB8AC3E}">
        <p14:creationId xmlns:p14="http://schemas.microsoft.com/office/powerpoint/2010/main" val="2325335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pPr marL="0" indent="0">
              <a:buNone/>
            </a:pPr>
            <a:r>
              <a:rPr lang="en-IN" b="1" dirty="0"/>
              <a:t>The Classic Visualization </a:t>
            </a:r>
            <a:r>
              <a:rPr lang="en-IN" b="1" dirty="0" smtClean="0"/>
              <a:t>Example:</a:t>
            </a:r>
          </a:p>
          <a:p>
            <a:pPr algn="just"/>
            <a:r>
              <a:rPr lang="en-IN" dirty="0"/>
              <a:t>One of the core tenants of a visual data story is that it </a:t>
            </a:r>
            <a:r>
              <a:rPr lang="en-IN" dirty="0" smtClean="0"/>
              <a:t>uses different </a:t>
            </a:r>
            <a:r>
              <a:rPr lang="en-IN" dirty="0"/>
              <a:t>forms of data visualization—charts, </a:t>
            </a:r>
            <a:r>
              <a:rPr lang="en-IN" dirty="0" smtClean="0"/>
              <a:t>graphs,      infographics</a:t>
            </a:r>
            <a:r>
              <a:rPr lang="en-IN" dirty="0"/>
              <a:t>, and so on—to bring data to life. </a:t>
            </a:r>
            <a:endParaRPr lang="en-IN" dirty="0" smtClean="0"/>
          </a:p>
          <a:p>
            <a:pPr algn="just"/>
            <a:r>
              <a:rPr lang="en-IN" dirty="0"/>
              <a:t>O</a:t>
            </a:r>
            <a:r>
              <a:rPr lang="en-IN" dirty="0" smtClean="0"/>
              <a:t>ne of </a:t>
            </a:r>
            <a:r>
              <a:rPr lang="en-IN" dirty="0"/>
              <a:t>the most archetypal examples of the power of </a:t>
            </a:r>
            <a:r>
              <a:rPr lang="en-IN" dirty="0" smtClean="0"/>
              <a:t>data visualization </a:t>
            </a:r>
            <a:r>
              <a:rPr lang="en-IN" dirty="0"/>
              <a:t>to help people see and understand data in </a:t>
            </a:r>
            <a:r>
              <a:rPr lang="en-IN" dirty="0" smtClean="0"/>
              <a:t>ways they </a:t>
            </a:r>
            <a:r>
              <a:rPr lang="en-IN" dirty="0"/>
              <a:t>never would by looking at rows and columns of </a:t>
            </a:r>
            <a:r>
              <a:rPr lang="en-IN" dirty="0" smtClean="0"/>
              <a:t>raw black </a:t>
            </a:r>
            <a:r>
              <a:rPr lang="en-IN" dirty="0"/>
              <a:t>and white data comes from </a:t>
            </a:r>
            <a:r>
              <a:rPr lang="en-IN" dirty="0" err="1"/>
              <a:t>Anscombe’s</a:t>
            </a:r>
            <a:r>
              <a:rPr lang="en-IN" dirty="0"/>
              <a:t> Quartet (</a:t>
            </a:r>
            <a:r>
              <a:rPr lang="en-IN" dirty="0" smtClean="0"/>
              <a:t>see Figure </a:t>
            </a:r>
            <a:r>
              <a:rPr lang="en-IN" dirty="0"/>
              <a:t>2.3). </a:t>
            </a:r>
          </a:p>
        </p:txBody>
      </p:sp>
    </p:spTree>
    <p:extLst>
      <p:ext uri="{BB962C8B-B14F-4D97-AF65-F5344CB8AC3E}">
        <p14:creationId xmlns:p14="http://schemas.microsoft.com/office/powerpoint/2010/main" val="970208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a:t>
            </a:r>
            <a:r>
              <a:rPr lang="en-IN" b="1" dirty="0" smtClean="0"/>
              <a:t>Example:</a:t>
            </a:r>
          </a:p>
          <a:p>
            <a:pPr algn="just"/>
            <a:r>
              <a:rPr lang="en-IN" dirty="0" smtClean="0"/>
              <a:t>Constructed </a:t>
            </a:r>
            <a:r>
              <a:rPr lang="en-IN" dirty="0"/>
              <a:t>in 1973 by statistician </a:t>
            </a:r>
            <a:r>
              <a:rPr lang="en-IN" dirty="0" smtClean="0"/>
              <a:t>Francis </a:t>
            </a:r>
            <a:r>
              <a:rPr lang="en-IN" dirty="0" err="1" smtClean="0"/>
              <a:t>Anscombe</a:t>
            </a:r>
            <a:r>
              <a:rPr lang="en-IN" dirty="0"/>
              <a:t>, these four datasets appear identical </a:t>
            </a:r>
            <a:r>
              <a:rPr lang="en-IN" dirty="0" smtClean="0"/>
              <a:t>when compared </a:t>
            </a:r>
            <a:r>
              <a:rPr lang="en-IN" dirty="0"/>
              <a:t>by their summary statistics. </a:t>
            </a:r>
            <a:endParaRPr lang="en-IN" dirty="0" smtClean="0"/>
          </a:p>
          <a:p>
            <a:pPr algn="just"/>
            <a:r>
              <a:rPr lang="en-IN" dirty="0" smtClean="0"/>
              <a:t>If </a:t>
            </a:r>
            <a:r>
              <a:rPr lang="en-IN" dirty="0"/>
              <a:t>you review </a:t>
            </a:r>
            <a:r>
              <a:rPr lang="en-IN" dirty="0" smtClean="0"/>
              <a:t>the table</a:t>
            </a:r>
            <a:r>
              <a:rPr lang="en-IN" dirty="0"/>
              <a:t>, you will notice that each dataset has the same mean </a:t>
            </a:r>
            <a:r>
              <a:rPr lang="en-IN" dirty="0" smtClean="0"/>
              <a:t>of both </a:t>
            </a:r>
            <a:r>
              <a:rPr lang="en-IN" dirty="0"/>
              <a:t>X and Y, the same standard deviation, the </a:t>
            </a:r>
            <a:r>
              <a:rPr lang="en-IN" dirty="0" smtClean="0"/>
              <a:t>same </a:t>
            </a:r>
            <a:r>
              <a:rPr lang="en-IN" dirty="0"/>
              <a:t>correlation, and the same linear regression equation.</a:t>
            </a:r>
          </a:p>
        </p:txBody>
      </p:sp>
    </p:spTree>
    <p:extLst>
      <p:ext uri="{BB962C8B-B14F-4D97-AF65-F5344CB8AC3E}">
        <p14:creationId xmlns:p14="http://schemas.microsoft.com/office/powerpoint/2010/main" val="1985895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a:t>
            </a:r>
            <a:r>
              <a:rPr lang="en-IN" b="1" dirty="0" smtClean="0"/>
              <a:t>Example:</a:t>
            </a:r>
          </a:p>
          <a:p>
            <a:pPr marL="0" indent="0">
              <a:buNone/>
            </a:pPr>
            <a:endParaRPr lang="en-IN" b="1"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7776864"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345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a:t>
            </a:r>
            <a:r>
              <a:rPr lang="en-IN" b="1" dirty="0" smtClean="0"/>
              <a:t>Example:</a:t>
            </a:r>
          </a:p>
          <a:p>
            <a:pPr marL="0" indent="0">
              <a:buNone/>
            </a:pPr>
            <a:endParaRPr lang="en-IN"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408712" cy="479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7644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The Classic Visualization </a:t>
            </a:r>
            <a:r>
              <a:rPr lang="en-IN" b="1" dirty="0" smtClean="0"/>
              <a:t>Example:</a:t>
            </a:r>
          </a:p>
          <a:p>
            <a:r>
              <a:rPr lang="en-IN" dirty="0"/>
              <a:t>Even though the individual variables are different, if </a:t>
            </a:r>
            <a:r>
              <a:rPr lang="en-IN" dirty="0" smtClean="0"/>
              <a:t>the statistical </a:t>
            </a:r>
            <a:r>
              <a:rPr lang="en-IN" dirty="0"/>
              <a:t>outputs are the same, we would expect these, </a:t>
            </a:r>
            <a:r>
              <a:rPr lang="en-IN" dirty="0" smtClean="0"/>
              <a:t>when graphed</a:t>
            </a:r>
            <a:r>
              <a:rPr lang="en-IN" dirty="0"/>
              <a:t>, to </a:t>
            </a:r>
            <a:r>
              <a:rPr lang="en-IN" i="1" dirty="0"/>
              <a:t>look </a:t>
            </a:r>
            <a:r>
              <a:rPr lang="en-IN" dirty="0"/>
              <a:t>the same. </a:t>
            </a:r>
            <a:endParaRPr lang="en-IN" dirty="0" smtClean="0"/>
          </a:p>
          <a:p>
            <a:r>
              <a:rPr lang="en-IN" dirty="0" smtClean="0"/>
              <a:t>The </a:t>
            </a:r>
            <a:r>
              <a:rPr lang="en-IN" dirty="0"/>
              <a:t>“story” for each of </a:t>
            </a:r>
            <a:r>
              <a:rPr lang="en-IN" dirty="0" smtClean="0"/>
              <a:t>these datasets is different.</a:t>
            </a:r>
          </a:p>
          <a:p>
            <a:r>
              <a:rPr lang="en-IN" dirty="0"/>
              <a:t>When graphed (see Figure 2.4), we can see beyond </a:t>
            </a:r>
            <a:r>
              <a:rPr lang="en-IN" dirty="0" smtClean="0"/>
              <a:t>the limitations </a:t>
            </a:r>
            <a:r>
              <a:rPr lang="en-IN" dirty="0"/>
              <a:t>of basic statistical properties for describing </a:t>
            </a:r>
            <a:r>
              <a:rPr lang="en-IN" dirty="0" smtClean="0"/>
              <a:t>data, and </a:t>
            </a:r>
            <a:r>
              <a:rPr lang="en-IN" dirty="0"/>
              <a:t>can tell a bigger picture of the datasets and </a:t>
            </a:r>
            <a:r>
              <a:rPr lang="en-IN" dirty="0" smtClean="0"/>
              <a:t>the relationships </a:t>
            </a:r>
            <a:r>
              <a:rPr lang="en-IN" dirty="0"/>
              <a:t>therein.</a:t>
            </a:r>
            <a:endParaRPr lang="en-IN" b="1" dirty="0" smtClean="0"/>
          </a:p>
          <a:p>
            <a:pPr marL="0" indent="0">
              <a:buNone/>
            </a:pPr>
            <a:endParaRPr lang="en-IN" b="1" dirty="0" smtClean="0"/>
          </a:p>
        </p:txBody>
      </p:sp>
    </p:spTree>
    <p:extLst>
      <p:ext uri="{BB962C8B-B14F-4D97-AF65-F5344CB8AC3E}">
        <p14:creationId xmlns:p14="http://schemas.microsoft.com/office/powerpoint/2010/main" val="1328719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smtClean="0"/>
              <a:t>Using small personal data for big stories</a:t>
            </a:r>
          </a:p>
          <a:p>
            <a:endParaRPr lang="en-IN" b="1" dirty="0"/>
          </a:p>
          <a:p>
            <a:endParaRPr lang="en-IN" b="1" dirty="0" smtClean="0"/>
          </a:p>
          <a:p>
            <a:endParaRPr lang="en-IN" b="1" dirty="0"/>
          </a:p>
          <a:p>
            <a:pPr marL="0" indent="0">
              <a:buNone/>
            </a:pPr>
            <a:r>
              <a:rPr lang="en-IN" dirty="0" smtClean="0"/>
              <a:t>A good story should meet its goals-and it should be actionable.</a:t>
            </a:r>
          </a:p>
          <a:p>
            <a:pPr marL="0" indent="0">
              <a:buNone/>
            </a:pPr>
            <a:endParaRPr lang="en-IN" b="1" dirty="0" smtClean="0"/>
          </a:p>
        </p:txBody>
      </p:sp>
    </p:spTree>
    <p:extLst>
      <p:ext uri="{BB962C8B-B14F-4D97-AF65-F5344CB8AC3E}">
        <p14:creationId xmlns:p14="http://schemas.microsoft.com/office/powerpoint/2010/main" val="1026139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smtClean="0"/>
              <a:t>The Two-or-Four season debate</a:t>
            </a:r>
          </a:p>
          <a:p>
            <a:pPr marL="0" indent="0">
              <a:buNone/>
            </a:pPr>
            <a:r>
              <a:rPr lang="en-IN" dirty="0" smtClean="0"/>
              <a:t>A story should change , challenge or confirm the way you think.</a:t>
            </a:r>
          </a:p>
          <a:p>
            <a:pPr marL="0" indent="0">
              <a:buNone/>
            </a:pPr>
            <a:endParaRPr lang="en-IN" dirty="0" smtClean="0"/>
          </a:p>
          <a:p>
            <a:pPr marL="0" indent="0">
              <a:buNone/>
            </a:pPr>
            <a:endParaRPr lang="en-IN"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38" y="2276872"/>
            <a:ext cx="7966075"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529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smtClean="0"/>
              <a:t>The Two-or-Four season debate</a:t>
            </a:r>
          </a:p>
          <a:p>
            <a:pPr marL="0" indent="0">
              <a:buNone/>
            </a:pPr>
            <a:r>
              <a:rPr lang="en-IN" dirty="0" smtClean="0"/>
              <a:t>A story should change , challenge or confirm the way you think.</a:t>
            </a:r>
          </a:p>
          <a:p>
            <a:pPr marL="0" indent="0">
              <a:buNone/>
            </a:pPr>
            <a:endParaRPr lang="en-IN" dirty="0" smtClean="0"/>
          </a:p>
          <a:p>
            <a:pPr marL="0" indent="0">
              <a:buNone/>
            </a:pPr>
            <a:endParaRPr lang="en-IN"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7776864"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282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549887"/>
          </a:xfrm>
        </p:spPr>
        <p:txBody>
          <a:bodyPr/>
          <a:lstStyle/>
          <a:p>
            <a:pPr algn="l"/>
            <a:r>
              <a:rPr lang="en-IN" b="1" dirty="0"/>
              <a:t>THE POWER OF STORIES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620688"/>
            <a:ext cx="8229600" cy="5616625"/>
          </a:xfrm>
        </p:spPr>
        <p:txBody>
          <a:bodyPr>
            <a:normAutofit/>
          </a:bodyPr>
          <a:lstStyle/>
          <a:p>
            <a:r>
              <a:rPr lang="en-IN" b="1" dirty="0" smtClean="0"/>
              <a:t>Napoleon’s March:</a:t>
            </a:r>
          </a:p>
          <a:p>
            <a:endParaRPr lang="en-IN" b="1" dirty="0"/>
          </a:p>
          <a:p>
            <a:pPr marL="0" indent="0">
              <a:buNone/>
            </a:pPr>
            <a:endParaRPr lang="en-IN" b="1" dirty="0" smtClean="0"/>
          </a:p>
          <a:p>
            <a:endParaRPr lang="en-IN" b="1" dirty="0"/>
          </a:p>
          <a:p>
            <a:endParaRPr lang="en-IN" b="1" dirty="0" smtClean="0"/>
          </a:p>
          <a:p>
            <a:endParaRPr lang="en-IN" b="1" dirty="0"/>
          </a:p>
          <a:p>
            <a:pPr marL="0" indent="0">
              <a:buNone/>
            </a:pPr>
            <a:endParaRPr lang="en-IN" b="1"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352928"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686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dirty="0" smtClean="0"/>
              <a:t>Without</a:t>
            </a:r>
            <a:r>
              <a:rPr lang="en-IN" dirty="0"/>
              <a:t> </a:t>
            </a:r>
            <a:r>
              <a:rPr lang="en-IN" dirty="0" smtClean="0"/>
              <a:t>context </a:t>
            </a:r>
            <a:r>
              <a:rPr lang="en-IN" dirty="0"/>
              <a:t>data is “meaningless, irrelevant, </a:t>
            </a:r>
            <a:r>
              <a:rPr lang="en-IN" dirty="0" smtClean="0"/>
              <a:t>and even dangerous”.</a:t>
            </a:r>
          </a:p>
          <a:p>
            <a:pPr algn="just"/>
            <a:r>
              <a:rPr lang="en-IN" dirty="0"/>
              <a:t>Without context we </a:t>
            </a:r>
            <a:r>
              <a:rPr lang="en-IN" dirty="0" smtClean="0"/>
              <a:t>can’t answer </a:t>
            </a:r>
            <a:r>
              <a:rPr lang="en-IN" dirty="0"/>
              <a:t>any of the pivotal journalistic </a:t>
            </a:r>
            <a:r>
              <a:rPr lang="en-IN" dirty="0" smtClean="0"/>
              <a:t>questions—who , what</a:t>
            </a:r>
            <a:r>
              <a:rPr lang="en-IN" dirty="0"/>
              <a:t>, where, when, why, and how—that provide </a:t>
            </a:r>
            <a:r>
              <a:rPr lang="en-IN" dirty="0" smtClean="0"/>
              <a:t>pertinent details </a:t>
            </a:r>
            <a:r>
              <a:rPr lang="en-IN" dirty="0"/>
              <a:t>to help us get to the bottom of any big question</a:t>
            </a:r>
            <a:r>
              <a:rPr lang="en-IN" dirty="0" smtClean="0"/>
              <a:t>.</a:t>
            </a:r>
          </a:p>
          <a:p>
            <a:pPr algn="just"/>
            <a:endParaRPr lang="en-IN" b="1" dirty="0" smtClean="0"/>
          </a:p>
        </p:txBody>
      </p:sp>
    </p:spTree>
    <p:extLst>
      <p:ext uri="{BB962C8B-B14F-4D97-AF65-F5344CB8AC3E}">
        <p14:creationId xmlns:p14="http://schemas.microsoft.com/office/powerpoint/2010/main" val="2196877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1"/>
            <a:ext cx="8229600" cy="4941872"/>
          </a:xfrm>
        </p:spPr>
        <p:txBody>
          <a:bodyPr>
            <a:normAutofit/>
          </a:bodyPr>
          <a:lstStyle/>
          <a:p>
            <a:r>
              <a:rPr lang="en-IN" b="1" dirty="0"/>
              <a:t>The Brain on </a:t>
            </a:r>
            <a:r>
              <a:rPr lang="en-IN" b="1" dirty="0" smtClean="0"/>
              <a:t>Stories:</a:t>
            </a:r>
          </a:p>
          <a:p>
            <a:r>
              <a:rPr lang="en-IN" dirty="0" smtClean="0"/>
              <a:t>The cognitive </a:t>
            </a:r>
            <a:r>
              <a:rPr lang="en-IN" dirty="0"/>
              <a:t>effects of storytelling embedded within </a:t>
            </a:r>
            <a:r>
              <a:rPr lang="en-IN" dirty="0" smtClean="0"/>
              <a:t>our neurology.</a:t>
            </a:r>
          </a:p>
          <a:p>
            <a:r>
              <a:rPr lang="en-IN" dirty="0"/>
              <a:t>When we are presented with </a:t>
            </a:r>
            <a:r>
              <a:rPr lang="en-IN" dirty="0" smtClean="0"/>
              <a:t>data, only </a:t>
            </a:r>
            <a:r>
              <a:rPr lang="en-IN" dirty="0"/>
              <a:t>two parts of our brain respond. These are </a:t>
            </a:r>
            <a:r>
              <a:rPr lang="en-IN" dirty="0" smtClean="0"/>
              <a:t>Wernicke’s area—responsible </a:t>
            </a:r>
            <a:r>
              <a:rPr lang="en-IN" dirty="0"/>
              <a:t>for language </a:t>
            </a:r>
            <a:r>
              <a:rPr lang="en-IN" dirty="0" smtClean="0"/>
              <a:t>comprehension—and </a:t>
            </a:r>
            <a:r>
              <a:rPr lang="en-IN" dirty="0" err="1" smtClean="0"/>
              <a:t>Broca’s</a:t>
            </a:r>
            <a:r>
              <a:rPr lang="en-IN" dirty="0" smtClean="0"/>
              <a:t> </a:t>
            </a:r>
            <a:r>
              <a:rPr lang="en-IN" dirty="0"/>
              <a:t>area—responsible, again, for language processing</a:t>
            </a:r>
            <a:r>
              <a:rPr lang="en-IN" dirty="0" smtClean="0"/>
              <a:t>.</a:t>
            </a:r>
          </a:p>
          <a:p>
            <a:r>
              <a:rPr lang="en-IN" dirty="0"/>
              <a:t/>
            </a:r>
            <a:br>
              <a:rPr lang="en-IN" dirty="0"/>
            </a:br>
            <a:endParaRPr lang="en-IN" dirty="0"/>
          </a:p>
        </p:txBody>
      </p:sp>
    </p:spTree>
    <p:extLst>
      <p:ext uri="{BB962C8B-B14F-4D97-AF65-F5344CB8AC3E}">
        <p14:creationId xmlns:p14="http://schemas.microsoft.com/office/powerpoint/2010/main" val="2206835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Harry Potter: Hero or Menace</a:t>
            </a:r>
            <a:r>
              <a:rPr lang="en-IN" b="1" dirty="0" smtClean="0"/>
              <a:t>?</a:t>
            </a:r>
          </a:p>
          <a:p>
            <a:r>
              <a:rPr lang="en-IN" dirty="0" smtClean="0"/>
              <a:t>The </a:t>
            </a:r>
            <a:r>
              <a:rPr lang="en-IN" i="1" dirty="0" smtClean="0"/>
              <a:t>Harry </a:t>
            </a:r>
            <a:r>
              <a:rPr lang="en-IN" i="1" dirty="0"/>
              <a:t>Potter </a:t>
            </a:r>
            <a:r>
              <a:rPr lang="en-IN" dirty="0"/>
              <a:t>series has been distributed in more than </a:t>
            </a:r>
            <a:r>
              <a:rPr lang="en-IN" dirty="0" smtClean="0"/>
              <a:t>200 territories</a:t>
            </a:r>
            <a:r>
              <a:rPr lang="en-IN" dirty="0"/>
              <a:t>, translated into 68 languages, and has sold </a:t>
            </a:r>
            <a:r>
              <a:rPr lang="en-IN" dirty="0" smtClean="0"/>
              <a:t>more than </a:t>
            </a:r>
            <a:r>
              <a:rPr lang="en-IN" dirty="0"/>
              <a:t>400 million copies worldwide.</a:t>
            </a:r>
            <a:endParaRPr lang="en-IN" b="1" dirty="0" smtClean="0"/>
          </a:p>
        </p:txBody>
      </p:sp>
    </p:spTree>
    <p:extLst>
      <p:ext uri="{BB962C8B-B14F-4D97-AF65-F5344CB8AC3E}">
        <p14:creationId xmlns:p14="http://schemas.microsoft.com/office/powerpoint/2010/main" val="1647368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Harry Potter: Hero or Menace</a:t>
            </a:r>
            <a:r>
              <a:rPr lang="en-IN" b="1" dirty="0" smtClean="0"/>
              <a:t>?</a:t>
            </a:r>
          </a:p>
          <a:p>
            <a:pPr marL="0" indent="0">
              <a:buNone/>
            </a:pPr>
            <a:endParaRPr lang="en-IN"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628800"/>
            <a:ext cx="7541269"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838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Ensuring Relevant </a:t>
            </a:r>
            <a:r>
              <a:rPr lang="en-IN" b="1" dirty="0" smtClean="0"/>
              <a:t>Context:</a:t>
            </a:r>
          </a:p>
          <a:p>
            <a:pPr algn="just"/>
            <a:r>
              <a:rPr lang="en-IN" dirty="0"/>
              <a:t>To make sure we’re including context in a meaningful </a:t>
            </a:r>
            <a:r>
              <a:rPr lang="en-IN" dirty="0" smtClean="0"/>
              <a:t>way,  we </a:t>
            </a:r>
            <a:r>
              <a:rPr lang="en-IN" dirty="0"/>
              <a:t>need to revisit our initial assumptions of how </a:t>
            </a:r>
            <a:r>
              <a:rPr lang="en-IN" dirty="0" smtClean="0"/>
              <a:t>we approached </a:t>
            </a:r>
            <a:r>
              <a:rPr lang="en-IN" dirty="0"/>
              <a:t>visualizing two key variables: the </a:t>
            </a:r>
            <a:r>
              <a:rPr lang="en-IN" dirty="0" smtClean="0"/>
              <a:t>two characters and </a:t>
            </a:r>
            <a:r>
              <a:rPr lang="en-IN" dirty="0"/>
              <a:t>their aggressive acts</a:t>
            </a:r>
            <a:r>
              <a:rPr lang="en-IN" dirty="0" smtClean="0"/>
              <a:t>.</a:t>
            </a:r>
          </a:p>
          <a:p>
            <a:r>
              <a:rPr lang="en-IN" i="1" dirty="0"/>
              <a:t>Out of Context: </a:t>
            </a:r>
            <a:r>
              <a:rPr lang="en-IN" dirty="0"/>
              <a:t>How </a:t>
            </a:r>
            <a:r>
              <a:rPr lang="en-IN" i="1" dirty="0"/>
              <a:t>many times </a:t>
            </a:r>
            <a:r>
              <a:rPr lang="en-IN" dirty="0"/>
              <a:t>Harry and Voldemort </a:t>
            </a:r>
            <a:r>
              <a:rPr lang="en-IN" dirty="0" smtClean="0"/>
              <a:t>acted aggressively</a:t>
            </a:r>
            <a:r>
              <a:rPr lang="en-IN" dirty="0"/>
              <a:t>.</a:t>
            </a:r>
          </a:p>
          <a:p>
            <a:r>
              <a:rPr lang="en-IN" i="1" dirty="0"/>
              <a:t>In Context: </a:t>
            </a:r>
            <a:r>
              <a:rPr lang="en-IN" dirty="0"/>
              <a:t>How </a:t>
            </a:r>
            <a:r>
              <a:rPr lang="en-IN" i="1" dirty="0"/>
              <a:t>often </a:t>
            </a:r>
            <a:r>
              <a:rPr lang="en-IN" dirty="0"/>
              <a:t>Harry and Voldemort </a:t>
            </a:r>
            <a:r>
              <a:rPr lang="en-IN" dirty="0" smtClean="0"/>
              <a:t>acted aggressively </a:t>
            </a:r>
            <a:r>
              <a:rPr lang="en-IN" i="1" dirty="0"/>
              <a:t>when mentioned</a:t>
            </a:r>
            <a:r>
              <a:rPr lang="en-IN" dirty="0"/>
              <a:t>.</a:t>
            </a:r>
          </a:p>
          <a:p>
            <a:r>
              <a:rPr lang="en-IN" dirty="0"/>
              <a:t>Putting the data back into a relevant context, when </a:t>
            </a:r>
            <a:r>
              <a:rPr lang="en-IN" dirty="0" smtClean="0"/>
              <a:t>we visualize </a:t>
            </a:r>
            <a:r>
              <a:rPr lang="en-IN" dirty="0"/>
              <a:t>again we see something very different (see </a:t>
            </a:r>
            <a:r>
              <a:rPr lang="en-IN" dirty="0" smtClean="0"/>
              <a:t>Figure 4.3</a:t>
            </a:r>
            <a:r>
              <a:rPr lang="en-IN" dirty="0"/>
              <a:t>).</a:t>
            </a:r>
            <a:endParaRPr lang="en-IN" b="1" dirty="0" smtClean="0"/>
          </a:p>
        </p:txBody>
      </p:sp>
    </p:spTree>
    <p:extLst>
      <p:ext uri="{BB962C8B-B14F-4D97-AF65-F5344CB8AC3E}">
        <p14:creationId xmlns:p14="http://schemas.microsoft.com/office/powerpoint/2010/main" val="4022143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Ensuring Relevant </a:t>
            </a:r>
            <a:r>
              <a:rPr lang="en-IN" b="1" dirty="0" smtClean="0"/>
              <a:t>Context:</a:t>
            </a:r>
          </a:p>
          <a:p>
            <a:pPr marL="0" indent="0">
              <a:buNone/>
            </a:pPr>
            <a:endParaRPr lang="en-IN"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99288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873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14817"/>
            <a:ext cx="8280919" cy="765911"/>
          </a:xfrm>
        </p:spPr>
        <p:txBody>
          <a:bodyPr/>
          <a:lstStyle/>
          <a:p>
            <a:pPr algn="l"/>
            <a:r>
              <a:rPr lang="en-IN" sz="4000" dirty="0">
                <a:solidFill>
                  <a:srgbClr val="C00000"/>
                </a:solidFill>
              </a:rPr>
              <a:t>Context in Action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80729"/>
            <a:ext cx="8229600" cy="5256584"/>
          </a:xfrm>
        </p:spPr>
        <p:txBody>
          <a:bodyPr>
            <a:normAutofit/>
          </a:bodyPr>
          <a:lstStyle/>
          <a:p>
            <a:r>
              <a:rPr lang="en-IN" b="1" dirty="0"/>
              <a:t>Ensuring Relevant </a:t>
            </a:r>
            <a:r>
              <a:rPr lang="en-IN" b="1" dirty="0" smtClean="0"/>
              <a:t>Context:</a:t>
            </a:r>
          </a:p>
          <a:p>
            <a:pPr algn="just"/>
            <a:r>
              <a:rPr lang="en-IN" dirty="0"/>
              <a:t>With more context added into the narrative, we see</a:t>
            </a:r>
          </a:p>
          <a:p>
            <a:pPr marL="0" indent="0" algn="just">
              <a:buNone/>
            </a:pPr>
            <a:r>
              <a:rPr lang="en-IN" dirty="0" smtClean="0"/>
              <a:t>    Voldemort’s </a:t>
            </a:r>
            <a:r>
              <a:rPr lang="en-IN" dirty="0"/>
              <a:t>true </a:t>
            </a:r>
            <a:r>
              <a:rPr lang="en-IN" dirty="0" err="1"/>
              <a:t>colors</a:t>
            </a:r>
            <a:r>
              <a:rPr lang="en-IN" dirty="0"/>
              <a:t> emerge. </a:t>
            </a:r>
            <a:endParaRPr lang="en-IN" dirty="0" smtClean="0"/>
          </a:p>
          <a:p>
            <a:pPr algn="just"/>
            <a:r>
              <a:rPr lang="en-IN" dirty="0" smtClean="0"/>
              <a:t>While </a:t>
            </a:r>
            <a:r>
              <a:rPr lang="en-IN" dirty="0"/>
              <a:t>Harry </a:t>
            </a:r>
            <a:r>
              <a:rPr lang="en-IN" i="1" dirty="0"/>
              <a:t>rarely </a:t>
            </a:r>
            <a:r>
              <a:rPr lang="en-IN" dirty="0" smtClean="0"/>
              <a:t>acts aggressively </a:t>
            </a:r>
            <a:r>
              <a:rPr lang="en-IN" dirty="0"/>
              <a:t>when mentioned, Voldemort </a:t>
            </a:r>
            <a:r>
              <a:rPr lang="en-IN" i="1" dirty="0"/>
              <a:t>usually </a:t>
            </a:r>
            <a:r>
              <a:rPr lang="en-IN" dirty="0" smtClean="0"/>
              <a:t>acts aggressively </a:t>
            </a:r>
            <a:r>
              <a:rPr lang="en-IN" dirty="0"/>
              <a:t>when his name is spoken</a:t>
            </a:r>
            <a:r>
              <a:rPr lang="en-IN" dirty="0" smtClean="0"/>
              <a:t>.</a:t>
            </a:r>
          </a:p>
          <a:p>
            <a:pPr algn="just"/>
            <a:r>
              <a:rPr lang="en-IN" dirty="0" smtClean="0"/>
              <a:t>This completely changes </a:t>
            </a:r>
            <a:r>
              <a:rPr lang="en-IN" dirty="0"/>
              <a:t>the story takeaway that we presented before.</a:t>
            </a:r>
            <a:endParaRPr lang="en-IN" b="1" dirty="0" smtClean="0"/>
          </a:p>
          <a:p>
            <a:pPr marL="0" indent="0">
              <a:buNone/>
            </a:pPr>
            <a:endParaRPr lang="en-IN" b="1" dirty="0" smtClean="0"/>
          </a:p>
        </p:txBody>
      </p:sp>
    </p:spTree>
    <p:extLst>
      <p:ext uri="{BB962C8B-B14F-4D97-AF65-F5344CB8AC3E}">
        <p14:creationId xmlns:p14="http://schemas.microsoft.com/office/powerpoint/2010/main" val="4087431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a:t>
            </a:r>
            <a:r>
              <a:rPr lang="en-IN" sz="2800" b="1" dirty="0" smtClean="0"/>
              <a:t>VERSUS EXPLANATORY </a:t>
            </a:r>
            <a:r>
              <a:rPr lang="en-IN" sz="2800" b="1" dirty="0"/>
              <a:t>ANALYSIS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r>
              <a:rPr lang="en-IN" dirty="0"/>
              <a:t>Before moving on to looking at storytelling techniques </a:t>
            </a:r>
            <a:r>
              <a:rPr lang="en-IN" dirty="0" smtClean="0"/>
              <a:t>and story </a:t>
            </a:r>
            <a:r>
              <a:rPr lang="en-IN" dirty="0"/>
              <a:t>structures, we need to draw a distinction </a:t>
            </a:r>
            <a:r>
              <a:rPr lang="en-IN" dirty="0" smtClean="0"/>
              <a:t>between exploratory </a:t>
            </a:r>
            <a:r>
              <a:rPr lang="en-IN" dirty="0"/>
              <a:t>and explanatory analysis, and how </a:t>
            </a:r>
            <a:r>
              <a:rPr lang="en-IN" dirty="0" smtClean="0"/>
              <a:t>these contribute </a:t>
            </a:r>
            <a:r>
              <a:rPr lang="en-IN" dirty="0"/>
              <a:t>to storytelling.</a:t>
            </a:r>
            <a:endParaRPr lang="en-IN" b="1" dirty="0" smtClean="0"/>
          </a:p>
        </p:txBody>
      </p:sp>
    </p:spTree>
    <p:extLst>
      <p:ext uri="{BB962C8B-B14F-4D97-AF65-F5344CB8AC3E}">
        <p14:creationId xmlns:p14="http://schemas.microsoft.com/office/powerpoint/2010/main" val="3374691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a:t>
            </a:r>
            <a:r>
              <a:rPr lang="en-IN" sz="2800" b="1" dirty="0" smtClean="0"/>
              <a:t>VERSUS EXPLANATORY </a:t>
            </a:r>
            <a:r>
              <a:rPr lang="en-IN" sz="2800" b="1" dirty="0"/>
              <a:t>ANALYSIS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pPr algn="just"/>
            <a:r>
              <a:rPr lang="en-IN" dirty="0"/>
              <a:t>Before moving on to looking at storytelling techniques </a:t>
            </a:r>
            <a:r>
              <a:rPr lang="en-IN" dirty="0" smtClean="0"/>
              <a:t>and story </a:t>
            </a:r>
            <a:r>
              <a:rPr lang="en-IN" dirty="0"/>
              <a:t>structures, we need to draw a distinction </a:t>
            </a:r>
            <a:r>
              <a:rPr lang="en-IN" dirty="0" smtClean="0"/>
              <a:t>between exploratory </a:t>
            </a:r>
            <a:r>
              <a:rPr lang="en-IN" dirty="0"/>
              <a:t>and explanatory analysis, and how </a:t>
            </a:r>
            <a:r>
              <a:rPr lang="en-IN" dirty="0" smtClean="0"/>
              <a:t>these contribute </a:t>
            </a:r>
            <a:r>
              <a:rPr lang="en-IN" dirty="0"/>
              <a:t>to storytelling</a:t>
            </a:r>
            <a:r>
              <a:rPr lang="en-IN" dirty="0" smtClean="0"/>
              <a:t>.</a:t>
            </a:r>
          </a:p>
          <a:p>
            <a:pPr algn="just"/>
            <a:r>
              <a:rPr lang="en-IN" dirty="0"/>
              <a:t>Exploration fuels discovery. It’s the process we take to </a:t>
            </a:r>
            <a:r>
              <a:rPr lang="en-IN" dirty="0" smtClean="0"/>
              <a:t>explore data </a:t>
            </a:r>
            <a:r>
              <a:rPr lang="en-IN" dirty="0"/>
              <a:t>and uncover its story</a:t>
            </a:r>
            <a:r>
              <a:rPr lang="en-IN" dirty="0" smtClean="0"/>
              <a:t>.</a:t>
            </a:r>
          </a:p>
        </p:txBody>
      </p:sp>
    </p:spTree>
    <p:extLst>
      <p:ext uri="{BB962C8B-B14F-4D97-AF65-F5344CB8AC3E}">
        <p14:creationId xmlns:p14="http://schemas.microsoft.com/office/powerpoint/2010/main" val="1530480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a:t>
            </a:r>
            <a:r>
              <a:rPr lang="en-IN" sz="2800" b="1" dirty="0" smtClean="0"/>
              <a:t>VERSUS EXPLANATORY </a:t>
            </a:r>
            <a:r>
              <a:rPr lang="en-IN" sz="2800" b="1" dirty="0"/>
              <a:t>ANALYSIS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pPr algn="just"/>
            <a:r>
              <a:rPr lang="en-IN" dirty="0" smtClean="0"/>
              <a:t>Example is an </a:t>
            </a:r>
            <a:r>
              <a:rPr lang="en-IN" dirty="0"/>
              <a:t>image of Indiana Jones to illustrate the concept </a:t>
            </a:r>
            <a:r>
              <a:rPr lang="en-IN" dirty="0" smtClean="0"/>
              <a:t>of exploratory </a:t>
            </a:r>
            <a:r>
              <a:rPr lang="en-IN" dirty="0"/>
              <a:t>analysis because, like </a:t>
            </a:r>
            <a:r>
              <a:rPr lang="en-IN" dirty="0" err="1"/>
              <a:t>Dr.</a:t>
            </a:r>
            <a:r>
              <a:rPr lang="en-IN" dirty="0"/>
              <a:t> Jones, this is where </a:t>
            </a:r>
            <a:r>
              <a:rPr lang="en-IN" dirty="0" smtClean="0"/>
              <a:t>we go </a:t>
            </a:r>
            <a:r>
              <a:rPr lang="en-IN" dirty="0"/>
              <a:t>looking for a discovery to share and hope to </a:t>
            </a:r>
            <a:r>
              <a:rPr lang="en-IN" dirty="0" smtClean="0"/>
              <a:t>find something</a:t>
            </a:r>
            <a:r>
              <a:rPr lang="en-IN" dirty="0"/>
              <a:t>. </a:t>
            </a:r>
            <a:endParaRPr lang="en-IN" dirty="0" smtClean="0"/>
          </a:p>
          <a:p>
            <a:pPr algn="just"/>
            <a:r>
              <a:rPr lang="en-IN" dirty="0" smtClean="0"/>
              <a:t>We </a:t>
            </a:r>
            <a:r>
              <a:rPr lang="en-IN" dirty="0"/>
              <a:t>take time to search, digging in and out of data</a:t>
            </a:r>
          </a:p>
          <a:p>
            <a:pPr marL="0" indent="0" algn="just">
              <a:buNone/>
            </a:pPr>
            <a:r>
              <a:rPr lang="en-IN" dirty="0" smtClean="0"/>
              <a:t>   iteratively </a:t>
            </a:r>
            <a:r>
              <a:rPr lang="en-IN" dirty="0"/>
              <a:t>and with curiosity as we work to build a </a:t>
            </a:r>
            <a:r>
              <a:rPr lang="en-IN" dirty="0" smtClean="0"/>
              <a:t>     story</a:t>
            </a:r>
            <a:r>
              <a:rPr lang="en-IN" dirty="0"/>
              <a:t>, </a:t>
            </a:r>
            <a:r>
              <a:rPr lang="en-IN" dirty="0" smtClean="0"/>
              <a:t>or perhaps </a:t>
            </a:r>
            <a:r>
              <a:rPr lang="en-IN" dirty="0"/>
              <a:t>many stories, or perhaps even none at </a:t>
            </a:r>
            <a:r>
              <a:rPr lang="en-IN" dirty="0" smtClean="0"/>
              <a:t>   all</a:t>
            </a:r>
            <a:r>
              <a:rPr lang="en-IN" dirty="0"/>
              <a:t>. </a:t>
            </a:r>
            <a:endParaRPr lang="en-IN" dirty="0" smtClean="0"/>
          </a:p>
          <a:p>
            <a:pPr algn="just"/>
            <a:r>
              <a:rPr lang="en-IN" dirty="0" smtClean="0"/>
              <a:t>Exploration is </a:t>
            </a:r>
            <a:r>
              <a:rPr lang="en-IN" dirty="0"/>
              <a:t>a process of “look and see,” and we must explore before </a:t>
            </a:r>
            <a:r>
              <a:rPr lang="en-IN" dirty="0" smtClean="0"/>
              <a:t>we can </a:t>
            </a:r>
            <a:r>
              <a:rPr lang="en-IN" dirty="0"/>
              <a:t>explain.</a:t>
            </a:r>
            <a:endParaRPr lang="en-IN" b="1" dirty="0" smtClean="0"/>
          </a:p>
        </p:txBody>
      </p:sp>
    </p:spTree>
    <p:extLst>
      <p:ext uri="{BB962C8B-B14F-4D97-AF65-F5344CB8AC3E}">
        <p14:creationId xmlns:p14="http://schemas.microsoft.com/office/powerpoint/2010/main" val="1250523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a:t>
            </a:r>
            <a:r>
              <a:rPr lang="en-IN" sz="2800" b="1" dirty="0" smtClean="0"/>
              <a:t>VERSUS EXPLANATORY </a:t>
            </a:r>
            <a:r>
              <a:rPr lang="en-IN" sz="2800" b="1" dirty="0"/>
              <a:t>ANALYSIS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824537"/>
          </a:xfrm>
        </p:spPr>
        <p:txBody>
          <a:bodyPr>
            <a:normAutofit/>
          </a:bodyPr>
          <a:lstStyle/>
          <a:p>
            <a:pPr algn="just"/>
            <a:r>
              <a:rPr lang="en-IN" dirty="0" smtClean="0"/>
              <a:t>Our </a:t>
            </a:r>
            <a:r>
              <a:rPr lang="en-IN" dirty="0"/>
              <a:t>job as analysts is to explore. Our job as </a:t>
            </a:r>
            <a:r>
              <a:rPr lang="en-IN" dirty="0" smtClean="0"/>
              <a:t>data storytellers </a:t>
            </a:r>
            <a:r>
              <a:rPr lang="en-IN" dirty="0"/>
              <a:t>is to explain</a:t>
            </a:r>
            <a:r>
              <a:rPr lang="en-IN" dirty="0" smtClean="0"/>
              <a:t>.</a:t>
            </a:r>
          </a:p>
          <a:p>
            <a:pPr algn="just"/>
            <a:r>
              <a:rPr lang="en-IN" dirty="0"/>
              <a:t>Exploratory analysis might </a:t>
            </a:r>
            <a:r>
              <a:rPr lang="en-IN" dirty="0" smtClean="0"/>
              <a:t>yield important </a:t>
            </a:r>
            <a:r>
              <a:rPr lang="en-IN" dirty="0"/>
              <a:t>story points, but they are not part of the </a:t>
            </a:r>
            <a:r>
              <a:rPr lang="en-IN" dirty="0" smtClean="0"/>
              <a:t>storytelling process</a:t>
            </a:r>
            <a:r>
              <a:rPr lang="en-IN" dirty="0"/>
              <a:t>. </a:t>
            </a:r>
            <a:endParaRPr lang="en-IN" dirty="0" smtClean="0"/>
          </a:p>
          <a:p>
            <a:pPr algn="just"/>
            <a:r>
              <a:rPr lang="en-IN" dirty="0" smtClean="0"/>
              <a:t>As </a:t>
            </a:r>
            <a:r>
              <a:rPr lang="en-IN" dirty="0"/>
              <a:t>storytellers, we are focused on </a:t>
            </a:r>
            <a:r>
              <a:rPr lang="en-IN" dirty="0" smtClean="0"/>
              <a:t>explanatory analysis </a:t>
            </a:r>
            <a:r>
              <a:rPr lang="en-IN" dirty="0"/>
              <a:t>and communicating our discoveries in the form of </a:t>
            </a:r>
            <a:r>
              <a:rPr lang="en-IN" dirty="0" smtClean="0"/>
              <a:t>a story.</a:t>
            </a:r>
            <a:endParaRPr lang="en-IN" dirty="0"/>
          </a:p>
        </p:txBody>
      </p:sp>
    </p:spTree>
    <p:extLst>
      <p:ext uri="{BB962C8B-B14F-4D97-AF65-F5344CB8AC3E}">
        <p14:creationId xmlns:p14="http://schemas.microsoft.com/office/powerpoint/2010/main" val="40554094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2800" b="1" dirty="0"/>
              <a:t>EXPLORATORY </a:t>
            </a:r>
            <a:r>
              <a:rPr lang="en-IN" sz="2800" b="1" dirty="0" smtClean="0"/>
              <a:t>VERSUS EXPLANATORY </a:t>
            </a:r>
            <a:r>
              <a:rPr lang="en-IN" sz="2800" b="1" dirty="0"/>
              <a:t>ANALYSIS </a:t>
            </a: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824537"/>
          </a:xfrm>
        </p:spPr>
        <p:txBody>
          <a:bodyPr>
            <a:normAutofit/>
          </a:bodyPr>
          <a:lstStyle/>
          <a:p>
            <a:pPr algn="just"/>
            <a:r>
              <a:rPr lang="en-IN" dirty="0"/>
              <a:t>The distinction between explanatory and exploratory </a:t>
            </a:r>
            <a:r>
              <a:rPr lang="en-IN" dirty="0" smtClean="0"/>
              <a:t>analysis has </a:t>
            </a:r>
            <a:r>
              <a:rPr lang="en-IN" dirty="0"/>
              <a:t>an important impact on context, particularly in how </a:t>
            </a:r>
            <a:r>
              <a:rPr lang="en-IN" dirty="0" smtClean="0"/>
              <a:t>we present </a:t>
            </a:r>
            <a:r>
              <a:rPr lang="en-IN" dirty="0"/>
              <a:t>our results</a:t>
            </a:r>
            <a:r>
              <a:rPr lang="en-IN" dirty="0" smtClean="0"/>
              <a:t>.</a:t>
            </a:r>
          </a:p>
          <a:p>
            <a:pPr algn="just"/>
            <a:r>
              <a:rPr lang="en-IN" dirty="0" smtClean="0"/>
              <a:t>In addition </a:t>
            </a:r>
            <a:r>
              <a:rPr lang="en-IN" dirty="0"/>
              <a:t>to telling a story, data storytellers must also act </a:t>
            </a:r>
            <a:r>
              <a:rPr lang="en-IN" dirty="0" smtClean="0"/>
              <a:t>as their </a:t>
            </a:r>
            <a:r>
              <a:rPr lang="en-IN" dirty="0"/>
              <a:t>own editors. </a:t>
            </a:r>
            <a:endParaRPr lang="en-IN" dirty="0" smtClean="0"/>
          </a:p>
          <a:p>
            <a:pPr algn="just"/>
            <a:r>
              <a:rPr lang="en-IN" dirty="0" smtClean="0"/>
              <a:t>This </a:t>
            </a:r>
            <a:r>
              <a:rPr lang="en-IN" dirty="0"/>
              <a:t>requires trimming unnecessary </a:t>
            </a:r>
            <a:r>
              <a:rPr lang="en-IN" dirty="0" smtClean="0"/>
              <a:t>content away </a:t>
            </a:r>
            <a:r>
              <a:rPr lang="en-IN" dirty="0"/>
              <a:t>so that the core of the data story remains unencumbered</a:t>
            </a:r>
          </a:p>
          <a:p>
            <a:pPr marL="0" indent="0" algn="just">
              <a:buNone/>
            </a:pPr>
            <a:r>
              <a:rPr lang="en-IN" dirty="0" smtClean="0"/>
              <a:t>    and </a:t>
            </a:r>
            <a:r>
              <a:rPr lang="en-IN" dirty="0"/>
              <a:t>intact.</a:t>
            </a:r>
          </a:p>
        </p:txBody>
      </p:sp>
    </p:spTree>
    <p:extLst>
      <p:ext uri="{BB962C8B-B14F-4D97-AF65-F5344CB8AC3E}">
        <p14:creationId xmlns:p14="http://schemas.microsoft.com/office/powerpoint/2010/main" val="850243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1"/>
            <a:ext cx="8229600" cy="4941872"/>
          </a:xfrm>
        </p:spPr>
        <p:txBody>
          <a:bodyPr>
            <a:normAutofit/>
          </a:bodyPr>
          <a:lstStyle/>
          <a:p>
            <a:r>
              <a:rPr lang="en-IN" b="1" dirty="0"/>
              <a:t>The Brain on </a:t>
            </a:r>
            <a:r>
              <a:rPr lang="en-IN" b="1" dirty="0" smtClean="0"/>
              <a:t>Stories:</a:t>
            </a:r>
          </a:p>
          <a:p>
            <a:r>
              <a:rPr lang="en-IN" dirty="0"/>
              <a:t>For the very powerful human brain, data is easy. The </a:t>
            </a:r>
            <a:r>
              <a:rPr lang="en-IN" dirty="0" smtClean="0"/>
              <a:t>brain’s response </a:t>
            </a:r>
            <a:r>
              <a:rPr lang="en-IN" dirty="0"/>
              <a:t>to these stimuli is a relatively simple </a:t>
            </a:r>
            <a:r>
              <a:rPr lang="en-IN" dirty="0" smtClean="0"/>
              <a:t>input-and respond</a:t>
            </a:r>
            <a:r>
              <a:rPr lang="en-IN" dirty="0"/>
              <a:t> </a:t>
            </a:r>
            <a:r>
              <a:rPr lang="en-IN" dirty="0" smtClean="0"/>
              <a:t>transaction </a:t>
            </a:r>
            <a:r>
              <a:rPr lang="en-IN" dirty="0"/>
              <a:t>that requires the utilization of these </a:t>
            </a:r>
            <a:r>
              <a:rPr lang="en-IN" dirty="0" smtClean="0"/>
              <a:t>two basic </a:t>
            </a:r>
            <a:r>
              <a:rPr lang="en-IN" dirty="0"/>
              <a:t>areas. </a:t>
            </a:r>
            <a:endParaRPr lang="en-IN" dirty="0" smtClean="0"/>
          </a:p>
          <a:p>
            <a:r>
              <a:rPr lang="en-IN" dirty="0" smtClean="0"/>
              <a:t>Because </a:t>
            </a:r>
            <a:r>
              <a:rPr lang="en-IN" dirty="0"/>
              <a:t>we’re focused only on seeing </a:t>
            </a:r>
            <a:r>
              <a:rPr lang="en-IN" dirty="0" smtClean="0"/>
              <a:t>and responding </a:t>
            </a:r>
            <a:r>
              <a:rPr lang="en-IN" dirty="0"/>
              <a:t>to information (agree/disagree), there’s no great</a:t>
            </a:r>
          </a:p>
          <a:p>
            <a:pPr marL="0" indent="0">
              <a:buNone/>
            </a:pPr>
            <a:r>
              <a:rPr lang="en-IN" dirty="0" smtClean="0"/>
              <a:t>    need </a:t>
            </a:r>
            <a:r>
              <a:rPr lang="en-IN" dirty="0"/>
              <a:t>to overexert our neuro-horsepower.</a:t>
            </a:r>
            <a:br>
              <a:rPr lang="en-IN" dirty="0"/>
            </a:br>
            <a:endParaRPr lang="en-IN" dirty="0"/>
          </a:p>
        </p:txBody>
      </p:sp>
    </p:spTree>
    <p:extLst>
      <p:ext uri="{BB962C8B-B14F-4D97-AF65-F5344CB8AC3E}">
        <p14:creationId xmlns:p14="http://schemas.microsoft.com/office/powerpoint/2010/main" val="318802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r>
              <a:rPr lang="en-IN" dirty="0"/>
              <a:t>Like traditional stories, data stories have shape—and </a:t>
            </a:r>
            <a:r>
              <a:rPr lang="en-IN" dirty="0" smtClean="0"/>
              <a:t>not just </a:t>
            </a:r>
            <a:r>
              <a:rPr lang="en-IN" dirty="0"/>
              <a:t>bars and </a:t>
            </a:r>
            <a:r>
              <a:rPr lang="en-IN" dirty="0" smtClean="0"/>
              <a:t>bubbles—or </a:t>
            </a:r>
            <a:r>
              <a:rPr lang="en-IN" dirty="0"/>
              <a:t>“structure.” </a:t>
            </a:r>
            <a:endParaRPr lang="en-IN" dirty="0" smtClean="0"/>
          </a:p>
          <a:p>
            <a:r>
              <a:rPr lang="en-IN" dirty="0" smtClean="0"/>
              <a:t>Story </a:t>
            </a:r>
            <a:r>
              <a:rPr lang="en-IN" dirty="0"/>
              <a:t>structure </a:t>
            </a:r>
            <a:r>
              <a:rPr lang="en-IN" dirty="0" smtClean="0"/>
              <a:t>plays an </a:t>
            </a:r>
            <a:r>
              <a:rPr lang="en-IN" dirty="0"/>
              <a:t>important role in developing a story’s context, and can </a:t>
            </a:r>
            <a:r>
              <a:rPr lang="en-IN" dirty="0" smtClean="0"/>
              <a:t>be broken </a:t>
            </a:r>
            <a:r>
              <a:rPr lang="en-IN" dirty="0"/>
              <a:t>down into two parts:</a:t>
            </a:r>
          </a:p>
          <a:p>
            <a:r>
              <a:rPr lang="en-IN" b="1" dirty="0"/>
              <a:t>Part One: </a:t>
            </a:r>
            <a:r>
              <a:rPr lang="en-IN" dirty="0"/>
              <a:t>Story Plot</a:t>
            </a:r>
          </a:p>
          <a:p>
            <a:r>
              <a:rPr lang="en-IN" b="1" dirty="0"/>
              <a:t>Part Two: </a:t>
            </a:r>
            <a:r>
              <a:rPr lang="en-IN" dirty="0"/>
              <a:t>Story Genre</a:t>
            </a:r>
            <a:endParaRPr lang="en-IN" dirty="0" smtClean="0"/>
          </a:p>
        </p:txBody>
      </p:sp>
    </p:spTree>
    <p:extLst>
      <p:ext uri="{BB962C8B-B14F-4D97-AF65-F5344CB8AC3E}">
        <p14:creationId xmlns:p14="http://schemas.microsoft.com/office/powerpoint/2010/main" val="4091027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1268759"/>
            <a:ext cx="8229600" cy="4968553"/>
          </a:xfrm>
        </p:spPr>
        <p:txBody>
          <a:bodyPr>
            <a:normAutofit/>
          </a:bodyPr>
          <a:lstStyle/>
          <a:p>
            <a:pPr marL="0" indent="0">
              <a:buNone/>
            </a:pPr>
            <a:r>
              <a:rPr lang="en-IN" b="1" dirty="0" smtClean="0"/>
              <a:t>1.Story Plot:</a:t>
            </a:r>
            <a:endParaRPr lang="en-IN" b="1" dirty="0"/>
          </a:p>
          <a:p>
            <a:pPr algn="just"/>
            <a:r>
              <a:rPr lang="en-IN" dirty="0"/>
              <a:t>The events of a story (or the main part of a story) are its </a:t>
            </a:r>
            <a:r>
              <a:rPr lang="en-IN" dirty="0" smtClean="0"/>
              <a:t>plot (this </a:t>
            </a:r>
            <a:r>
              <a:rPr lang="en-IN" dirty="0"/>
              <a:t>is also called its storyline). </a:t>
            </a:r>
            <a:endParaRPr lang="en-IN" dirty="0" smtClean="0"/>
          </a:p>
          <a:p>
            <a:pPr algn="just"/>
            <a:r>
              <a:rPr lang="en-IN" dirty="0" smtClean="0"/>
              <a:t>These </a:t>
            </a:r>
            <a:r>
              <a:rPr lang="en-IN" dirty="0"/>
              <a:t>events </a:t>
            </a:r>
            <a:r>
              <a:rPr lang="en-IN" dirty="0" smtClean="0"/>
              <a:t>generally relate </a:t>
            </a:r>
            <a:r>
              <a:rPr lang="en-IN" dirty="0"/>
              <a:t>to each other in a pattern or a sequence, and </a:t>
            </a:r>
            <a:r>
              <a:rPr lang="en-IN" dirty="0" smtClean="0"/>
              <a:t>the storyteller </a:t>
            </a:r>
            <a:r>
              <a:rPr lang="en-IN" dirty="0"/>
              <a:t>(or author) is responsible for arranging </a:t>
            </a:r>
            <a:r>
              <a:rPr lang="en-IN" dirty="0" smtClean="0"/>
              <a:t>these actions </a:t>
            </a:r>
            <a:r>
              <a:rPr lang="en-IN" dirty="0"/>
              <a:t>in a meaningful way to shape the story.</a:t>
            </a:r>
            <a:endParaRPr lang="en-IN" dirty="0" smtClean="0"/>
          </a:p>
        </p:txBody>
      </p:sp>
    </p:spTree>
    <p:extLst>
      <p:ext uri="{BB962C8B-B14F-4D97-AF65-F5344CB8AC3E}">
        <p14:creationId xmlns:p14="http://schemas.microsoft.com/office/powerpoint/2010/main" val="1884365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smtClean="0"/>
              <a:t>1.Story Plot:</a:t>
            </a:r>
            <a:endParaRPr lang="en-IN"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35072"/>
            <a:ext cx="8154987" cy="5102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075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smtClean="0"/>
              <a:t>1.Stor</a:t>
            </a:r>
            <a:r>
              <a:rPr lang="en-IN" b="1" dirty="0"/>
              <a:t>y Plot</a:t>
            </a:r>
            <a:r>
              <a:rPr lang="en-IN" b="1" dirty="0" smtClean="0"/>
              <a:t>:</a:t>
            </a:r>
          </a:p>
          <a:p>
            <a:r>
              <a:rPr lang="en-IN" dirty="0"/>
              <a:t>For the purposes of data storytelling, there are eight </a:t>
            </a:r>
            <a:r>
              <a:rPr lang="en-IN" dirty="0" smtClean="0"/>
              <a:t>basic “plots</a:t>
            </a:r>
            <a:r>
              <a:rPr lang="en-IN" dirty="0"/>
              <a:t>” to help shape your visual data story (see Figure 4.7</a:t>
            </a:r>
            <a:r>
              <a:rPr lang="en-IN" dirty="0" smtClean="0"/>
              <a:t>).</a:t>
            </a:r>
          </a:p>
          <a:p>
            <a:pPr marL="0" indent="0">
              <a:buNone/>
            </a:pP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7848872" cy="449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7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smtClean="0"/>
              <a:t>1.Stor</a:t>
            </a:r>
            <a:r>
              <a:rPr lang="en-IN" b="1" dirty="0"/>
              <a:t>y Plot</a:t>
            </a:r>
            <a:r>
              <a:rPr lang="en-IN" b="1" dirty="0" smtClean="0"/>
              <a:t>:</a:t>
            </a:r>
          </a:p>
          <a:p>
            <a:pPr algn="just"/>
            <a:r>
              <a:rPr lang="en-IN" b="1" dirty="0"/>
              <a:t>Change over time</a:t>
            </a:r>
            <a:r>
              <a:rPr lang="en-IN" dirty="0"/>
              <a:t>—See a visual history as told through </a:t>
            </a:r>
            <a:r>
              <a:rPr lang="en-IN" dirty="0" smtClean="0"/>
              <a:t>a simple </a:t>
            </a:r>
            <a:r>
              <a:rPr lang="en-IN" dirty="0"/>
              <a:t>metric or trend</a:t>
            </a:r>
          </a:p>
          <a:p>
            <a:pPr algn="just"/>
            <a:r>
              <a:rPr lang="en-IN" b="1" dirty="0"/>
              <a:t>Drill down</a:t>
            </a:r>
            <a:r>
              <a:rPr lang="en-IN" dirty="0"/>
              <a:t>—Start big, and get more and more granular </a:t>
            </a:r>
            <a:r>
              <a:rPr lang="en-IN" dirty="0" smtClean="0"/>
              <a:t>to find </a:t>
            </a:r>
            <a:r>
              <a:rPr lang="en-IN" dirty="0"/>
              <a:t>meaning</a:t>
            </a:r>
          </a:p>
          <a:p>
            <a:pPr algn="just"/>
            <a:r>
              <a:rPr lang="en-IN" b="1" dirty="0"/>
              <a:t>Zoom out</a:t>
            </a:r>
            <a:r>
              <a:rPr lang="en-IN" dirty="0"/>
              <a:t>—Reverse the particular, from the individual </a:t>
            </a:r>
            <a:r>
              <a:rPr lang="en-IN" dirty="0" smtClean="0"/>
              <a:t>to a </a:t>
            </a:r>
            <a:r>
              <a:rPr lang="en-IN" dirty="0"/>
              <a:t>larger group</a:t>
            </a:r>
          </a:p>
          <a:p>
            <a:pPr algn="just"/>
            <a:r>
              <a:rPr lang="en-IN" b="1" dirty="0"/>
              <a:t>Contrast</a:t>
            </a:r>
            <a:r>
              <a:rPr lang="en-IN" dirty="0"/>
              <a:t>—The “this” or “that</a:t>
            </a:r>
            <a:r>
              <a:rPr lang="en-IN" dirty="0" smtClean="0"/>
              <a:t>”</a:t>
            </a:r>
            <a:endParaRPr lang="en-IN" dirty="0"/>
          </a:p>
        </p:txBody>
      </p:sp>
    </p:spTree>
    <p:extLst>
      <p:ext uri="{BB962C8B-B14F-4D97-AF65-F5344CB8AC3E}">
        <p14:creationId xmlns:p14="http://schemas.microsoft.com/office/powerpoint/2010/main" val="1749427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smtClean="0"/>
              <a:t>1.Stor</a:t>
            </a:r>
            <a:r>
              <a:rPr lang="en-IN" b="1" dirty="0"/>
              <a:t>y Plot</a:t>
            </a:r>
            <a:r>
              <a:rPr lang="en-IN" b="1" dirty="0" smtClean="0"/>
              <a:t>:</a:t>
            </a:r>
          </a:p>
          <a:p>
            <a:r>
              <a:rPr lang="en-IN" b="1" dirty="0" smtClean="0"/>
              <a:t>Spread</a:t>
            </a:r>
            <a:r>
              <a:rPr lang="en-IN" dirty="0" smtClean="0"/>
              <a:t>—Help </a:t>
            </a:r>
            <a:r>
              <a:rPr lang="en-IN" dirty="0"/>
              <a:t>people see the light and the dark, or </a:t>
            </a:r>
            <a:r>
              <a:rPr lang="en-IN" dirty="0" smtClean="0"/>
              <a:t>reach of </a:t>
            </a:r>
            <a:r>
              <a:rPr lang="en-IN" dirty="0"/>
              <a:t>data (disbursement)</a:t>
            </a:r>
          </a:p>
          <a:p>
            <a:r>
              <a:rPr lang="en-IN" b="1" dirty="0"/>
              <a:t>Intersections</a:t>
            </a:r>
            <a:r>
              <a:rPr lang="en-IN" dirty="0"/>
              <a:t>—Things that cross over, or progress (“</a:t>
            </a:r>
            <a:r>
              <a:rPr lang="en-IN" dirty="0" smtClean="0"/>
              <a:t>less than</a:t>
            </a:r>
            <a:r>
              <a:rPr lang="en-IN" dirty="0"/>
              <a:t>” to “more than”)</a:t>
            </a:r>
          </a:p>
          <a:p>
            <a:r>
              <a:rPr lang="en-IN" b="1" dirty="0"/>
              <a:t>Factors</a:t>
            </a:r>
            <a:r>
              <a:rPr lang="en-IN" dirty="0"/>
              <a:t>—Things that work together to build up to a</a:t>
            </a:r>
          </a:p>
          <a:p>
            <a:pPr marL="0" indent="0">
              <a:buNone/>
            </a:pPr>
            <a:r>
              <a:rPr lang="en-IN" dirty="0" smtClean="0"/>
              <a:t>    higher-level </a:t>
            </a:r>
            <a:r>
              <a:rPr lang="en-IN" dirty="0"/>
              <a:t>effect</a:t>
            </a:r>
          </a:p>
          <a:p>
            <a:r>
              <a:rPr lang="en-IN" b="1" dirty="0"/>
              <a:t>Outliers</a:t>
            </a:r>
            <a:r>
              <a:rPr lang="en-IN" dirty="0"/>
              <a:t>—Powerful way to show something outside </a:t>
            </a:r>
            <a:r>
              <a:rPr lang="en-IN" dirty="0" smtClean="0"/>
              <a:t>the realm </a:t>
            </a:r>
            <a:r>
              <a:rPr lang="en-IN" dirty="0"/>
              <a:t>of normal</a:t>
            </a:r>
            <a:endParaRPr lang="en-IN" b="1" dirty="0"/>
          </a:p>
        </p:txBody>
      </p:sp>
    </p:spTree>
    <p:extLst>
      <p:ext uri="{BB962C8B-B14F-4D97-AF65-F5344CB8AC3E}">
        <p14:creationId xmlns:p14="http://schemas.microsoft.com/office/powerpoint/2010/main" val="26798823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smtClean="0"/>
              <a:t>2. Story Genre:</a:t>
            </a:r>
          </a:p>
          <a:p>
            <a:pPr algn="just"/>
            <a:r>
              <a:rPr lang="en-IN" dirty="0"/>
              <a:t>The other half of story structure is its genre. Like </a:t>
            </a:r>
            <a:r>
              <a:rPr lang="en-IN" dirty="0" smtClean="0"/>
              <a:t>the diversity </a:t>
            </a:r>
            <a:r>
              <a:rPr lang="en-IN" dirty="0"/>
              <a:t>in plot, there is more than one genre to </a:t>
            </a:r>
            <a:r>
              <a:rPr lang="en-IN" dirty="0" smtClean="0"/>
              <a:t>choose from</a:t>
            </a:r>
            <a:r>
              <a:rPr lang="en-IN" dirty="0"/>
              <a:t>. </a:t>
            </a:r>
            <a:endParaRPr lang="en-IN" dirty="0" smtClean="0"/>
          </a:p>
          <a:p>
            <a:pPr algn="just"/>
            <a:r>
              <a:rPr lang="en-IN" dirty="0" smtClean="0"/>
              <a:t>In </a:t>
            </a:r>
            <a:r>
              <a:rPr lang="en-IN" dirty="0"/>
              <a:t>fact, there are seven genres of </a:t>
            </a:r>
            <a:r>
              <a:rPr lang="en-IN" dirty="0" smtClean="0"/>
              <a:t>narrative visualization.</a:t>
            </a:r>
          </a:p>
          <a:p>
            <a:pPr algn="just"/>
            <a:r>
              <a:rPr lang="en-IN" dirty="0" smtClean="0"/>
              <a:t>Developed </a:t>
            </a:r>
            <a:r>
              <a:rPr lang="en-IN" dirty="0"/>
              <a:t>by </a:t>
            </a:r>
            <a:r>
              <a:rPr lang="en-IN" dirty="0" err="1"/>
              <a:t>Segel</a:t>
            </a:r>
            <a:r>
              <a:rPr lang="en-IN" dirty="0"/>
              <a:t> and </a:t>
            </a:r>
            <a:r>
              <a:rPr lang="en-IN" dirty="0" err="1" smtClean="0"/>
              <a:t>Heer</a:t>
            </a:r>
            <a:r>
              <a:rPr lang="en-IN" dirty="0" smtClean="0"/>
              <a:t>, </a:t>
            </a:r>
            <a:r>
              <a:rPr lang="en-IN" dirty="0"/>
              <a:t>they </a:t>
            </a:r>
            <a:r>
              <a:rPr lang="en-IN" dirty="0" smtClean="0"/>
              <a:t>vary primarily </a:t>
            </a:r>
            <a:r>
              <a:rPr lang="en-IN" dirty="0"/>
              <a:t>in the number of frames and the ordering of </a:t>
            </a:r>
            <a:r>
              <a:rPr lang="en-IN" dirty="0" smtClean="0"/>
              <a:t>visual elements </a:t>
            </a:r>
            <a:r>
              <a:rPr lang="en-IN" dirty="0"/>
              <a:t>and include the magazine style, the </a:t>
            </a:r>
            <a:r>
              <a:rPr lang="en-IN" dirty="0" smtClean="0"/>
              <a:t>annotated chart</a:t>
            </a:r>
            <a:r>
              <a:rPr lang="en-IN" dirty="0"/>
              <a:t>, the partitioned poster, the flow chart, the comic </a:t>
            </a:r>
            <a:r>
              <a:rPr lang="en-IN" dirty="0" smtClean="0"/>
              <a:t>strip, the </a:t>
            </a:r>
            <a:r>
              <a:rPr lang="en-IN" dirty="0"/>
              <a:t>slide short, and finally, the </a:t>
            </a:r>
            <a:r>
              <a:rPr lang="en-IN" dirty="0" smtClean="0"/>
              <a:t>conglomerate film/video/animation </a:t>
            </a:r>
            <a:r>
              <a:rPr lang="en-IN" dirty="0"/>
              <a:t>(see Figure 4.7).</a:t>
            </a:r>
            <a:endParaRPr lang="en-IN" b="1" dirty="0" smtClean="0"/>
          </a:p>
        </p:txBody>
      </p:sp>
    </p:spTree>
    <p:extLst>
      <p:ext uri="{BB962C8B-B14F-4D97-AF65-F5344CB8AC3E}">
        <p14:creationId xmlns:p14="http://schemas.microsoft.com/office/powerpoint/2010/main" val="1163738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smtClean="0"/>
              <a:t>2. Story Genre: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8136904" cy="528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2778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dirty="0"/>
              <a:t>Structuring Stories </a:t>
            </a:r>
            <a:r>
              <a:rPr lang="en-IN" sz="2800" dirty="0"/>
              <a:t>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b="1" dirty="0" smtClean="0"/>
              <a:t>2. Story Genre:</a:t>
            </a:r>
          </a:p>
          <a:p>
            <a:pPr algn="just"/>
            <a:r>
              <a:rPr lang="en-IN" dirty="0" smtClean="0"/>
              <a:t>Data</a:t>
            </a:r>
            <a:r>
              <a:rPr lang="en-IN" dirty="0"/>
              <a:t> </a:t>
            </a:r>
            <a:r>
              <a:rPr lang="en-IN" dirty="0" smtClean="0"/>
              <a:t>stories </a:t>
            </a:r>
            <a:r>
              <a:rPr lang="en-IN" dirty="0"/>
              <a:t>are most effective when they have </a:t>
            </a:r>
            <a:r>
              <a:rPr lang="en-IN" dirty="0" smtClean="0"/>
              <a:t>constrained interaction </a:t>
            </a:r>
            <a:r>
              <a:rPr lang="en-IN" dirty="0"/>
              <a:t>at various checkpoints and allow the user </a:t>
            </a:r>
            <a:r>
              <a:rPr lang="en-IN" dirty="0" smtClean="0"/>
              <a:t>to explore </a:t>
            </a:r>
            <a:r>
              <a:rPr lang="en-IN" dirty="0"/>
              <a:t>and engage with the story without veering too </a:t>
            </a:r>
            <a:r>
              <a:rPr lang="en-IN" dirty="0" smtClean="0"/>
              <a:t>far away </a:t>
            </a:r>
            <a:r>
              <a:rPr lang="en-IN" dirty="0"/>
              <a:t>from the intended narrative. </a:t>
            </a:r>
            <a:endParaRPr lang="en-IN" dirty="0" smtClean="0"/>
          </a:p>
          <a:p>
            <a:pPr algn="just"/>
            <a:r>
              <a:rPr lang="en-IN" dirty="0" smtClean="0"/>
              <a:t>Stories </a:t>
            </a:r>
            <a:r>
              <a:rPr lang="en-IN" dirty="0"/>
              <a:t>unfold, and </a:t>
            </a:r>
            <a:r>
              <a:rPr lang="en-IN" dirty="0" smtClean="0"/>
              <a:t>each visualization </a:t>
            </a:r>
            <a:r>
              <a:rPr lang="en-IN" dirty="0"/>
              <a:t>should highlight one story point at a </a:t>
            </a:r>
            <a:r>
              <a:rPr lang="en-IN" dirty="0" smtClean="0"/>
              <a:t>time (whether </a:t>
            </a:r>
            <a:r>
              <a:rPr lang="en-IN" dirty="0"/>
              <a:t>within the same visualizations or within multiple) </a:t>
            </a:r>
            <a:r>
              <a:rPr lang="en-IN" dirty="0" smtClean="0"/>
              <a:t>as storytellers </a:t>
            </a:r>
            <a:r>
              <a:rPr lang="en-IN" dirty="0"/>
              <a:t>layer points to build a complete data narrative.</a:t>
            </a:r>
            <a:endParaRPr lang="en-IN" b="1" dirty="0" smtClean="0"/>
          </a:p>
        </p:txBody>
      </p:sp>
    </p:spTree>
    <p:extLst>
      <p:ext uri="{BB962C8B-B14F-4D97-AF65-F5344CB8AC3E}">
        <p14:creationId xmlns:p14="http://schemas.microsoft.com/office/powerpoint/2010/main" val="23391203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A successful data storyteller has to be a master of their </a:t>
            </a:r>
            <a:r>
              <a:rPr lang="en-IN" dirty="0" smtClean="0"/>
              <a:t>craft, able </a:t>
            </a:r>
            <a:r>
              <a:rPr lang="en-IN" dirty="0"/>
              <a:t>to meld the worlds of data visualization and </a:t>
            </a:r>
            <a:r>
              <a:rPr lang="en-IN" dirty="0" smtClean="0"/>
              <a:t>storytelling together </a:t>
            </a:r>
            <a:r>
              <a:rPr lang="en-IN" dirty="0"/>
              <a:t>into a cohesive whole. </a:t>
            </a:r>
            <a:endParaRPr lang="en-IN" dirty="0" smtClean="0"/>
          </a:p>
          <a:p>
            <a:pPr algn="just"/>
            <a:r>
              <a:rPr lang="en-IN" dirty="0" smtClean="0"/>
              <a:t>However</a:t>
            </a:r>
            <a:r>
              <a:rPr lang="en-IN" dirty="0"/>
              <a:t>, the story is </a:t>
            </a:r>
            <a:r>
              <a:rPr lang="en-IN" dirty="0" smtClean="0"/>
              <a:t>only half </a:t>
            </a:r>
            <a:r>
              <a:rPr lang="en-IN" dirty="0"/>
              <a:t>of the equation. </a:t>
            </a:r>
            <a:endParaRPr lang="en-IN" dirty="0" smtClean="0"/>
          </a:p>
          <a:p>
            <a:pPr algn="just"/>
            <a:r>
              <a:rPr lang="en-IN" dirty="0" smtClean="0"/>
              <a:t>A </a:t>
            </a:r>
            <a:r>
              <a:rPr lang="en-IN" dirty="0"/>
              <a:t>story is a piece of </a:t>
            </a:r>
            <a:r>
              <a:rPr lang="en-IN" dirty="0" smtClean="0"/>
              <a:t>communication, and </a:t>
            </a:r>
            <a:r>
              <a:rPr lang="en-IN" dirty="0"/>
              <a:t>like every communication, stories are part of a </a:t>
            </a:r>
            <a:r>
              <a:rPr lang="en-IN" dirty="0" smtClean="0"/>
              <a:t>two-way dialogue </a:t>
            </a:r>
            <a:r>
              <a:rPr lang="en-IN" dirty="0"/>
              <a:t>between the sender (you) and the receiver (your</a:t>
            </a:r>
          </a:p>
          <a:p>
            <a:pPr marL="0" indent="0" algn="just">
              <a:buNone/>
            </a:pPr>
            <a:r>
              <a:rPr lang="en-IN" dirty="0" smtClean="0"/>
              <a:t>    audience).</a:t>
            </a:r>
          </a:p>
          <a:p>
            <a:pPr marL="0" indent="0" algn="just">
              <a:buNone/>
            </a:pPr>
            <a:endParaRPr lang="en-IN" b="1" dirty="0" smtClean="0"/>
          </a:p>
        </p:txBody>
      </p:sp>
    </p:spTree>
    <p:extLst>
      <p:ext uri="{BB962C8B-B14F-4D97-AF65-F5344CB8AC3E}">
        <p14:creationId xmlns:p14="http://schemas.microsoft.com/office/powerpoint/2010/main" val="2102145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1"/>
            <a:ext cx="8229600" cy="4941872"/>
          </a:xfrm>
        </p:spPr>
        <p:txBody>
          <a:bodyPr>
            <a:normAutofit/>
          </a:bodyPr>
          <a:lstStyle/>
          <a:p>
            <a:r>
              <a:rPr lang="en-IN" b="1" dirty="0"/>
              <a:t>The Brain on </a:t>
            </a:r>
            <a:r>
              <a:rPr lang="en-IN" b="1" dirty="0" smtClean="0"/>
              <a:t>Stories:</a:t>
            </a:r>
          </a:p>
          <a:p>
            <a:r>
              <a:rPr lang="en-IN" dirty="0"/>
              <a:t>For the very powerful human brain, data is easy. The </a:t>
            </a:r>
            <a:r>
              <a:rPr lang="en-IN" dirty="0" smtClean="0"/>
              <a:t>brain’s response </a:t>
            </a:r>
            <a:r>
              <a:rPr lang="en-IN" dirty="0"/>
              <a:t>to these stimuli is a relatively simple </a:t>
            </a:r>
            <a:r>
              <a:rPr lang="en-IN" dirty="0" smtClean="0"/>
              <a:t>input-and respond</a:t>
            </a:r>
            <a:r>
              <a:rPr lang="en-IN" dirty="0"/>
              <a:t> </a:t>
            </a:r>
            <a:r>
              <a:rPr lang="en-IN" dirty="0" smtClean="0"/>
              <a:t>transaction </a:t>
            </a:r>
            <a:r>
              <a:rPr lang="en-IN" dirty="0"/>
              <a:t>that requires the utilization of these </a:t>
            </a:r>
            <a:r>
              <a:rPr lang="en-IN" dirty="0" smtClean="0"/>
              <a:t>two basic </a:t>
            </a:r>
            <a:r>
              <a:rPr lang="en-IN" dirty="0"/>
              <a:t>areas. </a:t>
            </a:r>
            <a:endParaRPr lang="en-IN" dirty="0" smtClean="0"/>
          </a:p>
          <a:p>
            <a:r>
              <a:rPr lang="en-IN" dirty="0" smtClean="0"/>
              <a:t>Because </a:t>
            </a:r>
            <a:r>
              <a:rPr lang="en-IN" dirty="0"/>
              <a:t>we’re focused only on seeing </a:t>
            </a:r>
            <a:r>
              <a:rPr lang="en-IN" dirty="0" smtClean="0"/>
              <a:t>and responding </a:t>
            </a:r>
            <a:r>
              <a:rPr lang="en-IN" dirty="0"/>
              <a:t>to information (agree/disagree), there’s no great</a:t>
            </a:r>
          </a:p>
          <a:p>
            <a:pPr marL="0" indent="0">
              <a:buNone/>
            </a:pPr>
            <a:r>
              <a:rPr lang="en-IN" dirty="0" smtClean="0"/>
              <a:t>    need </a:t>
            </a:r>
            <a:r>
              <a:rPr lang="en-IN" dirty="0"/>
              <a:t>to overexert our neuro-horsepower</a:t>
            </a:r>
            <a:r>
              <a:rPr lang="en-IN" dirty="0" smtClean="0"/>
              <a:t>.</a:t>
            </a:r>
          </a:p>
          <a:p>
            <a:r>
              <a:rPr lang="en-IN" dirty="0"/>
              <a:t>stories require a substantial </a:t>
            </a:r>
            <a:r>
              <a:rPr lang="en-IN" dirty="0" smtClean="0"/>
              <a:t>cognitive boost. E.g. pasta for dinner.</a:t>
            </a:r>
            <a:r>
              <a:rPr lang="en-IN" dirty="0"/>
              <a:t/>
            </a:r>
            <a:br>
              <a:rPr lang="en-IN" dirty="0"/>
            </a:br>
            <a:endParaRPr lang="en-IN" dirty="0"/>
          </a:p>
        </p:txBody>
      </p:sp>
    </p:spTree>
    <p:extLst>
      <p:ext uri="{BB962C8B-B14F-4D97-AF65-F5344CB8AC3E}">
        <p14:creationId xmlns:p14="http://schemas.microsoft.com/office/powerpoint/2010/main" val="25507988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If the story gets interrupted or otherwise lost </a:t>
            </a:r>
            <a:r>
              <a:rPr lang="en-IN" dirty="0" smtClean="0"/>
              <a:t>in translation</a:t>
            </a:r>
            <a:r>
              <a:rPr lang="en-IN" dirty="0"/>
              <a:t>, you’ve lost the ability to communicate and </a:t>
            </a:r>
            <a:r>
              <a:rPr lang="en-IN" dirty="0" smtClean="0"/>
              <a:t>will likely </a:t>
            </a:r>
            <a:r>
              <a:rPr lang="en-IN" dirty="0"/>
              <a:t>fail. </a:t>
            </a:r>
            <a:endParaRPr lang="en-IN" dirty="0" smtClean="0"/>
          </a:p>
          <a:p>
            <a:pPr algn="just"/>
            <a:r>
              <a:rPr lang="en-IN" dirty="0" smtClean="0"/>
              <a:t>Therefore</a:t>
            </a:r>
            <a:r>
              <a:rPr lang="en-IN" dirty="0"/>
              <a:t>, storytellers need to be clear on </a:t>
            </a:r>
            <a:r>
              <a:rPr lang="en-IN" dirty="0" smtClean="0"/>
              <a:t>exactly who </a:t>
            </a:r>
            <a:r>
              <a:rPr lang="en-IN" dirty="0"/>
              <a:t>is on the receiving end of their story, and </a:t>
            </a:r>
            <a:r>
              <a:rPr lang="en-IN" dirty="0" smtClean="0"/>
              <a:t>have confidence </a:t>
            </a:r>
            <a:r>
              <a:rPr lang="en-IN" dirty="0"/>
              <a:t>that they have the information they need to </a:t>
            </a:r>
            <a:r>
              <a:rPr lang="en-IN" dirty="0" smtClean="0"/>
              <a:t>build the </a:t>
            </a:r>
            <a:r>
              <a:rPr lang="en-IN" dirty="0"/>
              <a:t>right story for their audience</a:t>
            </a:r>
            <a:r>
              <a:rPr lang="en-IN" dirty="0" smtClean="0"/>
              <a:t>.</a:t>
            </a:r>
          </a:p>
          <a:p>
            <a:r>
              <a:rPr lang="en-IN" dirty="0"/>
              <a:t>A</a:t>
            </a:r>
            <a:r>
              <a:rPr lang="en-IN" dirty="0" smtClean="0"/>
              <a:t> </a:t>
            </a:r>
            <a:r>
              <a:rPr lang="en-IN" dirty="0"/>
              <a:t>good storyteller knows that the </a:t>
            </a:r>
            <a:r>
              <a:rPr lang="en-IN" dirty="0" smtClean="0"/>
              <a:t>trick isn’t </a:t>
            </a:r>
            <a:r>
              <a:rPr lang="en-IN" dirty="0"/>
              <a:t>asking the </a:t>
            </a:r>
            <a:r>
              <a:rPr lang="en-IN" i="1" dirty="0"/>
              <a:t>right </a:t>
            </a:r>
            <a:r>
              <a:rPr lang="en-IN" dirty="0"/>
              <a:t>questions, but in asking </a:t>
            </a:r>
            <a:r>
              <a:rPr lang="en-IN" i="1" dirty="0"/>
              <a:t>many</a:t>
            </a:r>
            <a:r>
              <a:rPr lang="en-IN" dirty="0" smtClean="0"/>
              <a:t>.</a:t>
            </a:r>
          </a:p>
          <a:p>
            <a:endParaRPr lang="en-IN" b="1" dirty="0" smtClean="0"/>
          </a:p>
        </p:txBody>
      </p:sp>
    </p:spTree>
    <p:extLst>
      <p:ext uri="{BB962C8B-B14F-4D97-AF65-F5344CB8AC3E}">
        <p14:creationId xmlns:p14="http://schemas.microsoft.com/office/powerpoint/2010/main" val="18578240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It’s iterative, and a process of compromise </a:t>
            </a:r>
            <a:r>
              <a:rPr lang="en-IN" dirty="0" smtClean="0"/>
              <a:t>between what </a:t>
            </a:r>
            <a:r>
              <a:rPr lang="en-IN" dirty="0"/>
              <a:t>you want to say and what the audience needs to hear.</a:t>
            </a:r>
          </a:p>
          <a:p>
            <a:pPr algn="just"/>
            <a:r>
              <a:rPr lang="en-IN" dirty="0"/>
              <a:t>Ultimately you need to be able to learn as much as you </a:t>
            </a:r>
            <a:r>
              <a:rPr lang="en-IN" dirty="0" smtClean="0"/>
              <a:t>can about </a:t>
            </a:r>
            <a:r>
              <a:rPr lang="en-IN" dirty="0"/>
              <a:t>your audience and what they need to know, </a:t>
            </a:r>
            <a:r>
              <a:rPr lang="en-IN"/>
              <a:t>and </a:t>
            </a:r>
            <a:r>
              <a:rPr lang="en-IN" smtClean="0"/>
              <a:t>then build </a:t>
            </a:r>
            <a:r>
              <a:rPr lang="en-IN" dirty="0"/>
              <a:t>a story that anticipates and delivers on audience needs.</a:t>
            </a:r>
            <a:endParaRPr lang="en-IN" b="1" dirty="0" smtClean="0"/>
          </a:p>
        </p:txBody>
      </p:sp>
    </p:spTree>
    <p:extLst>
      <p:ext uri="{BB962C8B-B14F-4D97-AF65-F5344CB8AC3E}">
        <p14:creationId xmlns:p14="http://schemas.microsoft.com/office/powerpoint/2010/main" val="1567293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Curiosity is a learned skill. It takes time to develop a palate </a:t>
            </a:r>
            <a:r>
              <a:rPr lang="en-IN" dirty="0" smtClean="0"/>
              <a:t>for asking </a:t>
            </a:r>
            <a:r>
              <a:rPr lang="en-IN" dirty="0"/>
              <a:t>the right research questions and plucking out </a:t>
            </a:r>
            <a:r>
              <a:rPr lang="en-IN" dirty="0" smtClean="0"/>
              <a:t>the relevant </a:t>
            </a:r>
            <a:r>
              <a:rPr lang="en-IN" dirty="0"/>
              <a:t>details from the noise</a:t>
            </a:r>
            <a:r>
              <a:rPr lang="en-IN" dirty="0" smtClean="0"/>
              <a:t>.</a:t>
            </a:r>
          </a:p>
          <a:p>
            <a:pPr algn="just"/>
            <a:r>
              <a:rPr lang="en-IN" dirty="0"/>
              <a:t>V</a:t>
            </a:r>
            <a:r>
              <a:rPr lang="en-IN" dirty="0" smtClean="0"/>
              <a:t>isual data storytelling </a:t>
            </a:r>
            <a:r>
              <a:rPr lang="en-IN" dirty="0"/>
              <a:t>involves a </a:t>
            </a:r>
            <a:r>
              <a:rPr lang="en-IN" dirty="0" smtClean="0"/>
              <a:t>requisite degree </a:t>
            </a:r>
            <a:r>
              <a:rPr lang="en-IN" dirty="0"/>
              <a:t>of research as you move through visual analysis</a:t>
            </a:r>
            <a:r>
              <a:rPr lang="en-IN" dirty="0" smtClean="0"/>
              <a:t>.</a:t>
            </a:r>
          </a:p>
          <a:p>
            <a:pPr algn="just"/>
            <a:r>
              <a:rPr lang="en-IN" dirty="0" smtClean="0"/>
              <a:t>As you </a:t>
            </a:r>
            <a:r>
              <a:rPr lang="en-IN" dirty="0"/>
              <a:t>practice </a:t>
            </a:r>
            <a:r>
              <a:rPr lang="en-IN" dirty="0" err="1"/>
              <a:t>molding</a:t>
            </a:r>
            <a:r>
              <a:rPr lang="en-IN" dirty="0"/>
              <a:t> yourself into a thoughtful </a:t>
            </a:r>
            <a:r>
              <a:rPr lang="en-IN" dirty="0" smtClean="0"/>
              <a:t>questioner, however</a:t>
            </a:r>
            <a:r>
              <a:rPr lang="en-IN" dirty="0"/>
              <a:t>, you can use the some of the same </a:t>
            </a:r>
            <a:r>
              <a:rPr lang="en-IN" dirty="0" smtClean="0"/>
              <a:t>journalistic questions </a:t>
            </a:r>
            <a:r>
              <a:rPr lang="en-IN" dirty="0"/>
              <a:t>that help to parse out the correct context for a </a:t>
            </a:r>
            <a:r>
              <a:rPr lang="en-IN" dirty="0" smtClean="0"/>
              <a:t>story—particularly </a:t>
            </a:r>
            <a:r>
              <a:rPr lang="en-IN" dirty="0"/>
              <a:t>who, what, why, and how—to make sure </a:t>
            </a:r>
            <a:r>
              <a:rPr lang="en-IN" dirty="0" smtClean="0"/>
              <a:t>you build </a:t>
            </a:r>
            <a:r>
              <a:rPr lang="en-IN" dirty="0"/>
              <a:t>a presentation that’s going to resonate with </a:t>
            </a:r>
            <a:r>
              <a:rPr lang="en-IN" dirty="0" smtClean="0"/>
              <a:t>your audience </a:t>
            </a:r>
            <a:r>
              <a:rPr lang="en-IN" dirty="0"/>
              <a:t>and give them the information they need to </a:t>
            </a:r>
            <a:r>
              <a:rPr lang="en-IN" dirty="0" smtClean="0"/>
              <a:t>take action</a:t>
            </a:r>
            <a:r>
              <a:rPr lang="en-IN" dirty="0"/>
              <a:t>.</a:t>
            </a:r>
            <a:endParaRPr lang="en-IN" b="1" dirty="0" smtClean="0"/>
          </a:p>
        </p:txBody>
      </p:sp>
    </p:spTree>
    <p:extLst>
      <p:ext uri="{BB962C8B-B14F-4D97-AF65-F5344CB8AC3E}">
        <p14:creationId xmlns:p14="http://schemas.microsoft.com/office/powerpoint/2010/main" val="35965830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fontScale="92500" lnSpcReduction="10000"/>
          </a:bodyPr>
          <a:lstStyle/>
          <a:p>
            <a:pPr marL="0" indent="0" algn="just">
              <a:buNone/>
            </a:pPr>
            <a:r>
              <a:rPr lang="en-IN" b="1" dirty="0" smtClean="0"/>
              <a:t>Who:</a:t>
            </a:r>
          </a:p>
          <a:p>
            <a:pPr algn="just"/>
            <a:r>
              <a:rPr lang="en-IN" dirty="0"/>
              <a:t>Be specific about your audience. Avoid generalizations </a:t>
            </a:r>
            <a:r>
              <a:rPr lang="en-IN" dirty="0" smtClean="0"/>
              <a:t>and assumptions</a:t>
            </a:r>
            <a:r>
              <a:rPr lang="en-IN" dirty="0"/>
              <a:t>. </a:t>
            </a:r>
            <a:endParaRPr lang="en-IN" dirty="0" smtClean="0"/>
          </a:p>
          <a:p>
            <a:pPr algn="just"/>
            <a:r>
              <a:rPr lang="en-IN" dirty="0" smtClean="0"/>
              <a:t>Taking </a:t>
            </a:r>
            <a:r>
              <a:rPr lang="en-IN" dirty="0"/>
              <a:t>a broad view of your audiences has </a:t>
            </a:r>
            <a:r>
              <a:rPr lang="en-IN" dirty="0" smtClean="0"/>
              <a:t>the consequence </a:t>
            </a:r>
            <a:r>
              <a:rPr lang="en-IN" dirty="0"/>
              <a:t>of overlooking nuances and specific needs </a:t>
            </a:r>
            <a:r>
              <a:rPr lang="en-IN" dirty="0" smtClean="0"/>
              <a:t>that help </a:t>
            </a:r>
            <a:r>
              <a:rPr lang="en-IN" dirty="0"/>
              <a:t>you zero in on what your audience needs and wants </a:t>
            </a:r>
            <a:r>
              <a:rPr lang="en-IN" dirty="0" smtClean="0"/>
              <a:t>to hear</a:t>
            </a:r>
            <a:r>
              <a:rPr lang="en-IN" dirty="0"/>
              <a:t>, as well as how you might be best able to </a:t>
            </a:r>
            <a:r>
              <a:rPr lang="en-IN" dirty="0" smtClean="0"/>
              <a:t>communicate with </a:t>
            </a:r>
            <a:r>
              <a:rPr lang="en-IN" dirty="0"/>
              <a:t>them to capture their interest. </a:t>
            </a:r>
            <a:endParaRPr lang="en-IN" dirty="0" smtClean="0"/>
          </a:p>
          <a:p>
            <a:pPr algn="just"/>
            <a:r>
              <a:rPr lang="en-IN" dirty="0" smtClean="0"/>
              <a:t>Also</a:t>
            </a:r>
            <a:r>
              <a:rPr lang="en-IN" dirty="0"/>
              <a:t>, narrowing in </a:t>
            </a:r>
            <a:r>
              <a:rPr lang="en-IN" dirty="0" smtClean="0"/>
              <a:t>on your </a:t>
            </a:r>
            <a:r>
              <a:rPr lang="en-IN" dirty="0"/>
              <a:t>audience will show you who the decision makers </a:t>
            </a:r>
            <a:r>
              <a:rPr lang="en-IN" dirty="0" smtClean="0"/>
              <a:t>and key </a:t>
            </a:r>
            <a:r>
              <a:rPr lang="en-IN" dirty="0"/>
              <a:t>influencers are, who needs and wants to hear your </a:t>
            </a:r>
            <a:r>
              <a:rPr lang="en-IN" dirty="0" smtClean="0"/>
              <a:t>story, and </a:t>
            </a:r>
            <a:r>
              <a:rPr lang="en-IN" dirty="0"/>
              <a:t>those whose buy-in you really need to earn. </a:t>
            </a:r>
            <a:endParaRPr lang="en-IN" dirty="0" smtClean="0"/>
          </a:p>
          <a:p>
            <a:pPr algn="just"/>
            <a:r>
              <a:rPr lang="en-IN" dirty="0" smtClean="0"/>
              <a:t>Remember, engaging </a:t>
            </a:r>
            <a:r>
              <a:rPr lang="en-IN" dirty="0"/>
              <a:t>with your audience is a critical part of </a:t>
            </a:r>
            <a:r>
              <a:rPr lang="en-IN" dirty="0" smtClean="0"/>
              <a:t>successful storytelling</a:t>
            </a:r>
            <a:r>
              <a:rPr lang="en-IN" dirty="0"/>
              <a:t>.</a:t>
            </a:r>
            <a:endParaRPr lang="en-IN" b="1" dirty="0" smtClean="0"/>
          </a:p>
        </p:txBody>
      </p:sp>
    </p:spTree>
    <p:extLst>
      <p:ext uri="{BB962C8B-B14F-4D97-AF65-F5344CB8AC3E}">
        <p14:creationId xmlns:p14="http://schemas.microsoft.com/office/powerpoint/2010/main" val="15297680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Who:</a:t>
            </a:r>
          </a:p>
          <a:p>
            <a:pPr algn="just"/>
            <a:r>
              <a:rPr lang="en-IN" dirty="0"/>
              <a:t>It’s also important to consider the affect of your </a:t>
            </a:r>
            <a:r>
              <a:rPr lang="en-IN" dirty="0" smtClean="0"/>
              <a:t>relationship with </a:t>
            </a:r>
            <a:r>
              <a:rPr lang="en-IN" dirty="0"/>
              <a:t>the audience</a:t>
            </a:r>
            <a:r>
              <a:rPr lang="en-IN" dirty="0" smtClean="0"/>
              <a:t>.</a:t>
            </a:r>
          </a:p>
          <a:p>
            <a:pPr algn="just"/>
            <a:r>
              <a:rPr lang="en-IN" dirty="0"/>
              <a:t>Do they know you? Do they trust you? </a:t>
            </a:r>
            <a:r>
              <a:rPr lang="en-IN" dirty="0" smtClean="0"/>
              <a:t>Do they </a:t>
            </a:r>
            <a:r>
              <a:rPr lang="en-IN" dirty="0"/>
              <a:t>believe that you are a credible and reliable source </a:t>
            </a:r>
            <a:r>
              <a:rPr lang="en-IN" dirty="0" smtClean="0"/>
              <a:t>of information </a:t>
            </a:r>
            <a:r>
              <a:rPr lang="en-IN" dirty="0"/>
              <a:t>and insight? </a:t>
            </a:r>
            <a:endParaRPr lang="en-IN" dirty="0" smtClean="0"/>
          </a:p>
          <a:p>
            <a:pPr algn="just"/>
            <a:r>
              <a:rPr lang="en-IN" dirty="0" smtClean="0"/>
              <a:t>The </a:t>
            </a:r>
            <a:r>
              <a:rPr lang="en-IN" dirty="0"/>
              <a:t>answers to these questions </a:t>
            </a:r>
            <a:r>
              <a:rPr lang="en-IN" dirty="0" smtClean="0"/>
              <a:t>are important </a:t>
            </a:r>
            <a:r>
              <a:rPr lang="en-IN" dirty="0"/>
              <a:t>because they might influence how you </a:t>
            </a:r>
            <a:r>
              <a:rPr lang="en-IN" dirty="0" smtClean="0"/>
              <a:t>structure your </a:t>
            </a:r>
            <a:r>
              <a:rPr lang="en-IN" dirty="0"/>
              <a:t>presentation as well as any pre- or </a:t>
            </a:r>
            <a:r>
              <a:rPr lang="en-IN" dirty="0" smtClean="0"/>
              <a:t>post-presentation communication</a:t>
            </a:r>
            <a:r>
              <a:rPr lang="en-IN" dirty="0"/>
              <a:t>.</a:t>
            </a:r>
            <a:endParaRPr lang="en-IN" b="1" dirty="0" smtClean="0"/>
          </a:p>
        </p:txBody>
      </p:sp>
    </p:spTree>
    <p:extLst>
      <p:ext uri="{BB962C8B-B14F-4D97-AF65-F5344CB8AC3E}">
        <p14:creationId xmlns:p14="http://schemas.microsoft.com/office/powerpoint/2010/main" val="30161605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Who:</a:t>
            </a:r>
          </a:p>
          <a:p>
            <a:r>
              <a:rPr lang="en-IN" dirty="0"/>
              <a:t>Your audience must believe in you as </a:t>
            </a:r>
            <a:r>
              <a:rPr lang="en-IN" dirty="0" smtClean="0"/>
              <a:t>an analyst </a:t>
            </a:r>
            <a:r>
              <a:rPr lang="en-IN" i="1" dirty="0"/>
              <a:t>and </a:t>
            </a:r>
            <a:r>
              <a:rPr lang="en-IN" dirty="0"/>
              <a:t>a storyteller before they will listen to your </a:t>
            </a:r>
            <a:r>
              <a:rPr lang="en-IN" dirty="0" smtClean="0"/>
              <a:t>story and </a:t>
            </a:r>
            <a:r>
              <a:rPr lang="en-IN" dirty="0"/>
              <a:t>be open to taking any actions you might suggest.</a:t>
            </a:r>
            <a:endParaRPr lang="en-IN" b="1" dirty="0" smtClean="0"/>
          </a:p>
        </p:txBody>
      </p:sp>
    </p:spTree>
    <p:extLst>
      <p:ext uri="{BB962C8B-B14F-4D97-AF65-F5344CB8AC3E}">
        <p14:creationId xmlns:p14="http://schemas.microsoft.com/office/powerpoint/2010/main" val="12380527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What:</a:t>
            </a:r>
          </a:p>
          <a:p>
            <a:pPr algn="just"/>
            <a:r>
              <a:rPr lang="en-IN" dirty="0"/>
              <a:t>Analytics begins with understanding data—what you </a:t>
            </a:r>
            <a:r>
              <a:rPr lang="en-IN" dirty="0" smtClean="0"/>
              <a:t>have, what </a:t>
            </a:r>
            <a:r>
              <a:rPr lang="en-IN" dirty="0"/>
              <a:t>you need, its capabilities and its limitations.</a:t>
            </a:r>
          </a:p>
          <a:p>
            <a:pPr algn="just"/>
            <a:r>
              <a:rPr lang="en-IN" dirty="0"/>
              <a:t>Additionally, you should have a realistic view of its </a:t>
            </a:r>
            <a:r>
              <a:rPr lang="en-IN" dirty="0" smtClean="0"/>
              <a:t>quality and </a:t>
            </a:r>
            <a:r>
              <a:rPr lang="en-IN" dirty="0"/>
              <a:t>validity, and thus its ability to answer </a:t>
            </a:r>
            <a:r>
              <a:rPr lang="en-IN" dirty="0" smtClean="0"/>
              <a:t>business questions </a:t>
            </a:r>
            <a:r>
              <a:rPr lang="en-IN" dirty="0"/>
              <a:t>or explore a hypothesis—as well as if you </a:t>
            </a:r>
            <a:r>
              <a:rPr lang="en-IN" dirty="0" smtClean="0"/>
              <a:t>should seek </a:t>
            </a:r>
            <a:r>
              <a:rPr lang="en-IN" dirty="0"/>
              <a:t>additional or external data to complete your dataset </a:t>
            </a:r>
            <a:r>
              <a:rPr lang="en-IN" dirty="0" smtClean="0"/>
              <a:t>for analysis</a:t>
            </a:r>
            <a:r>
              <a:rPr lang="en-IN" dirty="0"/>
              <a:t>.</a:t>
            </a:r>
            <a:endParaRPr lang="en-IN" b="1" dirty="0" smtClean="0"/>
          </a:p>
        </p:txBody>
      </p:sp>
    </p:spTree>
    <p:extLst>
      <p:ext uri="{BB962C8B-B14F-4D97-AF65-F5344CB8AC3E}">
        <p14:creationId xmlns:p14="http://schemas.microsoft.com/office/powerpoint/2010/main" val="1006425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What:</a:t>
            </a:r>
          </a:p>
          <a:p>
            <a:pPr algn="just"/>
            <a:r>
              <a:rPr lang="en-IN" dirty="0"/>
              <a:t>Understanding your data also requires you to </a:t>
            </a:r>
            <a:r>
              <a:rPr lang="en-IN" dirty="0" smtClean="0"/>
              <a:t>have a </a:t>
            </a:r>
            <a:r>
              <a:rPr lang="en-IN" dirty="0"/>
              <a:t>good grasp on how to visually represent this </a:t>
            </a:r>
            <a:r>
              <a:rPr lang="en-IN" dirty="0" smtClean="0"/>
              <a:t>data compellingly </a:t>
            </a:r>
            <a:r>
              <a:rPr lang="en-IN" dirty="0"/>
              <a:t>and accurately, so that you are practicing “</a:t>
            </a:r>
            <a:r>
              <a:rPr lang="en-IN" dirty="0" smtClean="0"/>
              <a:t>no harm</a:t>
            </a:r>
            <a:r>
              <a:rPr lang="en-IN" dirty="0"/>
              <a:t>” data visualization as you design your narrative</a:t>
            </a:r>
            <a:r>
              <a:rPr lang="en-IN" dirty="0" smtClean="0"/>
              <a:t>.</a:t>
            </a:r>
          </a:p>
          <a:p>
            <a:pPr marL="0" indent="0" algn="just">
              <a:buNone/>
            </a:pPr>
            <a:endParaRPr lang="en-IN" b="1" dirty="0" smtClean="0"/>
          </a:p>
        </p:txBody>
      </p:sp>
    </p:spTree>
    <p:extLst>
      <p:ext uri="{BB962C8B-B14F-4D97-AF65-F5344CB8AC3E}">
        <p14:creationId xmlns:p14="http://schemas.microsoft.com/office/powerpoint/2010/main" val="1786863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What:</a:t>
            </a:r>
          </a:p>
          <a:p>
            <a:r>
              <a:rPr lang="en-IN" dirty="0"/>
              <a:t>In addition to knowing the ins and outs of your data, be </a:t>
            </a:r>
            <a:r>
              <a:rPr lang="en-IN" dirty="0" smtClean="0"/>
              <a:t>sure you’ve </a:t>
            </a:r>
            <a:r>
              <a:rPr lang="en-IN" dirty="0"/>
              <a:t>asked enough questions to work out what </a:t>
            </a:r>
            <a:r>
              <a:rPr lang="en-IN" dirty="0" smtClean="0"/>
              <a:t>your audience </a:t>
            </a:r>
            <a:r>
              <a:rPr lang="en-IN" dirty="0"/>
              <a:t>is asking of you, or what story they are asking you </a:t>
            </a:r>
            <a:r>
              <a:rPr lang="en-IN" dirty="0" smtClean="0"/>
              <a:t>to tell </a:t>
            </a:r>
            <a:r>
              <a:rPr lang="en-IN" dirty="0"/>
              <a:t>with the information you have at your disposal. </a:t>
            </a:r>
            <a:endParaRPr lang="en-IN" dirty="0" smtClean="0"/>
          </a:p>
          <a:p>
            <a:r>
              <a:rPr lang="en-IN" dirty="0" smtClean="0"/>
              <a:t>Be </a:t>
            </a:r>
            <a:r>
              <a:rPr lang="en-IN" dirty="0"/>
              <a:t>sure </a:t>
            </a:r>
            <a:r>
              <a:rPr lang="en-IN" dirty="0" smtClean="0"/>
              <a:t>to have </a:t>
            </a:r>
            <a:r>
              <a:rPr lang="en-IN" dirty="0"/>
              <a:t>a solid alignment of ideas between what questions can </a:t>
            </a:r>
            <a:r>
              <a:rPr lang="en-IN" dirty="0" smtClean="0"/>
              <a:t>be answered </a:t>
            </a:r>
            <a:r>
              <a:rPr lang="en-IN" dirty="0"/>
              <a:t>with your data and what insight or information </a:t>
            </a:r>
            <a:r>
              <a:rPr lang="en-IN" dirty="0" smtClean="0"/>
              <a:t>your audience </a:t>
            </a:r>
            <a:r>
              <a:rPr lang="en-IN" dirty="0"/>
              <a:t>needs or wants; otherwise, your data story will </a:t>
            </a:r>
            <a:r>
              <a:rPr lang="en-IN" dirty="0" smtClean="0"/>
              <a:t>fall flat</a:t>
            </a:r>
            <a:r>
              <a:rPr lang="en-IN" dirty="0"/>
              <a:t>, unable to satisfy audience expectations.</a:t>
            </a:r>
            <a:endParaRPr lang="en-IN" b="1" dirty="0" smtClean="0"/>
          </a:p>
        </p:txBody>
      </p:sp>
    </p:spTree>
    <p:extLst>
      <p:ext uri="{BB962C8B-B14F-4D97-AF65-F5344CB8AC3E}">
        <p14:creationId xmlns:p14="http://schemas.microsoft.com/office/powerpoint/2010/main" val="37099409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Why:</a:t>
            </a:r>
          </a:p>
          <a:p>
            <a:pPr algn="just"/>
            <a:r>
              <a:rPr lang="en-IN" dirty="0"/>
              <a:t>Every good story should prompt an action, whether you </a:t>
            </a:r>
            <a:r>
              <a:rPr lang="en-IN" dirty="0" smtClean="0"/>
              <a:t>are building </a:t>
            </a:r>
            <a:r>
              <a:rPr lang="en-IN" dirty="0"/>
              <a:t>a story intended to help your audience to make </a:t>
            </a:r>
            <a:r>
              <a:rPr lang="en-IN" dirty="0" smtClean="0"/>
              <a:t>a decision</a:t>
            </a:r>
            <a:r>
              <a:rPr lang="en-IN" dirty="0"/>
              <a:t>; to cause them to change their opinion; </a:t>
            </a:r>
            <a:r>
              <a:rPr lang="en-IN" dirty="0" smtClean="0"/>
              <a:t>or </a:t>
            </a:r>
            <a:r>
              <a:rPr lang="en-IN" dirty="0" err="1" smtClean="0"/>
              <a:t>or</a:t>
            </a:r>
            <a:r>
              <a:rPr lang="en-IN" dirty="0"/>
              <a:t> </a:t>
            </a:r>
            <a:r>
              <a:rPr lang="en-IN" dirty="0" smtClean="0"/>
              <a:t>otherwise </a:t>
            </a:r>
            <a:r>
              <a:rPr lang="en-IN" dirty="0"/>
              <a:t>to convince, persuade, or educate. </a:t>
            </a:r>
            <a:endParaRPr lang="en-IN" dirty="0" smtClean="0"/>
          </a:p>
          <a:p>
            <a:pPr algn="just"/>
            <a:r>
              <a:rPr lang="en-IN" dirty="0" smtClean="0"/>
              <a:t>Ultimately</a:t>
            </a:r>
            <a:r>
              <a:rPr lang="en-IN" dirty="0"/>
              <a:t>, </a:t>
            </a:r>
            <a:r>
              <a:rPr lang="en-IN" dirty="0" smtClean="0"/>
              <a:t>you should </a:t>
            </a:r>
            <a:r>
              <a:rPr lang="en-IN" dirty="0"/>
              <a:t>be crystal clear on what your goal is with the </a:t>
            </a:r>
            <a:r>
              <a:rPr lang="en-IN" dirty="0" smtClean="0"/>
              <a:t>story, and </a:t>
            </a:r>
            <a:r>
              <a:rPr lang="en-IN" dirty="0"/>
              <a:t>why your audience should care about what you </a:t>
            </a:r>
            <a:r>
              <a:rPr lang="en-IN" dirty="0" smtClean="0"/>
              <a:t>are saying</a:t>
            </a:r>
            <a:r>
              <a:rPr lang="en-IN" dirty="0"/>
              <a:t>. </a:t>
            </a:r>
            <a:endParaRPr lang="en-IN" dirty="0" smtClean="0"/>
          </a:p>
          <a:p>
            <a:pPr algn="just"/>
            <a:r>
              <a:rPr lang="en-IN" dirty="0" smtClean="0"/>
              <a:t>This </a:t>
            </a:r>
            <a:r>
              <a:rPr lang="en-IN" dirty="0"/>
              <a:t>helps to both ensure your story is </a:t>
            </a:r>
            <a:r>
              <a:rPr lang="en-IN" dirty="0" smtClean="0"/>
              <a:t>meaningful and </a:t>
            </a:r>
            <a:r>
              <a:rPr lang="en-IN" dirty="0"/>
              <a:t>necessary, and to give you a clear target of how to </a:t>
            </a:r>
            <a:r>
              <a:rPr lang="en-IN" dirty="0" smtClean="0"/>
              <a:t>build logical </a:t>
            </a:r>
            <a:r>
              <a:rPr lang="en-IN" dirty="0"/>
              <a:t>arguments toward a salient end goal.</a:t>
            </a:r>
            <a:endParaRPr lang="en-IN" b="1" dirty="0" smtClean="0"/>
          </a:p>
        </p:txBody>
      </p:sp>
    </p:spTree>
    <p:extLst>
      <p:ext uri="{BB962C8B-B14F-4D97-AF65-F5344CB8AC3E}">
        <p14:creationId xmlns:p14="http://schemas.microsoft.com/office/powerpoint/2010/main" val="3666669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Brain on </a:t>
            </a:r>
            <a:r>
              <a:rPr lang="en-IN" b="1" dirty="0" smtClean="0"/>
              <a:t>Stories:</a:t>
            </a:r>
          </a:p>
          <a:p>
            <a:r>
              <a:rPr lang="en-IN" dirty="0"/>
              <a:t>This is the difference between visualizing data, and </a:t>
            </a:r>
            <a:r>
              <a:rPr lang="en-IN" dirty="0" smtClean="0"/>
              <a:t>presenting a </a:t>
            </a:r>
            <a:r>
              <a:rPr lang="en-IN" dirty="0"/>
              <a:t>story: rather than itemizing a list of ingredients (data points)</a:t>
            </a:r>
          </a:p>
          <a:p>
            <a:r>
              <a:rPr lang="en-IN" dirty="0"/>
              <a:t>we are presenting a full, sensory-engaging dining </a:t>
            </a:r>
            <a:r>
              <a:rPr lang="en-IN" dirty="0" smtClean="0"/>
              <a:t>experience (see </a:t>
            </a:r>
            <a:r>
              <a:rPr lang="en-IN" dirty="0"/>
              <a:t>Figure 2.1).</a:t>
            </a:r>
          </a:p>
          <a:p>
            <a:pPr marL="0" indent="0">
              <a:buNone/>
            </a:pPr>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16" y="3429000"/>
            <a:ext cx="7362825" cy="2870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633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Why:</a:t>
            </a:r>
          </a:p>
          <a:p>
            <a:r>
              <a:rPr lang="en-IN" dirty="0"/>
              <a:t>To help crystalize the answers to the “why” part of the</a:t>
            </a:r>
          </a:p>
          <a:p>
            <a:r>
              <a:rPr lang="en-IN" dirty="0"/>
              <a:t>equation, be able to articulate an answer to clearly and</a:t>
            </a:r>
          </a:p>
          <a:p>
            <a:r>
              <a:rPr lang="en-IN" dirty="0"/>
              <a:t>concisely answer the following questions</a:t>
            </a:r>
            <a:r>
              <a:rPr lang="en-IN" dirty="0" smtClean="0"/>
              <a:t>:</a:t>
            </a:r>
          </a:p>
          <a:p>
            <a:pPr>
              <a:buFont typeface="Wingdings" panose="05000000000000000000" pitchFamily="2" charset="2"/>
              <a:buChar char="Ø"/>
            </a:pPr>
            <a:r>
              <a:rPr lang="en-IN" dirty="0"/>
              <a:t>Who is your audience? (They might not be as</a:t>
            </a:r>
          </a:p>
          <a:p>
            <a:pPr marL="0" indent="0">
              <a:buNone/>
            </a:pPr>
            <a:r>
              <a:rPr lang="en-IN" dirty="0" smtClean="0"/>
              <a:t>      homogenous </a:t>
            </a:r>
            <a:r>
              <a:rPr lang="en-IN" dirty="0"/>
              <a:t>as you think</a:t>
            </a:r>
            <a:r>
              <a:rPr lang="en-IN" dirty="0" smtClean="0"/>
              <a:t>.)</a:t>
            </a:r>
          </a:p>
          <a:p>
            <a:pPr>
              <a:buFont typeface="Wingdings" panose="05000000000000000000" pitchFamily="2" charset="2"/>
              <a:buChar char="Ø"/>
            </a:pPr>
            <a:r>
              <a:rPr lang="en-IN" dirty="0" smtClean="0"/>
              <a:t>What </a:t>
            </a:r>
            <a:r>
              <a:rPr lang="en-IN" dirty="0"/>
              <a:t>do they </a:t>
            </a:r>
            <a:r>
              <a:rPr lang="en-IN" dirty="0" smtClean="0"/>
              <a:t>want?</a:t>
            </a:r>
          </a:p>
          <a:p>
            <a:pPr>
              <a:buFont typeface="Wingdings" panose="05000000000000000000" pitchFamily="2" charset="2"/>
              <a:buChar char="Ø"/>
            </a:pPr>
            <a:r>
              <a:rPr lang="en-IN" dirty="0" smtClean="0"/>
              <a:t>What </a:t>
            </a:r>
            <a:r>
              <a:rPr lang="en-IN" dirty="0"/>
              <a:t>do they need</a:t>
            </a:r>
            <a:r>
              <a:rPr lang="en-IN" dirty="0" smtClean="0"/>
              <a:t>?</a:t>
            </a:r>
          </a:p>
          <a:p>
            <a:pPr marL="0" indent="0">
              <a:buNone/>
            </a:pPr>
            <a:endParaRPr lang="en-IN" dirty="0"/>
          </a:p>
        </p:txBody>
      </p:sp>
    </p:spTree>
    <p:extLst>
      <p:ext uri="{BB962C8B-B14F-4D97-AF65-F5344CB8AC3E}">
        <p14:creationId xmlns:p14="http://schemas.microsoft.com/office/powerpoint/2010/main" val="14408792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marL="0" indent="0" algn="just">
              <a:buNone/>
            </a:pPr>
            <a:r>
              <a:rPr lang="en-IN" b="1" dirty="0" smtClean="0"/>
              <a:t>Why:</a:t>
            </a:r>
          </a:p>
          <a:p>
            <a:pPr>
              <a:buFont typeface="Wingdings" panose="05000000000000000000" pitchFamily="2" charset="2"/>
              <a:buChar char="Ø"/>
            </a:pPr>
            <a:r>
              <a:rPr lang="en-IN" dirty="0" smtClean="0"/>
              <a:t>How </a:t>
            </a:r>
            <a:r>
              <a:rPr lang="en-IN" dirty="0"/>
              <a:t>might they be </a:t>
            </a:r>
            <a:r>
              <a:rPr lang="en-IN" dirty="0" smtClean="0"/>
              <a:t>feeling?</a:t>
            </a:r>
          </a:p>
          <a:p>
            <a:pPr>
              <a:buFont typeface="Wingdings" panose="05000000000000000000" pitchFamily="2" charset="2"/>
              <a:buChar char="Ø"/>
            </a:pPr>
            <a:r>
              <a:rPr lang="en-IN" dirty="0" smtClean="0"/>
              <a:t>What </a:t>
            </a:r>
            <a:r>
              <a:rPr lang="en-IN" dirty="0"/>
              <a:t>action do they need to </a:t>
            </a:r>
            <a:r>
              <a:rPr lang="en-IN" dirty="0" smtClean="0"/>
              <a:t>take?</a:t>
            </a:r>
          </a:p>
          <a:p>
            <a:pPr>
              <a:buFont typeface="Wingdings" panose="05000000000000000000" pitchFamily="2" charset="2"/>
              <a:buChar char="Ø"/>
            </a:pPr>
            <a:r>
              <a:rPr lang="en-IN" dirty="0" smtClean="0"/>
              <a:t>What </a:t>
            </a:r>
            <a:r>
              <a:rPr lang="en-IN" dirty="0"/>
              <a:t>type of communication do they </a:t>
            </a:r>
            <a:r>
              <a:rPr lang="en-IN" dirty="0" smtClean="0"/>
              <a:t>prefer?</a:t>
            </a:r>
          </a:p>
          <a:p>
            <a:pPr>
              <a:buFont typeface="Wingdings" panose="05000000000000000000" pitchFamily="2" charset="2"/>
              <a:buChar char="Ø"/>
            </a:pPr>
            <a:r>
              <a:rPr lang="en-IN" dirty="0" smtClean="0"/>
              <a:t>How </a:t>
            </a:r>
            <a:r>
              <a:rPr lang="en-IN" dirty="0"/>
              <a:t>well do they know the </a:t>
            </a:r>
            <a:r>
              <a:rPr lang="en-IN" dirty="0" smtClean="0"/>
              <a:t>data?</a:t>
            </a:r>
          </a:p>
          <a:p>
            <a:pPr>
              <a:buFont typeface="Wingdings" panose="05000000000000000000" pitchFamily="2" charset="2"/>
              <a:buChar char="Ø"/>
            </a:pPr>
            <a:r>
              <a:rPr lang="en-IN" dirty="0" smtClean="0"/>
              <a:t>What </a:t>
            </a:r>
            <a:r>
              <a:rPr lang="en-IN" dirty="0"/>
              <a:t>beliefs or bias might they have that you need to</a:t>
            </a:r>
          </a:p>
          <a:p>
            <a:pPr marL="0" indent="0">
              <a:buNone/>
            </a:pPr>
            <a:r>
              <a:rPr lang="en-IN" dirty="0" smtClean="0"/>
              <a:t>     reinforce </a:t>
            </a:r>
            <a:r>
              <a:rPr lang="en-IN" dirty="0"/>
              <a:t>or </a:t>
            </a:r>
            <a:r>
              <a:rPr lang="en-IN" dirty="0" smtClean="0"/>
              <a:t>challenge?</a:t>
            </a:r>
          </a:p>
          <a:p>
            <a:pPr>
              <a:buFont typeface="Wingdings" panose="05000000000000000000" pitchFamily="2" charset="2"/>
              <a:buChar char="Ø"/>
            </a:pPr>
            <a:r>
              <a:rPr lang="en-IN" dirty="0" smtClean="0"/>
              <a:t>What</a:t>
            </a:r>
            <a:r>
              <a:rPr lang="en-IN" dirty="0"/>
              <a:t>, specifically, are you sharing with your </a:t>
            </a:r>
            <a:r>
              <a:rPr lang="en-IN" dirty="0" smtClean="0"/>
              <a:t>audience?</a:t>
            </a:r>
          </a:p>
          <a:p>
            <a:pPr>
              <a:buFont typeface="Wingdings" panose="05000000000000000000" pitchFamily="2" charset="2"/>
              <a:buChar char="Ø"/>
            </a:pPr>
            <a:r>
              <a:rPr lang="en-IN" dirty="0" smtClean="0"/>
              <a:t>What</a:t>
            </a:r>
            <a:r>
              <a:rPr lang="en-IN" dirty="0"/>
              <a:t>, specifically, do you want them to do with this</a:t>
            </a:r>
          </a:p>
          <a:p>
            <a:pPr marL="0" indent="0">
              <a:buNone/>
            </a:pPr>
            <a:r>
              <a:rPr lang="en-IN" dirty="0" smtClean="0"/>
              <a:t>     information</a:t>
            </a:r>
            <a:r>
              <a:rPr lang="en-IN" dirty="0"/>
              <a:t>?</a:t>
            </a:r>
            <a:endParaRPr lang="en-IN" b="1" dirty="0" smtClean="0"/>
          </a:p>
        </p:txBody>
      </p:sp>
    </p:spTree>
    <p:extLst>
      <p:ext uri="{BB962C8B-B14F-4D97-AF65-F5344CB8AC3E}">
        <p14:creationId xmlns:p14="http://schemas.microsoft.com/office/powerpoint/2010/main" val="4316901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lgn="just">
              <a:buNone/>
            </a:pPr>
            <a:r>
              <a:rPr lang="en-IN" b="1" dirty="0" smtClean="0"/>
              <a:t>How:</a:t>
            </a:r>
          </a:p>
          <a:p>
            <a:pPr algn="just"/>
            <a:r>
              <a:rPr lang="en-IN" dirty="0"/>
              <a:t>Finally, the communication medium and channel you use </a:t>
            </a:r>
            <a:r>
              <a:rPr lang="en-IN" dirty="0" smtClean="0"/>
              <a:t>to present </a:t>
            </a:r>
            <a:r>
              <a:rPr lang="en-IN" dirty="0"/>
              <a:t>your story matter. </a:t>
            </a:r>
            <a:endParaRPr lang="en-IN" dirty="0" smtClean="0"/>
          </a:p>
          <a:p>
            <a:pPr algn="just"/>
            <a:r>
              <a:rPr lang="en-IN" dirty="0" smtClean="0"/>
              <a:t>It has </a:t>
            </a:r>
            <a:r>
              <a:rPr lang="en-IN" dirty="0"/>
              <a:t>a number </a:t>
            </a:r>
            <a:r>
              <a:rPr lang="en-IN" dirty="0" smtClean="0"/>
              <a:t>of implications </a:t>
            </a:r>
            <a:r>
              <a:rPr lang="en-IN" dirty="0"/>
              <a:t>for how you deliver your story, as well as </a:t>
            </a:r>
            <a:r>
              <a:rPr lang="en-IN" dirty="0" smtClean="0"/>
              <a:t>how much </a:t>
            </a:r>
            <a:r>
              <a:rPr lang="en-IN" dirty="0"/>
              <a:t>influence you have as a storyteller and </a:t>
            </a:r>
            <a:r>
              <a:rPr lang="en-IN" dirty="0" smtClean="0"/>
              <a:t>how interactive </a:t>
            </a:r>
            <a:r>
              <a:rPr lang="en-IN" dirty="0"/>
              <a:t>your audience can be with you as well as </a:t>
            </a:r>
            <a:r>
              <a:rPr lang="en-IN" dirty="0" smtClean="0"/>
              <a:t>with the </a:t>
            </a:r>
            <a:r>
              <a:rPr lang="en-IN" dirty="0"/>
              <a:t>story itself. </a:t>
            </a:r>
            <a:endParaRPr lang="en-IN" dirty="0" smtClean="0"/>
          </a:p>
          <a:p>
            <a:pPr algn="just"/>
            <a:r>
              <a:rPr lang="en-IN" dirty="0" smtClean="0"/>
              <a:t>Although </a:t>
            </a:r>
            <a:r>
              <a:rPr lang="en-IN" dirty="0"/>
              <a:t>there are many facets to explore </a:t>
            </a:r>
            <a:r>
              <a:rPr lang="en-IN" dirty="0" smtClean="0"/>
              <a:t>in this </a:t>
            </a:r>
            <a:r>
              <a:rPr lang="en-IN" dirty="0"/>
              <a:t>step, one of the most constructive is to understand </a:t>
            </a:r>
            <a:r>
              <a:rPr lang="en-IN" dirty="0" smtClean="0"/>
              <a:t>the differences </a:t>
            </a:r>
            <a:r>
              <a:rPr lang="en-IN" dirty="0"/>
              <a:t>between data stories delivered as narrated, </a:t>
            </a:r>
            <a:r>
              <a:rPr lang="en-IN" dirty="0" smtClean="0"/>
              <a:t>live versions </a:t>
            </a:r>
            <a:r>
              <a:rPr lang="en-IN" dirty="0"/>
              <a:t>or those that are non-narrated or otherwise “</a:t>
            </a:r>
            <a:r>
              <a:rPr lang="en-IN" dirty="0" smtClean="0"/>
              <a:t>static” presentations</a:t>
            </a:r>
            <a:r>
              <a:rPr lang="en-IN" dirty="0"/>
              <a:t>.</a:t>
            </a:r>
            <a:endParaRPr lang="en-IN" b="1" dirty="0" smtClean="0"/>
          </a:p>
        </p:txBody>
      </p:sp>
    </p:spTree>
    <p:extLst>
      <p:ext uri="{BB962C8B-B14F-4D97-AF65-F5344CB8AC3E}">
        <p14:creationId xmlns:p14="http://schemas.microsoft.com/office/powerpoint/2010/main" val="13437731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smtClean="0"/>
              <a:t>Narrated:</a:t>
            </a:r>
            <a:endParaRPr lang="en-IN" dirty="0"/>
          </a:p>
          <a:p>
            <a:pPr algn="just"/>
            <a:r>
              <a:rPr lang="en-IN" dirty="0"/>
              <a:t>Narrated storytelling presentations are those that </a:t>
            </a:r>
            <a:r>
              <a:rPr lang="en-IN" dirty="0" smtClean="0"/>
              <a:t>are delivered </a:t>
            </a:r>
            <a:r>
              <a:rPr lang="en-IN" dirty="0"/>
              <a:t>live—whether in person or virtually—where </a:t>
            </a:r>
            <a:r>
              <a:rPr lang="en-IN" dirty="0" smtClean="0"/>
              <a:t>the storyteller </a:t>
            </a:r>
            <a:r>
              <a:rPr lang="en-IN" dirty="0"/>
              <a:t>has the ability to narrate the presentation </a:t>
            </a:r>
            <a:r>
              <a:rPr lang="en-IN" dirty="0" smtClean="0"/>
              <a:t>and guide </a:t>
            </a:r>
            <a:r>
              <a:rPr lang="en-IN" dirty="0"/>
              <a:t>the experience. </a:t>
            </a:r>
            <a:endParaRPr lang="en-IN" dirty="0" smtClean="0"/>
          </a:p>
          <a:p>
            <a:pPr algn="just"/>
            <a:r>
              <a:rPr lang="en-IN" dirty="0" smtClean="0"/>
              <a:t>In </a:t>
            </a:r>
            <a:r>
              <a:rPr lang="en-IN" dirty="0"/>
              <a:t>this mode, the storyteller has </a:t>
            </a:r>
            <a:r>
              <a:rPr lang="en-IN" dirty="0" smtClean="0"/>
              <a:t>full control </a:t>
            </a:r>
            <a:r>
              <a:rPr lang="en-IN" dirty="0"/>
              <a:t>of the narrative and is able to direct the </a:t>
            </a:r>
            <a:r>
              <a:rPr lang="en-IN" dirty="0" smtClean="0"/>
              <a:t>audience’s attention </a:t>
            </a:r>
            <a:r>
              <a:rPr lang="en-IN" dirty="0"/>
              <a:t>to points of interest and facilitate </a:t>
            </a:r>
            <a:r>
              <a:rPr lang="en-IN" dirty="0" smtClean="0"/>
              <a:t>transitions between </a:t>
            </a:r>
            <a:r>
              <a:rPr lang="en-IN" dirty="0"/>
              <a:t>story points, explaining any potential areas </a:t>
            </a:r>
            <a:r>
              <a:rPr lang="en-IN" dirty="0" smtClean="0"/>
              <a:t>of ambiguity</a:t>
            </a:r>
            <a:r>
              <a:rPr lang="en-IN" dirty="0"/>
              <a:t>, or likewise, emphasize or soften points as</a:t>
            </a:r>
          </a:p>
          <a:p>
            <a:pPr marL="0" indent="0" algn="just">
              <a:buNone/>
            </a:pPr>
            <a:r>
              <a:rPr lang="en-IN" dirty="0" smtClean="0"/>
              <a:t>    needed</a:t>
            </a:r>
            <a:r>
              <a:rPr lang="en-IN" dirty="0"/>
              <a:t>.</a:t>
            </a:r>
            <a:endParaRPr lang="en-IN" b="1" dirty="0" smtClean="0"/>
          </a:p>
        </p:txBody>
      </p:sp>
    </p:spTree>
    <p:extLst>
      <p:ext uri="{BB962C8B-B14F-4D97-AF65-F5344CB8AC3E}">
        <p14:creationId xmlns:p14="http://schemas.microsoft.com/office/powerpoint/2010/main" val="7672961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smtClean="0"/>
              <a:t>Narrated:</a:t>
            </a:r>
            <a:endParaRPr lang="en-IN" dirty="0"/>
          </a:p>
          <a:p>
            <a:pPr algn="just"/>
            <a:r>
              <a:rPr lang="en-IN" dirty="0"/>
              <a:t>In addition to the ability to direct the audience, live </a:t>
            </a:r>
            <a:r>
              <a:rPr lang="en-IN" dirty="0" smtClean="0"/>
              <a:t>presenters also </a:t>
            </a:r>
            <a:r>
              <a:rPr lang="en-IN" dirty="0"/>
              <a:t>have an obligation to be sensitive to the audience </a:t>
            </a:r>
            <a:r>
              <a:rPr lang="en-IN" dirty="0" smtClean="0"/>
              <a:t>and respond </a:t>
            </a:r>
            <a:r>
              <a:rPr lang="en-IN" dirty="0"/>
              <a:t>to their needs. </a:t>
            </a:r>
            <a:endParaRPr lang="en-IN" dirty="0" smtClean="0"/>
          </a:p>
          <a:p>
            <a:pPr algn="just"/>
            <a:r>
              <a:rPr lang="en-IN" dirty="0" smtClean="0"/>
              <a:t>As </a:t>
            </a:r>
            <a:r>
              <a:rPr lang="en-IN" dirty="0"/>
              <a:t>a presenter, you have a front </a:t>
            </a:r>
            <a:r>
              <a:rPr lang="en-IN" dirty="0" smtClean="0"/>
              <a:t>row seat </a:t>
            </a:r>
            <a:r>
              <a:rPr lang="en-IN" dirty="0"/>
              <a:t>to your audience, and remember: You are not a TV </a:t>
            </a:r>
            <a:r>
              <a:rPr lang="en-IN" dirty="0" smtClean="0"/>
              <a:t>screen —you </a:t>
            </a:r>
            <a:r>
              <a:rPr lang="en-IN" dirty="0"/>
              <a:t>can react and respond to visual cues to </a:t>
            </a:r>
            <a:r>
              <a:rPr lang="en-IN" dirty="0" smtClean="0"/>
              <a:t>determine whether </a:t>
            </a:r>
            <a:r>
              <a:rPr lang="en-IN" dirty="0"/>
              <a:t>you need to speed up or slow down or go into more </a:t>
            </a:r>
            <a:r>
              <a:rPr lang="en-IN" dirty="0" smtClean="0"/>
              <a:t>or less </a:t>
            </a:r>
            <a:r>
              <a:rPr lang="en-IN" dirty="0"/>
              <a:t>detail as you move through your presentation.</a:t>
            </a:r>
            <a:endParaRPr lang="en-IN" b="1" dirty="0" smtClean="0"/>
          </a:p>
        </p:txBody>
      </p:sp>
    </p:spTree>
    <p:extLst>
      <p:ext uri="{BB962C8B-B14F-4D97-AF65-F5344CB8AC3E}">
        <p14:creationId xmlns:p14="http://schemas.microsoft.com/office/powerpoint/2010/main" val="18685806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smtClean="0"/>
              <a:t>Non-Narrated:</a:t>
            </a:r>
            <a:endParaRPr lang="en-IN" dirty="0"/>
          </a:p>
          <a:p>
            <a:pPr algn="just"/>
            <a:r>
              <a:rPr lang="en-IN" dirty="0"/>
              <a:t>On the other hand, non-narrated storytelling </a:t>
            </a:r>
            <a:r>
              <a:rPr lang="en-IN" dirty="0" smtClean="0"/>
              <a:t>presentations are </a:t>
            </a:r>
            <a:r>
              <a:rPr lang="en-IN" dirty="0"/>
              <a:t>those that are delivered without the benefit of </a:t>
            </a:r>
            <a:r>
              <a:rPr lang="en-IN" dirty="0" smtClean="0"/>
              <a:t>a storyteller </a:t>
            </a:r>
            <a:r>
              <a:rPr lang="en-IN" dirty="0"/>
              <a:t>to guide the experience, such as reports or </a:t>
            </a:r>
            <a:r>
              <a:rPr lang="en-IN" dirty="0" smtClean="0"/>
              <a:t>emails or </a:t>
            </a:r>
            <a:r>
              <a:rPr lang="en-IN" dirty="0"/>
              <a:t>even dashboards. </a:t>
            </a:r>
            <a:endParaRPr lang="en-IN" dirty="0" smtClean="0"/>
          </a:p>
          <a:p>
            <a:pPr algn="just"/>
            <a:r>
              <a:rPr lang="en-IN" dirty="0" smtClean="0"/>
              <a:t>In </a:t>
            </a:r>
            <a:r>
              <a:rPr lang="en-IN" dirty="0"/>
              <a:t>any of these instances, the </a:t>
            </a:r>
            <a:r>
              <a:rPr lang="en-IN" dirty="0" smtClean="0"/>
              <a:t>storyteller relinquishes </a:t>
            </a:r>
            <a:r>
              <a:rPr lang="en-IN" dirty="0"/>
              <a:t>control of the audience’s experience and </a:t>
            </a:r>
            <a:r>
              <a:rPr lang="en-IN" dirty="0" smtClean="0"/>
              <a:t>relies on </a:t>
            </a:r>
            <a:r>
              <a:rPr lang="en-IN" dirty="0"/>
              <a:t>the puts it in the hands of the tool used to distribute </a:t>
            </a:r>
            <a:r>
              <a:rPr lang="en-IN" dirty="0" smtClean="0"/>
              <a:t>the information</a:t>
            </a:r>
            <a:r>
              <a:rPr lang="en-IN" dirty="0"/>
              <a:t>.</a:t>
            </a:r>
            <a:endParaRPr lang="en-IN" b="1" dirty="0" smtClean="0"/>
          </a:p>
        </p:txBody>
      </p:sp>
    </p:spTree>
    <p:extLst>
      <p:ext uri="{BB962C8B-B14F-4D97-AF65-F5344CB8AC3E}">
        <p14:creationId xmlns:p14="http://schemas.microsoft.com/office/powerpoint/2010/main" val="17227710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marL="0" indent="0">
              <a:buNone/>
            </a:pPr>
            <a:r>
              <a:rPr lang="en-IN" dirty="0" smtClean="0"/>
              <a:t>Non-Narrated:</a:t>
            </a:r>
            <a:endParaRPr lang="en-IN" dirty="0"/>
          </a:p>
          <a:p>
            <a:pPr algn="just"/>
            <a:r>
              <a:rPr lang="en-IN" dirty="0"/>
              <a:t>To ensure the integrity of the visuals and the story, a </a:t>
            </a:r>
            <a:r>
              <a:rPr lang="en-IN" dirty="0" smtClean="0"/>
              <a:t>highly curated </a:t>
            </a:r>
            <a:r>
              <a:rPr lang="en-IN" dirty="0"/>
              <a:t>and detailed view of the information is necessary. </a:t>
            </a:r>
            <a:r>
              <a:rPr lang="en-IN" dirty="0" smtClean="0"/>
              <a:t>In the </a:t>
            </a:r>
            <a:r>
              <a:rPr lang="en-IN" dirty="0"/>
              <a:t>case of Tableau, dashboards or story points, this </a:t>
            </a:r>
            <a:r>
              <a:rPr lang="en-IN" dirty="0" smtClean="0"/>
              <a:t>translates into </a:t>
            </a:r>
            <a:r>
              <a:rPr lang="en-IN" dirty="0"/>
              <a:t>not just well-crafted visualizations, but cohesive, </a:t>
            </a:r>
            <a:r>
              <a:rPr lang="en-IN" dirty="0" smtClean="0"/>
              <a:t>logical storylines </a:t>
            </a:r>
            <a:r>
              <a:rPr lang="en-IN" dirty="0"/>
              <a:t>and appropriate filters, highlights, and other </a:t>
            </a:r>
            <a:r>
              <a:rPr lang="en-IN" dirty="0" smtClean="0"/>
              <a:t>venues to </a:t>
            </a:r>
            <a:r>
              <a:rPr lang="en-IN" dirty="0"/>
              <a:t>let the audience explore visuals without degrading the </a:t>
            </a:r>
            <a:r>
              <a:rPr lang="en-IN" dirty="0" smtClean="0"/>
              <a:t>story or </a:t>
            </a:r>
            <a:r>
              <a:rPr lang="en-IN" dirty="0"/>
              <a:t>the underlying data’s integrity. </a:t>
            </a:r>
            <a:endParaRPr lang="en-IN" dirty="0" smtClean="0"/>
          </a:p>
          <a:p>
            <a:pPr algn="just"/>
            <a:r>
              <a:rPr lang="en-IN" dirty="0" smtClean="0"/>
              <a:t>Pay </a:t>
            </a:r>
            <a:r>
              <a:rPr lang="en-IN" dirty="0"/>
              <a:t>attention to device </a:t>
            </a:r>
            <a:r>
              <a:rPr lang="en-IN" dirty="0" smtClean="0"/>
              <a:t>form factor </a:t>
            </a:r>
            <a:r>
              <a:rPr lang="en-IN" dirty="0"/>
              <a:t>here, too, as you will need to be aware of how </a:t>
            </a:r>
            <a:r>
              <a:rPr lang="en-IN" dirty="0" smtClean="0"/>
              <a:t>your story </a:t>
            </a:r>
            <a:r>
              <a:rPr lang="en-IN" dirty="0"/>
              <a:t>presents across multiple devices (laptop screens, </a:t>
            </a:r>
            <a:r>
              <a:rPr lang="en-IN" dirty="0" smtClean="0"/>
              <a:t>tablets, smartphones</a:t>
            </a:r>
            <a:r>
              <a:rPr lang="en-IN" dirty="0"/>
              <a:t>, and so on).</a:t>
            </a:r>
            <a:endParaRPr lang="en-IN" b="1" dirty="0" smtClean="0"/>
          </a:p>
        </p:txBody>
      </p:sp>
    </p:spTree>
    <p:extLst>
      <p:ext uri="{BB962C8B-B14F-4D97-AF65-F5344CB8AC3E}">
        <p14:creationId xmlns:p14="http://schemas.microsoft.com/office/powerpoint/2010/main" val="23262379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000" b="1" dirty="0" smtClean="0"/>
              <a:t>AUDIENCE </a:t>
            </a:r>
            <a:r>
              <a:rPr lang="en-IN" sz="3000" b="1" dirty="0"/>
              <a:t>ANALYSIS </a:t>
            </a:r>
            <a:r>
              <a:rPr lang="en-IN" sz="3000" b="1" dirty="0" smtClean="0"/>
              <a:t>FOR STORYTELLING</a:t>
            </a: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fontScale="92500" lnSpcReduction="10000"/>
          </a:bodyPr>
          <a:lstStyle/>
          <a:p>
            <a:pPr marL="0" indent="0">
              <a:buNone/>
            </a:pPr>
            <a:r>
              <a:rPr lang="en-IN" b="1" dirty="0"/>
              <a:t>TIPS FOR SUCCESS IN </a:t>
            </a:r>
            <a:r>
              <a:rPr lang="en-IN" b="1" dirty="0" smtClean="0"/>
              <a:t>PRESENTATIONS:</a:t>
            </a:r>
          </a:p>
          <a:p>
            <a:pPr algn="just"/>
            <a:r>
              <a:rPr lang="en-IN" dirty="0"/>
              <a:t>S</a:t>
            </a:r>
            <a:r>
              <a:rPr lang="en-IN" dirty="0" smtClean="0"/>
              <a:t>torytellers </a:t>
            </a:r>
            <a:r>
              <a:rPr lang="en-IN" dirty="0"/>
              <a:t>must, in addition to their skills in </a:t>
            </a:r>
            <a:r>
              <a:rPr lang="en-IN" dirty="0" smtClean="0"/>
              <a:t>data analysis </a:t>
            </a:r>
            <a:r>
              <a:rPr lang="en-IN" dirty="0"/>
              <a:t>and visualization, be skilled </a:t>
            </a:r>
            <a:r>
              <a:rPr lang="en-IN" dirty="0" smtClean="0"/>
              <a:t>presenters, equipped </a:t>
            </a:r>
            <a:r>
              <a:rPr lang="en-IN" dirty="0"/>
              <a:t>with the capability to guide the </a:t>
            </a:r>
            <a:r>
              <a:rPr lang="en-IN" dirty="0" smtClean="0"/>
              <a:t>audience through </a:t>
            </a:r>
            <a:r>
              <a:rPr lang="en-IN" dirty="0"/>
              <a:t>the story and facilitate a shared experience</a:t>
            </a:r>
            <a:r>
              <a:rPr lang="en-IN" dirty="0" smtClean="0"/>
              <a:t>.</a:t>
            </a:r>
          </a:p>
          <a:p>
            <a:pPr algn="just"/>
            <a:r>
              <a:rPr lang="en-IN" dirty="0"/>
              <a:t>people’s </a:t>
            </a:r>
            <a:r>
              <a:rPr lang="en-IN" i="1" dirty="0"/>
              <a:t>number one </a:t>
            </a:r>
            <a:r>
              <a:rPr lang="en-IN" dirty="0"/>
              <a:t>fear </a:t>
            </a:r>
            <a:r>
              <a:rPr lang="en-IN" dirty="0" smtClean="0"/>
              <a:t>is of public speaking. Number </a:t>
            </a:r>
            <a:r>
              <a:rPr lang="en-IN" dirty="0"/>
              <a:t>two is death</a:t>
            </a:r>
            <a:r>
              <a:rPr lang="en-IN" dirty="0" smtClean="0"/>
              <a:t>.</a:t>
            </a:r>
          </a:p>
          <a:p>
            <a:pPr algn="just"/>
            <a:r>
              <a:rPr lang="en-IN" dirty="0"/>
              <a:t>The secret to overcoming presentation anxiety </a:t>
            </a:r>
            <a:r>
              <a:rPr lang="en-IN" dirty="0" smtClean="0"/>
              <a:t>and polishing </a:t>
            </a:r>
            <a:r>
              <a:rPr lang="en-IN" dirty="0"/>
              <a:t>up your skills as a speaker is this: </a:t>
            </a:r>
            <a:r>
              <a:rPr lang="en-IN" dirty="0" smtClean="0"/>
              <a:t>practice.</a:t>
            </a:r>
          </a:p>
          <a:p>
            <a:pPr algn="just"/>
            <a:r>
              <a:rPr lang="en-IN" dirty="0" smtClean="0"/>
              <a:t>Practice </a:t>
            </a:r>
            <a:r>
              <a:rPr lang="en-IN" dirty="0"/>
              <a:t>gives you opportunities to learn your </a:t>
            </a:r>
            <a:r>
              <a:rPr lang="en-IN" dirty="0" smtClean="0"/>
              <a:t>own strengths </a:t>
            </a:r>
            <a:r>
              <a:rPr lang="en-IN" dirty="0"/>
              <a:t>as well as identify areas to improve, </a:t>
            </a:r>
            <a:r>
              <a:rPr lang="en-IN" dirty="0" smtClean="0"/>
              <a:t>helps you </a:t>
            </a:r>
            <a:r>
              <a:rPr lang="en-IN" dirty="0"/>
              <a:t>discover and fine-tune your speaking style, </a:t>
            </a:r>
            <a:r>
              <a:rPr lang="en-IN" dirty="0" smtClean="0"/>
              <a:t>and— perhaps </a:t>
            </a:r>
            <a:r>
              <a:rPr lang="en-IN" dirty="0"/>
              <a:t>most important—it is the one and only </a:t>
            </a:r>
            <a:r>
              <a:rPr lang="en-IN" dirty="0" smtClean="0"/>
              <a:t>venue to </a:t>
            </a:r>
            <a:r>
              <a:rPr lang="en-IN" dirty="0"/>
              <a:t>building confidence earned from experience.</a:t>
            </a:r>
            <a:endParaRPr lang="en-IN" dirty="0" smtClean="0"/>
          </a:p>
          <a:p>
            <a:pPr algn="just"/>
            <a:endParaRPr lang="en-IN" b="1" dirty="0" smtClean="0"/>
          </a:p>
        </p:txBody>
      </p:sp>
    </p:spTree>
    <p:extLst>
      <p:ext uri="{BB962C8B-B14F-4D97-AF65-F5344CB8AC3E}">
        <p14:creationId xmlns:p14="http://schemas.microsoft.com/office/powerpoint/2010/main" val="9607690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marL="0" indent="0">
              <a:buNone/>
            </a:pPr>
            <a:r>
              <a:rPr lang="en-IN" dirty="0"/>
              <a:t>F</a:t>
            </a:r>
            <a:r>
              <a:rPr lang="en-IN" dirty="0" smtClean="0"/>
              <a:t>ive </a:t>
            </a:r>
            <a:r>
              <a:rPr lang="en-IN" dirty="0"/>
              <a:t>steps to guide you as you work to build a perfect</a:t>
            </a:r>
          </a:p>
          <a:p>
            <a:pPr marL="0" indent="0">
              <a:buNone/>
            </a:pPr>
            <a:r>
              <a:rPr lang="en-IN" dirty="0"/>
              <a:t>data story</a:t>
            </a:r>
            <a:r>
              <a:rPr lang="en-IN" dirty="0" smtClean="0"/>
              <a:t>.</a:t>
            </a:r>
          </a:p>
          <a:p>
            <a:r>
              <a:rPr lang="en-IN" b="1" dirty="0"/>
              <a:t>Step 1. Find Data That Supports </a:t>
            </a:r>
            <a:r>
              <a:rPr lang="en-IN" b="1" dirty="0" smtClean="0"/>
              <a:t>Your Story</a:t>
            </a:r>
          </a:p>
          <a:p>
            <a:r>
              <a:rPr lang="en-IN" b="1" dirty="0"/>
              <a:t>Step 2. Layer Information </a:t>
            </a:r>
            <a:r>
              <a:rPr lang="en-IN" b="1" dirty="0" smtClean="0"/>
              <a:t>for Understanding</a:t>
            </a:r>
          </a:p>
          <a:p>
            <a:r>
              <a:rPr lang="en-IN" b="1" dirty="0"/>
              <a:t>Step 3. Design to </a:t>
            </a:r>
            <a:r>
              <a:rPr lang="en-IN" b="1" dirty="0" smtClean="0"/>
              <a:t>Reveal</a:t>
            </a:r>
          </a:p>
          <a:p>
            <a:r>
              <a:rPr lang="en-IN" b="1" dirty="0"/>
              <a:t>Step 4. Beware the False </a:t>
            </a:r>
            <a:r>
              <a:rPr lang="en-IN" b="1" dirty="0" smtClean="0"/>
              <a:t>Reveal</a:t>
            </a:r>
          </a:p>
          <a:p>
            <a:r>
              <a:rPr lang="en-IN" b="1" dirty="0"/>
              <a:t>Step 5. Tell It Fast</a:t>
            </a:r>
            <a:endParaRPr lang="en-IN" b="1" dirty="0" smtClean="0"/>
          </a:p>
        </p:txBody>
      </p:sp>
    </p:spTree>
    <p:extLst>
      <p:ext uri="{BB962C8B-B14F-4D97-AF65-F5344CB8AC3E}">
        <p14:creationId xmlns:p14="http://schemas.microsoft.com/office/powerpoint/2010/main" val="3904896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smtClean="0"/>
              <a:t>Step </a:t>
            </a:r>
            <a:r>
              <a:rPr lang="en-IN" b="1" dirty="0"/>
              <a:t>1. Find Data That Supports </a:t>
            </a:r>
            <a:r>
              <a:rPr lang="en-IN" b="1" dirty="0" smtClean="0"/>
              <a:t>Your Story:</a:t>
            </a:r>
          </a:p>
          <a:p>
            <a:pPr algn="just"/>
            <a:r>
              <a:rPr lang="en-IN" dirty="0"/>
              <a:t>T</a:t>
            </a:r>
            <a:r>
              <a:rPr lang="en-IN" dirty="0" smtClean="0"/>
              <a:t>o </a:t>
            </a:r>
            <a:r>
              <a:rPr lang="en-IN" dirty="0"/>
              <a:t>find or </a:t>
            </a:r>
            <a:r>
              <a:rPr lang="en-IN" dirty="0" smtClean="0"/>
              <a:t>collect data </a:t>
            </a:r>
            <a:r>
              <a:rPr lang="en-IN" dirty="0"/>
              <a:t>that supports the story you want to tell. </a:t>
            </a:r>
            <a:endParaRPr lang="en-IN" dirty="0" smtClean="0"/>
          </a:p>
          <a:p>
            <a:pPr algn="just"/>
            <a:r>
              <a:rPr lang="en-IN" dirty="0" smtClean="0"/>
              <a:t>The storytelling process </a:t>
            </a:r>
            <a:r>
              <a:rPr lang="en-IN" dirty="0"/>
              <a:t>is, in many ways, more similar to the </a:t>
            </a:r>
            <a:r>
              <a:rPr lang="en-IN" dirty="0" smtClean="0"/>
              <a:t>scientific process </a:t>
            </a:r>
            <a:r>
              <a:rPr lang="en-IN" dirty="0"/>
              <a:t>than to any literary one. </a:t>
            </a:r>
            <a:endParaRPr lang="en-IN" dirty="0" smtClean="0"/>
          </a:p>
          <a:p>
            <a:pPr algn="just"/>
            <a:r>
              <a:rPr lang="en-IN" dirty="0" smtClean="0"/>
              <a:t>After </a:t>
            </a:r>
            <a:r>
              <a:rPr lang="en-IN" dirty="0"/>
              <a:t>all, as an analyst </a:t>
            </a:r>
            <a:r>
              <a:rPr lang="en-IN" dirty="0" smtClean="0"/>
              <a:t>and storyteller </a:t>
            </a:r>
            <a:r>
              <a:rPr lang="en-IN" dirty="0"/>
              <a:t>you are tasked with asking questions, </a:t>
            </a:r>
            <a:r>
              <a:rPr lang="en-IN" dirty="0" smtClean="0"/>
              <a:t>performing background </a:t>
            </a:r>
            <a:r>
              <a:rPr lang="en-IN" dirty="0"/>
              <a:t>research, constructing and testing one or </a:t>
            </a:r>
            <a:r>
              <a:rPr lang="en-IN" dirty="0" smtClean="0"/>
              <a:t>many hypotheses</a:t>
            </a:r>
            <a:r>
              <a:rPr lang="en-IN" dirty="0"/>
              <a:t>, and </a:t>
            </a:r>
            <a:r>
              <a:rPr lang="en-IN" dirty="0" err="1"/>
              <a:t>analyzing</a:t>
            </a:r>
            <a:r>
              <a:rPr lang="en-IN" dirty="0"/>
              <a:t> results to draw a conclusion.</a:t>
            </a:r>
            <a:endParaRPr lang="en-IN" dirty="0" smtClean="0"/>
          </a:p>
        </p:txBody>
      </p:sp>
    </p:spTree>
    <p:extLst>
      <p:ext uri="{BB962C8B-B14F-4D97-AF65-F5344CB8AC3E}">
        <p14:creationId xmlns:p14="http://schemas.microsoft.com/office/powerpoint/2010/main" val="3925387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92500" lnSpcReduction="20000"/>
          </a:bodyPr>
          <a:lstStyle/>
          <a:p>
            <a:r>
              <a:rPr lang="en-IN" b="1" dirty="0"/>
              <a:t>The Brain on </a:t>
            </a:r>
            <a:r>
              <a:rPr lang="en-IN" b="1" dirty="0" smtClean="0"/>
              <a:t>Stories:</a:t>
            </a:r>
          </a:p>
          <a:p>
            <a:pPr algn="just"/>
            <a:r>
              <a:rPr lang="en-IN" dirty="0"/>
              <a:t>You can think of this storytelling experience in a more</a:t>
            </a:r>
          </a:p>
          <a:p>
            <a:pPr marL="0" indent="0" algn="just">
              <a:buNone/>
            </a:pPr>
            <a:r>
              <a:rPr lang="en-IN" dirty="0" smtClean="0"/>
              <a:t> traditional </a:t>
            </a:r>
            <a:r>
              <a:rPr lang="en-IN" dirty="0"/>
              <a:t>way, too, by considering the difference in reading </a:t>
            </a:r>
            <a:r>
              <a:rPr lang="en-IN" dirty="0" smtClean="0"/>
              <a:t>a novel </a:t>
            </a:r>
            <a:r>
              <a:rPr lang="en-IN" dirty="0"/>
              <a:t>and watching a film. </a:t>
            </a:r>
            <a:endParaRPr lang="en-IN" dirty="0" smtClean="0"/>
          </a:p>
          <a:p>
            <a:pPr algn="just"/>
            <a:r>
              <a:rPr lang="en-IN" dirty="0" smtClean="0"/>
              <a:t>When </a:t>
            </a:r>
            <a:r>
              <a:rPr lang="en-IN" dirty="0"/>
              <a:t>reading, you are tasked </a:t>
            </a:r>
            <a:r>
              <a:rPr lang="en-IN" dirty="0" smtClean="0"/>
              <a:t>with using </a:t>
            </a:r>
            <a:r>
              <a:rPr lang="en-IN" dirty="0"/>
              <a:t>your imagination—you’re reading the raw data of </a:t>
            </a:r>
            <a:r>
              <a:rPr lang="en-IN" dirty="0" smtClean="0"/>
              <a:t>words </a:t>
            </a:r>
            <a:r>
              <a:rPr lang="en-IN" dirty="0"/>
              <a:t>and building the story in your own mind. </a:t>
            </a:r>
            <a:endParaRPr lang="en-IN" dirty="0" smtClean="0"/>
          </a:p>
          <a:p>
            <a:pPr algn="just"/>
            <a:r>
              <a:rPr lang="en-IN" dirty="0" smtClean="0"/>
              <a:t>Conversely</a:t>
            </a:r>
            <a:r>
              <a:rPr lang="en-IN" dirty="0"/>
              <a:t>, </a:t>
            </a:r>
            <a:r>
              <a:rPr lang="en-IN" dirty="0" smtClean="0"/>
              <a:t>when watching </a:t>
            </a:r>
            <a:r>
              <a:rPr lang="en-IN" dirty="0"/>
              <a:t>a film, your imagination is off the hook. Images </a:t>
            </a:r>
            <a:r>
              <a:rPr lang="en-IN" dirty="0" smtClean="0"/>
              <a:t>of characters </a:t>
            </a:r>
            <a:r>
              <a:rPr lang="en-IN" dirty="0"/>
              <a:t>and settings, costumes, spoken dialogue, music, </a:t>
            </a:r>
            <a:r>
              <a:rPr lang="en-IN" dirty="0" smtClean="0"/>
              <a:t>and so </a:t>
            </a:r>
            <a:r>
              <a:rPr lang="en-IN" dirty="0"/>
              <a:t>on are displayed for you on the screen. When you watch </a:t>
            </a:r>
            <a:r>
              <a:rPr lang="en-IN" dirty="0" smtClean="0"/>
              <a:t>a live </a:t>
            </a:r>
            <a:r>
              <a:rPr lang="en-IN" dirty="0"/>
              <a:t>presentation, like a play or a 4D movie, you also get a </a:t>
            </a:r>
            <a:r>
              <a:rPr lang="en-IN" dirty="0" smtClean="0"/>
              <a:t>few extra </a:t>
            </a:r>
            <a:r>
              <a:rPr lang="en-IN" dirty="0"/>
              <a:t>pieces of sensory information, like the smell of a </a:t>
            </a:r>
            <a:r>
              <a:rPr lang="en-IN" dirty="0" smtClean="0"/>
              <a:t>smoke machine </a:t>
            </a:r>
            <a:r>
              <a:rPr lang="en-IN" dirty="0"/>
              <a:t>or carefully chosen scents to accompany the </a:t>
            </a:r>
            <a:r>
              <a:rPr lang="en-IN" dirty="0" smtClean="0"/>
              <a:t>story pumping </a:t>
            </a:r>
            <a:r>
              <a:rPr lang="en-IN" dirty="0"/>
              <a:t>through the air.</a:t>
            </a:r>
            <a:br>
              <a:rPr lang="en-IN" dirty="0"/>
            </a:br>
            <a:endParaRPr lang="en-IN" dirty="0"/>
          </a:p>
        </p:txBody>
      </p:sp>
    </p:spTree>
    <p:extLst>
      <p:ext uri="{BB962C8B-B14F-4D97-AF65-F5344CB8AC3E}">
        <p14:creationId xmlns:p14="http://schemas.microsoft.com/office/powerpoint/2010/main" val="17723937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r>
              <a:rPr lang="en-IN" b="1" dirty="0" smtClean="0"/>
              <a:t>Step </a:t>
            </a:r>
            <a:r>
              <a:rPr lang="en-IN" b="1" dirty="0"/>
              <a:t>1. Find Data That Supports </a:t>
            </a:r>
            <a:r>
              <a:rPr lang="en-IN" b="1" dirty="0" smtClean="0"/>
              <a:t>Your Story:</a:t>
            </a:r>
          </a:p>
          <a:p>
            <a:pPr algn="just"/>
            <a:r>
              <a:rPr lang="en-IN" dirty="0"/>
              <a:t>Finding data to support a story doesn’t necessarily </a:t>
            </a:r>
            <a:r>
              <a:rPr lang="en-IN" dirty="0" smtClean="0"/>
              <a:t>require scientific </a:t>
            </a:r>
            <a:r>
              <a:rPr lang="en-IN" dirty="0"/>
              <a:t>data. </a:t>
            </a:r>
            <a:endParaRPr lang="en-IN" dirty="0" smtClean="0"/>
          </a:p>
          <a:p>
            <a:pPr algn="just"/>
            <a:r>
              <a:rPr lang="en-IN" dirty="0" smtClean="0"/>
              <a:t>Ultimately</a:t>
            </a:r>
            <a:r>
              <a:rPr lang="en-IN" dirty="0"/>
              <a:t>, the data chosen to tell a </a:t>
            </a:r>
            <a:r>
              <a:rPr lang="en-IN" dirty="0" smtClean="0"/>
              <a:t>story should </a:t>
            </a:r>
            <a:r>
              <a:rPr lang="en-IN" dirty="0"/>
              <a:t>support the story it is telling in context, </a:t>
            </a:r>
            <a:r>
              <a:rPr lang="en-IN" dirty="0" smtClean="0"/>
              <a:t>complexity, and </a:t>
            </a:r>
            <a:r>
              <a:rPr lang="en-IN" dirty="0"/>
              <a:t>depth. </a:t>
            </a:r>
            <a:endParaRPr lang="en-IN" dirty="0" smtClean="0"/>
          </a:p>
          <a:p>
            <a:pPr algn="just"/>
            <a:r>
              <a:rPr lang="en-IN" dirty="0" smtClean="0"/>
              <a:t>In </a:t>
            </a:r>
            <a:r>
              <a:rPr lang="en-IN" dirty="0"/>
              <a:t>other words, find a story you’re interested </a:t>
            </a:r>
            <a:r>
              <a:rPr lang="en-IN" dirty="0" smtClean="0"/>
              <a:t>in telling.</a:t>
            </a:r>
          </a:p>
          <a:p>
            <a:pPr algn="just"/>
            <a:r>
              <a:rPr lang="en-IN" dirty="0" smtClean="0"/>
              <a:t>Then</a:t>
            </a:r>
            <a:r>
              <a:rPr lang="en-IN" dirty="0"/>
              <a:t>, make sure you understand your data and </a:t>
            </a:r>
            <a:r>
              <a:rPr lang="en-IN" dirty="0" smtClean="0"/>
              <a:t>respect its </a:t>
            </a:r>
            <a:r>
              <a:rPr lang="en-IN" dirty="0"/>
              <a:t>limitations, knowing the story your data </a:t>
            </a:r>
            <a:r>
              <a:rPr lang="en-IN" i="1" dirty="0"/>
              <a:t>can </a:t>
            </a:r>
            <a:r>
              <a:rPr lang="en-IN" dirty="0" smtClean="0"/>
              <a:t>logically support</a:t>
            </a:r>
            <a:r>
              <a:rPr lang="en-IN" dirty="0"/>
              <a:t>, and where you might need to add additional data </a:t>
            </a:r>
            <a:r>
              <a:rPr lang="en-IN" dirty="0" smtClean="0"/>
              <a:t>to </a:t>
            </a:r>
            <a:r>
              <a:rPr lang="en-IN" dirty="0"/>
              <a:t>fill gaps or answer additional important questions.</a:t>
            </a:r>
            <a:endParaRPr lang="en-IN" dirty="0" smtClean="0"/>
          </a:p>
        </p:txBody>
      </p:sp>
    </p:spTree>
    <p:extLst>
      <p:ext uri="{BB962C8B-B14F-4D97-AF65-F5344CB8AC3E}">
        <p14:creationId xmlns:p14="http://schemas.microsoft.com/office/powerpoint/2010/main" val="15789779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b="1" dirty="0"/>
              <a:t>Step 2. Layer Information </a:t>
            </a:r>
            <a:r>
              <a:rPr lang="en-IN" b="1" dirty="0" smtClean="0"/>
              <a:t>for Understanding:</a:t>
            </a:r>
          </a:p>
          <a:p>
            <a:pPr algn="just"/>
            <a:r>
              <a:rPr lang="en-IN" dirty="0"/>
              <a:t>After you have the goals of your story clearly in mind </a:t>
            </a:r>
            <a:r>
              <a:rPr lang="en-IN" dirty="0" smtClean="0"/>
              <a:t>and your </a:t>
            </a:r>
            <a:r>
              <a:rPr lang="en-IN" dirty="0"/>
              <a:t>data in hand, script your story by layering </a:t>
            </a:r>
            <a:r>
              <a:rPr lang="en-IN" dirty="0" smtClean="0"/>
              <a:t>information to </a:t>
            </a:r>
            <a:r>
              <a:rPr lang="en-IN" dirty="0"/>
              <a:t>build a framework around a narrative with a </a:t>
            </a:r>
            <a:r>
              <a:rPr lang="en-IN" dirty="0" smtClean="0"/>
              <a:t>clear beginning</a:t>
            </a:r>
            <a:r>
              <a:rPr lang="en-IN" dirty="0"/>
              <a:t>, middle, and end, as well as a clear message </a:t>
            </a:r>
            <a:r>
              <a:rPr lang="en-IN" dirty="0" smtClean="0"/>
              <a:t>fitted for </a:t>
            </a:r>
            <a:r>
              <a:rPr lang="en-IN" dirty="0"/>
              <a:t>your audience. </a:t>
            </a:r>
            <a:endParaRPr lang="en-IN" dirty="0" smtClean="0"/>
          </a:p>
          <a:p>
            <a:pPr algn="just"/>
            <a:r>
              <a:rPr lang="en-IN" dirty="0" smtClean="0"/>
              <a:t>In </a:t>
            </a:r>
            <a:r>
              <a:rPr lang="en-IN" dirty="0"/>
              <a:t>writing terms, think of this </a:t>
            </a:r>
            <a:r>
              <a:rPr lang="en-IN" dirty="0" smtClean="0"/>
              <a:t>as constructing </a:t>
            </a:r>
            <a:r>
              <a:rPr lang="en-IN" dirty="0"/>
              <a:t>your story’s outline and plot.</a:t>
            </a:r>
            <a:endParaRPr lang="en-IN" dirty="0" smtClean="0"/>
          </a:p>
        </p:txBody>
      </p:sp>
    </p:spTree>
    <p:extLst>
      <p:ext uri="{BB962C8B-B14F-4D97-AF65-F5344CB8AC3E}">
        <p14:creationId xmlns:p14="http://schemas.microsoft.com/office/powerpoint/2010/main" val="7249762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b="1" dirty="0"/>
              <a:t>Step 2. Layer Information </a:t>
            </a:r>
            <a:r>
              <a:rPr lang="en-IN" b="1" dirty="0" smtClean="0"/>
              <a:t>for Understanding:</a:t>
            </a:r>
          </a:p>
          <a:p>
            <a:pPr algn="just"/>
            <a:r>
              <a:rPr lang="en-IN" dirty="0"/>
              <a:t>K</a:t>
            </a:r>
            <a:r>
              <a:rPr lang="en-IN" dirty="0" smtClean="0"/>
              <a:t>nowledge </a:t>
            </a:r>
            <a:r>
              <a:rPr lang="en-IN" dirty="0"/>
              <a:t>is incremental. Every piece </a:t>
            </a:r>
            <a:r>
              <a:rPr lang="en-IN" dirty="0" smtClean="0"/>
              <a:t>of information </a:t>
            </a:r>
            <a:r>
              <a:rPr lang="en-IN" dirty="0"/>
              <a:t>we learn is founded on something we have </a:t>
            </a:r>
            <a:r>
              <a:rPr lang="en-IN" dirty="0" smtClean="0"/>
              <a:t>already learned </a:t>
            </a:r>
            <a:r>
              <a:rPr lang="en-IN" dirty="0"/>
              <a:t>before. </a:t>
            </a:r>
            <a:endParaRPr lang="en-IN" dirty="0" smtClean="0"/>
          </a:p>
          <a:p>
            <a:pPr algn="just"/>
            <a:r>
              <a:rPr lang="en-IN" dirty="0" smtClean="0"/>
              <a:t>Thus</a:t>
            </a:r>
            <a:r>
              <a:rPr lang="en-IN" dirty="0"/>
              <a:t>, layering information is critical: it’s a </a:t>
            </a:r>
            <a:r>
              <a:rPr lang="en-IN" dirty="0" smtClean="0"/>
              <a:t>tool you </a:t>
            </a:r>
            <a:r>
              <a:rPr lang="en-IN" dirty="0"/>
              <a:t>can use to guide your audience as a narrator</a:t>
            </a:r>
            <a:r>
              <a:rPr lang="en-IN" dirty="0" smtClean="0"/>
              <a:t>.</a:t>
            </a:r>
          </a:p>
          <a:p>
            <a:pPr algn="just"/>
            <a:r>
              <a:rPr lang="en-IN" dirty="0" smtClean="0"/>
              <a:t>In data storytelling</a:t>
            </a:r>
            <a:r>
              <a:rPr lang="en-IN" dirty="0"/>
              <a:t>, you can achieve this by compounding builds </a:t>
            </a:r>
            <a:r>
              <a:rPr lang="en-IN" dirty="0" smtClean="0"/>
              <a:t>in visualization </a:t>
            </a:r>
            <a:r>
              <a:rPr lang="en-IN" dirty="0"/>
              <a:t>or by sequencing different types </a:t>
            </a:r>
            <a:r>
              <a:rPr lang="en-IN" dirty="0" smtClean="0"/>
              <a:t>of visualizations</a:t>
            </a:r>
            <a:r>
              <a:rPr lang="en-IN" dirty="0"/>
              <a:t>, providing annotations or interactive </a:t>
            </a:r>
            <a:r>
              <a:rPr lang="en-IN" dirty="0" smtClean="0"/>
              <a:t>capabilities on </a:t>
            </a:r>
            <a:r>
              <a:rPr lang="en-IN" dirty="0"/>
              <a:t>a dashboard, drilling deeper into a single visualization, </a:t>
            </a:r>
            <a:r>
              <a:rPr lang="en-IN" dirty="0" smtClean="0"/>
              <a:t>and so </a:t>
            </a:r>
            <a:r>
              <a:rPr lang="en-IN" dirty="0"/>
              <a:t>on.</a:t>
            </a:r>
            <a:endParaRPr lang="en-IN" dirty="0" smtClean="0"/>
          </a:p>
        </p:txBody>
      </p:sp>
    </p:spTree>
    <p:extLst>
      <p:ext uri="{BB962C8B-B14F-4D97-AF65-F5344CB8AC3E}">
        <p14:creationId xmlns:p14="http://schemas.microsoft.com/office/powerpoint/2010/main" val="30762984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3. Design to Reveal</a:t>
            </a:r>
          </a:p>
          <a:p>
            <a:pPr algn="just"/>
            <a:r>
              <a:rPr lang="en-IN" dirty="0"/>
              <a:t>As tools, charts can’t do it all. Data visualizations can’t </a:t>
            </a:r>
            <a:r>
              <a:rPr lang="en-IN" dirty="0" smtClean="0"/>
              <a:t>be relied </a:t>
            </a:r>
            <a:r>
              <a:rPr lang="en-IN" dirty="0"/>
              <a:t>upon to tell the story for you. </a:t>
            </a:r>
            <a:endParaRPr lang="en-IN" dirty="0" smtClean="0"/>
          </a:p>
          <a:p>
            <a:pPr algn="just"/>
            <a:r>
              <a:rPr lang="en-IN" dirty="0" smtClean="0"/>
              <a:t>Likewise</a:t>
            </a:r>
            <a:r>
              <a:rPr lang="en-IN" dirty="0"/>
              <a:t>, various </a:t>
            </a:r>
            <a:r>
              <a:rPr lang="en-IN" dirty="0" smtClean="0"/>
              <a:t>types of </a:t>
            </a:r>
            <a:r>
              <a:rPr lang="en-IN" dirty="0"/>
              <a:t>visualization can present the data properly, but still fail </a:t>
            </a:r>
            <a:r>
              <a:rPr lang="en-IN" dirty="0" smtClean="0"/>
              <a:t>to tell </a:t>
            </a:r>
            <a:r>
              <a:rPr lang="en-IN" dirty="0"/>
              <a:t>a story. </a:t>
            </a:r>
            <a:endParaRPr lang="en-IN" dirty="0" smtClean="0"/>
          </a:p>
          <a:p>
            <a:pPr algn="just"/>
            <a:r>
              <a:rPr lang="en-IN" dirty="0" smtClean="0"/>
              <a:t>Thus</a:t>
            </a:r>
            <a:r>
              <a:rPr lang="en-IN" dirty="0"/>
              <a:t>, choose your data and your visual </a:t>
            </a:r>
            <a:r>
              <a:rPr lang="en-IN" dirty="0" smtClean="0"/>
              <a:t>form carefully </a:t>
            </a:r>
            <a:r>
              <a:rPr lang="en-IN" dirty="0"/>
              <a:t>so that the two work in tandem </a:t>
            </a:r>
            <a:r>
              <a:rPr lang="en-IN" dirty="0" smtClean="0"/>
              <a:t>toward communicating </a:t>
            </a:r>
            <a:r>
              <a:rPr lang="en-IN" dirty="0"/>
              <a:t>one accurate and meaningful message.</a:t>
            </a:r>
          </a:p>
          <a:p>
            <a:pPr algn="just"/>
            <a:r>
              <a:rPr lang="en-IN" dirty="0"/>
              <a:t>Then, put the right dialogue into place to guide </a:t>
            </a:r>
            <a:r>
              <a:rPr lang="en-IN" dirty="0" smtClean="0"/>
              <a:t>your audience </a:t>
            </a:r>
            <a:r>
              <a:rPr lang="en-IN" dirty="0"/>
              <a:t>through a story.</a:t>
            </a:r>
            <a:endParaRPr lang="en-IN" dirty="0" smtClean="0"/>
          </a:p>
        </p:txBody>
      </p:sp>
    </p:spTree>
    <p:extLst>
      <p:ext uri="{BB962C8B-B14F-4D97-AF65-F5344CB8AC3E}">
        <p14:creationId xmlns:p14="http://schemas.microsoft.com/office/powerpoint/2010/main" val="41295299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3. Design to Reveal</a:t>
            </a:r>
          </a:p>
          <a:p>
            <a:pPr algn="just"/>
            <a:r>
              <a:rPr lang="en-IN" dirty="0"/>
              <a:t>Start by stripping out unnecessary information and design </a:t>
            </a:r>
            <a:r>
              <a:rPr lang="en-IN" dirty="0" smtClean="0"/>
              <a:t>the data </a:t>
            </a:r>
            <a:r>
              <a:rPr lang="en-IN" dirty="0"/>
              <a:t>story in a way that leaves the audience with a single, </a:t>
            </a:r>
            <a:r>
              <a:rPr lang="en-IN" dirty="0" smtClean="0"/>
              <a:t>very potent</a:t>
            </a:r>
            <a:r>
              <a:rPr lang="en-IN" dirty="0"/>
              <a:t>, message. </a:t>
            </a:r>
            <a:endParaRPr lang="en-IN" dirty="0" smtClean="0"/>
          </a:p>
          <a:p>
            <a:pPr algn="just"/>
            <a:r>
              <a:rPr lang="en-IN" dirty="0" smtClean="0"/>
              <a:t>Focus </a:t>
            </a:r>
            <a:r>
              <a:rPr lang="en-IN" dirty="0"/>
              <a:t>on the most powerful </a:t>
            </a:r>
            <a:r>
              <a:rPr lang="en-IN" dirty="0" smtClean="0"/>
              <a:t>elements; however</a:t>
            </a:r>
            <a:r>
              <a:rPr lang="en-IN" dirty="0"/>
              <a:t>, understand that these aren’t always the most </a:t>
            </a:r>
            <a:r>
              <a:rPr lang="en-IN" dirty="0" smtClean="0"/>
              <a:t>obvious trends </a:t>
            </a:r>
            <a:r>
              <a:rPr lang="en-IN" dirty="0"/>
              <a:t>or elements. </a:t>
            </a:r>
            <a:endParaRPr lang="en-IN" dirty="0" smtClean="0"/>
          </a:p>
          <a:p>
            <a:pPr algn="just"/>
            <a:r>
              <a:rPr lang="en-IN" dirty="0" smtClean="0"/>
              <a:t>And </a:t>
            </a:r>
            <a:r>
              <a:rPr lang="en-IN" dirty="0"/>
              <a:t>remember: there is not always </a:t>
            </a:r>
            <a:r>
              <a:rPr lang="en-IN" dirty="0" smtClean="0"/>
              <a:t>one truth </a:t>
            </a:r>
            <a:r>
              <a:rPr lang="en-IN" dirty="0"/>
              <a:t>in data, and this is where context becomes a </a:t>
            </a:r>
            <a:r>
              <a:rPr lang="en-IN" dirty="0" smtClean="0"/>
              <a:t>critical element </a:t>
            </a:r>
            <a:r>
              <a:rPr lang="en-IN" dirty="0"/>
              <a:t>of a data story.</a:t>
            </a:r>
            <a:endParaRPr lang="en-IN" dirty="0" smtClean="0"/>
          </a:p>
        </p:txBody>
      </p:sp>
    </p:spTree>
    <p:extLst>
      <p:ext uri="{BB962C8B-B14F-4D97-AF65-F5344CB8AC3E}">
        <p14:creationId xmlns:p14="http://schemas.microsoft.com/office/powerpoint/2010/main" val="28271247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4. Beware the False Reveal</a:t>
            </a:r>
          </a:p>
          <a:p>
            <a:pPr algn="just"/>
            <a:r>
              <a:rPr lang="en-IN" dirty="0"/>
              <a:t>A false reveal can be a dangerous thing. </a:t>
            </a:r>
            <a:endParaRPr lang="en-IN" dirty="0" smtClean="0"/>
          </a:p>
          <a:p>
            <a:pPr algn="just"/>
            <a:r>
              <a:rPr lang="en-IN" dirty="0" smtClean="0"/>
              <a:t>It </a:t>
            </a:r>
            <a:r>
              <a:rPr lang="en-IN" dirty="0"/>
              <a:t>can incite </a:t>
            </a:r>
            <a:r>
              <a:rPr lang="en-IN" dirty="0" smtClean="0"/>
              <a:t>the audience </a:t>
            </a:r>
            <a:r>
              <a:rPr lang="en-IN" dirty="0"/>
              <a:t>to draw the wrong conclusions or take an </a:t>
            </a:r>
            <a:r>
              <a:rPr lang="en-IN" dirty="0" smtClean="0"/>
              <a:t>incorrect action</a:t>
            </a:r>
            <a:r>
              <a:rPr lang="en-IN" dirty="0"/>
              <a:t>. </a:t>
            </a:r>
            <a:endParaRPr lang="en-IN" dirty="0" smtClean="0"/>
          </a:p>
          <a:p>
            <a:pPr algn="just"/>
            <a:r>
              <a:rPr lang="en-IN" dirty="0" smtClean="0"/>
              <a:t>It </a:t>
            </a:r>
            <a:r>
              <a:rPr lang="en-IN" dirty="0"/>
              <a:t>can also damage the effect of the data itself, </a:t>
            </a:r>
            <a:r>
              <a:rPr lang="en-IN" dirty="0" smtClean="0"/>
              <a:t>and your </a:t>
            </a:r>
            <a:r>
              <a:rPr lang="en-IN" dirty="0"/>
              <a:t>credibility as a storyteller. </a:t>
            </a:r>
            <a:endParaRPr lang="en-IN" dirty="0" smtClean="0"/>
          </a:p>
          <a:p>
            <a:pPr algn="just"/>
            <a:r>
              <a:rPr lang="en-IN" dirty="0" smtClean="0"/>
              <a:t>As </a:t>
            </a:r>
            <a:r>
              <a:rPr lang="en-IN" dirty="0"/>
              <a:t>a visual </a:t>
            </a:r>
            <a:r>
              <a:rPr lang="en-IN" dirty="0" smtClean="0"/>
              <a:t>data documentary</a:t>
            </a:r>
            <a:r>
              <a:rPr lang="en-IN" dirty="0"/>
              <a:t>, data stories should be engaging </a:t>
            </a:r>
            <a:r>
              <a:rPr lang="en-IN" dirty="0" smtClean="0"/>
              <a:t>and entertaining</a:t>
            </a:r>
            <a:r>
              <a:rPr lang="en-IN" dirty="0"/>
              <a:t>, but should focus foremost on sharing truth.</a:t>
            </a:r>
            <a:endParaRPr lang="en-IN" dirty="0" smtClean="0"/>
          </a:p>
        </p:txBody>
      </p:sp>
    </p:spTree>
    <p:extLst>
      <p:ext uri="{BB962C8B-B14F-4D97-AF65-F5344CB8AC3E}">
        <p14:creationId xmlns:p14="http://schemas.microsoft.com/office/powerpoint/2010/main" val="299155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4. Beware the False Reveal</a:t>
            </a:r>
          </a:p>
          <a:p>
            <a:pPr algn="just"/>
            <a:r>
              <a:rPr lang="en-IN" dirty="0"/>
              <a:t>Whether we do it intentionally or inadvertently, we can </a:t>
            </a:r>
            <a:r>
              <a:rPr lang="en-IN" dirty="0" smtClean="0"/>
              <a:t>force the </a:t>
            </a:r>
            <a:r>
              <a:rPr lang="en-IN" dirty="0"/>
              <a:t>data to tell the story we want it to, even if it’s the </a:t>
            </a:r>
            <a:r>
              <a:rPr lang="en-IN" dirty="0" smtClean="0"/>
              <a:t>wrong—or </a:t>
            </a:r>
            <a:r>
              <a:rPr lang="en-IN" dirty="0"/>
              <a:t>inaccurate—one. </a:t>
            </a:r>
            <a:endParaRPr lang="en-IN" dirty="0" smtClean="0"/>
          </a:p>
          <a:p>
            <a:pPr algn="just"/>
            <a:r>
              <a:rPr lang="en-IN" dirty="0" smtClean="0"/>
              <a:t>With </a:t>
            </a:r>
            <a:r>
              <a:rPr lang="en-IN" dirty="0"/>
              <a:t>visual narratives, we are tasked </a:t>
            </a:r>
            <a:r>
              <a:rPr lang="en-IN" dirty="0" smtClean="0"/>
              <a:t>not only </a:t>
            </a:r>
            <a:r>
              <a:rPr lang="en-IN" dirty="0"/>
              <a:t>with telling a story, but also with making it </a:t>
            </a:r>
            <a:r>
              <a:rPr lang="en-IN" dirty="0" smtClean="0"/>
              <a:t>interesting, engaging</a:t>
            </a:r>
            <a:r>
              <a:rPr lang="en-IN" dirty="0"/>
              <a:t>, and inspiring storytelling. </a:t>
            </a:r>
            <a:endParaRPr lang="en-IN" dirty="0" smtClean="0"/>
          </a:p>
          <a:p>
            <a:pPr algn="just"/>
            <a:r>
              <a:rPr lang="en-IN" dirty="0" smtClean="0"/>
              <a:t>But </a:t>
            </a:r>
            <a:r>
              <a:rPr lang="en-IN" dirty="0"/>
              <a:t>data stories </a:t>
            </a:r>
            <a:r>
              <a:rPr lang="en-IN" dirty="0" smtClean="0"/>
              <a:t>aren’t works </a:t>
            </a:r>
            <a:r>
              <a:rPr lang="en-IN" dirty="0"/>
              <a:t>of fiction. Think of a visual story as a documentary: </a:t>
            </a:r>
            <a:r>
              <a:rPr lang="en-IN" dirty="0" smtClean="0"/>
              <a:t>a nonfiction </a:t>
            </a:r>
            <a:r>
              <a:rPr lang="en-IN" dirty="0"/>
              <a:t>work, based on a collection of data, told in </a:t>
            </a:r>
            <a:r>
              <a:rPr lang="en-IN" dirty="0" smtClean="0"/>
              <a:t>a visually </a:t>
            </a:r>
            <a:r>
              <a:rPr lang="en-IN" dirty="0"/>
              <a:t>compelling way.</a:t>
            </a:r>
            <a:endParaRPr lang="en-IN" dirty="0" smtClean="0"/>
          </a:p>
        </p:txBody>
      </p:sp>
    </p:spTree>
    <p:extLst>
      <p:ext uri="{BB962C8B-B14F-4D97-AF65-F5344CB8AC3E}">
        <p14:creationId xmlns:p14="http://schemas.microsoft.com/office/powerpoint/2010/main" val="12537660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5. Tell It Fast</a:t>
            </a:r>
          </a:p>
          <a:p>
            <a:pPr algn="just"/>
            <a:r>
              <a:rPr lang="en-IN" dirty="0"/>
              <a:t>Stories have an inherent amount of entropy, and have </a:t>
            </a:r>
            <a:r>
              <a:rPr lang="en-IN" dirty="0" smtClean="0"/>
              <a:t>the most </a:t>
            </a:r>
            <a:r>
              <a:rPr lang="en-IN" dirty="0"/>
              <a:t>potency when they are happening. </a:t>
            </a:r>
            <a:endParaRPr lang="en-IN" dirty="0" smtClean="0"/>
          </a:p>
          <a:p>
            <a:pPr algn="just"/>
            <a:r>
              <a:rPr lang="en-IN" dirty="0" smtClean="0"/>
              <a:t>Data </a:t>
            </a:r>
            <a:r>
              <a:rPr lang="en-IN" dirty="0"/>
              <a:t>journalists </a:t>
            </a:r>
            <a:r>
              <a:rPr lang="en-IN" dirty="0" smtClean="0"/>
              <a:t>are taking </a:t>
            </a:r>
            <a:r>
              <a:rPr lang="en-IN" dirty="0"/>
              <a:t>this to heart in models that keep track of events </a:t>
            </a:r>
            <a:r>
              <a:rPr lang="en-IN" dirty="0" smtClean="0"/>
              <a:t>as they </a:t>
            </a:r>
            <a:r>
              <a:rPr lang="en-IN" dirty="0"/>
              <a:t>happen in real time (like political elections or </a:t>
            </a:r>
            <a:r>
              <a:rPr lang="en-IN" dirty="0" smtClean="0"/>
              <a:t>disaster </a:t>
            </a:r>
            <a:r>
              <a:rPr lang="en-IN" dirty="0"/>
              <a:t>scenarios). </a:t>
            </a:r>
            <a:endParaRPr lang="en-IN" dirty="0" smtClean="0"/>
          </a:p>
          <a:p>
            <a:pPr algn="just"/>
            <a:r>
              <a:rPr lang="en-IN" dirty="0" smtClean="0"/>
              <a:t>The </a:t>
            </a:r>
            <a:r>
              <a:rPr lang="en-IN" dirty="0"/>
              <a:t>timestamp on when data is reported—or </a:t>
            </a:r>
            <a:r>
              <a:rPr lang="en-IN" dirty="0" smtClean="0"/>
              <a:t>a visualization </a:t>
            </a:r>
            <a:r>
              <a:rPr lang="en-IN" dirty="0"/>
              <a:t>story released—can be a big difference in </a:t>
            </a:r>
            <a:r>
              <a:rPr lang="en-IN" dirty="0" smtClean="0"/>
              <a:t>how the </a:t>
            </a:r>
            <a:r>
              <a:rPr lang="en-IN" dirty="0"/>
              <a:t>story is interpreted or on the impact it makes, and so </a:t>
            </a:r>
            <a:r>
              <a:rPr lang="en-IN" dirty="0" smtClean="0"/>
              <a:t>can your </a:t>
            </a:r>
            <a:r>
              <a:rPr lang="en-IN" dirty="0"/>
              <a:t>narration as a storyteller.</a:t>
            </a:r>
            <a:endParaRPr lang="en-IN" dirty="0" smtClean="0"/>
          </a:p>
        </p:txBody>
      </p:sp>
    </p:spTree>
    <p:extLst>
      <p:ext uri="{BB962C8B-B14F-4D97-AF65-F5344CB8AC3E}">
        <p14:creationId xmlns:p14="http://schemas.microsoft.com/office/powerpoint/2010/main" val="32830692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Steps to Visual Data Storytelling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b="1" dirty="0"/>
              <a:t>Step 5. Tell It Fast</a:t>
            </a:r>
          </a:p>
          <a:p>
            <a:pPr algn="just"/>
            <a:r>
              <a:rPr lang="en-IN" dirty="0"/>
              <a:t>One way to tell a data story fast is by sharing with mobile.</a:t>
            </a:r>
          </a:p>
          <a:p>
            <a:pPr algn="just"/>
            <a:r>
              <a:rPr lang="en-IN" dirty="0"/>
              <a:t>Mobile has been a game changer for data visualization </a:t>
            </a:r>
            <a:r>
              <a:rPr lang="en-IN" dirty="0" smtClean="0"/>
              <a:t>in many </a:t>
            </a:r>
            <a:r>
              <a:rPr lang="en-IN" dirty="0"/>
              <a:t>ways and will be even more so in the years ahead.</a:t>
            </a:r>
          </a:p>
          <a:p>
            <a:pPr algn="just"/>
            <a:r>
              <a:rPr lang="en-IN" dirty="0"/>
              <a:t>However, mobile requires wise editing. Be aware of </a:t>
            </a:r>
            <a:r>
              <a:rPr lang="en-IN" dirty="0" smtClean="0"/>
              <a:t>form factor </a:t>
            </a:r>
            <a:r>
              <a:rPr lang="en-IN" dirty="0"/>
              <a:t>limitations and rethink the way storytelling via </a:t>
            </a:r>
            <a:r>
              <a:rPr lang="en-IN" dirty="0" smtClean="0"/>
              <a:t>mobile devices </a:t>
            </a:r>
            <a:r>
              <a:rPr lang="en-IN" dirty="0"/>
              <a:t>happens.</a:t>
            </a:r>
            <a:endParaRPr lang="en-IN" dirty="0" smtClean="0"/>
          </a:p>
        </p:txBody>
      </p:sp>
    </p:spTree>
    <p:extLst>
      <p:ext uri="{BB962C8B-B14F-4D97-AF65-F5344CB8AC3E}">
        <p14:creationId xmlns:p14="http://schemas.microsoft.com/office/powerpoint/2010/main" val="2833084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a:t>
            </a:r>
            <a:r>
              <a:rPr lang="en-IN" sz="3200" b="1" dirty="0" smtClean="0"/>
              <a:t>OF FEEDBACK</a:t>
            </a: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smtClean="0"/>
              <a:t>The </a:t>
            </a:r>
            <a:r>
              <a:rPr lang="en-IN" dirty="0"/>
              <a:t>need for feedback is applicable both at an </a:t>
            </a:r>
            <a:r>
              <a:rPr lang="en-IN" dirty="0" smtClean="0"/>
              <a:t>organizational level </a:t>
            </a:r>
            <a:r>
              <a:rPr lang="en-IN" dirty="0"/>
              <a:t>and at an individual one. </a:t>
            </a:r>
            <a:endParaRPr lang="en-IN" dirty="0" smtClean="0"/>
          </a:p>
          <a:p>
            <a:pPr algn="just"/>
            <a:r>
              <a:rPr lang="en-IN" dirty="0" smtClean="0"/>
              <a:t>All </a:t>
            </a:r>
            <a:r>
              <a:rPr lang="en-IN" dirty="0"/>
              <a:t>data storytellers </a:t>
            </a:r>
            <a:r>
              <a:rPr lang="en-IN" dirty="0" smtClean="0"/>
              <a:t>should user-test </a:t>
            </a:r>
            <a:r>
              <a:rPr lang="en-IN" dirty="0"/>
              <a:t>their visualizations and stories to ensure that </a:t>
            </a:r>
            <a:r>
              <a:rPr lang="en-IN" dirty="0" smtClean="0"/>
              <a:t>the message </a:t>
            </a:r>
            <a:r>
              <a:rPr lang="en-IN" dirty="0"/>
              <a:t>they are working to communicate is the same </a:t>
            </a:r>
            <a:r>
              <a:rPr lang="en-IN" dirty="0" smtClean="0"/>
              <a:t>one being </a:t>
            </a:r>
            <a:r>
              <a:rPr lang="en-IN" dirty="0"/>
              <a:t>received by its intended audience.</a:t>
            </a:r>
          </a:p>
          <a:p>
            <a:pPr marL="0" indent="0">
              <a:buNone/>
            </a:pPr>
            <a:endParaRPr lang="en-IN" dirty="0" smtClean="0"/>
          </a:p>
        </p:txBody>
      </p:sp>
    </p:spTree>
    <p:extLst>
      <p:ext uri="{BB962C8B-B14F-4D97-AF65-F5344CB8AC3E}">
        <p14:creationId xmlns:p14="http://schemas.microsoft.com/office/powerpoint/2010/main" val="3139850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fontScale="92500" lnSpcReduction="10000"/>
          </a:bodyPr>
          <a:lstStyle/>
          <a:p>
            <a:r>
              <a:rPr lang="en-IN" b="1" dirty="0"/>
              <a:t>The Brain on </a:t>
            </a:r>
            <a:r>
              <a:rPr lang="en-IN" b="1" dirty="0" smtClean="0"/>
              <a:t>Stories:</a:t>
            </a:r>
          </a:p>
          <a:p>
            <a:r>
              <a:rPr lang="en-IN" dirty="0"/>
              <a:t>These extra storytelling details have a profound effect on </a:t>
            </a:r>
            <a:r>
              <a:rPr lang="en-IN" dirty="0" smtClean="0"/>
              <a:t>the brain </a:t>
            </a:r>
            <a:r>
              <a:rPr lang="en-IN" dirty="0"/>
              <a:t>(see Figure 2.2). </a:t>
            </a:r>
            <a:endParaRPr lang="en-IN" dirty="0" smtClean="0"/>
          </a:p>
          <a:p>
            <a:r>
              <a:rPr lang="en-IN" dirty="0" smtClean="0"/>
              <a:t>Beyond </a:t>
            </a:r>
            <a:r>
              <a:rPr lang="en-IN" dirty="0"/>
              <a:t>the two areas of the brain </a:t>
            </a:r>
            <a:r>
              <a:rPr lang="en-IN" dirty="0" smtClean="0"/>
              <a:t>that activate </a:t>
            </a:r>
            <a:r>
              <a:rPr lang="en-IN" dirty="0"/>
              <a:t>when presented with data, when presented with </a:t>
            </a:r>
            <a:r>
              <a:rPr lang="en-IN" dirty="0" smtClean="0"/>
              <a:t>a story</a:t>
            </a:r>
            <a:r>
              <a:rPr lang="en-IN" dirty="0"/>
              <a:t>, five additional areas respond. </a:t>
            </a:r>
            <a:endParaRPr lang="en-IN" dirty="0" smtClean="0"/>
          </a:p>
          <a:p>
            <a:r>
              <a:rPr lang="en-IN" dirty="0" smtClean="0"/>
              <a:t>These </a:t>
            </a:r>
            <a:r>
              <a:rPr lang="en-IN" dirty="0"/>
              <a:t>are</a:t>
            </a:r>
          </a:p>
          <a:p>
            <a:pPr>
              <a:buFont typeface="Wingdings" panose="05000000000000000000" pitchFamily="2" charset="2"/>
              <a:buChar char="Ø"/>
            </a:pPr>
            <a:r>
              <a:rPr lang="en-IN" dirty="0"/>
              <a:t>The visual cortex (</a:t>
            </a:r>
            <a:r>
              <a:rPr lang="en-IN" dirty="0" err="1"/>
              <a:t>colors</a:t>
            </a:r>
            <a:r>
              <a:rPr lang="en-IN" dirty="0"/>
              <a:t> and </a:t>
            </a:r>
            <a:r>
              <a:rPr lang="en-IN" dirty="0" smtClean="0"/>
              <a:t>shapes)</a:t>
            </a:r>
          </a:p>
          <a:p>
            <a:pPr>
              <a:buFont typeface="Wingdings" panose="05000000000000000000" pitchFamily="2" charset="2"/>
              <a:buChar char="Ø"/>
            </a:pPr>
            <a:r>
              <a:rPr lang="en-IN" dirty="0" smtClean="0"/>
              <a:t>The </a:t>
            </a:r>
            <a:r>
              <a:rPr lang="en-IN" dirty="0"/>
              <a:t>olfactory cortex (</a:t>
            </a:r>
            <a:r>
              <a:rPr lang="en-IN" dirty="0" smtClean="0"/>
              <a:t>scents)</a:t>
            </a:r>
          </a:p>
          <a:p>
            <a:pPr>
              <a:buFont typeface="Wingdings" panose="05000000000000000000" pitchFamily="2" charset="2"/>
              <a:buChar char="Ø"/>
            </a:pPr>
            <a:r>
              <a:rPr lang="en-IN" dirty="0" smtClean="0"/>
              <a:t>The </a:t>
            </a:r>
            <a:r>
              <a:rPr lang="en-IN" dirty="0"/>
              <a:t>auditory cortex (</a:t>
            </a:r>
            <a:r>
              <a:rPr lang="en-IN" dirty="0" smtClean="0"/>
              <a:t>sounds)</a:t>
            </a:r>
          </a:p>
          <a:p>
            <a:pPr>
              <a:buFont typeface="Wingdings" panose="05000000000000000000" pitchFamily="2" charset="2"/>
              <a:buChar char="Ø"/>
            </a:pPr>
            <a:r>
              <a:rPr lang="en-IN" dirty="0" smtClean="0"/>
              <a:t>The </a:t>
            </a:r>
            <a:r>
              <a:rPr lang="en-IN" dirty="0"/>
              <a:t>motor cortex (</a:t>
            </a:r>
            <a:r>
              <a:rPr lang="en-IN" dirty="0" smtClean="0"/>
              <a:t>movement)</a:t>
            </a:r>
          </a:p>
          <a:p>
            <a:pPr>
              <a:buFont typeface="Wingdings" panose="05000000000000000000" pitchFamily="2" charset="2"/>
              <a:buChar char="Ø"/>
            </a:pPr>
            <a:r>
              <a:rPr lang="en-IN" dirty="0" smtClean="0"/>
              <a:t>The </a:t>
            </a:r>
            <a:r>
              <a:rPr lang="en-IN" dirty="0"/>
              <a:t>sensory cortex/cerebellum (language comprehension)</a:t>
            </a:r>
            <a:br>
              <a:rPr lang="en-IN" dirty="0"/>
            </a:br>
            <a:endParaRPr lang="en-IN" dirty="0"/>
          </a:p>
        </p:txBody>
      </p:sp>
    </p:spTree>
    <p:extLst>
      <p:ext uri="{BB962C8B-B14F-4D97-AF65-F5344CB8AC3E}">
        <p14:creationId xmlns:p14="http://schemas.microsoft.com/office/powerpoint/2010/main" val="20080048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a:t>
            </a:r>
            <a:r>
              <a:rPr lang="en-IN" sz="3200" b="1" dirty="0" smtClean="0"/>
              <a:t>OF FEEDBACK</a:t>
            </a: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smtClean="0"/>
              <a:t>Here </a:t>
            </a:r>
            <a:r>
              <a:rPr lang="en-IN" dirty="0"/>
              <a:t>are a few ways to test the usability of your visualization:</a:t>
            </a:r>
          </a:p>
          <a:p>
            <a:pPr algn="just">
              <a:buFont typeface="Wingdings" panose="05000000000000000000" pitchFamily="2" charset="2"/>
              <a:buChar char="Ø"/>
            </a:pPr>
            <a:r>
              <a:rPr lang="en-IN" dirty="0"/>
              <a:t>Give a mock presentation to colleagues or friends to </a:t>
            </a:r>
            <a:r>
              <a:rPr lang="en-IN" dirty="0" smtClean="0"/>
              <a:t>see whether </a:t>
            </a:r>
            <a:r>
              <a:rPr lang="en-IN" dirty="0"/>
              <a:t>they “see” the same insights you do.</a:t>
            </a:r>
          </a:p>
          <a:p>
            <a:pPr algn="just">
              <a:buFont typeface="Wingdings" panose="05000000000000000000" pitchFamily="2" charset="2"/>
              <a:buChar char="Ø"/>
            </a:pPr>
            <a:r>
              <a:rPr lang="en-IN" dirty="0"/>
              <a:t>Ask a member of your intended audience if she can</a:t>
            </a:r>
          </a:p>
          <a:p>
            <a:pPr marL="0" indent="0" algn="just">
              <a:buNone/>
            </a:pPr>
            <a:r>
              <a:rPr lang="en-IN" dirty="0" smtClean="0"/>
              <a:t>    explain </a:t>
            </a:r>
            <a:r>
              <a:rPr lang="en-IN" dirty="0"/>
              <a:t>the message in the visualization</a:t>
            </a:r>
            <a:r>
              <a:rPr lang="en-IN" dirty="0" smtClean="0"/>
              <a:t>.</a:t>
            </a:r>
          </a:p>
          <a:p>
            <a:pPr algn="just">
              <a:buFont typeface="Wingdings" panose="05000000000000000000" pitchFamily="2" charset="2"/>
              <a:buChar char="Ø"/>
            </a:pPr>
            <a:r>
              <a:rPr lang="en-IN" dirty="0"/>
              <a:t>Have someone get hands-on with your visualization </a:t>
            </a:r>
            <a:r>
              <a:rPr lang="en-IN" dirty="0" smtClean="0"/>
              <a:t>and see </a:t>
            </a:r>
            <a:r>
              <a:rPr lang="en-IN" dirty="0"/>
              <a:t>whether he can navigate the filters, actions, or</a:t>
            </a:r>
          </a:p>
          <a:p>
            <a:pPr marL="0" indent="0" algn="just">
              <a:buNone/>
            </a:pPr>
            <a:r>
              <a:rPr lang="en-IN" dirty="0" smtClean="0"/>
              <a:t>   annotations </a:t>
            </a:r>
            <a:r>
              <a:rPr lang="en-IN" dirty="0"/>
              <a:t>in your visual.</a:t>
            </a:r>
            <a:endParaRPr lang="en-IN" dirty="0" smtClean="0"/>
          </a:p>
        </p:txBody>
      </p:sp>
    </p:spTree>
    <p:extLst>
      <p:ext uri="{BB962C8B-B14F-4D97-AF65-F5344CB8AC3E}">
        <p14:creationId xmlns:p14="http://schemas.microsoft.com/office/powerpoint/2010/main" val="37452656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a:t>
            </a:r>
            <a:r>
              <a:rPr lang="en-IN" sz="3200" b="1" dirty="0" smtClean="0"/>
              <a:t>OF FEEDBACK</a:t>
            </a: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T</a:t>
            </a:r>
            <a:r>
              <a:rPr lang="en-IN" dirty="0" smtClean="0"/>
              <a:t>he </a:t>
            </a:r>
            <a:r>
              <a:rPr lang="en-IN" dirty="0"/>
              <a:t>process of user-testing a data visualization </a:t>
            </a:r>
            <a:r>
              <a:rPr lang="en-IN" dirty="0" smtClean="0"/>
              <a:t>or story </a:t>
            </a:r>
            <a:r>
              <a:rPr lang="en-IN" dirty="0"/>
              <a:t>is easier said than done, and feedback can be a </a:t>
            </a:r>
            <a:r>
              <a:rPr lang="en-IN" dirty="0" smtClean="0"/>
              <a:t>fickle friend</a:t>
            </a:r>
            <a:r>
              <a:rPr lang="en-IN" dirty="0"/>
              <a:t>. </a:t>
            </a:r>
            <a:endParaRPr lang="en-IN" dirty="0" smtClean="0"/>
          </a:p>
          <a:p>
            <a:pPr algn="just"/>
            <a:r>
              <a:rPr lang="en-IN" dirty="0" smtClean="0"/>
              <a:t>We </a:t>
            </a:r>
            <a:r>
              <a:rPr lang="en-IN" dirty="0"/>
              <a:t>invest a significant amount of time and energy </a:t>
            </a:r>
            <a:r>
              <a:rPr lang="en-IN" dirty="0" smtClean="0"/>
              <a:t>into building </a:t>
            </a:r>
            <a:r>
              <a:rPr lang="en-IN" dirty="0"/>
              <a:t>visualizations and crafting narratives, and—like </a:t>
            </a:r>
            <a:r>
              <a:rPr lang="en-IN" dirty="0" smtClean="0"/>
              <a:t>any creation—become </a:t>
            </a:r>
            <a:r>
              <a:rPr lang="en-IN" dirty="0"/>
              <a:t>attached to them, and maybe even a </a:t>
            </a:r>
            <a:r>
              <a:rPr lang="en-IN" dirty="0" smtClean="0"/>
              <a:t>little blind </a:t>
            </a:r>
            <a:r>
              <a:rPr lang="en-IN" dirty="0"/>
              <a:t>to their potential flaws. Still, feedback can be </a:t>
            </a:r>
            <a:r>
              <a:rPr lang="en-IN" dirty="0" smtClean="0"/>
              <a:t>validating or </a:t>
            </a:r>
            <a:r>
              <a:rPr lang="en-IN" dirty="0"/>
              <a:t>constructive, and if collected consciously can help </a:t>
            </a:r>
            <a:r>
              <a:rPr lang="en-IN" dirty="0" smtClean="0"/>
              <a:t>us engage </a:t>
            </a:r>
            <a:r>
              <a:rPr lang="en-IN" dirty="0"/>
              <a:t>audiences and perfect our data stories.</a:t>
            </a:r>
            <a:r>
              <a:rPr lang="en-IN" dirty="0" smtClean="0"/>
              <a:t>.</a:t>
            </a:r>
          </a:p>
        </p:txBody>
      </p:sp>
    </p:spTree>
    <p:extLst>
      <p:ext uri="{BB962C8B-B14F-4D97-AF65-F5344CB8AC3E}">
        <p14:creationId xmlns:p14="http://schemas.microsoft.com/office/powerpoint/2010/main" val="9530440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b="1" dirty="0"/>
              <a:t>THE IMPORTANT ROLE </a:t>
            </a:r>
            <a:r>
              <a:rPr lang="en-IN" sz="3200" b="1" dirty="0" smtClean="0"/>
              <a:t>OF FEEDBACK</a:t>
            </a: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a:t>Instead </a:t>
            </a:r>
            <a:r>
              <a:rPr lang="en-IN" dirty="0" smtClean="0"/>
              <a:t>of dwelling </a:t>
            </a:r>
            <a:r>
              <a:rPr lang="en-IN" dirty="0"/>
              <a:t>on negative feedback, use it as a way to </a:t>
            </a:r>
            <a:r>
              <a:rPr lang="en-IN" dirty="0" smtClean="0"/>
              <a:t>improve your </a:t>
            </a:r>
            <a:r>
              <a:rPr lang="en-IN" dirty="0"/>
              <a:t>visualization, corrective learning, and new information </a:t>
            </a:r>
            <a:r>
              <a:rPr lang="en-IN" dirty="0" smtClean="0"/>
              <a:t>to add </a:t>
            </a:r>
            <a:r>
              <a:rPr lang="en-IN" dirty="0"/>
              <a:t>into your visual data storytelling skillset for your </a:t>
            </a:r>
            <a:r>
              <a:rPr lang="en-IN" dirty="0" smtClean="0"/>
              <a:t>next project</a:t>
            </a:r>
            <a:r>
              <a:rPr lang="en-IN" dirty="0"/>
              <a:t>.</a:t>
            </a:r>
            <a:endParaRPr lang="en-IN" dirty="0" smtClean="0"/>
          </a:p>
        </p:txBody>
      </p:sp>
    </p:spTree>
    <p:extLst>
      <p:ext uri="{BB962C8B-B14F-4D97-AF65-F5344CB8AC3E}">
        <p14:creationId xmlns:p14="http://schemas.microsoft.com/office/powerpoint/2010/main" val="33909802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fontAlgn="base"/>
            <a:r>
              <a:rPr lang="en-IN" b="1" dirty="0"/>
              <a:t>What is data storytelling?</a:t>
            </a:r>
          </a:p>
          <a:p>
            <a:pPr fontAlgn="base"/>
            <a:r>
              <a:rPr lang="en-IN" dirty="0"/>
              <a:t>Data-driven storytelling is the process of transforming a data-based analysis into easily accessible visual forms that influence the business decisions of your target audience. You need to use the right analytical facts that intrigue your potential customers enough that they want to take immediate action on your offerings.</a:t>
            </a:r>
          </a:p>
          <a:p>
            <a:pPr fontAlgn="base"/>
            <a:r>
              <a:rPr lang="en-IN" dirty="0"/>
              <a:t>How well you do data storytelling depends on the stories, subjects, visuals, and creativity that you use. When you use cutting-edge tools and technologies to stitch together different metrics and reveal the relationships between them, you are virtually building an entire world of narratives</a:t>
            </a:r>
            <a:r>
              <a:rPr lang="en-IN" dirty="0" smtClean="0"/>
              <a:t>.</a:t>
            </a:r>
            <a:endParaRPr lang="en-IN" dirty="0"/>
          </a:p>
        </p:txBody>
      </p:sp>
    </p:spTree>
    <p:extLst>
      <p:ext uri="{BB962C8B-B14F-4D97-AF65-F5344CB8AC3E}">
        <p14:creationId xmlns:p14="http://schemas.microsoft.com/office/powerpoint/2010/main" val="1788084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fontAlgn="base"/>
            <a:r>
              <a:rPr lang="en-IN" dirty="0" smtClean="0"/>
              <a:t>What </a:t>
            </a:r>
            <a:r>
              <a:rPr lang="en-IN" dirty="0"/>
              <a:t>you’ll need to do is pick one or two narratives, find the data that supports it, and build a plot that presents complicated concepts in a form that a person now well-versed in the subject matter can understand.</a:t>
            </a:r>
          </a:p>
          <a:p>
            <a:pPr marL="0" indent="0" fontAlgn="base">
              <a:buNone/>
            </a:pPr>
            <a:r>
              <a:rPr lang="en-IN" b="1" dirty="0"/>
              <a:t>Why you need data storytelling</a:t>
            </a:r>
          </a:p>
          <a:p>
            <a:pPr fontAlgn="base"/>
            <a:r>
              <a:rPr lang="en-IN" dirty="0"/>
              <a:t>Data storytelling is more than just an interesting way to share your data, analytics, and complex information. It has many benefits for your business.</a:t>
            </a:r>
          </a:p>
        </p:txBody>
      </p:sp>
    </p:spTree>
    <p:extLst>
      <p:ext uri="{BB962C8B-B14F-4D97-AF65-F5344CB8AC3E}">
        <p14:creationId xmlns:p14="http://schemas.microsoft.com/office/powerpoint/2010/main" val="3467924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b="1" dirty="0"/>
              <a:t>Graphical perception</a:t>
            </a:r>
            <a:r>
              <a:rPr lang="en-IN" dirty="0"/>
              <a:t> is the human capacity for visually interpreting information on graphs and charts. Both quantitative and qualitative information can be said to be encoded into the image, and the human capacity to interpret it is sometimes called decoding</a:t>
            </a:r>
            <a:r>
              <a:rPr lang="en-IN" dirty="0" smtClean="0"/>
              <a:t>.</a:t>
            </a:r>
            <a:r>
              <a:rPr lang="en-IN" dirty="0"/>
              <a:t> </a:t>
            </a:r>
            <a:endParaRPr lang="en-IN" dirty="0" smtClean="0"/>
          </a:p>
          <a:p>
            <a:pPr algn="just"/>
            <a:r>
              <a:rPr lang="en-IN" dirty="0" smtClean="0"/>
              <a:t>The </a:t>
            </a:r>
            <a:r>
              <a:rPr lang="en-IN" dirty="0"/>
              <a:t>importance of human graphical perception, what we discern easily versus what our brains have more difficulty decoding, is fundamental to good statistical graphics design, where clarity, transparency, accuracy and precision in data display and interpretation are essential for understanding the translation of data in a graph to clarify and interpret the science</a:t>
            </a:r>
            <a:r>
              <a:rPr lang="en-IN" dirty="0" smtClean="0"/>
              <a:t>.</a:t>
            </a:r>
            <a:endParaRPr lang="en-IN" dirty="0"/>
          </a:p>
          <a:p>
            <a:pPr marL="0" indent="0" algn="just">
              <a:buNone/>
            </a:pPr>
            <a:endParaRPr lang="en-IN" dirty="0" smtClean="0"/>
          </a:p>
        </p:txBody>
      </p:sp>
    </p:spTree>
    <p:extLst>
      <p:ext uri="{BB962C8B-B14F-4D97-AF65-F5344CB8AC3E}">
        <p14:creationId xmlns:p14="http://schemas.microsoft.com/office/powerpoint/2010/main" val="36977938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r>
              <a:rPr lang="en-IN" dirty="0" smtClean="0"/>
              <a:t>Graphical </a:t>
            </a:r>
            <a:r>
              <a:rPr lang="en-IN" dirty="0"/>
              <a:t>perception is achieved in dimensions or steps of discernment by:</a:t>
            </a:r>
          </a:p>
          <a:p>
            <a:r>
              <a:rPr lang="en-IN" b="1" dirty="0"/>
              <a:t>detection</a:t>
            </a:r>
            <a:r>
              <a:rPr lang="en-IN" dirty="0"/>
              <a:t> : recognition of geometry which encodes physical values</a:t>
            </a:r>
          </a:p>
          <a:p>
            <a:r>
              <a:rPr lang="en-IN" b="1" dirty="0"/>
              <a:t>assembly</a:t>
            </a:r>
            <a:r>
              <a:rPr lang="en-IN" dirty="0"/>
              <a:t> : grouping of detected symbol elements; discerning overall patterns in data</a:t>
            </a:r>
          </a:p>
          <a:p>
            <a:r>
              <a:rPr lang="en-IN" b="1" dirty="0"/>
              <a:t>estimation</a:t>
            </a:r>
            <a:r>
              <a:rPr lang="en-IN" dirty="0"/>
              <a:t> : assessment of relative magnitudes of two physical values.</a:t>
            </a:r>
          </a:p>
          <a:p>
            <a:pPr marL="0" indent="0">
              <a:buNone/>
            </a:pPr>
            <a:endParaRPr lang="en-IN" dirty="0" smtClean="0"/>
          </a:p>
        </p:txBody>
      </p:sp>
    </p:spTree>
    <p:extLst>
      <p:ext uri="{BB962C8B-B14F-4D97-AF65-F5344CB8AC3E}">
        <p14:creationId xmlns:p14="http://schemas.microsoft.com/office/powerpoint/2010/main" val="34231719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lnSpcReduction="10000"/>
          </a:bodyPr>
          <a:lstStyle/>
          <a:p>
            <a:pPr algn="just"/>
            <a:r>
              <a:rPr lang="en-IN" dirty="0" smtClean="0"/>
              <a:t>To elucidate </a:t>
            </a:r>
            <a:r>
              <a:rPr lang="en-IN" dirty="0"/>
              <a:t>the graphical elements humans </a:t>
            </a:r>
            <a:r>
              <a:rPr lang="en-IN" i="1" dirty="0"/>
              <a:t>detect</a:t>
            </a:r>
            <a:r>
              <a:rPr lang="en-IN" dirty="0"/>
              <a:t> most accurately is a fundamental component of good statistical graphics design principles</a:t>
            </a:r>
            <a:r>
              <a:rPr lang="en-IN" dirty="0" smtClean="0"/>
              <a:t>.</a:t>
            </a:r>
            <a:endParaRPr lang="en-IN" baseline="30000" dirty="0"/>
          </a:p>
          <a:p>
            <a:pPr algn="just"/>
            <a:r>
              <a:rPr lang="en-IN" dirty="0" smtClean="0"/>
              <a:t>In </a:t>
            </a:r>
            <a:r>
              <a:rPr lang="en-IN" dirty="0"/>
              <a:t>practical terms, graphs displaying relative position on a common scale most accurately are most effective. </a:t>
            </a:r>
            <a:endParaRPr lang="en-IN" dirty="0" smtClean="0"/>
          </a:p>
          <a:p>
            <a:pPr algn="just"/>
            <a:r>
              <a:rPr lang="en-IN" dirty="0" smtClean="0"/>
              <a:t>A </a:t>
            </a:r>
            <a:r>
              <a:rPr lang="en-IN" dirty="0"/>
              <a:t>graph type that utilizes this element is the dot plot. Conversely, angles are perceived with less accuracy; an example is the pie chart. </a:t>
            </a:r>
            <a:endParaRPr lang="en-IN" dirty="0" smtClean="0"/>
          </a:p>
          <a:p>
            <a:pPr algn="just"/>
            <a:r>
              <a:rPr lang="en-IN" dirty="0" smtClean="0"/>
              <a:t>Humans </a:t>
            </a:r>
            <a:r>
              <a:rPr lang="en-IN" dirty="0"/>
              <a:t>do not naturally order </a:t>
            </a:r>
            <a:r>
              <a:rPr lang="en-IN" dirty="0" err="1"/>
              <a:t>color</a:t>
            </a:r>
            <a:r>
              <a:rPr lang="en-IN" dirty="0"/>
              <a:t> hues. Only a limited number of hues can be discriminated in one graphic.</a:t>
            </a:r>
          </a:p>
          <a:p>
            <a:pPr marL="0" indent="0">
              <a:buNone/>
            </a:pPr>
            <a:endParaRPr lang="en-IN" dirty="0" smtClean="0"/>
          </a:p>
        </p:txBody>
      </p:sp>
    </p:spTree>
    <p:extLst>
      <p:ext uri="{BB962C8B-B14F-4D97-AF65-F5344CB8AC3E}">
        <p14:creationId xmlns:p14="http://schemas.microsoft.com/office/powerpoint/2010/main" val="29207891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19"/>
            <a:ext cx="8229600" cy="5328593"/>
          </a:xfrm>
        </p:spPr>
        <p:txBody>
          <a:bodyPr>
            <a:normAutofit/>
          </a:bodyPr>
          <a:lstStyle/>
          <a:p>
            <a:pPr algn="just"/>
            <a:r>
              <a:rPr lang="en-IN" dirty="0" smtClean="0"/>
              <a:t>Graphic </a:t>
            </a:r>
            <a:r>
              <a:rPr lang="en-IN" dirty="0"/>
              <a:t>designs that utilize visual pre-attentive processing in the graph design's </a:t>
            </a:r>
            <a:r>
              <a:rPr lang="en-IN" i="1" dirty="0"/>
              <a:t>assembly</a:t>
            </a:r>
            <a:r>
              <a:rPr lang="en-IN" dirty="0"/>
              <a:t> is why a picture can be worth a thousand words by using the brain's ability to perceive patterns</a:t>
            </a:r>
            <a:r>
              <a:rPr lang="en-IN" dirty="0" smtClean="0"/>
              <a:t>.</a:t>
            </a:r>
          </a:p>
          <a:p>
            <a:pPr algn="just"/>
            <a:r>
              <a:rPr lang="en-IN" dirty="0" smtClean="0"/>
              <a:t>Not </a:t>
            </a:r>
            <a:r>
              <a:rPr lang="en-IN" dirty="0"/>
              <a:t>all graphs are designed to consider pre-attentive processing. </a:t>
            </a:r>
            <a:endParaRPr lang="en-IN" dirty="0" smtClean="0"/>
          </a:p>
          <a:p>
            <a:pPr algn="just"/>
            <a:r>
              <a:rPr lang="en-IN" dirty="0" smtClean="0"/>
              <a:t>For </a:t>
            </a:r>
            <a:r>
              <a:rPr lang="en-IN" dirty="0"/>
              <a:t>example in the </a:t>
            </a:r>
            <a:r>
              <a:rPr lang="en-IN" dirty="0" smtClean="0"/>
              <a:t>following </a:t>
            </a:r>
            <a:r>
              <a:rPr lang="en-IN" dirty="0"/>
              <a:t>figure, a graphic design feature, table look-up, requires the brain to work harder and take longer to decode than if the graph utilizes our ability to discern patterns</a:t>
            </a:r>
            <a:r>
              <a:rPr lang="en-IN" dirty="0" smtClean="0"/>
              <a:t>.</a:t>
            </a:r>
            <a:endParaRPr lang="en-IN" dirty="0"/>
          </a:p>
          <a:p>
            <a:pPr marL="0" indent="0">
              <a:buNone/>
            </a:pPr>
            <a:endParaRPr lang="en-IN" dirty="0" smtClean="0"/>
          </a:p>
        </p:txBody>
      </p:sp>
    </p:spTree>
    <p:extLst>
      <p:ext uri="{BB962C8B-B14F-4D97-AF65-F5344CB8AC3E}">
        <p14:creationId xmlns:p14="http://schemas.microsoft.com/office/powerpoint/2010/main" val="2949947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80919" cy="837919"/>
          </a:xfrm>
        </p:spPr>
        <p:txBody>
          <a:bodyPr/>
          <a:lstStyle/>
          <a:p>
            <a:pPr algn="l"/>
            <a:r>
              <a:rPr lang="en-IN" sz="3200" dirty="0"/>
              <a:t>Graphical perception</a:t>
            </a:r>
            <a:br>
              <a:rPr lang="en-IN" sz="3200" dirty="0"/>
            </a:br>
            <a:r>
              <a:rPr lang="en-IN" sz="3200" dirty="0"/>
              <a:t/>
            </a:r>
            <a:br>
              <a:rPr lang="en-IN" sz="3200" dirty="0"/>
            </a:br>
            <a:r>
              <a:rPr lang="en-IN" sz="3200" dirty="0"/>
              <a:t>	</a:t>
            </a:r>
            <a:br>
              <a:rPr lang="en-IN" sz="3200" dirty="0"/>
            </a:br>
            <a:r>
              <a:rPr lang="en-IN" sz="3200" dirty="0"/>
              <a:t>	</a:t>
            </a:r>
            <a:r>
              <a:rPr lang="en-IN" sz="2800" dirty="0"/>
              <a:t/>
            </a:r>
            <a:br>
              <a:rPr lang="en-IN" sz="2800" dirty="0"/>
            </a:br>
            <a:r>
              <a:rPr lang="en-IN" dirty="0"/>
              <a:t>	</a:t>
            </a:r>
            <a:br>
              <a:rPr lang="en-IN" dirty="0"/>
            </a:br>
            <a:r>
              <a:rPr lang="en-IN" dirty="0"/>
              <a:t/>
            </a:r>
            <a:br>
              <a:rPr lang="en-IN" dirty="0"/>
            </a:br>
            <a:r>
              <a:rPr lang="en-IN" dirty="0"/>
              <a:t>	</a:t>
            </a:r>
            <a:br>
              <a:rPr lang="en-IN" dirty="0"/>
            </a:br>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692696"/>
            <a:ext cx="6912768"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09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pPr algn="l"/>
            <a:r>
              <a:rPr lang="en-IN" b="1" dirty="0"/>
              <a:t>THE SCIENCE </a:t>
            </a:r>
            <a:r>
              <a:rPr lang="en-IN" b="1" dirty="0" smtClean="0"/>
              <a:t>OF STORYTELLING</a:t>
            </a:r>
            <a:r>
              <a:rPr lang="en-IN" dirty="0"/>
              <a:t>	</a:t>
            </a:r>
            <a:br>
              <a:rPr lang="en-IN" dirty="0"/>
            </a:br>
            <a:r>
              <a:rPr lang="en-IN" dirty="0"/>
              <a:t>	</a:t>
            </a:r>
            <a:br>
              <a:rPr lang="en-IN" dirty="0"/>
            </a:br>
            <a:endParaRPr lang="en-IN" dirty="0"/>
          </a:p>
        </p:txBody>
      </p:sp>
      <p:sp>
        <p:nvSpPr>
          <p:cNvPr id="3" name="Content Placeholder 2"/>
          <p:cNvSpPr>
            <a:spLocks noGrp="1"/>
          </p:cNvSpPr>
          <p:nvPr>
            <p:ph idx="1"/>
          </p:nvPr>
        </p:nvSpPr>
        <p:spPr>
          <a:xfrm>
            <a:off x="700004" y="908720"/>
            <a:ext cx="8229600" cy="5400599"/>
          </a:xfrm>
        </p:spPr>
        <p:txBody>
          <a:bodyPr>
            <a:normAutofit/>
          </a:bodyPr>
          <a:lstStyle/>
          <a:p>
            <a:r>
              <a:rPr lang="en-IN" b="1" dirty="0"/>
              <a:t>The Brain on </a:t>
            </a:r>
            <a:r>
              <a:rPr lang="en-IN" b="1" dirty="0" smtClean="0"/>
              <a:t>Stories:</a:t>
            </a:r>
          </a:p>
          <a:p>
            <a:pPr marL="0" indent="0">
              <a:buNone/>
            </a:pPr>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776864" cy="4833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588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9617</TotalTime>
  <Words>5849</Words>
  <Application>Microsoft Office PowerPoint</Application>
  <PresentationFormat>On-screen Show (4:3)</PresentationFormat>
  <Paragraphs>434</Paragraphs>
  <Slides>89</Slides>
  <Notes>2</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2_Custom Design</vt:lpstr>
      <vt:lpstr>Storytelling and Multivariate displays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SCIENCE OF STORYTELLING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THE POWER OF STORIES   </vt:lpstr>
      <vt:lpstr>Context in Action      </vt:lpstr>
      <vt:lpstr>Context in Action      </vt:lpstr>
      <vt:lpstr>Context in Action      </vt:lpstr>
      <vt:lpstr>Context in Action      </vt:lpstr>
      <vt:lpstr>Context in Action      </vt:lpstr>
      <vt:lpstr>Context in Action      </vt:lpstr>
      <vt:lpstr>EXPLORATORY VERSUS EXPLANATORY ANALYSIS      </vt:lpstr>
      <vt:lpstr>EXPLORATORY VERSUS EXPLANATORY ANALYSIS      </vt:lpstr>
      <vt:lpstr>EXPLORATORY VERSUS EXPLANATORY ANALYSIS      </vt:lpstr>
      <vt:lpstr>EXPLORATORY VERSUS EXPLANATORY ANALYSIS      </vt:lpstr>
      <vt:lpstr>EXPLORATORY VERSUS EXPLANATORY ANALYSIS      </vt:lpstr>
      <vt:lpstr>Structuring Stories        </vt:lpstr>
      <vt:lpstr>Structuring Stories        </vt:lpstr>
      <vt:lpstr>Structuring Stories        </vt:lpstr>
      <vt:lpstr>Structuring Stories        </vt:lpstr>
      <vt:lpstr>Structuring Stories        </vt:lpstr>
      <vt:lpstr>Structuring Stories        </vt:lpstr>
      <vt:lpstr>Structuring Stories        </vt:lpstr>
      <vt:lpstr>Structuring Stories        </vt:lpstr>
      <vt:lpstr>Structuring Stories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AUDIENCE ANALYSIS FOR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Steps to Visual Data Storytelling          </vt:lpstr>
      <vt:lpstr>THE IMPORTANT ROLE OF FEEDBACK          </vt:lpstr>
      <vt:lpstr>THE IMPORTANT ROLE OF FEEDBACK          </vt:lpstr>
      <vt:lpstr>THE IMPORTANT ROLE OF FEEDBACK          </vt:lpstr>
      <vt:lpstr>THE IMPORTANT ROLE OF FEEDBACK          </vt:lpstr>
      <vt:lpstr>          </vt:lpstr>
      <vt:lpstr>          </vt:lpstr>
      <vt:lpstr>Graphical perception           </vt:lpstr>
      <vt:lpstr>Graphical perception           </vt:lpstr>
      <vt:lpstr>Graphical perception           </vt:lpstr>
      <vt:lpstr>Graphical perception           </vt:lpstr>
      <vt:lpstr>Graphical perception           </vt:lpstr>
    </vt:vector>
  </TitlesOfParts>
  <Manager>Vaibhav Vasani</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Admin</cp:lastModifiedBy>
  <cp:revision>215</cp:revision>
  <dcterms:created xsi:type="dcterms:W3CDTF">2021-02-11T03:47:51Z</dcterms:created>
  <dcterms:modified xsi:type="dcterms:W3CDTF">2023-08-21T05:00:10Z</dcterms:modified>
  <cp:category>Honours</cp:category>
</cp:coreProperties>
</file>