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301" r:id="rId3"/>
    <p:sldId id="300" r:id="rId4"/>
    <p:sldId id="302" r:id="rId5"/>
    <p:sldId id="277" r:id="rId6"/>
    <p:sldId id="258" r:id="rId7"/>
    <p:sldId id="257"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8" r:id="rId26"/>
    <p:sldId id="282" r:id="rId27"/>
    <p:sldId id="279" r:id="rId28"/>
    <p:sldId id="280" r:id="rId29"/>
    <p:sldId id="281" r:id="rId30"/>
    <p:sldId id="276" r:id="rId31"/>
    <p:sldId id="283" r:id="rId32"/>
    <p:sldId id="284" r:id="rId33"/>
    <p:sldId id="285" r:id="rId34"/>
    <p:sldId id="289" r:id="rId35"/>
    <p:sldId id="286" r:id="rId36"/>
    <p:sldId id="287" r:id="rId37"/>
    <p:sldId id="288" r:id="rId38"/>
    <p:sldId id="290" r:id="rId39"/>
    <p:sldId id="291" r:id="rId40"/>
    <p:sldId id="292" r:id="rId41"/>
    <p:sldId id="293" r:id="rId42"/>
    <p:sldId id="294" r:id="rId43"/>
    <p:sldId id="295" r:id="rId44"/>
    <p:sldId id="296" r:id="rId45"/>
    <p:sldId id="297" r:id="rId46"/>
    <p:sldId id="298" r:id="rId47"/>
    <p:sldId id="299"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98" autoAdjust="0"/>
  </p:normalViewPr>
  <p:slideViewPr>
    <p:cSldViewPr>
      <p:cViewPr varScale="1">
        <p:scale>
          <a:sx n="67" d="100"/>
          <a:sy n="67" d="100"/>
        </p:scale>
        <p:origin x="-1256" y="-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3504C4-8C69-41AB-BA73-331878F0863B}" type="datetimeFigureOut">
              <a:rPr lang="en-IN" smtClean="0"/>
              <a:t>13-09-2023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6FE6F1-6B3E-4934-B2C2-EA53C1E2FFC5}" type="slidenum">
              <a:rPr lang="en-IN" smtClean="0"/>
              <a:t>‹#›</a:t>
            </a:fld>
            <a:endParaRPr lang="en-IN"/>
          </a:p>
        </p:txBody>
      </p:sp>
    </p:spTree>
    <p:extLst>
      <p:ext uri="{BB962C8B-B14F-4D97-AF65-F5344CB8AC3E}">
        <p14:creationId xmlns:p14="http://schemas.microsoft.com/office/powerpoint/2010/main" val="28046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16FE6F1-6B3E-4934-B2C2-EA53C1E2FFC5}" type="slidenum">
              <a:rPr lang="en-IN" smtClean="0"/>
              <a:t>2</a:t>
            </a:fld>
            <a:endParaRPr lang="en-IN"/>
          </a:p>
        </p:txBody>
      </p:sp>
    </p:spTree>
    <p:extLst>
      <p:ext uri="{BB962C8B-B14F-4D97-AF65-F5344CB8AC3E}">
        <p14:creationId xmlns:p14="http://schemas.microsoft.com/office/powerpoint/2010/main" val="1549163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With </a:t>
            </a:r>
            <a:r>
              <a:rPr lang="en-IN" sz="1200" b="0" i="1" kern="1200" dirty="0" err="1" smtClean="0">
                <a:solidFill>
                  <a:schemeClr val="tx1"/>
                </a:solidFill>
                <a:effectLst/>
                <a:latin typeface="+mn-lt"/>
                <a:ea typeface="+mn-ea"/>
                <a:cs typeface="+mn-cs"/>
              </a:rPr>
              <a:t>Matplotlib</a:t>
            </a:r>
            <a:r>
              <a:rPr lang="en-IN" sz="1200" b="0" i="0" kern="1200" dirty="0" smtClean="0">
                <a:solidFill>
                  <a:schemeClr val="tx1"/>
                </a:solidFill>
                <a:effectLst/>
                <a:latin typeface="+mn-lt"/>
                <a:ea typeface="+mn-ea"/>
                <a:cs typeface="+mn-cs"/>
              </a:rPr>
              <a:t>, you must use in combination the functions </a:t>
            </a:r>
            <a:r>
              <a:rPr lang="en-IN" sz="1200" b="0" i="1" kern="1200" dirty="0" err="1" smtClean="0">
                <a:solidFill>
                  <a:schemeClr val="tx1"/>
                </a:solidFill>
                <a:effectLst/>
                <a:latin typeface="+mn-lt"/>
                <a:ea typeface="+mn-ea"/>
                <a:cs typeface="+mn-cs"/>
              </a:rPr>
              <a:t>hlines</a:t>
            </a:r>
            <a:r>
              <a:rPr lang="en-IN" sz="1200" b="0" i="0" kern="1200" dirty="0" smtClean="0">
                <a:solidFill>
                  <a:schemeClr val="tx1"/>
                </a:solidFill>
                <a:effectLst/>
                <a:latin typeface="+mn-lt"/>
                <a:ea typeface="+mn-ea"/>
                <a:cs typeface="+mn-cs"/>
              </a:rPr>
              <a:t> and </a:t>
            </a:r>
            <a:r>
              <a:rPr lang="en-IN" sz="1200" b="0" i="1" kern="1200" dirty="0" smtClean="0">
                <a:solidFill>
                  <a:schemeClr val="tx1"/>
                </a:solidFill>
                <a:effectLst/>
                <a:latin typeface="+mn-lt"/>
                <a:ea typeface="+mn-ea"/>
                <a:cs typeface="+mn-cs"/>
              </a:rPr>
              <a:t>plot </a:t>
            </a:r>
            <a:r>
              <a:rPr lang="en-IN" sz="1200" b="0" i="0" kern="1200" dirty="0" smtClean="0">
                <a:solidFill>
                  <a:schemeClr val="tx1"/>
                </a:solidFill>
                <a:effectLst/>
                <a:latin typeface="+mn-lt"/>
                <a:ea typeface="+mn-ea"/>
                <a:cs typeface="+mn-cs"/>
              </a:rPr>
              <a:t>to draw a vertical lollipop. </a:t>
            </a:r>
            <a:r>
              <a:rPr lang="en-IN" sz="1200" b="0" i="1" kern="1200" dirty="0" err="1" smtClean="0">
                <a:solidFill>
                  <a:schemeClr val="tx1"/>
                </a:solidFill>
                <a:effectLst/>
                <a:latin typeface="+mn-lt"/>
                <a:ea typeface="+mn-ea"/>
                <a:cs typeface="+mn-cs"/>
              </a:rPr>
              <a:t>hlines</a:t>
            </a:r>
            <a:r>
              <a:rPr lang="en-IN" sz="1200" b="0" i="0" kern="1200" dirty="0" smtClean="0">
                <a:solidFill>
                  <a:schemeClr val="tx1"/>
                </a:solidFill>
                <a:effectLst/>
                <a:latin typeface="+mn-lt"/>
                <a:ea typeface="+mn-ea"/>
                <a:cs typeface="+mn-cs"/>
              </a:rPr>
              <a:t> draw horizontal lines at each </a:t>
            </a:r>
            <a:r>
              <a:rPr lang="en-IN" sz="1200" b="0" i="1" kern="1200" dirty="0" smtClean="0">
                <a:solidFill>
                  <a:schemeClr val="tx1"/>
                </a:solidFill>
                <a:effectLst/>
                <a:latin typeface="+mn-lt"/>
                <a:ea typeface="+mn-ea"/>
                <a:cs typeface="+mn-cs"/>
              </a:rPr>
              <a:t>y</a:t>
            </a:r>
            <a:r>
              <a:rPr lang="en-IN" sz="1200" b="0" i="0" kern="1200" dirty="0" smtClean="0">
                <a:solidFill>
                  <a:schemeClr val="tx1"/>
                </a:solidFill>
                <a:effectLst/>
                <a:latin typeface="+mn-lt"/>
                <a:ea typeface="+mn-ea"/>
                <a:cs typeface="+mn-cs"/>
              </a:rPr>
              <a:t> from the scalars </a:t>
            </a:r>
            <a:r>
              <a:rPr lang="en-IN" sz="1200" b="0" i="1" kern="1200" dirty="0" err="1" smtClean="0">
                <a:solidFill>
                  <a:schemeClr val="tx1"/>
                </a:solidFill>
                <a:effectLst/>
                <a:latin typeface="+mn-lt"/>
                <a:ea typeface="+mn-ea"/>
                <a:cs typeface="+mn-cs"/>
              </a:rPr>
              <a:t>xmin</a:t>
            </a:r>
            <a:r>
              <a:rPr lang="en-IN" sz="1200" b="0" i="0" kern="1200" dirty="0" smtClean="0">
                <a:solidFill>
                  <a:schemeClr val="tx1"/>
                </a:solidFill>
                <a:effectLst/>
                <a:latin typeface="+mn-lt"/>
                <a:ea typeface="+mn-ea"/>
                <a:cs typeface="+mn-cs"/>
              </a:rPr>
              <a:t> to </a:t>
            </a:r>
            <a:r>
              <a:rPr lang="en-IN" sz="1200" b="0" i="1" kern="1200" dirty="0" err="1" smtClean="0">
                <a:solidFill>
                  <a:schemeClr val="tx1"/>
                </a:solidFill>
                <a:effectLst/>
                <a:latin typeface="+mn-lt"/>
                <a:ea typeface="+mn-ea"/>
                <a:cs typeface="+mn-cs"/>
              </a:rPr>
              <a:t>xmax</a:t>
            </a:r>
            <a:endParaRPr lang="en-IN" dirty="0"/>
          </a:p>
        </p:txBody>
      </p:sp>
      <p:sp>
        <p:nvSpPr>
          <p:cNvPr id="4" name="Slide Number Placeholder 3"/>
          <p:cNvSpPr>
            <a:spLocks noGrp="1"/>
          </p:cNvSpPr>
          <p:nvPr>
            <p:ph type="sldNum" sz="quarter" idx="10"/>
          </p:nvPr>
        </p:nvSpPr>
        <p:spPr/>
        <p:txBody>
          <a:bodyPr/>
          <a:lstStyle/>
          <a:p>
            <a:fld id="{A16FE6F1-6B3E-4934-B2C2-EA53C1E2FFC5}" type="slidenum">
              <a:rPr lang="en-IN" smtClean="0"/>
              <a:t>13</a:t>
            </a:fld>
            <a:endParaRPr lang="en-IN"/>
          </a:p>
        </p:txBody>
      </p:sp>
    </p:spTree>
    <p:extLst>
      <p:ext uri="{BB962C8B-B14F-4D97-AF65-F5344CB8AC3E}">
        <p14:creationId xmlns:p14="http://schemas.microsoft.com/office/powerpoint/2010/main" val="297428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16FE6F1-6B3E-4934-B2C2-EA53C1E2FFC5}" type="slidenum">
              <a:rPr lang="en-IN" smtClean="0"/>
              <a:t>16</a:t>
            </a:fld>
            <a:endParaRPr lang="en-IN"/>
          </a:p>
        </p:txBody>
      </p:sp>
    </p:spTree>
    <p:extLst>
      <p:ext uri="{BB962C8B-B14F-4D97-AF65-F5344CB8AC3E}">
        <p14:creationId xmlns:p14="http://schemas.microsoft.com/office/powerpoint/2010/main" val="3105877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https://www.python-graph-gallery.com/lollipop-plot/</a:t>
            </a:r>
            <a:endParaRPr lang="en-IN" dirty="0"/>
          </a:p>
        </p:txBody>
      </p:sp>
      <p:sp>
        <p:nvSpPr>
          <p:cNvPr id="4" name="Slide Number Placeholder 3"/>
          <p:cNvSpPr>
            <a:spLocks noGrp="1"/>
          </p:cNvSpPr>
          <p:nvPr>
            <p:ph type="sldNum" sz="quarter" idx="10"/>
          </p:nvPr>
        </p:nvSpPr>
        <p:spPr/>
        <p:txBody>
          <a:bodyPr/>
          <a:lstStyle/>
          <a:p>
            <a:fld id="{A16FE6F1-6B3E-4934-B2C2-EA53C1E2FFC5}" type="slidenum">
              <a:rPr lang="en-IN" smtClean="0"/>
              <a:t>28</a:t>
            </a:fld>
            <a:endParaRPr lang="en-IN"/>
          </a:p>
        </p:txBody>
      </p:sp>
    </p:spTree>
    <p:extLst>
      <p:ext uri="{BB962C8B-B14F-4D97-AF65-F5344CB8AC3E}">
        <p14:creationId xmlns:p14="http://schemas.microsoft.com/office/powerpoint/2010/main" val="4051104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https://www.rigordatasolutions.com/post/2018/09/08/tableau-charts-lollipop-chart</a:t>
            </a:r>
          </a:p>
          <a:p>
            <a:endParaRPr lang="en-IN" dirty="0"/>
          </a:p>
        </p:txBody>
      </p:sp>
      <p:sp>
        <p:nvSpPr>
          <p:cNvPr id="4" name="Slide Number Placeholder 3"/>
          <p:cNvSpPr>
            <a:spLocks noGrp="1"/>
          </p:cNvSpPr>
          <p:nvPr>
            <p:ph type="sldNum" sz="quarter" idx="10"/>
          </p:nvPr>
        </p:nvSpPr>
        <p:spPr/>
        <p:txBody>
          <a:bodyPr/>
          <a:lstStyle/>
          <a:p>
            <a:fld id="{A16FE6F1-6B3E-4934-B2C2-EA53C1E2FFC5}" type="slidenum">
              <a:rPr lang="en-IN" smtClean="0"/>
              <a:t>31</a:t>
            </a:fld>
            <a:endParaRPr lang="en-IN"/>
          </a:p>
        </p:txBody>
      </p:sp>
    </p:spTree>
    <p:extLst>
      <p:ext uri="{BB962C8B-B14F-4D97-AF65-F5344CB8AC3E}">
        <p14:creationId xmlns:p14="http://schemas.microsoft.com/office/powerpoint/2010/main" val="2789806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But this is not all we can do with the shapes in a Lollipop chart, we can add different icons other than the standard ones provided by Tableau, we can even add images which resonates with our data story to add some context.</a:t>
            </a:r>
            <a:endParaRPr lang="en-IN" dirty="0"/>
          </a:p>
        </p:txBody>
      </p:sp>
      <p:sp>
        <p:nvSpPr>
          <p:cNvPr id="4" name="Slide Number Placeholder 3"/>
          <p:cNvSpPr>
            <a:spLocks noGrp="1"/>
          </p:cNvSpPr>
          <p:nvPr>
            <p:ph type="sldNum" sz="quarter" idx="10"/>
          </p:nvPr>
        </p:nvSpPr>
        <p:spPr/>
        <p:txBody>
          <a:bodyPr/>
          <a:lstStyle/>
          <a:p>
            <a:fld id="{A16FE6F1-6B3E-4934-B2C2-EA53C1E2FFC5}" type="slidenum">
              <a:rPr lang="en-IN" smtClean="0"/>
              <a:t>43</a:t>
            </a:fld>
            <a:endParaRPr lang="en-IN"/>
          </a:p>
        </p:txBody>
      </p:sp>
    </p:spTree>
    <p:extLst>
      <p:ext uri="{BB962C8B-B14F-4D97-AF65-F5344CB8AC3E}">
        <p14:creationId xmlns:p14="http://schemas.microsoft.com/office/powerpoint/2010/main" val="172846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CE7C375-22BE-44D4-9FFC-D5E0CAC8B7E5}"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4575B0-4365-401D-8E9B-74F8FD914E9B}" type="slidenum">
              <a:rPr lang="en-IN" smtClean="0"/>
              <a:t>‹#›</a:t>
            </a:fld>
            <a:endParaRPr lang="en-IN"/>
          </a:p>
        </p:txBody>
      </p:sp>
    </p:spTree>
    <p:extLst>
      <p:ext uri="{BB962C8B-B14F-4D97-AF65-F5344CB8AC3E}">
        <p14:creationId xmlns:p14="http://schemas.microsoft.com/office/powerpoint/2010/main" val="2907810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E7C375-22BE-44D4-9FFC-D5E0CAC8B7E5}"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4575B0-4365-401D-8E9B-74F8FD914E9B}" type="slidenum">
              <a:rPr lang="en-IN" smtClean="0"/>
              <a:t>‹#›</a:t>
            </a:fld>
            <a:endParaRPr lang="en-IN"/>
          </a:p>
        </p:txBody>
      </p:sp>
    </p:spTree>
    <p:extLst>
      <p:ext uri="{BB962C8B-B14F-4D97-AF65-F5344CB8AC3E}">
        <p14:creationId xmlns:p14="http://schemas.microsoft.com/office/powerpoint/2010/main" val="798935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E7C375-22BE-44D4-9FFC-D5E0CAC8B7E5}"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4575B0-4365-401D-8E9B-74F8FD914E9B}" type="slidenum">
              <a:rPr lang="en-IN" smtClean="0"/>
              <a:t>‹#›</a:t>
            </a:fld>
            <a:endParaRPr lang="en-IN"/>
          </a:p>
        </p:txBody>
      </p:sp>
    </p:spTree>
    <p:extLst>
      <p:ext uri="{BB962C8B-B14F-4D97-AF65-F5344CB8AC3E}">
        <p14:creationId xmlns:p14="http://schemas.microsoft.com/office/powerpoint/2010/main" val="4085960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E7C375-22BE-44D4-9FFC-D5E0CAC8B7E5}"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4575B0-4365-401D-8E9B-74F8FD914E9B}" type="slidenum">
              <a:rPr lang="en-IN" smtClean="0"/>
              <a:t>‹#›</a:t>
            </a:fld>
            <a:endParaRPr lang="en-IN"/>
          </a:p>
        </p:txBody>
      </p:sp>
    </p:spTree>
    <p:extLst>
      <p:ext uri="{BB962C8B-B14F-4D97-AF65-F5344CB8AC3E}">
        <p14:creationId xmlns:p14="http://schemas.microsoft.com/office/powerpoint/2010/main" val="3155179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E7C375-22BE-44D4-9FFC-D5E0CAC8B7E5}"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4575B0-4365-401D-8E9B-74F8FD914E9B}" type="slidenum">
              <a:rPr lang="en-IN" smtClean="0"/>
              <a:t>‹#›</a:t>
            </a:fld>
            <a:endParaRPr lang="en-IN"/>
          </a:p>
        </p:txBody>
      </p:sp>
    </p:spTree>
    <p:extLst>
      <p:ext uri="{BB962C8B-B14F-4D97-AF65-F5344CB8AC3E}">
        <p14:creationId xmlns:p14="http://schemas.microsoft.com/office/powerpoint/2010/main" val="1201690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CE7C375-22BE-44D4-9FFC-D5E0CAC8B7E5}"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4575B0-4365-401D-8E9B-74F8FD914E9B}" type="slidenum">
              <a:rPr lang="en-IN" smtClean="0"/>
              <a:t>‹#›</a:t>
            </a:fld>
            <a:endParaRPr lang="en-IN"/>
          </a:p>
        </p:txBody>
      </p:sp>
    </p:spTree>
    <p:extLst>
      <p:ext uri="{BB962C8B-B14F-4D97-AF65-F5344CB8AC3E}">
        <p14:creationId xmlns:p14="http://schemas.microsoft.com/office/powerpoint/2010/main" val="1005730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CE7C375-22BE-44D4-9FFC-D5E0CAC8B7E5}" type="datetimeFigureOut">
              <a:rPr lang="en-IN" smtClean="0"/>
              <a:t>13-09-2023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4575B0-4365-401D-8E9B-74F8FD914E9B}" type="slidenum">
              <a:rPr lang="en-IN" smtClean="0"/>
              <a:t>‹#›</a:t>
            </a:fld>
            <a:endParaRPr lang="en-IN"/>
          </a:p>
        </p:txBody>
      </p:sp>
    </p:spTree>
    <p:extLst>
      <p:ext uri="{BB962C8B-B14F-4D97-AF65-F5344CB8AC3E}">
        <p14:creationId xmlns:p14="http://schemas.microsoft.com/office/powerpoint/2010/main" val="3857391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CE7C375-22BE-44D4-9FFC-D5E0CAC8B7E5}" type="datetimeFigureOut">
              <a:rPr lang="en-IN" smtClean="0"/>
              <a:t>13-09-2023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4575B0-4365-401D-8E9B-74F8FD914E9B}" type="slidenum">
              <a:rPr lang="en-IN" smtClean="0"/>
              <a:t>‹#›</a:t>
            </a:fld>
            <a:endParaRPr lang="en-IN"/>
          </a:p>
        </p:txBody>
      </p:sp>
    </p:spTree>
    <p:extLst>
      <p:ext uri="{BB962C8B-B14F-4D97-AF65-F5344CB8AC3E}">
        <p14:creationId xmlns:p14="http://schemas.microsoft.com/office/powerpoint/2010/main" val="3933053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7C375-22BE-44D4-9FFC-D5E0CAC8B7E5}" type="datetimeFigureOut">
              <a:rPr lang="en-IN" smtClean="0"/>
              <a:t>13-09-2023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4575B0-4365-401D-8E9B-74F8FD914E9B}" type="slidenum">
              <a:rPr lang="en-IN" smtClean="0"/>
              <a:t>‹#›</a:t>
            </a:fld>
            <a:endParaRPr lang="en-IN"/>
          </a:p>
        </p:txBody>
      </p:sp>
    </p:spTree>
    <p:extLst>
      <p:ext uri="{BB962C8B-B14F-4D97-AF65-F5344CB8AC3E}">
        <p14:creationId xmlns:p14="http://schemas.microsoft.com/office/powerpoint/2010/main" val="3008144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E7C375-22BE-44D4-9FFC-D5E0CAC8B7E5}"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4575B0-4365-401D-8E9B-74F8FD914E9B}" type="slidenum">
              <a:rPr lang="en-IN" smtClean="0"/>
              <a:t>‹#›</a:t>
            </a:fld>
            <a:endParaRPr lang="en-IN"/>
          </a:p>
        </p:txBody>
      </p:sp>
    </p:spTree>
    <p:extLst>
      <p:ext uri="{BB962C8B-B14F-4D97-AF65-F5344CB8AC3E}">
        <p14:creationId xmlns:p14="http://schemas.microsoft.com/office/powerpoint/2010/main" val="3896595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E7C375-22BE-44D4-9FFC-D5E0CAC8B7E5}"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4575B0-4365-401D-8E9B-74F8FD914E9B}" type="slidenum">
              <a:rPr lang="en-IN" smtClean="0"/>
              <a:t>‹#›</a:t>
            </a:fld>
            <a:endParaRPr lang="en-IN"/>
          </a:p>
        </p:txBody>
      </p:sp>
    </p:spTree>
    <p:extLst>
      <p:ext uri="{BB962C8B-B14F-4D97-AF65-F5344CB8AC3E}">
        <p14:creationId xmlns:p14="http://schemas.microsoft.com/office/powerpoint/2010/main" val="362295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7C375-22BE-44D4-9FFC-D5E0CAC8B7E5}" type="datetimeFigureOut">
              <a:rPr lang="en-IN" smtClean="0"/>
              <a:t>13-09-2023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4575B0-4365-401D-8E9B-74F8FD914E9B}" type="slidenum">
              <a:rPr lang="en-IN" smtClean="0"/>
              <a:t>‹#›</a:t>
            </a:fld>
            <a:endParaRPr lang="en-IN"/>
          </a:p>
        </p:txBody>
      </p:sp>
    </p:spTree>
    <p:extLst>
      <p:ext uri="{BB962C8B-B14F-4D97-AF65-F5344CB8AC3E}">
        <p14:creationId xmlns:p14="http://schemas.microsoft.com/office/powerpoint/2010/main" val="867631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Bar in a Bar chart</a:t>
            </a:r>
            <a:endParaRPr lang="en-IN" b="1"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677627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Read Yourself Slide</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IN" dirty="0"/>
              <a:t>The Moiré effect is a visual perception that occurs when viewing a set of lines or bars that is superimposed on another set of lines or bars, where the sets differ in relative size, angle, or spacing. </a:t>
            </a:r>
            <a:endParaRPr lang="en-IN" dirty="0" smtClean="0"/>
          </a:p>
          <a:p>
            <a:pPr algn="just"/>
            <a:r>
              <a:rPr lang="en-IN" dirty="0" smtClean="0"/>
              <a:t>Moiré </a:t>
            </a:r>
            <a:r>
              <a:rPr lang="en-IN" dirty="0"/>
              <a:t>patterns are those dark bands you see when looking through layered fences or when taking a picture of a TV or a computer screen. </a:t>
            </a:r>
            <a:endParaRPr lang="en-IN" dirty="0" smtClean="0"/>
          </a:p>
          <a:p>
            <a:pPr algn="just"/>
            <a:r>
              <a:rPr lang="en-IN" dirty="0" smtClean="0"/>
              <a:t>Even </a:t>
            </a:r>
            <a:r>
              <a:rPr lang="en-IN" dirty="0"/>
              <a:t>though the Moiré effect can produce interesting and beautiful geometric patterns, they should be avoided in data visualization tasks so as not to confuse the audience.</a:t>
            </a:r>
          </a:p>
        </p:txBody>
      </p:sp>
    </p:spTree>
    <p:extLst>
      <p:ext uri="{BB962C8B-B14F-4D97-AF65-F5344CB8AC3E}">
        <p14:creationId xmlns:p14="http://schemas.microsoft.com/office/powerpoint/2010/main" val="10273781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lollipop charts are two-dimensional with two axes: one axis shows categories or a time series, the other axis shows numerical values. </a:t>
            </a:r>
            <a:endParaRPr lang="en-IN" dirty="0" smtClean="0"/>
          </a:p>
          <a:p>
            <a:r>
              <a:rPr lang="en-IN" dirty="0" smtClean="0"/>
              <a:t>Those </a:t>
            </a:r>
            <a:r>
              <a:rPr lang="en-IN" dirty="0"/>
              <a:t>numerical values are indicated by the position of the dot at the end of the line. A vertically oriented LC displays the categorical variable on the y-axis whilst a horizontally oriented LC displays it on the x-axis.</a:t>
            </a:r>
          </a:p>
        </p:txBody>
      </p:sp>
    </p:spTree>
    <p:extLst>
      <p:ext uri="{BB962C8B-B14F-4D97-AF65-F5344CB8AC3E}">
        <p14:creationId xmlns:p14="http://schemas.microsoft.com/office/powerpoint/2010/main" val="978236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32905" y="5661248"/>
            <a:ext cx="8229600" cy="824955"/>
          </a:xfrm>
        </p:spPr>
        <p:txBody>
          <a:bodyPr>
            <a:normAutofit fontScale="62500" lnSpcReduction="20000"/>
          </a:bodyPr>
          <a:lstStyle/>
          <a:p>
            <a:r>
              <a:rPr lang="en-IN" dirty="0"/>
              <a:t>Figure </a:t>
            </a:r>
            <a:r>
              <a:rPr lang="en-IN" dirty="0" smtClean="0"/>
              <a:t>shows </a:t>
            </a:r>
            <a:r>
              <a:rPr lang="en-IN" dirty="0"/>
              <a:t>a schematic diagram of a horizontal LC where the dots at the end of the thin lines indicate the numerical value for each </a:t>
            </a:r>
            <a:r>
              <a:rPr lang="en-IN" dirty="0" smtClean="0"/>
              <a:t>category</a:t>
            </a:r>
            <a:r>
              <a:rPr lang="en-IN" dirty="0"/>
              <a:t>. </a:t>
            </a:r>
          </a:p>
        </p:txBody>
      </p:sp>
      <p:sp>
        <p:nvSpPr>
          <p:cNvPr id="4" name="Rectangle 3"/>
          <p:cNvSpPr/>
          <p:nvPr/>
        </p:nvSpPr>
        <p:spPr>
          <a:xfrm>
            <a:off x="4547705" y="20878"/>
            <a:ext cx="4572000" cy="646331"/>
          </a:xfrm>
          <a:prstGeom prst="rect">
            <a:avLst/>
          </a:prstGeom>
        </p:spPr>
        <p:txBody>
          <a:bodyPr>
            <a:spAutoFit/>
          </a:bodyPr>
          <a:lstStyle/>
          <a:p>
            <a:r>
              <a:rPr lang="en-IN" sz="1200" dirty="0"/>
              <a:t>With </a:t>
            </a:r>
            <a:r>
              <a:rPr lang="en-IN" sz="1200" i="1" dirty="0" err="1"/>
              <a:t>Matplotlib</a:t>
            </a:r>
            <a:r>
              <a:rPr lang="en-IN" sz="1200" dirty="0"/>
              <a:t>, you must use the </a:t>
            </a:r>
            <a:r>
              <a:rPr lang="en-IN" sz="1200" i="1" dirty="0"/>
              <a:t>stem</a:t>
            </a:r>
            <a:r>
              <a:rPr lang="en-IN" sz="1200" dirty="0"/>
              <a:t> function to draw a horizontal lollipop. The </a:t>
            </a:r>
            <a:r>
              <a:rPr lang="en-IN" sz="1200" i="1" dirty="0"/>
              <a:t>stem </a:t>
            </a:r>
            <a:r>
              <a:rPr lang="en-IN" sz="1200" dirty="0"/>
              <a:t>function plots vertical lines from a baseline to the y-coordinate and places a marker at the top</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1914525"/>
            <a:ext cx="535305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2745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5301208"/>
            <a:ext cx="8229600" cy="824955"/>
          </a:xfrm>
        </p:spPr>
        <p:txBody>
          <a:bodyPr>
            <a:normAutofit fontScale="62500" lnSpcReduction="20000"/>
          </a:bodyPr>
          <a:lstStyle/>
          <a:p>
            <a:r>
              <a:rPr lang="en-IN" dirty="0"/>
              <a:t>LCs are a nice alternative for rankings. The standard procedure is to arrange the categories in decreasing order and represent them vertically.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484784"/>
            <a:ext cx="535305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24495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Read Yourself Slide</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Always </a:t>
            </a:r>
            <a:r>
              <a:rPr lang="en-IN" dirty="0"/>
              <a:t>start the numerical axis at 0: if the lines are truncated, the actual value is not properly reflected. Remember that our sight is very sensitive to differences in length when trying to compare data. </a:t>
            </a:r>
            <a:endParaRPr lang="en-IN" dirty="0" smtClean="0"/>
          </a:p>
          <a:p>
            <a:r>
              <a:rPr lang="en-IN" dirty="0" smtClean="0"/>
              <a:t>We inevitably </a:t>
            </a:r>
            <a:r>
              <a:rPr lang="en-IN" dirty="0"/>
              <a:t>distort the visual if we modify the baseline. If one of the variables is time (years, months, days, hours), always set it on the horizontal axis. </a:t>
            </a:r>
            <a:endParaRPr lang="en-IN" dirty="0" smtClean="0"/>
          </a:p>
          <a:p>
            <a:r>
              <a:rPr lang="en-IN" dirty="0" smtClean="0"/>
              <a:t>Time </a:t>
            </a:r>
            <a:r>
              <a:rPr lang="en-IN" dirty="0"/>
              <a:t>always runs from left to right and never from top to bottom.</a:t>
            </a:r>
          </a:p>
        </p:txBody>
      </p:sp>
    </p:spTree>
    <p:extLst>
      <p:ext uri="{BB962C8B-B14F-4D97-AF65-F5344CB8AC3E}">
        <p14:creationId xmlns:p14="http://schemas.microsoft.com/office/powerpoint/2010/main" val="26418694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Note</a:t>
            </a:r>
            <a:endParaRPr lang="en-IN" dirty="0"/>
          </a:p>
        </p:txBody>
      </p:sp>
      <p:sp>
        <p:nvSpPr>
          <p:cNvPr id="3" name="Content Placeholder 2"/>
          <p:cNvSpPr>
            <a:spLocks noGrp="1"/>
          </p:cNvSpPr>
          <p:nvPr>
            <p:ph idx="1"/>
          </p:nvPr>
        </p:nvSpPr>
        <p:spPr/>
        <p:txBody>
          <a:bodyPr/>
          <a:lstStyle/>
          <a:p>
            <a:r>
              <a:rPr lang="en-IN" dirty="0"/>
              <a:t>LCs are equivalent to bar charts, but this equivalence is only valid for </a:t>
            </a:r>
            <a:r>
              <a:rPr lang="en-IN" b="1" dirty="0"/>
              <a:t>standard bar charts</a:t>
            </a:r>
            <a:r>
              <a:rPr lang="en-IN" dirty="0"/>
              <a:t>; do not try to extend it to Stacked, Clustered, or Overlapping Bar Graphs</a:t>
            </a:r>
          </a:p>
        </p:txBody>
      </p:sp>
    </p:spTree>
    <p:extLst>
      <p:ext uri="{BB962C8B-B14F-4D97-AF65-F5344CB8AC3E}">
        <p14:creationId xmlns:p14="http://schemas.microsoft.com/office/powerpoint/2010/main" val="17204229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a:t>LCs were the subject of an interesting debate, both on a theoretical and conceptual level, between two data visualization heavyweights: </a:t>
            </a:r>
            <a:r>
              <a:rPr lang="en-IN" b="1" dirty="0"/>
              <a:t>Stephen Few</a:t>
            </a:r>
            <a:r>
              <a:rPr lang="en-IN" dirty="0"/>
              <a:t> and </a:t>
            </a:r>
            <a:r>
              <a:rPr lang="en-IN" b="1" dirty="0"/>
              <a:t>Albert Cairo</a:t>
            </a:r>
            <a:r>
              <a:rPr lang="en-IN" dirty="0"/>
              <a:t> (#6). Few through the sarcastic title “Lollipop Charts: “Who Loves You, Baby?” claimed that “LCs were inspired by the same thing that has inspired so many silly graphs: a desire for cuteness and novelty”. He added that the main problem with LCs was that: “The </a:t>
            </a:r>
            <a:r>
              <a:rPr lang="en-IN" dirty="0" err="1"/>
              <a:t>center</a:t>
            </a:r>
            <a:r>
              <a:rPr lang="en-IN" dirty="0"/>
              <a:t> of the circle at the end of the lollipop marks the value, but the location of the </a:t>
            </a:r>
            <a:r>
              <a:rPr lang="en-IN" dirty="0" err="1"/>
              <a:t>center</a:t>
            </a:r>
            <a:r>
              <a:rPr lang="en-IN" dirty="0"/>
              <a:t> is difficult to judge, making it imprecise compared to the straight edge of a bar, and half of the circle extends beyond the value that it represents, making it inaccurate”.</a:t>
            </a:r>
            <a:endParaRPr lang="en-IN" dirty="0" smtClean="0"/>
          </a:p>
          <a:p>
            <a:endParaRPr lang="en-IN" dirty="0"/>
          </a:p>
        </p:txBody>
      </p:sp>
    </p:spTree>
    <p:extLst>
      <p:ext uri="{BB962C8B-B14F-4D97-AF65-F5344CB8AC3E}">
        <p14:creationId xmlns:p14="http://schemas.microsoft.com/office/powerpoint/2010/main" val="1590517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For his part, Cairo came out in </a:t>
            </a:r>
            <a:r>
              <a:rPr lang="en-IN" dirty="0" err="1"/>
              <a:t>defense</a:t>
            </a:r>
            <a:r>
              <a:rPr lang="en-IN" dirty="0"/>
              <a:t> of the charts indicating that: “I believe that lollipops have their uses. Bar graphs with more than, say, 8 or 9 bars, often look busy and clunky. Lollipop graphs may solve that problem by increasing the amount of white space in between bars significantly.” He proposed as a solution to reduce the size of the circles or even mark the numerical value with the upper point of the circle instead.</a:t>
            </a:r>
          </a:p>
        </p:txBody>
      </p:sp>
    </p:spTree>
    <p:extLst>
      <p:ext uri="{BB962C8B-B14F-4D97-AF65-F5344CB8AC3E}">
        <p14:creationId xmlns:p14="http://schemas.microsoft.com/office/powerpoint/2010/main" val="158496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b="1" dirty="0"/>
              <a:t>Eli Holder</a:t>
            </a:r>
            <a:r>
              <a:rPr lang="en-IN" dirty="0"/>
              <a:t> in a very interesting article published in Nightingale (#7) with the title: “Settling the Debate: Bars vs. Lollipops (vs. Dot Plots)” described an experiment to shed some light about: “How do lollipop charts affect readers’ comprehension? How much of our epistemic responsibility are we sacrificing for a playful aesthetic?” Finally, he concluded that the results of the experiments </a:t>
            </a:r>
            <a:r>
              <a:rPr lang="en-IN" b="1" dirty="0"/>
              <a:t>show no significant differences between Bar and Lollipop graphs </a:t>
            </a:r>
            <a:r>
              <a:rPr lang="en-IN" dirty="0"/>
              <a:t>and they led to roughly </a:t>
            </a:r>
            <a:r>
              <a:rPr lang="en-IN" b="1" dirty="0"/>
              <a:t>equal accuracy and equal response times.</a:t>
            </a:r>
            <a:r>
              <a:rPr lang="en-IN" dirty="0"/>
              <a:t> In the end, LCs provide a nice minimalistic visualization of the data and they should be used exactly in the same situation than a bar graph.</a:t>
            </a:r>
          </a:p>
        </p:txBody>
      </p:sp>
    </p:spTree>
    <p:extLst>
      <p:ext uri="{BB962C8B-B14F-4D97-AF65-F5344CB8AC3E}">
        <p14:creationId xmlns:p14="http://schemas.microsoft.com/office/powerpoint/2010/main" val="2238718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Storytelling with </a:t>
            </a:r>
            <a:r>
              <a:rPr lang="en-IN" b="1" dirty="0" smtClean="0"/>
              <a:t>Lollipops</a:t>
            </a:r>
            <a:endParaRPr lang="en-IN" dirty="0"/>
          </a:p>
        </p:txBody>
      </p:sp>
      <p:sp>
        <p:nvSpPr>
          <p:cNvPr id="3" name="Content Placeholder 2"/>
          <p:cNvSpPr>
            <a:spLocks noGrp="1"/>
          </p:cNvSpPr>
          <p:nvPr>
            <p:ph idx="1"/>
          </p:nvPr>
        </p:nvSpPr>
        <p:spPr/>
        <p:txBody>
          <a:bodyPr>
            <a:normAutofit fontScale="92500" lnSpcReduction="20000"/>
          </a:bodyPr>
          <a:lstStyle/>
          <a:p>
            <a:r>
              <a:rPr lang="en-IN" b="1" i="1" dirty="0"/>
              <a:t>1.- Fuel Consumption with the</a:t>
            </a:r>
            <a:r>
              <a:rPr lang="en-IN" b="1" dirty="0"/>
              <a:t> </a:t>
            </a:r>
            <a:r>
              <a:rPr lang="en-IN" b="1" dirty="0" err="1"/>
              <a:t>mtcars</a:t>
            </a:r>
            <a:r>
              <a:rPr lang="en-IN" b="1" i="1" dirty="0"/>
              <a:t> dataset</a:t>
            </a:r>
            <a:r>
              <a:rPr lang="en-IN" i="1" dirty="0"/>
              <a:t>: Human activities have increased carbon dioxide emissions (CO2) and other greenhouse gases (GHC), driving up temperatures. Most man-made emissions of CO2 come from burning fossil fuels. GHG emissions from transportation account for about 28 percent of total U.S. greenhouse gas emissions, making it the largest contributor of the USA (#8). The United States Environmental Protection Agency had developed a national program for GHG and fuel economy standards for light-duty vehicles (passenger cars and trucks).</a:t>
            </a:r>
            <a:endParaRPr lang="en-IN" dirty="0"/>
          </a:p>
        </p:txBody>
      </p:sp>
    </p:spTree>
    <p:extLst>
      <p:ext uri="{BB962C8B-B14F-4D97-AF65-F5344CB8AC3E}">
        <p14:creationId xmlns:p14="http://schemas.microsoft.com/office/powerpoint/2010/main" val="1118584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641"/>
            <a:ext cx="7772400" cy="720079"/>
          </a:xfrm>
        </p:spPr>
        <p:txBody>
          <a:bodyPr>
            <a:normAutofit fontScale="90000"/>
          </a:bodyPr>
          <a:lstStyle/>
          <a:p>
            <a:r>
              <a:rPr lang="en-IN" b="1" dirty="0" smtClean="0"/>
              <a:t>Bar in a Bar chart</a:t>
            </a:r>
            <a:endParaRPr lang="en-IN" b="1" dirty="0"/>
          </a:p>
        </p:txBody>
      </p:sp>
      <p:sp>
        <p:nvSpPr>
          <p:cNvPr id="3" name="Subtitle 2"/>
          <p:cNvSpPr>
            <a:spLocks noGrp="1"/>
          </p:cNvSpPr>
          <p:nvPr>
            <p:ph type="subTitle" idx="1"/>
          </p:nvPr>
        </p:nvSpPr>
        <p:spPr>
          <a:xfrm>
            <a:off x="755576" y="1124744"/>
            <a:ext cx="7920880" cy="5328592"/>
          </a:xfrm>
        </p:spPr>
        <p:txBody>
          <a:bodyPr>
            <a:normAutofit/>
          </a:bodyPr>
          <a:lstStyle/>
          <a:p>
            <a:pPr algn="l"/>
            <a:r>
              <a:rPr lang="en-IN" sz="2000" b="1" dirty="0">
                <a:solidFill>
                  <a:schemeClr val="tx1"/>
                </a:solidFill>
                <a:latin typeface="+mj-lt"/>
                <a:ea typeface="+mj-ea"/>
                <a:cs typeface="+mj-cs"/>
              </a:rPr>
              <a:t>Steps</a:t>
            </a:r>
            <a:r>
              <a:rPr lang="en-IN" sz="2000" b="1" dirty="0" smtClean="0">
                <a:solidFill>
                  <a:schemeClr val="tx1"/>
                </a:solidFill>
                <a:latin typeface="+mj-lt"/>
                <a:ea typeface="+mj-ea"/>
                <a:cs typeface="+mj-cs"/>
              </a:rPr>
              <a:t>:</a:t>
            </a:r>
          </a:p>
          <a:p>
            <a:pPr marL="342900" indent="-342900" algn="l">
              <a:buFont typeface="Arial" panose="020B0604020202020204" pitchFamily="34" charset="0"/>
              <a:buChar char="•"/>
            </a:pPr>
            <a:r>
              <a:rPr lang="en-IN" sz="2000" dirty="0" smtClean="0">
                <a:solidFill>
                  <a:schemeClr val="tx1"/>
                </a:solidFill>
                <a:latin typeface="+mj-lt"/>
                <a:ea typeface="+mj-ea"/>
                <a:cs typeface="+mj-cs"/>
              </a:rPr>
              <a:t>Drag profit in rows and order date in col.</a:t>
            </a:r>
          </a:p>
          <a:p>
            <a:pPr marL="342900" indent="-342900" algn="l">
              <a:buFont typeface="Arial" panose="020B0604020202020204" pitchFamily="34" charset="0"/>
              <a:buChar char="•"/>
            </a:pPr>
            <a:r>
              <a:rPr lang="en-IN" sz="2000" dirty="0" smtClean="0">
                <a:solidFill>
                  <a:schemeClr val="tx1"/>
                </a:solidFill>
                <a:latin typeface="+mj-lt"/>
                <a:ea typeface="+mj-ea"/>
                <a:cs typeface="+mj-cs"/>
              </a:rPr>
              <a:t>Drag category in </a:t>
            </a:r>
            <a:r>
              <a:rPr lang="en-IN" sz="2000" dirty="0" err="1" smtClean="0">
                <a:solidFill>
                  <a:schemeClr val="tx1"/>
                </a:solidFill>
                <a:latin typeface="+mj-lt"/>
                <a:ea typeface="+mj-ea"/>
                <a:cs typeface="+mj-cs"/>
              </a:rPr>
              <a:t>color</a:t>
            </a:r>
            <a:r>
              <a:rPr lang="en-IN" sz="2000" dirty="0" smtClean="0">
                <a:solidFill>
                  <a:schemeClr val="tx1"/>
                </a:solidFill>
                <a:latin typeface="+mj-lt"/>
                <a:ea typeface="+mj-ea"/>
                <a:cs typeface="+mj-cs"/>
              </a:rPr>
              <a:t> and select stacked bar chart from show me option.</a:t>
            </a:r>
          </a:p>
          <a:p>
            <a:pPr marL="342900" indent="-342900" algn="l">
              <a:buFont typeface="Arial" panose="020B0604020202020204" pitchFamily="34" charset="0"/>
              <a:buChar char="•"/>
            </a:pPr>
            <a:r>
              <a:rPr lang="en-IN" sz="2000" dirty="0" smtClean="0">
                <a:solidFill>
                  <a:schemeClr val="tx1"/>
                </a:solidFill>
                <a:latin typeface="+mj-lt"/>
                <a:ea typeface="+mj-ea"/>
                <a:cs typeface="+mj-cs"/>
              </a:rPr>
              <a:t>Drag category in filters and select any two categories.</a:t>
            </a:r>
          </a:p>
          <a:p>
            <a:pPr marL="342900" indent="-342900" algn="l">
              <a:buFont typeface="Arial" panose="020B0604020202020204" pitchFamily="34" charset="0"/>
              <a:buChar char="•"/>
            </a:pPr>
            <a:r>
              <a:rPr lang="en-IN" sz="2000" dirty="0" smtClean="0">
                <a:solidFill>
                  <a:schemeClr val="tx1"/>
                </a:solidFill>
                <a:latin typeface="+mj-lt"/>
                <a:ea typeface="+mj-ea"/>
                <a:cs typeface="+mj-cs"/>
              </a:rPr>
              <a:t>Drag category in size.</a:t>
            </a:r>
          </a:p>
          <a:p>
            <a:pPr marL="342900" indent="-342900" algn="l">
              <a:buFont typeface="Arial" panose="020B0604020202020204" pitchFamily="34" charset="0"/>
              <a:buChar char="•"/>
            </a:pPr>
            <a:r>
              <a:rPr lang="en-IN" sz="2000" dirty="0" smtClean="0">
                <a:solidFill>
                  <a:schemeClr val="tx1"/>
                </a:solidFill>
                <a:latin typeface="+mj-lt"/>
                <a:ea typeface="+mj-ea"/>
                <a:cs typeface="+mj-cs"/>
              </a:rPr>
              <a:t>From the analysis option above select stack marks “off”.</a:t>
            </a:r>
          </a:p>
          <a:p>
            <a:pPr algn="l"/>
            <a:endParaRPr lang="en-IN" sz="2000" dirty="0">
              <a:solidFill>
                <a:schemeClr val="tx1"/>
              </a:solidFill>
              <a:latin typeface="+mj-lt"/>
              <a:ea typeface="+mj-ea"/>
              <a:cs typeface="+mj-cs"/>
            </a:endParaRPr>
          </a:p>
          <a:p>
            <a:pPr algn="l"/>
            <a:endParaRPr lang="en-IN" sz="1600" dirty="0"/>
          </a:p>
        </p:txBody>
      </p:sp>
    </p:spTree>
    <p:extLst>
      <p:ext uri="{BB962C8B-B14F-4D97-AF65-F5344CB8AC3E}">
        <p14:creationId xmlns:p14="http://schemas.microsoft.com/office/powerpoint/2010/main" val="13658534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a:t>Previous studies on fuel consumption were based on Motor Trend Car Road Tests through the </a:t>
            </a:r>
            <a:r>
              <a:rPr lang="en-IN" i="1" dirty="0" err="1"/>
              <a:t>mtcars</a:t>
            </a:r>
            <a:r>
              <a:rPr lang="en-IN" i="1" dirty="0"/>
              <a:t> </a:t>
            </a:r>
            <a:r>
              <a:rPr lang="en-IN" dirty="0"/>
              <a:t>dataset. Data were extracted from the 1974 Motor Trend US magazine, and comprises fuel consumption and 10 aspects of automobile design and performance for 32 automobiles (1973–74 models). The following LC indicates miles </a:t>
            </a:r>
            <a:r>
              <a:rPr lang="en-IN" dirty="0" err="1"/>
              <a:t>traveled</a:t>
            </a:r>
            <a:r>
              <a:rPr lang="en-IN" dirty="0"/>
              <a:t> per gallon consumed for 32 car brands. Blue dash-dotted lines on the top correspond to those vehicles whose consumption was lower than the average (20.09 mpg) while the red dash-dotted lines correspond to those vehicles whose consumption was higher than the average. Clearly, a lollipop chart is better than a bar graph for comparing such a large number of different categories.</a:t>
            </a:r>
          </a:p>
        </p:txBody>
      </p:sp>
    </p:spTree>
    <p:extLst>
      <p:ext uri="{BB962C8B-B14F-4D97-AF65-F5344CB8AC3E}">
        <p14:creationId xmlns:p14="http://schemas.microsoft.com/office/powerpoint/2010/main" val="40598708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1" y="404664"/>
            <a:ext cx="8762409"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234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i="1" dirty="0"/>
              <a:t>2.- </a:t>
            </a:r>
            <a:r>
              <a:rPr lang="en-IN" b="1" i="1" dirty="0"/>
              <a:t>Argentina´s Government Budget</a:t>
            </a:r>
            <a:r>
              <a:rPr lang="en-IN" i="1" dirty="0"/>
              <a:t>: A Government Budget is an itemized accounting of the payments received by government (taxes and other fees) and the payments made by government (purchases and transfer payments). A budget deficit occurs when a government spends more money than it takes in. The opposite of a budget deficit is a budget surplus.</a:t>
            </a:r>
            <a:endParaRPr lang="en-IN" dirty="0"/>
          </a:p>
        </p:txBody>
      </p:sp>
    </p:spTree>
    <p:extLst>
      <p:ext uri="{BB962C8B-B14F-4D97-AF65-F5344CB8AC3E}">
        <p14:creationId xmlns:p14="http://schemas.microsoft.com/office/powerpoint/2010/main" val="22425548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Argentina grapples with one of the world’s highest inflation rates due to its recurrent government budget deficit. The next figure shows the country´s monthly budget deficit for the 2012–2018 period. Now, a lollipop chart allows us to follow the budget pattern over an extended period of time in an aesthetically pleasing way. As stated above, time runs from left to right on the horizontal axis.</a:t>
            </a:r>
          </a:p>
        </p:txBody>
      </p:sp>
    </p:spTree>
    <p:extLst>
      <p:ext uri="{BB962C8B-B14F-4D97-AF65-F5344CB8AC3E}">
        <p14:creationId xmlns:p14="http://schemas.microsoft.com/office/powerpoint/2010/main" val="10811863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9835" y="1600200"/>
            <a:ext cx="468433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90770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Variation</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6412753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Cleveland </a:t>
            </a:r>
            <a:r>
              <a:rPr lang="en-IN" dirty="0" err="1" smtClean="0"/>
              <a:t>dotplot</a:t>
            </a:r>
            <a:r>
              <a:rPr lang="en-IN" dirty="0" smtClean="0"/>
              <a:t> is a handy variation, allowing to compare the value of 2 numeric values for each group. This kind of data could also be visualized using a grouped or stack </a:t>
            </a:r>
            <a:r>
              <a:rPr lang="en-IN" dirty="0" err="1" smtClean="0"/>
              <a:t>barplot</a:t>
            </a:r>
            <a:r>
              <a:rPr lang="en-IN" dirty="0" smtClean="0"/>
              <a:t>. However, this representation is less cluttered and way easier to read. Use it if you have 2 subgroups per group.</a:t>
            </a:r>
            <a:endParaRPr lang="en-IN" dirty="0"/>
          </a:p>
        </p:txBody>
      </p:sp>
    </p:spTree>
    <p:extLst>
      <p:ext uri="{BB962C8B-B14F-4D97-AF65-F5344CB8AC3E}">
        <p14:creationId xmlns:p14="http://schemas.microsoft.com/office/powerpoint/2010/main" val="9470251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404664"/>
            <a:ext cx="5976664" cy="597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93669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Python Script</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 Create a </a:t>
            </a:r>
            <a:r>
              <a:rPr lang="en-IN" dirty="0" err="1" smtClean="0"/>
              <a:t>dataframe</a:t>
            </a:r>
            <a:endParaRPr lang="en-IN" dirty="0" smtClean="0"/>
          </a:p>
          <a:p>
            <a:r>
              <a:rPr lang="en-IN" dirty="0" smtClean="0"/>
              <a:t>import pandas as </a:t>
            </a:r>
            <a:r>
              <a:rPr lang="en-IN" dirty="0" err="1" smtClean="0"/>
              <a:t>pd</a:t>
            </a:r>
            <a:endParaRPr lang="en-IN" dirty="0" smtClean="0"/>
          </a:p>
          <a:p>
            <a:r>
              <a:rPr lang="en-IN" dirty="0" err="1" smtClean="0"/>
              <a:t>df</a:t>
            </a:r>
            <a:r>
              <a:rPr lang="en-IN" dirty="0" smtClean="0"/>
              <a:t> = </a:t>
            </a:r>
            <a:r>
              <a:rPr lang="en-IN" dirty="0" err="1" smtClean="0"/>
              <a:t>pd.DataFrame</a:t>
            </a:r>
            <a:r>
              <a:rPr lang="en-IN" dirty="0" smtClean="0"/>
              <a:t>({'</a:t>
            </a:r>
            <a:r>
              <a:rPr lang="en-IN" dirty="0" err="1" smtClean="0"/>
              <a:t>group':list</a:t>
            </a:r>
            <a:r>
              <a:rPr lang="en-IN" dirty="0" smtClean="0"/>
              <a:t>(map(</a:t>
            </a:r>
            <a:r>
              <a:rPr lang="en-IN" dirty="0" err="1" smtClean="0"/>
              <a:t>chr</a:t>
            </a:r>
            <a:r>
              <a:rPr lang="en-IN" dirty="0" smtClean="0"/>
              <a:t>, range(65, 85))), 'values':</a:t>
            </a:r>
            <a:r>
              <a:rPr lang="en-IN" dirty="0" err="1" smtClean="0"/>
              <a:t>np.random.uniform</a:t>
            </a:r>
            <a:r>
              <a:rPr lang="en-IN" dirty="0" smtClean="0"/>
              <a:t>(size=20) })</a:t>
            </a:r>
          </a:p>
          <a:p>
            <a:endParaRPr lang="en-IN" dirty="0" smtClean="0"/>
          </a:p>
          <a:p>
            <a:r>
              <a:rPr lang="en-IN" dirty="0" smtClean="0"/>
              <a:t># Reorder it following the values:</a:t>
            </a:r>
          </a:p>
          <a:p>
            <a:r>
              <a:rPr lang="en-IN" dirty="0" err="1" smtClean="0"/>
              <a:t>ordered_df</a:t>
            </a:r>
            <a:r>
              <a:rPr lang="en-IN" dirty="0" smtClean="0"/>
              <a:t> = </a:t>
            </a:r>
            <a:r>
              <a:rPr lang="en-IN" dirty="0" err="1" smtClean="0"/>
              <a:t>df.sort_values</a:t>
            </a:r>
            <a:r>
              <a:rPr lang="en-IN" dirty="0" smtClean="0"/>
              <a:t>(by='values')</a:t>
            </a:r>
          </a:p>
          <a:p>
            <a:r>
              <a:rPr lang="en-IN" dirty="0" err="1" smtClean="0"/>
              <a:t>my_range</a:t>
            </a:r>
            <a:r>
              <a:rPr lang="en-IN" dirty="0" smtClean="0"/>
              <a:t>=range(1,len(</a:t>
            </a:r>
            <a:r>
              <a:rPr lang="en-IN" dirty="0" err="1" smtClean="0"/>
              <a:t>df.index</a:t>
            </a:r>
            <a:r>
              <a:rPr lang="en-IN" dirty="0" smtClean="0"/>
              <a:t>)+1)</a:t>
            </a:r>
          </a:p>
          <a:p>
            <a:endParaRPr lang="en-IN" dirty="0" smtClean="0"/>
          </a:p>
          <a:p>
            <a:r>
              <a:rPr lang="en-IN" dirty="0" smtClean="0"/>
              <a:t># Make the plot</a:t>
            </a:r>
          </a:p>
          <a:p>
            <a:r>
              <a:rPr lang="en-IN" dirty="0" err="1" smtClean="0"/>
              <a:t>plt.stem</a:t>
            </a:r>
            <a:r>
              <a:rPr lang="en-IN" dirty="0" smtClean="0"/>
              <a:t>(</a:t>
            </a:r>
            <a:r>
              <a:rPr lang="en-IN" dirty="0" err="1" smtClean="0"/>
              <a:t>ordered_df</a:t>
            </a:r>
            <a:r>
              <a:rPr lang="en-IN" dirty="0" smtClean="0"/>
              <a:t>['values'])</a:t>
            </a:r>
          </a:p>
          <a:p>
            <a:r>
              <a:rPr lang="en-IN" dirty="0" err="1" smtClean="0"/>
              <a:t>plt.xticks</a:t>
            </a:r>
            <a:r>
              <a:rPr lang="en-IN" dirty="0" smtClean="0"/>
              <a:t>( </a:t>
            </a:r>
            <a:r>
              <a:rPr lang="en-IN" dirty="0" err="1" smtClean="0"/>
              <a:t>my_range</a:t>
            </a:r>
            <a:r>
              <a:rPr lang="en-IN" dirty="0" smtClean="0"/>
              <a:t>, </a:t>
            </a:r>
            <a:r>
              <a:rPr lang="en-IN" dirty="0" err="1" smtClean="0"/>
              <a:t>ordered_df</a:t>
            </a:r>
            <a:r>
              <a:rPr lang="en-IN" dirty="0" smtClean="0"/>
              <a:t>['group'])</a:t>
            </a:r>
            <a:endParaRPr lang="en-IN" dirty="0"/>
          </a:p>
        </p:txBody>
      </p:sp>
    </p:spTree>
    <p:extLst>
      <p:ext uri="{BB962C8B-B14F-4D97-AF65-F5344CB8AC3E}">
        <p14:creationId xmlns:p14="http://schemas.microsoft.com/office/powerpoint/2010/main" val="31663480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83" y="24714"/>
            <a:ext cx="8229600" cy="2527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48880"/>
            <a:ext cx="7992888" cy="2091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4266823"/>
            <a:ext cx="2800350"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6896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Lollipop Charts</a:t>
            </a:r>
            <a:endParaRPr lang="en-IN" b="1"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23036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IN" dirty="0" smtClean="0"/>
              <a:t>#1: https://en.wikipedia.org/wiki/Moir%C3%A9_pattern</a:t>
            </a:r>
          </a:p>
          <a:p>
            <a:r>
              <a:rPr lang="en-IN" dirty="0" smtClean="0"/>
              <a:t>#2: https://matplotlib.org/3.1.1/gallery/lines_bars_and_markers/stem_plot.html</a:t>
            </a:r>
          </a:p>
          <a:p>
            <a:r>
              <a:rPr lang="en-IN" dirty="0" smtClean="0"/>
              <a:t>#3: https://matplotlib.org/3.1.1/api/_as_gen/matplotlib.pyplot.hlines.html</a:t>
            </a:r>
          </a:p>
          <a:p>
            <a:r>
              <a:rPr lang="en-IN" dirty="0" smtClean="0"/>
              <a:t>#4: </a:t>
            </a:r>
            <a:r>
              <a:rPr lang="en-IN" dirty="0" err="1" smtClean="0"/>
              <a:t>Darío</a:t>
            </a:r>
            <a:r>
              <a:rPr lang="en-IN" dirty="0" smtClean="0"/>
              <a:t> </a:t>
            </a:r>
            <a:r>
              <a:rPr lang="en-IN" dirty="0" err="1" smtClean="0"/>
              <a:t>Weitz</a:t>
            </a:r>
            <a:r>
              <a:rPr lang="en-IN" dirty="0" smtClean="0"/>
              <a:t>, “Stacked Bar Graphs, Why &amp; How, Storytelling &amp; Warnings”</a:t>
            </a:r>
          </a:p>
          <a:p>
            <a:r>
              <a:rPr lang="en-IN" dirty="0" smtClean="0"/>
              <a:t>https://towardsdatascience.com/stacked-bar-graphs-why-how-f1b68a7454b7</a:t>
            </a:r>
          </a:p>
          <a:p>
            <a:r>
              <a:rPr lang="en-IN" dirty="0" smtClean="0"/>
              <a:t>#5: </a:t>
            </a:r>
            <a:r>
              <a:rPr lang="en-IN" dirty="0" err="1" smtClean="0"/>
              <a:t>Darío</a:t>
            </a:r>
            <a:r>
              <a:rPr lang="en-IN" dirty="0" smtClean="0"/>
              <a:t> </a:t>
            </a:r>
            <a:r>
              <a:rPr lang="en-IN" dirty="0" err="1" smtClean="0"/>
              <a:t>Weitz</a:t>
            </a:r>
            <a:r>
              <a:rPr lang="en-IN" dirty="0" smtClean="0"/>
              <a:t>, “Clustered &amp; Overlapped Bar Charts, Why &amp; How”</a:t>
            </a:r>
          </a:p>
          <a:p>
            <a:r>
              <a:rPr lang="en-IN" dirty="0" smtClean="0"/>
              <a:t>https://towardsdatascience.com/clustered-overlapped-bar-charts-94f1db93778e</a:t>
            </a:r>
          </a:p>
          <a:p>
            <a:r>
              <a:rPr lang="en-IN" dirty="0" smtClean="0"/>
              <a:t>#6: Stephen Few, “Lollipop Charts: “Who Loves You, Baby?</a:t>
            </a:r>
          </a:p>
          <a:p>
            <a:r>
              <a:rPr lang="en-IN" dirty="0" smtClean="0"/>
              <a:t>https://www.perceptualedge.com/blog/?p=2642</a:t>
            </a:r>
          </a:p>
          <a:p>
            <a:r>
              <a:rPr lang="en-IN" dirty="0" smtClean="0"/>
              <a:t>#7: Eli Holder, https://medium.com/nightingale/bar-graphs-vs-lollipop-charts-vs-dot-plots-experiment-ba0bd8aad5d6</a:t>
            </a:r>
          </a:p>
          <a:p>
            <a:r>
              <a:rPr lang="en-IN" dirty="0" smtClean="0"/>
              <a:t>#8: https://www.epa.gov/transportation-air-pollution-and-climate-change/carbon-pollution-transportation</a:t>
            </a:r>
            <a:endParaRPr lang="en-IN" dirty="0"/>
          </a:p>
        </p:txBody>
      </p:sp>
    </p:spTree>
    <p:extLst>
      <p:ext uri="{BB962C8B-B14F-4D97-AF65-F5344CB8AC3E}">
        <p14:creationId xmlns:p14="http://schemas.microsoft.com/office/powerpoint/2010/main" val="6690678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LC with tableau</a:t>
            </a:r>
            <a:endParaRPr lang="en-IN" dirty="0"/>
          </a:p>
        </p:txBody>
      </p:sp>
      <p:sp>
        <p:nvSpPr>
          <p:cNvPr id="3" name="Content Placeholder 2"/>
          <p:cNvSpPr>
            <a:spLocks noGrp="1"/>
          </p:cNvSpPr>
          <p:nvPr>
            <p:ph idx="1"/>
          </p:nvPr>
        </p:nvSpPr>
        <p:spPr/>
        <p:txBody>
          <a:bodyPr/>
          <a:lstStyle/>
          <a:p>
            <a:pPr fontAlgn="base"/>
            <a:r>
              <a:rPr lang="en-IN" b="1" dirty="0"/>
              <a:t>Step 1: Build a simple bar chart. </a:t>
            </a:r>
          </a:p>
          <a:p>
            <a:pPr fontAlgn="base"/>
            <a:r>
              <a:rPr lang="en-IN" dirty="0"/>
              <a:t>Drag dimension field ‘</a:t>
            </a:r>
            <a:r>
              <a:rPr lang="en-IN" b="1" dirty="0"/>
              <a:t>Sub-Category</a:t>
            </a:r>
            <a:r>
              <a:rPr lang="en-IN" dirty="0"/>
              <a:t>’ to the rows shelf. </a:t>
            </a:r>
          </a:p>
          <a:p>
            <a:pPr fontAlgn="base"/>
            <a:r>
              <a:rPr lang="en-IN" dirty="0"/>
              <a:t>Drag measure field ‘</a:t>
            </a:r>
            <a:r>
              <a:rPr lang="en-IN" b="1" dirty="0"/>
              <a:t>Sales</a:t>
            </a:r>
            <a:r>
              <a:rPr lang="en-IN" dirty="0"/>
              <a:t>’ to the columns shelf. </a:t>
            </a:r>
          </a:p>
          <a:p>
            <a:pPr fontAlgn="base"/>
            <a:r>
              <a:rPr lang="en-IN" dirty="0"/>
              <a:t>Select ‘</a:t>
            </a:r>
            <a:r>
              <a:rPr lang="en-IN" b="1" dirty="0"/>
              <a:t>Bar</a:t>
            </a:r>
            <a:r>
              <a:rPr lang="en-IN" dirty="0"/>
              <a:t>’ under the Marks card. </a:t>
            </a:r>
          </a:p>
        </p:txBody>
      </p:sp>
    </p:spTree>
    <p:extLst>
      <p:ext uri="{BB962C8B-B14F-4D97-AF65-F5344CB8AC3E}">
        <p14:creationId xmlns:p14="http://schemas.microsoft.com/office/powerpoint/2010/main" val="31146354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7750" y="1605756"/>
            <a:ext cx="7048500"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469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fontAlgn="base"/>
            <a:r>
              <a:rPr lang="en-IN" b="1" dirty="0"/>
              <a:t>Step 2: Create a dual bar chart (duplicate the view).</a:t>
            </a:r>
          </a:p>
          <a:p>
            <a:pPr fontAlgn="base"/>
            <a:r>
              <a:rPr lang="en-IN" dirty="0"/>
              <a:t>Two ways to do this; </a:t>
            </a:r>
          </a:p>
          <a:p>
            <a:pPr fontAlgn="base"/>
            <a:r>
              <a:rPr lang="en-IN" dirty="0"/>
              <a:t>Hold down Ctrl key and drag the aggregate field </a:t>
            </a:r>
            <a:r>
              <a:rPr lang="en-IN" b="1" dirty="0"/>
              <a:t>SUM(Sales)</a:t>
            </a:r>
            <a:r>
              <a:rPr lang="en-IN" dirty="0"/>
              <a:t> in the columns shelf next to itself. </a:t>
            </a:r>
          </a:p>
          <a:p>
            <a:pPr fontAlgn="base"/>
            <a:r>
              <a:rPr lang="en-IN" dirty="0"/>
              <a:t>or </a:t>
            </a:r>
          </a:p>
          <a:p>
            <a:pPr fontAlgn="base"/>
            <a:r>
              <a:rPr lang="en-IN" dirty="0"/>
              <a:t>Drag the measure field ‘</a:t>
            </a:r>
            <a:r>
              <a:rPr lang="en-IN" b="1" dirty="0"/>
              <a:t>Sales</a:t>
            </a:r>
            <a:r>
              <a:rPr lang="en-IN" dirty="0"/>
              <a:t>’ to the columns shelf next to the aggregate field </a:t>
            </a:r>
            <a:r>
              <a:rPr lang="en-IN" b="1" dirty="0"/>
              <a:t>SUM(Sales)</a:t>
            </a:r>
            <a:r>
              <a:rPr lang="en-IN" dirty="0"/>
              <a:t>. </a:t>
            </a:r>
          </a:p>
          <a:p>
            <a:endParaRPr lang="en-IN" dirty="0"/>
          </a:p>
        </p:txBody>
      </p:sp>
    </p:spTree>
    <p:extLst>
      <p:ext uri="{BB962C8B-B14F-4D97-AF65-F5344CB8AC3E}">
        <p14:creationId xmlns:p14="http://schemas.microsoft.com/office/powerpoint/2010/main" val="39410607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7750" y="2048669"/>
            <a:ext cx="7048500"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48256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IN" dirty="0"/>
              <a:t>Make the charts dual.</a:t>
            </a:r>
          </a:p>
          <a:p>
            <a:r>
              <a:rPr lang="en-IN" dirty="0"/>
              <a:t/>
            </a:r>
            <a:br>
              <a:rPr lang="en-IN" dirty="0"/>
            </a:b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2564904"/>
            <a:ext cx="7048500"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72780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4525963"/>
          </a:xfrm>
        </p:spPr>
        <p:txBody>
          <a:bodyPr/>
          <a:lstStyle/>
          <a:p>
            <a:pPr fontAlgn="base"/>
            <a:r>
              <a:rPr lang="en-IN" dirty="0"/>
              <a:t>Synchronize the axis.</a:t>
            </a:r>
          </a:p>
          <a:p>
            <a:r>
              <a:rPr lang="en-IN" dirty="0"/>
              <a:t/>
            </a:r>
            <a:br>
              <a:rPr lang="en-IN" dirty="0"/>
            </a:b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97" y="1340768"/>
            <a:ext cx="7048500"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31915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IN" b="1" dirty="0"/>
              <a:t>Step 3: Change the second bar chart to a circle.</a:t>
            </a:r>
          </a:p>
          <a:p>
            <a:pPr fontAlgn="base"/>
            <a:r>
              <a:rPr lang="en-IN" dirty="0"/>
              <a:t>This can be done as follows; </a:t>
            </a:r>
          </a:p>
          <a:p>
            <a:pPr fontAlgn="base"/>
            <a:r>
              <a:rPr lang="en-IN" dirty="0"/>
              <a:t>Select the second bar chart and change it to ‘</a:t>
            </a:r>
            <a:r>
              <a:rPr lang="en-IN" b="1" dirty="0"/>
              <a:t>Shape</a:t>
            </a:r>
            <a:r>
              <a:rPr lang="en-IN" dirty="0"/>
              <a:t>’ under marks card. </a:t>
            </a:r>
          </a:p>
          <a:p>
            <a:pPr fontAlgn="base"/>
            <a:r>
              <a:rPr lang="en-IN" dirty="0"/>
              <a:t>Choose circle on the ‘</a:t>
            </a:r>
            <a:r>
              <a:rPr lang="en-IN" b="1" dirty="0"/>
              <a:t>Shape</a:t>
            </a:r>
            <a:r>
              <a:rPr lang="en-IN" dirty="0"/>
              <a:t>’ tab. </a:t>
            </a:r>
          </a:p>
          <a:p>
            <a:endParaRPr lang="en-IN" dirty="0"/>
          </a:p>
        </p:txBody>
      </p:sp>
    </p:spTree>
    <p:extLst>
      <p:ext uri="{BB962C8B-B14F-4D97-AF65-F5344CB8AC3E}">
        <p14:creationId xmlns:p14="http://schemas.microsoft.com/office/powerpoint/2010/main" val="30256148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8213" y="1600200"/>
            <a:ext cx="566757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80072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IN" dirty="0"/>
              <a:t>Adjust the two charts as follows; </a:t>
            </a:r>
          </a:p>
          <a:p>
            <a:pPr fontAlgn="base"/>
            <a:r>
              <a:rPr lang="en-IN" dirty="0"/>
              <a:t>Make the bar chart (1st chart) thinner and the circles (2nd chart) larger by adjusting their respective sizes under </a:t>
            </a:r>
            <a:r>
              <a:rPr lang="en-IN" b="1" dirty="0"/>
              <a:t>Size</a:t>
            </a:r>
            <a:r>
              <a:rPr lang="en-IN" dirty="0"/>
              <a:t> tab. </a:t>
            </a:r>
          </a:p>
          <a:p>
            <a:endParaRPr lang="en-IN" dirty="0"/>
          </a:p>
        </p:txBody>
      </p:sp>
    </p:spTree>
    <p:extLst>
      <p:ext uri="{BB962C8B-B14F-4D97-AF65-F5344CB8AC3E}">
        <p14:creationId xmlns:p14="http://schemas.microsoft.com/office/powerpoint/2010/main" val="3089351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9"/>
            <a:ext cx="7772400" cy="1008111"/>
          </a:xfrm>
        </p:spPr>
        <p:txBody>
          <a:bodyPr/>
          <a:lstStyle/>
          <a:p>
            <a:r>
              <a:rPr lang="en-IN" b="1" dirty="0" smtClean="0"/>
              <a:t>Lollipop Charts</a:t>
            </a:r>
            <a:endParaRPr lang="en-IN" b="1" dirty="0"/>
          </a:p>
        </p:txBody>
      </p:sp>
      <p:sp>
        <p:nvSpPr>
          <p:cNvPr id="3" name="Subtitle 2"/>
          <p:cNvSpPr>
            <a:spLocks noGrp="1"/>
          </p:cNvSpPr>
          <p:nvPr>
            <p:ph type="subTitle" idx="1"/>
          </p:nvPr>
        </p:nvSpPr>
        <p:spPr>
          <a:xfrm>
            <a:off x="971600" y="1484784"/>
            <a:ext cx="7776864" cy="4680520"/>
          </a:xfrm>
        </p:spPr>
        <p:txBody>
          <a:bodyPr>
            <a:normAutofit/>
          </a:bodyPr>
          <a:lstStyle/>
          <a:p>
            <a:pPr algn="just">
              <a:spcBef>
                <a:spcPct val="0"/>
              </a:spcBef>
            </a:pPr>
            <a:r>
              <a:rPr lang="en-IN" sz="2400" b="1" dirty="0">
                <a:solidFill>
                  <a:schemeClr val="tx1"/>
                </a:solidFill>
                <a:latin typeface="+mj-lt"/>
                <a:ea typeface="+mj-ea"/>
                <a:cs typeface="+mj-cs"/>
              </a:rPr>
              <a:t>Steps</a:t>
            </a:r>
            <a:r>
              <a:rPr lang="en-IN" sz="2400" b="1" dirty="0" smtClean="0">
                <a:solidFill>
                  <a:schemeClr val="tx1"/>
                </a:solidFill>
                <a:latin typeface="+mj-lt"/>
                <a:ea typeface="+mj-ea"/>
                <a:cs typeface="+mj-cs"/>
              </a:rPr>
              <a:t>:</a:t>
            </a:r>
          </a:p>
          <a:p>
            <a:pPr marL="342900" indent="-342900" algn="just">
              <a:spcBef>
                <a:spcPct val="0"/>
              </a:spcBef>
              <a:buFont typeface="Arial" panose="020B0604020202020204" pitchFamily="34" charset="0"/>
              <a:buChar char="•"/>
            </a:pPr>
            <a:r>
              <a:rPr lang="en-IN" sz="2400" b="1" dirty="0" smtClean="0">
                <a:solidFill>
                  <a:schemeClr val="tx1"/>
                </a:solidFill>
                <a:latin typeface="+mj-lt"/>
                <a:ea typeface="+mj-ea"/>
                <a:cs typeface="+mj-cs"/>
              </a:rPr>
              <a:t>Drag region in col and sales in rows</a:t>
            </a:r>
          </a:p>
          <a:p>
            <a:pPr marL="342900" indent="-342900" algn="just">
              <a:spcBef>
                <a:spcPct val="0"/>
              </a:spcBef>
              <a:buFont typeface="Arial" panose="020B0604020202020204" pitchFamily="34" charset="0"/>
              <a:buChar char="•"/>
            </a:pPr>
            <a:r>
              <a:rPr lang="en-IN" sz="2400" b="1" dirty="0" smtClean="0">
                <a:solidFill>
                  <a:schemeClr val="tx1"/>
                </a:solidFill>
                <a:latin typeface="+mj-lt"/>
                <a:ea typeface="+mj-ea"/>
                <a:cs typeface="+mj-cs"/>
              </a:rPr>
              <a:t>Drag sales again in rows and make dual axis.</a:t>
            </a:r>
          </a:p>
          <a:p>
            <a:pPr marL="342900" indent="-342900" algn="just">
              <a:spcBef>
                <a:spcPct val="0"/>
              </a:spcBef>
              <a:buFont typeface="Arial" panose="020B0604020202020204" pitchFamily="34" charset="0"/>
              <a:buChar char="•"/>
            </a:pPr>
            <a:r>
              <a:rPr lang="en-IN" sz="2400" b="1" dirty="0" smtClean="0">
                <a:solidFill>
                  <a:schemeClr val="tx1"/>
                </a:solidFill>
                <a:latin typeface="+mj-lt"/>
                <a:ea typeface="+mj-ea"/>
                <a:cs typeface="+mj-cs"/>
              </a:rPr>
              <a:t>In the marks in first sales change it to bar.</a:t>
            </a:r>
          </a:p>
          <a:p>
            <a:pPr marL="342900" indent="-342900" algn="just">
              <a:spcBef>
                <a:spcPct val="0"/>
              </a:spcBef>
              <a:buFont typeface="Arial" panose="020B0604020202020204" pitchFamily="34" charset="0"/>
              <a:buChar char="•"/>
            </a:pPr>
            <a:r>
              <a:rPr lang="en-IN" sz="2400" b="1" dirty="0" smtClean="0">
                <a:solidFill>
                  <a:schemeClr val="tx1"/>
                </a:solidFill>
                <a:latin typeface="+mj-lt"/>
                <a:ea typeface="+mj-ea"/>
                <a:cs typeface="+mj-cs"/>
              </a:rPr>
              <a:t>Right click on the right side axis and select synchronize.</a:t>
            </a:r>
          </a:p>
          <a:p>
            <a:pPr marL="342900" indent="-342900" algn="just">
              <a:spcBef>
                <a:spcPct val="0"/>
              </a:spcBef>
              <a:buFont typeface="Arial" panose="020B0604020202020204" pitchFamily="34" charset="0"/>
              <a:buChar char="•"/>
            </a:pPr>
            <a:r>
              <a:rPr lang="en-IN" sz="2400" b="1" dirty="0" smtClean="0">
                <a:solidFill>
                  <a:schemeClr val="tx1"/>
                </a:solidFill>
                <a:latin typeface="+mj-lt"/>
                <a:ea typeface="+mj-ea"/>
                <a:cs typeface="+mj-cs"/>
              </a:rPr>
              <a:t>In the marks first sales change size &amp; </a:t>
            </a:r>
            <a:r>
              <a:rPr lang="en-IN" sz="2400" b="1" dirty="0" err="1" smtClean="0">
                <a:solidFill>
                  <a:schemeClr val="tx1"/>
                </a:solidFill>
                <a:latin typeface="+mj-lt"/>
                <a:ea typeface="+mj-ea"/>
                <a:cs typeface="+mj-cs"/>
              </a:rPr>
              <a:t>color</a:t>
            </a:r>
            <a:r>
              <a:rPr lang="en-IN" sz="2400" b="1" dirty="0" smtClean="0">
                <a:solidFill>
                  <a:schemeClr val="tx1"/>
                </a:solidFill>
                <a:latin typeface="+mj-lt"/>
                <a:ea typeface="+mj-ea"/>
                <a:cs typeface="+mj-cs"/>
              </a:rPr>
              <a:t>.</a:t>
            </a:r>
          </a:p>
          <a:p>
            <a:pPr marL="342900" indent="-342900" algn="just">
              <a:spcBef>
                <a:spcPct val="0"/>
              </a:spcBef>
              <a:buFont typeface="Arial" panose="020B0604020202020204" pitchFamily="34" charset="0"/>
              <a:buChar char="•"/>
            </a:pPr>
            <a:r>
              <a:rPr lang="en-IN" sz="2400" b="1" dirty="0" smtClean="0">
                <a:solidFill>
                  <a:schemeClr val="tx1"/>
                </a:solidFill>
                <a:latin typeface="+mj-lt"/>
                <a:ea typeface="+mj-ea"/>
                <a:cs typeface="+mj-cs"/>
              </a:rPr>
              <a:t>In the second sales change the </a:t>
            </a:r>
            <a:r>
              <a:rPr lang="en-IN" sz="2400" b="1" dirty="0" err="1" smtClean="0">
                <a:solidFill>
                  <a:schemeClr val="tx1"/>
                </a:solidFill>
                <a:latin typeface="+mj-lt"/>
                <a:ea typeface="+mj-ea"/>
                <a:cs typeface="+mj-cs"/>
              </a:rPr>
              <a:t>color</a:t>
            </a:r>
            <a:r>
              <a:rPr lang="en-IN" sz="2400" b="1" dirty="0" smtClean="0">
                <a:solidFill>
                  <a:schemeClr val="tx1"/>
                </a:solidFill>
                <a:latin typeface="+mj-lt"/>
                <a:ea typeface="+mj-ea"/>
                <a:cs typeface="+mj-cs"/>
              </a:rPr>
              <a:t>.</a:t>
            </a:r>
          </a:p>
          <a:p>
            <a:pPr marL="342900" indent="-342900" algn="just">
              <a:spcBef>
                <a:spcPct val="0"/>
              </a:spcBef>
              <a:buFont typeface="Arial" panose="020B0604020202020204" pitchFamily="34" charset="0"/>
              <a:buChar char="•"/>
            </a:pPr>
            <a:r>
              <a:rPr lang="en-IN" sz="2400" b="1" dirty="0" smtClean="0">
                <a:solidFill>
                  <a:schemeClr val="tx1"/>
                </a:solidFill>
                <a:latin typeface="+mj-lt"/>
                <a:ea typeface="+mj-ea"/>
                <a:cs typeface="+mj-cs"/>
              </a:rPr>
              <a:t>Right click on right side axis and hide axis by clicking show header.</a:t>
            </a:r>
          </a:p>
          <a:p>
            <a:pPr marL="342900" indent="-342900" algn="just">
              <a:spcBef>
                <a:spcPct val="0"/>
              </a:spcBef>
              <a:buFont typeface="Arial" panose="020B0604020202020204" pitchFamily="34" charset="0"/>
              <a:buChar char="•"/>
            </a:pPr>
            <a:r>
              <a:rPr lang="en-IN" sz="2400" b="1" dirty="0" smtClean="0">
                <a:solidFill>
                  <a:schemeClr val="tx1"/>
                </a:solidFill>
                <a:latin typeface="+mj-lt"/>
                <a:ea typeface="+mj-ea"/>
                <a:cs typeface="+mj-cs"/>
              </a:rPr>
              <a:t>Drag sales into label in second sales.</a:t>
            </a:r>
          </a:p>
          <a:p>
            <a:pPr marL="342900" indent="-342900" algn="just">
              <a:spcBef>
                <a:spcPct val="0"/>
              </a:spcBef>
              <a:buFont typeface="Arial" panose="020B0604020202020204" pitchFamily="34" charset="0"/>
              <a:buChar char="•"/>
            </a:pPr>
            <a:r>
              <a:rPr lang="en-IN" sz="2400" b="1" dirty="0" smtClean="0">
                <a:solidFill>
                  <a:schemeClr val="tx1"/>
                </a:solidFill>
                <a:latin typeface="+mj-lt"/>
                <a:ea typeface="+mj-ea"/>
                <a:cs typeface="+mj-cs"/>
              </a:rPr>
              <a:t> Drag profit into label for second sales.</a:t>
            </a:r>
          </a:p>
          <a:p>
            <a:pPr marL="342900" indent="-342900" algn="just">
              <a:spcBef>
                <a:spcPct val="0"/>
              </a:spcBef>
              <a:buFont typeface="Arial" panose="020B0604020202020204" pitchFamily="34" charset="0"/>
              <a:buChar char="•"/>
            </a:pPr>
            <a:r>
              <a:rPr lang="en-IN" sz="2400" b="1" dirty="0" smtClean="0">
                <a:solidFill>
                  <a:schemeClr val="tx1"/>
                </a:solidFill>
                <a:latin typeface="+mj-lt"/>
                <a:ea typeface="+mj-ea"/>
                <a:cs typeface="+mj-cs"/>
              </a:rPr>
              <a:t>Put profit in size for </a:t>
            </a:r>
            <a:r>
              <a:rPr lang="en-IN" sz="2400" b="1" smtClean="0">
                <a:solidFill>
                  <a:schemeClr val="tx1"/>
                </a:solidFill>
                <a:latin typeface="+mj-lt"/>
                <a:ea typeface="+mj-ea"/>
                <a:cs typeface="+mj-cs"/>
              </a:rPr>
              <a:t>second sales.</a:t>
            </a:r>
            <a:endParaRPr lang="en-IN" sz="2400" b="1" dirty="0" smtClean="0">
              <a:solidFill>
                <a:schemeClr val="tx1"/>
              </a:solidFill>
              <a:latin typeface="+mj-lt"/>
              <a:ea typeface="+mj-ea"/>
              <a:cs typeface="+mj-cs"/>
            </a:endParaRPr>
          </a:p>
          <a:p>
            <a:pPr marL="342900" indent="-342900" algn="just">
              <a:spcBef>
                <a:spcPct val="0"/>
              </a:spcBef>
              <a:buFont typeface="Arial" panose="020B0604020202020204" pitchFamily="34" charset="0"/>
              <a:buChar char="•"/>
            </a:pPr>
            <a:endParaRPr lang="en-IN" sz="2400" b="1" dirty="0">
              <a:solidFill>
                <a:schemeClr val="tx1"/>
              </a:solidFill>
              <a:latin typeface="+mj-lt"/>
              <a:ea typeface="+mj-ea"/>
              <a:cs typeface="+mj-cs"/>
            </a:endParaRPr>
          </a:p>
        </p:txBody>
      </p:sp>
    </p:spTree>
    <p:extLst>
      <p:ext uri="{BB962C8B-B14F-4D97-AF65-F5344CB8AC3E}">
        <p14:creationId xmlns:p14="http://schemas.microsoft.com/office/powerpoint/2010/main" val="8992552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2100" y="1600200"/>
            <a:ext cx="567979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60152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5165"/>
            <a:ext cx="8229600" cy="4525963"/>
          </a:xfrm>
        </p:spPr>
        <p:txBody>
          <a:bodyPr/>
          <a:lstStyle/>
          <a:p>
            <a:pPr fontAlgn="base"/>
            <a:r>
              <a:rPr lang="en-IN" dirty="0"/>
              <a:t>Executing this gives us the Lollipop chart below;</a:t>
            </a:r>
          </a:p>
          <a:p>
            <a:r>
              <a:rPr lang="en-IN" dirty="0"/>
              <a:t/>
            </a:r>
            <a:br>
              <a:rPr lang="en-IN" dirty="0"/>
            </a:b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775" y="1180678"/>
            <a:ext cx="6648450"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95433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88640"/>
            <a:ext cx="8229600" cy="4525963"/>
          </a:xfrm>
        </p:spPr>
        <p:txBody>
          <a:bodyPr>
            <a:normAutofit/>
          </a:bodyPr>
          <a:lstStyle/>
          <a:p>
            <a:r>
              <a:rPr lang="en-IN" sz="2000" dirty="0"/>
              <a:t>Note, the </a:t>
            </a:r>
            <a:r>
              <a:rPr lang="en-IN" sz="2000" b="1" dirty="0"/>
              <a:t>Shape</a:t>
            </a:r>
            <a:r>
              <a:rPr lang="en-IN" sz="2000" dirty="0"/>
              <a:t> tab of the second chart gives us a variety of icons we can use, giving us control of how we would like to present our data. See the few examples have compiled below.</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585913"/>
            <a:ext cx="7048500"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62879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Read Yourself Slide</a:t>
            </a:r>
            <a:endParaRPr lang="en-IN" dirty="0"/>
          </a:p>
        </p:txBody>
      </p:sp>
      <p:sp>
        <p:nvSpPr>
          <p:cNvPr id="3" name="Content Placeholder 2"/>
          <p:cNvSpPr>
            <a:spLocks noGrp="1"/>
          </p:cNvSpPr>
          <p:nvPr>
            <p:ph idx="1"/>
          </p:nvPr>
        </p:nvSpPr>
        <p:spPr/>
        <p:txBody>
          <a:bodyPr/>
          <a:lstStyle/>
          <a:p>
            <a:r>
              <a:rPr lang="en-IN" dirty="0" smtClean="0"/>
              <a:t>A </a:t>
            </a:r>
            <a:r>
              <a:rPr lang="en-IN" dirty="0"/>
              <a:t>Lollipop chart doesn’t add any new insights if you were to compare it with a simple bar chart. But, it gives us a different way of presenting same insights, making users more interested in the </a:t>
            </a:r>
            <a:r>
              <a:rPr lang="en-IN" dirty="0" err="1"/>
              <a:t>viz</a:t>
            </a:r>
            <a:r>
              <a:rPr lang="en-IN" dirty="0"/>
              <a:t>, adding some fun and new perspective too.</a:t>
            </a:r>
          </a:p>
        </p:txBody>
      </p:sp>
    </p:spTree>
    <p:extLst>
      <p:ext uri="{BB962C8B-B14F-4D97-AF65-F5344CB8AC3E}">
        <p14:creationId xmlns:p14="http://schemas.microsoft.com/office/powerpoint/2010/main" val="1413370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lstStyle/>
          <a:p>
            <a:r>
              <a:rPr lang="en-IN" b="1" dirty="0"/>
              <a:t>LIKERT VISUALIZATIONS</a:t>
            </a:r>
            <a:endParaRPr lang="en-IN" dirty="0"/>
          </a:p>
        </p:txBody>
      </p:sp>
      <p:sp>
        <p:nvSpPr>
          <p:cNvPr id="3" name="Content Placeholder 2"/>
          <p:cNvSpPr>
            <a:spLocks noGrp="1"/>
          </p:cNvSpPr>
          <p:nvPr>
            <p:ph idx="1"/>
          </p:nvPr>
        </p:nvSpPr>
        <p:spPr>
          <a:xfrm>
            <a:off x="457200" y="908720"/>
            <a:ext cx="8229600" cy="5217443"/>
          </a:xfrm>
        </p:spPr>
        <p:txBody>
          <a:bodyPr>
            <a:normAutofit fontScale="92500"/>
          </a:bodyPr>
          <a:lstStyle/>
          <a:p>
            <a:pPr algn="just"/>
            <a:r>
              <a:rPr lang="en-IN" dirty="0"/>
              <a:t>Likert scales are the most widely used approach to </a:t>
            </a:r>
            <a:r>
              <a:rPr lang="en-IN" dirty="0" smtClean="0"/>
              <a:t>scaling responses </a:t>
            </a:r>
            <a:r>
              <a:rPr lang="en-IN" dirty="0"/>
              <a:t>to gauge sentiment and tendencies, and are </a:t>
            </a:r>
            <a:r>
              <a:rPr lang="en-IN" dirty="0" smtClean="0"/>
              <a:t>a staple </a:t>
            </a:r>
            <a:r>
              <a:rPr lang="en-IN" dirty="0"/>
              <a:t>of surveys and other types of data </a:t>
            </a:r>
            <a:r>
              <a:rPr lang="en-IN" dirty="0" smtClean="0"/>
              <a:t>collection methodologies</a:t>
            </a:r>
            <a:r>
              <a:rPr lang="en-IN" dirty="0"/>
              <a:t>. </a:t>
            </a:r>
            <a:endParaRPr lang="en-IN" dirty="0" smtClean="0"/>
          </a:p>
          <a:p>
            <a:pPr algn="just"/>
            <a:r>
              <a:rPr lang="en-IN" dirty="0" smtClean="0"/>
              <a:t>Several </a:t>
            </a:r>
            <a:r>
              <a:rPr lang="en-IN" dirty="0"/>
              <a:t>ways exist to ask Likert </a:t>
            </a:r>
            <a:r>
              <a:rPr lang="en-IN" dirty="0" smtClean="0"/>
              <a:t>scale questions</a:t>
            </a:r>
            <a:r>
              <a:rPr lang="en-IN" dirty="0"/>
              <a:t>, as well as several ways to visualize their data.</a:t>
            </a:r>
          </a:p>
          <a:p>
            <a:pPr algn="just"/>
            <a:r>
              <a:rPr lang="en-IN" dirty="0"/>
              <a:t>This section provides a look at the two most common </a:t>
            </a:r>
            <a:r>
              <a:rPr lang="en-IN" dirty="0" smtClean="0"/>
              <a:t>Likert scales </a:t>
            </a:r>
            <a:r>
              <a:rPr lang="en-IN" dirty="0"/>
              <a:t>and the best ways to visualize them: a 100% </a:t>
            </a:r>
            <a:r>
              <a:rPr lang="en-IN" dirty="0" smtClean="0"/>
              <a:t>stacked bar </a:t>
            </a:r>
            <a:r>
              <a:rPr lang="en-IN" dirty="0"/>
              <a:t>chart and a divergent bar chart.</a:t>
            </a:r>
          </a:p>
          <a:p>
            <a:pPr marL="0" indent="0">
              <a:buNone/>
            </a:pPr>
            <a:endParaRPr lang="en-IN" dirty="0"/>
          </a:p>
        </p:txBody>
      </p:sp>
    </p:spTree>
    <p:extLst>
      <p:ext uri="{BB962C8B-B14F-4D97-AF65-F5344CB8AC3E}">
        <p14:creationId xmlns:p14="http://schemas.microsoft.com/office/powerpoint/2010/main" val="38909414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lstStyle/>
          <a:p>
            <a:r>
              <a:rPr lang="en-IN" b="1" dirty="0"/>
              <a:t>100% Stacked Bar Chart</a:t>
            </a:r>
            <a:endParaRPr lang="en-IN" dirty="0"/>
          </a:p>
        </p:txBody>
      </p:sp>
      <p:sp>
        <p:nvSpPr>
          <p:cNvPr id="3" name="Content Placeholder 2"/>
          <p:cNvSpPr>
            <a:spLocks noGrp="1"/>
          </p:cNvSpPr>
          <p:nvPr>
            <p:ph idx="1"/>
          </p:nvPr>
        </p:nvSpPr>
        <p:spPr>
          <a:xfrm>
            <a:off x="457200" y="908720"/>
            <a:ext cx="8229600" cy="5217443"/>
          </a:xfrm>
        </p:spPr>
        <p:txBody>
          <a:bodyPr>
            <a:normAutofit fontScale="77500" lnSpcReduction="20000"/>
          </a:bodyPr>
          <a:lstStyle/>
          <a:p>
            <a:pPr algn="just"/>
            <a:r>
              <a:rPr lang="en-IN" dirty="0"/>
              <a:t>A number of things need to be done to improve this </a:t>
            </a:r>
            <a:r>
              <a:rPr lang="en-IN" dirty="0" smtClean="0"/>
              <a:t>basic 100</a:t>
            </a:r>
            <a:r>
              <a:rPr lang="en-IN" dirty="0"/>
              <a:t>% stacked bar chart to properly visualize the Likert data:</a:t>
            </a:r>
          </a:p>
          <a:p>
            <a:pPr algn="just"/>
            <a:r>
              <a:rPr lang="en-IN" b="1" dirty="0" err="1"/>
              <a:t>Color</a:t>
            </a:r>
            <a:r>
              <a:rPr lang="en-IN" dirty="0"/>
              <a:t>: The automatic </a:t>
            </a:r>
            <a:r>
              <a:rPr lang="en-IN" dirty="0" err="1"/>
              <a:t>color</a:t>
            </a:r>
            <a:r>
              <a:rPr lang="en-IN" dirty="0"/>
              <a:t> scheme in Tableau does </a:t>
            </a:r>
            <a:r>
              <a:rPr lang="en-IN" dirty="0" smtClean="0"/>
              <a:t>little to </a:t>
            </a:r>
            <a:r>
              <a:rPr lang="en-IN" dirty="0"/>
              <a:t>help us see </a:t>
            </a:r>
            <a:r>
              <a:rPr lang="en-IN" dirty="0" err="1"/>
              <a:t>behaviors</a:t>
            </a:r>
            <a:r>
              <a:rPr lang="en-IN" dirty="0"/>
              <a:t> that are adjacent (for </a:t>
            </a:r>
            <a:r>
              <a:rPr lang="en-IN" dirty="0" smtClean="0"/>
              <a:t>example, sometimes/often </a:t>
            </a:r>
            <a:r>
              <a:rPr lang="en-IN" dirty="0"/>
              <a:t>and just once/never). Using the </a:t>
            </a:r>
            <a:r>
              <a:rPr lang="en-IN" dirty="0" err="1" smtClean="0"/>
              <a:t>Color</a:t>
            </a:r>
            <a:r>
              <a:rPr lang="en-IN" dirty="0"/>
              <a:t> </a:t>
            </a:r>
            <a:r>
              <a:rPr lang="en-IN" dirty="0" smtClean="0"/>
              <a:t>Marks </a:t>
            </a:r>
            <a:r>
              <a:rPr lang="en-IN" dirty="0"/>
              <a:t>card, adjust these to a more suitable </a:t>
            </a:r>
            <a:r>
              <a:rPr lang="en-IN" dirty="0" err="1"/>
              <a:t>color</a:t>
            </a:r>
            <a:r>
              <a:rPr lang="en-IN" dirty="0"/>
              <a:t> palette.</a:t>
            </a:r>
          </a:p>
          <a:p>
            <a:pPr algn="just"/>
            <a:r>
              <a:rPr lang="en-IN" b="1" dirty="0"/>
              <a:t>Sort</a:t>
            </a:r>
            <a:r>
              <a:rPr lang="en-IN" dirty="0"/>
              <a:t>: Tendencies are sorted in alphabetical order </a:t>
            </a:r>
            <a:r>
              <a:rPr lang="en-IN" dirty="0" smtClean="0"/>
              <a:t>rather than </a:t>
            </a:r>
            <a:r>
              <a:rPr lang="en-IN" dirty="0"/>
              <a:t>by how often they occur. Manually sort these </a:t>
            </a:r>
            <a:r>
              <a:rPr lang="en-IN" dirty="0" smtClean="0"/>
              <a:t>to reflect </a:t>
            </a:r>
            <a:r>
              <a:rPr lang="en-IN" dirty="0"/>
              <a:t>the correct order.</a:t>
            </a:r>
          </a:p>
          <a:p>
            <a:pPr algn="just"/>
            <a:r>
              <a:rPr lang="en-IN" b="1" dirty="0"/>
              <a:t>Totals</a:t>
            </a:r>
            <a:r>
              <a:rPr lang="en-IN" dirty="0"/>
              <a:t>: A count of data is an okay option, but a </a:t>
            </a:r>
            <a:r>
              <a:rPr lang="en-IN" dirty="0" smtClean="0"/>
              <a:t>better option </a:t>
            </a:r>
            <a:r>
              <a:rPr lang="en-IN" dirty="0"/>
              <a:t>(particularly in survey data) may be Percent </a:t>
            </a:r>
            <a:r>
              <a:rPr lang="en-IN" dirty="0" smtClean="0"/>
              <a:t>of Total</a:t>
            </a:r>
            <a:r>
              <a:rPr lang="en-IN" dirty="0"/>
              <a:t>. Add in the correct table calculation to reflect this.</a:t>
            </a:r>
          </a:p>
          <a:p>
            <a:pPr algn="just"/>
            <a:r>
              <a:rPr lang="en-IN" b="1" dirty="0"/>
              <a:t>Curate</a:t>
            </a:r>
            <a:r>
              <a:rPr lang="en-IN" dirty="0"/>
              <a:t>: Remove unnecessary headers to clean up </a:t>
            </a:r>
            <a:r>
              <a:rPr lang="en-IN" dirty="0" smtClean="0"/>
              <a:t>your canvas</a:t>
            </a:r>
            <a:r>
              <a:rPr lang="en-IN" dirty="0"/>
              <a:t>.</a:t>
            </a:r>
          </a:p>
        </p:txBody>
      </p:sp>
    </p:spTree>
    <p:extLst>
      <p:ext uri="{BB962C8B-B14F-4D97-AF65-F5344CB8AC3E}">
        <p14:creationId xmlns:p14="http://schemas.microsoft.com/office/powerpoint/2010/main" val="3797960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lstStyle/>
          <a:p>
            <a:r>
              <a:rPr lang="en-IN" b="1" dirty="0"/>
              <a:t>Divergent Stacked Bar Chart</a:t>
            </a:r>
            <a:endParaRPr lang="en-IN" dirty="0"/>
          </a:p>
        </p:txBody>
      </p:sp>
      <p:sp>
        <p:nvSpPr>
          <p:cNvPr id="3" name="Content Placeholder 2"/>
          <p:cNvSpPr>
            <a:spLocks noGrp="1"/>
          </p:cNvSpPr>
          <p:nvPr>
            <p:ph idx="1"/>
          </p:nvPr>
        </p:nvSpPr>
        <p:spPr>
          <a:xfrm>
            <a:off x="457200" y="908720"/>
            <a:ext cx="8229600" cy="5217443"/>
          </a:xfrm>
        </p:spPr>
        <p:txBody>
          <a:bodyPr>
            <a:normAutofit/>
          </a:bodyPr>
          <a:lstStyle/>
          <a:p>
            <a:pPr algn="just"/>
            <a:r>
              <a:rPr lang="en-IN" dirty="0"/>
              <a:t>Although the 100% stacked bar chart will </a:t>
            </a:r>
            <a:r>
              <a:rPr lang="en-IN" i="1" dirty="0"/>
              <a:t>work </a:t>
            </a:r>
            <a:r>
              <a:rPr lang="en-IN" dirty="0"/>
              <a:t>to </a:t>
            </a:r>
            <a:r>
              <a:rPr lang="en-IN" dirty="0" smtClean="0"/>
              <a:t>represent Likert </a:t>
            </a:r>
            <a:r>
              <a:rPr lang="en-IN" dirty="0"/>
              <a:t>data, a better approach is a divergent bar chart, </a:t>
            </a:r>
            <a:r>
              <a:rPr lang="en-IN" dirty="0" smtClean="0"/>
              <a:t>which is </a:t>
            </a:r>
            <a:r>
              <a:rPr lang="en-IN" dirty="0"/>
              <a:t>not actually a bar chart but a modified version of a </a:t>
            </a:r>
            <a:r>
              <a:rPr lang="en-IN" dirty="0" smtClean="0"/>
              <a:t>Gantt chart.</a:t>
            </a:r>
          </a:p>
          <a:p>
            <a:pPr algn="just"/>
            <a:r>
              <a:rPr lang="en-IN" dirty="0" smtClean="0"/>
              <a:t>Rather </a:t>
            </a:r>
            <a:r>
              <a:rPr lang="en-IN" dirty="0"/>
              <a:t>than stacking tendencies or sentiment </a:t>
            </a:r>
            <a:r>
              <a:rPr lang="en-IN" dirty="0" smtClean="0"/>
              <a:t>ratings on </a:t>
            </a:r>
            <a:r>
              <a:rPr lang="en-IN" dirty="0"/>
              <a:t>a scale of 0 to 100, this approach shows the spread </a:t>
            </a:r>
            <a:r>
              <a:rPr lang="en-IN" dirty="0" smtClean="0"/>
              <a:t>of negative </a:t>
            </a:r>
            <a:r>
              <a:rPr lang="en-IN" dirty="0"/>
              <a:t>and positive sentiment values (such as </a:t>
            </a:r>
            <a:r>
              <a:rPr lang="en-IN" dirty="0" smtClean="0"/>
              <a:t>Strongly Disagree </a:t>
            </a:r>
            <a:r>
              <a:rPr lang="en-IN" dirty="0"/>
              <a:t>to Strongly Agree) aligned to each other around</a:t>
            </a:r>
          </a:p>
          <a:p>
            <a:pPr marL="0" indent="0" algn="just">
              <a:buNone/>
            </a:pPr>
            <a:r>
              <a:rPr lang="en-IN" dirty="0" smtClean="0"/>
              <a:t>    the </a:t>
            </a:r>
            <a:r>
              <a:rPr lang="en-IN" dirty="0"/>
              <a:t>neutral midpoint (see Figure 9.20).</a:t>
            </a:r>
          </a:p>
        </p:txBody>
      </p:sp>
    </p:spTree>
    <p:extLst>
      <p:ext uri="{BB962C8B-B14F-4D97-AF65-F5344CB8AC3E}">
        <p14:creationId xmlns:p14="http://schemas.microsoft.com/office/powerpoint/2010/main" val="36090055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lstStyle/>
          <a:p>
            <a:r>
              <a:rPr lang="en-IN" b="1" dirty="0"/>
              <a:t>Divergent Stacked Bar Chart</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124744"/>
            <a:ext cx="7560840" cy="504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9658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665312"/>
            <a:ext cx="6192688" cy="619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0694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09018" y="1600200"/>
            <a:ext cx="452596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878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Lollipop Charts</a:t>
            </a:r>
            <a:endParaRPr lang="en-IN" dirty="0"/>
          </a:p>
        </p:txBody>
      </p:sp>
      <p:sp>
        <p:nvSpPr>
          <p:cNvPr id="3" name="Content Placeholder 2"/>
          <p:cNvSpPr>
            <a:spLocks noGrp="1"/>
          </p:cNvSpPr>
          <p:nvPr>
            <p:ph idx="1"/>
          </p:nvPr>
        </p:nvSpPr>
        <p:spPr/>
        <p:txBody>
          <a:bodyPr>
            <a:normAutofit fontScale="77500" lnSpcReduction="20000"/>
          </a:bodyPr>
          <a:lstStyle/>
          <a:p>
            <a:r>
              <a:rPr lang="en-IN" b="1" dirty="0"/>
              <a:t>AKA: </a:t>
            </a:r>
            <a:r>
              <a:rPr lang="en-IN" dirty="0"/>
              <a:t>lollipop plot</a:t>
            </a:r>
          </a:p>
          <a:p>
            <a:r>
              <a:rPr lang="en-IN" dirty="0"/>
              <a:t>a lollipop chart (LC) is a handy variation of a bar chart where the bar is replaced with a line and a dot at the end</a:t>
            </a:r>
            <a:r>
              <a:rPr lang="en-IN" dirty="0" smtClean="0"/>
              <a:t>.</a:t>
            </a:r>
          </a:p>
          <a:p>
            <a:r>
              <a:rPr lang="en-IN" dirty="0" smtClean="0"/>
              <a:t>Lollipop </a:t>
            </a:r>
            <a:r>
              <a:rPr lang="en-IN" dirty="0"/>
              <a:t>plots are used to make </a:t>
            </a:r>
            <a:r>
              <a:rPr lang="en-IN" b="1" dirty="0"/>
              <a:t>comparisons</a:t>
            </a:r>
            <a:r>
              <a:rPr lang="en-IN" dirty="0"/>
              <a:t> between different items or categories. </a:t>
            </a:r>
            <a:endParaRPr lang="en-IN" dirty="0" smtClean="0"/>
          </a:p>
          <a:p>
            <a:r>
              <a:rPr lang="en-IN" dirty="0" smtClean="0"/>
              <a:t>They </a:t>
            </a:r>
            <a:r>
              <a:rPr lang="en-IN" dirty="0"/>
              <a:t>are also used for </a:t>
            </a:r>
            <a:r>
              <a:rPr lang="en-IN" b="1" dirty="0"/>
              <a:t>ranking </a:t>
            </a:r>
            <a:r>
              <a:rPr lang="en-IN" dirty="0"/>
              <a:t>or for showing </a:t>
            </a:r>
            <a:r>
              <a:rPr lang="en-IN" b="1" dirty="0"/>
              <a:t>trends over time</a:t>
            </a:r>
            <a:r>
              <a:rPr lang="en-IN" dirty="0"/>
              <a:t>. </a:t>
            </a:r>
            <a:endParaRPr lang="en-IN" dirty="0" smtClean="0"/>
          </a:p>
          <a:p>
            <a:r>
              <a:rPr lang="en-IN" dirty="0" smtClean="0"/>
              <a:t>It can </a:t>
            </a:r>
            <a:r>
              <a:rPr lang="en-IN" dirty="0"/>
              <a:t>compare only one numerical variable per item or category. </a:t>
            </a:r>
            <a:endParaRPr lang="en-IN" dirty="0" smtClean="0"/>
          </a:p>
          <a:p>
            <a:r>
              <a:rPr lang="en-IN" dirty="0" smtClean="0"/>
              <a:t>They </a:t>
            </a:r>
            <a:r>
              <a:rPr lang="en-IN" dirty="0"/>
              <a:t>are not suitable for relationships, distribution, or composition analysis.</a:t>
            </a:r>
            <a:r>
              <a:rPr lang="en-IN" dirty="0" smtClean="0"/>
              <a:t/>
            </a:r>
            <a:br>
              <a:rPr lang="en-IN" dirty="0" smtClean="0"/>
            </a:br>
            <a:endParaRPr lang="en-IN" dirty="0"/>
          </a:p>
        </p:txBody>
      </p:sp>
    </p:spTree>
    <p:extLst>
      <p:ext uri="{BB962C8B-B14F-4D97-AF65-F5344CB8AC3E}">
        <p14:creationId xmlns:p14="http://schemas.microsoft.com/office/powerpoint/2010/main" val="148455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LCs are preferred to bar charts when you have to display a large number of similar high values. </a:t>
            </a:r>
            <a:endParaRPr lang="en-IN" dirty="0" smtClean="0"/>
          </a:p>
          <a:p>
            <a:r>
              <a:rPr lang="en-IN" dirty="0" smtClean="0"/>
              <a:t>In </a:t>
            </a:r>
            <a:r>
              <a:rPr lang="en-IN" dirty="0"/>
              <a:t>that case with a standard bar plot, </a:t>
            </a:r>
            <a:r>
              <a:rPr lang="en-IN" dirty="0" smtClean="0"/>
              <a:t>it may </a:t>
            </a:r>
            <a:r>
              <a:rPr lang="en-IN" dirty="0"/>
              <a:t>get a cluttered chart and experience an optical effect called a </a:t>
            </a:r>
            <a:r>
              <a:rPr lang="en-IN" b="1" dirty="0"/>
              <a:t>Moiré pattern</a:t>
            </a:r>
            <a:endParaRPr lang="en-IN" dirty="0"/>
          </a:p>
        </p:txBody>
      </p:sp>
    </p:spTree>
    <p:extLst>
      <p:ext uri="{BB962C8B-B14F-4D97-AF65-F5344CB8AC3E}">
        <p14:creationId xmlns:p14="http://schemas.microsoft.com/office/powerpoint/2010/main" val="2500426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57200" y="5301208"/>
            <a:ext cx="8229600" cy="824955"/>
          </a:xfrm>
        </p:spPr>
        <p:txBody>
          <a:bodyPr>
            <a:normAutofit fontScale="55000" lnSpcReduction="20000"/>
          </a:bodyPr>
          <a:lstStyle/>
          <a:p>
            <a:r>
              <a:rPr lang="en-IN" dirty="0"/>
              <a:t> Fig. </a:t>
            </a:r>
            <a:r>
              <a:rPr lang="en-IN" dirty="0" smtClean="0"/>
              <a:t>shows </a:t>
            </a:r>
            <a:r>
              <a:rPr lang="en-IN" dirty="0"/>
              <a:t>a bar chart on the left and a lollipop chart on the right side. Both are based on the same data but it is evident that the minimalist alternative of the lollipop results in a more attractive and clear visualization.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1647825"/>
            <a:ext cx="5353050"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52336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1631</Words>
  <Application>Microsoft Office PowerPoint</Application>
  <PresentationFormat>On-screen Show (4:3)</PresentationFormat>
  <Paragraphs>129</Paragraphs>
  <Slides>47</Slides>
  <Notes>6</Notes>
  <HiddenSlides>3</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Bar in a Bar chart</vt:lpstr>
      <vt:lpstr>Bar in a Bar chart</vt:lpstr>
      <vt:lpstr>Lollipop Charts</vt:lpstr>
      <vt:lpstr>Lollipop Charts</vt:lpstr>
      <vt:lpstr>PowerPoint Presentation</vt:lpstr>
      <vt:lpstr>PowerPoint Presentation</vt:lpstr>
      <vt:lpstr>Lollipop Charts</vt:lpstr>
      <vt:lpstr>PowerPoint Presentation</vt:lpstr>
      <vt:lpstr>PowerPoint Presentation</vt:lpstr>
      <vt:lpstr>Read Yourself Slide</vt:lpstr>
      <vt:lpstr>PowerPoint Presentation</vt:lpstr>
      <vt:lpstr>PowerPoint Presentation</vt:lpstr>
      <vt:lpstr>PowerPoint Presentation</vt:lpstr>
      <vt:lpstr>Read Yourself Slide</vt:lpstr>
      <vt:lpstr>Note</vt:lpstr>
      <vt:lpstr>PowerPoint Presentation</vt:lpstr>
      <vt:lpstr>PowerPoint Presentation</vt:lpstr>
      <vt:lpstr>PowerPoint Presentation</vt:lpstr>
      <vt:lpstr>Storytelling with Lollipops</vt:lpstr>
      <vt:lpstr>PowerPoint Presentation</vt:lpstr>
      <vt:lpstr>PowerPoint Presentation</vt:lpstr>
      <vt:lpstr>PowerPoint Presentation</vt:lpstr>
      <vt:lpstr>PowerPoint Presentation</vt:lpstr>
      <vt:lpstr>PowerPoint Presentation</vt:lpstr>
      <vt:lpstr>Variation</vt:lpstr>
      <vt:lpstr>PowerPoint Presentation</vt:lpstr>
      <vt:lpstr>PowerPoint Presentation</vt:lpstr>
      <vt:lpstr>Python Script</vt:lpstr>
      <vt:lpstr>PowerPoint Presentation</vt:lpstr>
      <vt:lpstr>PowerPoint Presentation</vt:lpstr>
      <vt:lpstr>LC with tableau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Read Yourself Slide</vt:lpstr>
      <vt:lpstr>LIKERT VISUALIZATIONS</vt:lpstr>
      <vt:lpstr>100% Stacked Bar Chart</vt:lpstr>
      <vt:lpstr>Divergent Stacked Bar Chart</vt:lpstr>
      <vt:lpstr>Divergent Stacked Bar Chart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Lollipop Charts</dc:title>
  <dc:creator>Admin</dc:creator>
  <cp:lastModifiedBy>Admin</cp:lastModifiedBy>
  <cp:revision>19</cp:revision>
  <dcterms:created xsi:type="dcterms:W3CDTF">2021-11-14T17:00:39Z</dcterms:created>
  <dcterms:modified xsi:type="dcterms:W3CDTF">2023-09-13T08:04:30Z</dcterms:modified>
</cp:coreProperties>
</file>