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340" r:id="rId23"/>
    <p:sldId id="341" r:id="rId24"/>
    <p:sldId id="342" r:id="rId25"/>
    <p:sldId id="343" r:id="rId26"/>
    <p:sldId id="344" r:id="rId27"/>
    <p:sldId id="345" r:id="rId28"/>
    <p:sldId id="346" r:id="rId29"/>
    <p:sldId id="347" r:id="rId30"/>
    <p:sldId id="348" r:id="rId31"/>
    <p:sldId id="349" r:id="rId32"/>
    <p:sldId id="339" r:id="rId33"/>
    <p:sldId id="278" r:id="rId34"/>
    <p:sldId id="289" r:id="rId35"/>
    <p:sldId id="279" r:id="rId36"/>
    <p:sldId id="280" r:id="rId37"/>
    <p:sldId id="281" r:id="rId38"/>
    <p:sldId id="282" r:id="rId39"/>
    <p:sldId id="283" r:id="rId40"/>
    <p:sldId id="284" r:id="rId41"/>
    <p:sldId id="285" r:id="rId42"/>
    <p:sldId id="286" r:id="rId43"/>
    <p:sldId id="287" r:id="rId44"/>
    <p:sldId id="288" r:id="rId45"/>
    <p:sldId id="271"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7" r:id="rId68"/>
    <p:sldId id="318" r:id="rId69"/>
    <p:sldId id="319" r:id="rId70"/>
    <p:sldId id="320" r:id="rId71"/>
    <p:sldId id="321" r:id="rId72"/>
    <p:sldId id="322" r:id="rId73"/>
    <p:sldId id="323" r:id="rId74"/>
    <p:sldId id="324" r:id="rId75"/>
    <p:sldId id="325" r:id="rId76"/>
    <p:sldId id="331" r:id="rId77"/>
    <p:sldId id="332" r:id="rId78"/>
    <p:sldId id="333" r:id="rId79"/>
    <p:sldId id="334" r:id="rId80"/>
    <p:sldId id="329" r:id="rId81"/>
    <p:sldId id="330" r:id="rId82"/>
    <p:sldId id="328" r:id="rId83"/>
    <p:sldId id="327" r:id="rId84"/>
    <p:sldId id="326" r:id="rId85"/>
    <p:sldId id="312" r:id="rId86"/>
    <p:sldId id="313" r:id="rId87"/>
    <p:sldId id="314" r:id="rId88"/>
    <p:sldId id="315" r:id="rId89"/>
    <p:sldId id="316" r:id="rId90"/>
    <p:sldId id="335" r:id="rId91"/>
    <p:sldId id="336" r:id="rId92"/>
    <p:sldId id="337" r:id="rId93"/>
    <p:sldId id="338" r:id="rId94"/>
    <p:sldId id="351" r:id="rId95"/>
    <p:sldId id="352" r:id="rId96"/>
    <p:sldId id="353" r:id="rId97"/>
    <p:sldId id="354" r:id="rId98"/>
    <p:sldId id="35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9A453-409C-4E0B-9E70-6F85FC1B9301}" type="datetimeFigureOut">
              <a:rPr lang="en-IN" smtClean="0"/>
              <a:t>22-09-2023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4A7BE-B897-4AB9-BC72-90AD1F479661}" type="slidenum">
              <a:rPr lang="en-IN" smtClean="0"/>
              <a:t>‹#›</a:t>
            </a:fld>
            <a:endParaRPr lang="en-IN"/>
          </a:p>
        </p:txBody>
      </p:sp>
    </p:spTree>
    <p:extLst>
      <p:ext uri="{BB962C8B-B14F-4D97-AF65-F5344CB8AC3E}">
        <p14:creationId xmlns:p14="http://schemas.microsoft.com/office/powerpoint/2010/main" val="280785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E4A7BE-B897-4AB9-BC72-90AD1F479661}" type="slidenum">
              <a:rPr lang="en-IN" smtClean="0"/>
              <a:t>45</a:t>
            </a:fld>
            <a:endParaRPr lang="en-IN"/>
          </a:p>
        </p:txBody>
      </p:sp>
    </p:spTree>
    <p:extLst>
      <p:ext uri="{BB962C8B-B14F-4D97-AF65-F5344CB8AC3E}">
        <p14:creationId xmlns:p14="http://schemas.microsoft.com/office/powerpoint/2010/main" val="399877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38793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96413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21946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173296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99D76-F713-4FF8-A77B-279BCA4D3135}"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784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C99D76-F713-4FF8-A77B-279BCA4D3135}"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52648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C99D76-F713-4FF8-A77B-279BCA4D3135}" type="datetimeFigureOut">
              <a:rPr lang="en-IN" smtClean="0"/>
              <a:t>22-09-2023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52779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C99D76-F713-4FF8-A77B-279BCA4D3135}" type="datetimeFigureOut">
              <a:rPr lang="en-IN" smtClean="0"/>
              <a:t>22-09-2023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8639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99D76-F713-4FF8-A77B-279BCA4D3135}" type="datetimeFigureOut">
              <a:rPr lang="en-IN" smtClean="0"/>
              <a:t>22-09-2023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86599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99D76-F713-4FF8-A77B-279BCA4D3135}"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42483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99D76-F713-4FF8-A77B-279BCA4D3135}"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69099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99D76-F713-4FF8-A77B-279BCA4D3135}" type="datetimeFigureOut">
              <a:rPr lang="en-IN" smtClean="0"/>
              <a:t>22-09-2023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461B8-40CA-4FC5-A3D0-23DE3AAF205B}" type="slidenum">
              <a:rPr lang="en-IN" smtClean="0"/>
              <a:t>‹#›</a:t>
            </a:fld>
            <a:endParaRPr lang="en-IN"/>
          </a:p>
        </p:txBody>
      </p:sp>
    </p:spTree>
    <p:extLst>
      <p:ext uri="{BB962C8B-B14F-4D97-AF65-F5344CB8AC3E}">
        <p14:creationId xmlns:p14="http://schemas.microsoft.com/office/powerpoint/2010/main" val="2487253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opamericanwriters.com/essayshark-com-review/" TargetMode="External"/><Relationship Id="rId2" Type="http://schemas.openxmlformats.org/officeDocument/2006/relationships/hyperlink" Target="https://neilpatel.com/blog/color-psychology/" TargetMode="External"/><Relationship Id="rId1" Type="http://schemas.openxmlformats.org/officeDocument/2006/relationships/slideLayout" Target="../slideLayouts/slideLayout2.xml"/><Relationship Id="rId4" Type="http://schemas.openxmlformats.org/officeDocument/2006/relationships/hyperlink" Target="https://www.colormatters.com/the-meanings-of-colors/yello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lorbrewer2.org/#type=sequential&amp;scheme=BuGn&amp;n=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Visual Design Building Blocks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5704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IN" b="1" dirty="0" smtClean="0"/>
              <a:t>Shape</a:t>
            </a:r>
            <a:endParaRPr lang="en-IN" dirty="0"/>
          </a:p>
        </p:txBody>
      </p:sp>
      <p:sp>
        <p:nvSpPr>
          <p:cNvPr id="3" name="Content Placeholder 2"/>
          <p:cNvSpPr>
            <a:spLocks noGrp="1"/>
          </p:cNvSpPr>
          <p:nvPr>
            <p:ph idx="1"/>
          </p:nvPr>
        </p:nvSpPr>
        <p:spPr>
          <a:xfrm>
            <a:off x="457200" y="1268760"/>
            <a:ext cx="8229600" cy="4525963"/>
          </a:xfrm>
        </p:spPr>
        <p:txBody>
          <a:bodyPr/>
          <a:lstStyle/>
          <a:p>
            <a:r>
              <a:rPr lang="en-IN" dirty="0"/>
              <a:t>Shapes are self-contained areas, usually formed by lines (although they may also be formed by using a different colour, value or texture). </a:t>
            </a:r>
            <a:endParaRPr lang="en-IN" dirty="0" smtClean="0"/>
          </a:p>
          <a:p>
            <a:r>
              <a:rPr lang="en-IN" dirty="0" smtClean="0"/>
              <a:t>A </a:t>
            </a:r>
            <a:r>
              <a:rPr lang="en-IN" dirty="0"/>
              <a:t>shape has two dimensions: length and width.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4488449"/>
            <a:ext cx="89535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621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We can form shapes using </a:t>
            </a:r>
            <a:r>
              <a:rPr lang="en-IN" i="1" dirty="0" smtClean="0"/>
              <a:t>lines, </a:t>
            </a:r>
            <a:r>
              <a:rPr lang="en-IN" i="1" dirty="0"/>
              <a:t>or by using differences in colour, texture or value.</a:t>
            </a:r>
            <a:endParaRPr lang="en-IN" dirty="0"/>
          </a:p>
        </p:txBody>
      </p:sp>
    </p:spTree>
    <p:extLst>
      <p:ext uri="{BB962C8B-B14F-4D97-AF65-F5344CB8AC3E}">
        <p14:creationId xmlns:p14="http://schemas.microsoft.com/office/powerpoint/2010/main" val="2406866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Negative/White </a:t>
            </a:r>
            <a:r>
              <a:rPr lang="en-IN" b="1" dirty="0" smtClean="0"/>
              <a:t>Space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Negative space (also known as white space) is the empty area around a (positive) shape. </a:t>
            </a:r>
            <a:endParaRPr lang="en-IN" dirty="0" smtClean="0"/>
          </a:p>
          <a:p>
            <a:pPr algn="just"/>
            <a:r>
              <a:rPr lang="en-IN" dirty="0" smtClean="0"/>
              <a:t>The </a:t>
            </a:r>
            <a:r>
              <a:rPr lang="en-IN" dirty="0"/>
              <a:t>relation between the shape and the space is called figure/ground, where the shape is the figure and the area around the shape is the ground. </a:t>
            </a:r>
            <a:endParaRPr lang="en-IN" dirty="0" smtClean="0"/>
          </a:p>
          <a:p>
            <a:pPr algn="just"/>
            <a:r>
              <a:rPr lang="en-IN" dirty="0" smtClean="0"/>
              <a:t>When </a:t>
            </a:r>
            <a:r>
              <a:rPr lang="en-IN" dirty="0"/>
              <a:t>designing positive shapes, </a:t>
            </a:r>
            <a:r>
              <a:rPr lang="en-IN" dirty="0" smtClean="0"/>
              <a:t>it </a:t>
            </a:r>
            <a:r>
              <a:rPr lang="en-IN" dirty="0" err="1" smtClean="0"/>
              <a:t>designes</a:t>
            </a:r>
            <a:r>
              <a:rPr lang="en-IN" dirty="0" smtClean="0"/>
              <a:t> also </a:t>
            </a:r>
            <a:r>
              <a:rPr lang="en-IN" dirty="0"/>
              <a:t>negative spaces at the same time. </a:t>
            </a:r>
            <a:endParaRPr lang="en-IN" dirty="0" smtClean="0"/>
          </a:p>
          <a:p>
            <a:pPr algn="just"/>
            <a:r>
              <a:rPr lang="en-IN" dirty="0" smtClean="0"/>
              <a:t>Negative </a:t>
            </a:r>
            <a:r>
              <a:rPr lang="en-IN" dirty="0"/>
              <a:t>space is just as important as the positive shape itself — because it helps to define the boundaries of the positive space and brings balance to a composition.</a:t>
            </a:r>
          </a:p>
        </p:txBody>
      </p:sp>
    </p:spTree>
    <p:extLst>
      <p:ext uri="{BB962C8B-B14F-4D97-AF65-F5344CB8AC3E}">
        <p14:creationId xmlns:p14="http://schemas.microsoft.com/office/powerpoint/2010/main" val="2847103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33475"/>
            <a:ext cx="89535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203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Negative space, also called white space, is the empty area around a positive shape. You can choose to see this as a blue ball set against a light blue rectangle — or, is it a light blue rectangle with a hole in it?</a:t>
            </a:r>
          </a:p>
        </p:txBody>
      </p:sp>
    </p:spTree>
    <p:extLst>
      <p:ext uri="{BB962C8B-B14F-4D97-AF65-F5344CB8AC3E}">
        <p14:creationId xmlns:p14="http://schemas.microsoft.com/office/powerpoint/2010/main" val="1477433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92696"/>
            <a:ext cx="8229600" cy="4165923"/>
          </a:xfrm>
        </p:spPr>
        <p:txBody>
          <a:bodyPr>
            <a:normAutofit/>
          </a:bodyPr>
          <a:lstStyle/>
          <a:p>
            <a:pPr algn="just"/>
            <a:endParaRPr lang="en-IN" sz="2800" dirty="0" smtClean="0"/>
          </a:p>
          <a:p>
            <a:pPr marL="0" indent="0" algn="just">
              <a:buNone/>
            </a:pPr>
            <a:r>
              <a:rPr lang="en-IN" sz="2800" dirty="0" smtClean="0"/>
              <a:t>Some </a:t>
            </a:r>
            <a:r>
              <a:rPr lang="en-IN" sz="2800" dirty="0"/>
              <a:t>designs make use of negative space to create interesting visual effects. For example, the famous World Wide Fund for Nature (WWF) logo makes use of the confusion between positive shape and negative space to create the image of a panda.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3350865"/>
            <a:ext cx="89535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1760" y="5253007"/>
            <a:ext cx="4572000" cy="1200329"/>
          </a:xfrm>
          <a:prstGeom prst="rect">
            <a:avLst/>
          </a:prstGeom>
        </p:spPr>
        <p:txBody>
          <a:bodyPr>
            <a:spAutoFit/>
          </a:bodyPr>
          <a:lstStyle/>
          <a:p>
            <a:r>
              <a:rPr lang="en-IN" i="1" dirty="0"/>
              <a:t>WWF’s logo doesn’t explicitly draw out the entire panda: it cleverly uses negative (white) space around the black shapes to suggest the rest of the panda.</a:t>
            </a:r>
            <a:endParaRPr lang="en-IN" dirty="0"/>
          </a:p>
        </p:txBody>
      </p:sp>
    </p:spTree>
    <p:extLst>
      <p:ext uri="{BB962C8B-B14F-4D97-AF65-F5344CB8AC3E}">
        <p14:creationId xmlns:p14="http://schemas.microsoft.com/office/powerpoint/2010/main" val="4160952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Volume</a:t>
            </a:r>
            <a:endParaRPr lang="en-IN" dirty="0"/>
          </a:p>
        </p:txBody>
      </p:sp>
      <p:sp>
        <p:nvSpPr>
          <p:cNvPr id="3" name="Content Placeholder 2"/>
          <p:cNvSpPr>
            <a:spLocks noGrp="1"/>
          </p:cNvSpPr>
          <p:nvPr>
            <p:ph idx="1"/>
          </p:nvPr>
        </p:nvSpPr>
        <p:spPr/>
        <p:txBody>
          <a:bodyPr>
            <a:normAutofit lnSpcReduction="10000"/>
          </a:bodyPr>
          <a:lstStyle/>
          <a:p>
            <a:pPr algn="just"/>
            <a:r>
              <a:rPr lang="en-IN" dirty="0"/>
              <a:t>Volume applies to visuals that are three-dimensional and have length, width and depth. </a:t>
            </a:r>
            <a:endParaRPr lang="en-IN" dirty="0" smtClean="0"/>
          </a:p>
          <a:p>
            <a:pPr algn="just"/>
            <a:r>
              <a:rPr lang="en-IN" dirty="0" smtClean="0"/>
              <a:t>We </a:t>
            </a:r>
            <a:r>
              <a:rPr lang="en-IN" dirty="0"/>
              <a:t>rarely use volume in visual design, because most digital products end up being viewed on a 2D screen, although some apps and websites do use 3D models and graphics. (Technically, though, 3D images viewed on a 2D screen are still 2D images.)</a:t>
            </a:r>
          </a:p>
        </p:txBody>
      </p:sp>
    </p:spTree>
    <p:extLst>
      <p:ext uri="{BB962C8B-B14F-4D97-AF65-F5344CB8AC3E}">
        <p14:creationId xmlns:p14="http://schemas.microsoft.com/office/powerpoint/2010/main" val="3454809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68820"/>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57380" y="5373216"/>
            <a:ext cx="4572000" cy="923330"/>
          </a:xfrm>
          <a:prstGeom prst="rect">
            <a:avLst/>
          </a:prstGeom>
        </p:spPr>
        <p:txBody>
          <a:bodyPr>
            <a:spAutoFit/>
          </a:bodyPr>
          <a:lstStyle/>
          <a:p>
            <a:r>
              <a:rPr lang="en-IN" i="1" dirty="0"/>
              <a:t>Volume has 3 dimensions: length, width and depth. This image is a simulation of volume in 2D graphics.</a:t>
            </a:r>
            <a:endParaRPr lang="en-IN" dirty="0"/>
          </a:p>
        </p:txBody>
      </p:sp>
    </p:spTree>
    <p:extLst>
      <p:ext uri="{BB962C8B-B14F-4D97-AF65-F5344CB8AC3E}">
        <p14:creationId xmlns:p14="http://schemas.microsoft.com/office/powerpoint/2010/main" val="583769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Value</a:t>
            </a:r>
            <a:endParaRPr lang="en-IN" dirty="0"/>
          </a:p>
        </p:txBody>
      </p:sp>
      <p:sp>
        <p:nvSpPr>
          <p:cNvPr id="3" name="Content Placeholder 2"/>
          <p:cNvSpPr>
            <a:spLocks noGrp="1"/>
          </p:cNvSpPr>
          <p:nvPr>
            <p:ph idx="1"/>
          </p:nvPr>
        </p:nvSpPr>
        <p:spPr/>
        <p:txBody>
          <a:bodyPr/>
          <a:lstStyle/>
          <a:p>
            <a:r>
              <a:rPr lang="en-IN" dirty="0"/>
              <a:t>Value, quite simply, describes light and dark.</a:t>
            </a:r>
          </a:p>
          <a:p>
            <a:pPr marL="0" indent="0">
              <a:buNone/>
            </a:pPr>
            <a:r>
              <a:rPr lang="en-IN" dirty="0"/>
              <a:t/>
            </a:r>
            <a:br>
              <a:rPr lang="en-IN" dirty="0"/>
            </a:b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522829"/>
            <a:ext cx="6302347" cy="323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2837" y="5949280"/>
            <a:ext cx="4572000" cy="646331"/>
          </a:xfrm>
          <a:prstGeom prst="rect">
            <a:avLst/>
          </a:prstGeom>
        </p:spPr>
        <p:txBody>
          <a:bodyPr>
            <a:spAutoFit/>
          </a:bodyPr>
          <a:lstStyle/>
          <a:p>
            <a:r>
              <a:rPr lang="en-IN" i="1" dirty="0"/>
              <a:t>Light value vs. dark value: value describes lightness and darkness</a:t>
            </a:r>
            <a:r>
              <a:rPr lang="en-IN" i="1" dirty="0" smtClean="0"/>
              <a:t>.</a:t>
            </a:r>
            <a:endParaRPr lang="en-IN" dirty="0"/>
          </a:p>
        </p:txBody>
      </p:sp>
    </p:spTree>
    <p:extLst>
      <p:ext uri="{BB962C8B-B14F-4D97-AF65-F5344CB8AC3E}">
        <p14:creationId xmlns:p14="http://schemas.microsoft.com/office/powerpoint/2010/main" val="829254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design with a high contrast of values (i.e., one which makes use of light and dark values) creates a sense of </a:t>
            </a:r>
            <a:r>
              <a:rPr lang="en-IN" i="1" dirty="0"/>
              <a:t>clarity</a:t>
            </a:r>
            <a:r>
              <a:rPr lang="en-IN" dirty="0"/>
              <a:t>, while a design with similar values creates a sense of </a:t>
            </a:r>
            <a:r>
              <a:rPr lang="en-IN" i="1" dirty="0"/>
              <a:t>subtlety</a:t>
            </a:r>
            <a:r>
              <a:rPr lang="en-IN" dirty="0"/>
              <a:t>. </a:t>
            </a:r>
            <a:endParaRPr lang="en-IN" dirty="0" smtClean="0"/>
          </a:p>
          <a:p>
            <a:r>
              <a:rPr lang="en-IN" dirty="0" smtClean="0"/>
              <a:t>We </a:t>
            </a:r>
            <a:r>
              <a:rPr lang="en-IN" dirty="0"/>
              <a:t>can also use value to simulate volume in 2D, for instance, by using lighter values where the light hits the object and darker values for shadows.</a:t>
            </a:r>
          </a:p>
        </p:txBody>
      </p:sp>
    </p:spTree>
    <p:extLst>
      <p:ext uri="{BB962C8B-B14F-4D97-AF65-F5344CB8AC3E}">
        <p14:creationId xmlns:p14="http://schemas.microsoft.com/office/powerpoint/2010/main" val="1759703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Visual Design Building Blocks</a:t>
            </a:r>
            <a:endParaRPr lang="en-IN"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99581"/>
            <a:ext cx="8229600" cy="332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807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53354"/>
            <a:ext cx="8229600" cy="161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5013176"/>
            <a:ext cx="4572000" cy="923330"/>
          </a:xfrm>
          <a:prstGeom prst="rect">
            <a:avLst/>
          </a:prstGeom>
        </p:spPr>
        <p:txBody>
          <a:bodyPr>
            <a:spAutoFit/>
          </a:bodyPr>
          <a:lstStyle/>
          <a:p>
            <a:r>
              <a:rPr lang="en-IN" i="1" dirty="0"/>
              <a:t>Differences in values create clear designs, while designs using similar values tend to look subtle</a:t>
            </a:r>
            <a:r>
              <a:rPr lang="en-IN" i="1" dirty="0" smtClean="0"/>
              <a:t>.</a:t>
            </a:r>
            <a:endParaRPr lang="en-IN" dirty="0"/>
          </a:p>
        </p:txBody>
      </p:sp>
    </p:spTree>
    <p:extLst>
      <p:ext uri="{BB962C8B-B14F-4D97-AF65-F5344CB8AC3E}">
        <p14:creationId xmlns:p14="http://schemas.microsoft.com/office/powerpoint/2010/main" val="2992002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Color</a:t>
            </a:r>
            <a:endParaRPr lang="en-IN"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858179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The Importance of </a:t>
            </a:r>
            <a:r>
              <a:rPr lang="en-IN" b="1" dirty="0" err="1"/>
              <a:t>Color</a:t>
            </a:r>
            <a:r>
              <a:rPr lang="en-IN" b="1" dirty="0"/>
              <a:t> in Data Visualization</a:t>
            </a: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pPr algn="just" fontAlgn="base"/>
            <a:r>
              <a:rPr lang="en-IN" dirty="0" err="1"/>
              <a:t>Colors</a:t>
            </a:r>
            <a:r>
              <a:rPr lang="en-IN" dirty="0"/>
              <a:t> speak a language louder than words and communicate with us on an emotional level. </a:t>
            </a:r>
            <a:endParaRPr lang="en-IN" dirty="0" smtClean="0"/>
          </a:p>
          <a:p>
            <a:pPr algn="just" fontAlgn="base"/>
            <a:r>
              <a:rPr lang="en-IN" dirty="0" smtClean="0"/>
              <a:t>The </a:t>
            </a:r>
            <a:r>
              <a:rPr lang="en-IN" dirty="0"/>
              <a:t>challenge is to use the power of </a:t>
            </a:r>
            <a:r>
              <a:rPr lang="en-IN" dirty="0" err="1"/>
              <a:t>color</a:t>
            </a:r>
            <a:r>
              <a:rPr lang="en-IN" dirty="0"/>
              <a:t> effectively to communicate the message you want to send. </a:t>
            </a:r>
          </a:p>
          <a:p>
            <a:pPr algn="just" fontAlgn="base"/>
            <a:r>
              <a:rPr lang="en-IN" dirty="0"/>
              <a:t>Data visualization is very important in business today – it makes patterns more visible, digestible and clearer. </a:t>
            </a:r>
            <a:endParaRPr lang="en-IN" dirty="0" smtClean="0"/>
          </a:p>
          <a:p>
            <a:pPr algn="just" fontAlgn="base"/>
            <a:r>
              <a:rPr lang="en-IN" dirty="0" smtClean="0"/>
              <a:t>It </a:t>
            </a:r>
            <a:r>
              <a:rPr lang="en-IN" dirty="0"/>
              <a:t>can improve the way you tell a story and </a:t>
            </a:r>
            <a:r>
              <a:rPr lang="en-IN" dirty="0" err="1"/>
              <a:t>color</a:t>
            </a:r>
            <a:r>
              <a:rPr lang="en-IN" dirty="0"/>
              <a:t> is an important part of this. </a:t>
            </a:r>
            <a:endParaRPr lang="en-IN" dirty="0" smtClean="0"/>
          </a:p>
          <a:p>
            <a:pPr algn="just" fontAlgn="base"/>
            <a:r>
              <a:rPr lang="en-IN" dirty="0" err="1" smtClean="0"/>
              <a:t>Color</a:t>
            </a:r>
            <a:r>
              <a:rPr lang="en-IN" dirty="0" smtClean="0"/>
              <a:t> </a:t>
            </a:r>
            <a:r>
              <a:rPr lang="en-IN" dirty="0"/>
              <a:t>sets the stage for how your data makes people feel. </a:t>
            </a:r>
          </a:p>
        </p:txBody>
      </p:sp>
    </p:spTree>
    <p:extLst>
      <p:ext uri="{BB962C8B-B14F-4D97-AF65-F5344CB8AC3E}">
        <p14:creationId xmlns:p14="http://schemas.microsoft.com/office/powerpoint/2010/main" val="1419700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smtClean="0"/>
              <a:t>The </a:t>
            </a:r>
            <a:r>
              <a:rPr lang="en-IN" b="1" dirty="0"/>
              <a:t>meaning of </a:t>
            </a:r>
            <a:r>
              <a:rPr lang="en-IN" b="1" dirty="0" err="1"/>
              <a:t>colors</a:t>
            </a:r>
            <a:endParaRPr lang="en-IN" b="1" dirty="0"/>
          </a:p>
        </p:txBody>
      </p:sp>
      <p:sp>
        <p:nvSpPr>
          <p:cNvPr id="3" name="Content Placeholder 2"/>
          <p:cNvSpPr>
            <a:spLocks noGrp="1"/>
          </p:cNvSpPr>
          <p:nvPr>
            <p:ph idx="1"/>
          </p:nvPr>
        </p:nvSpPr>
        <p:spPr>
          <a:xfrm>
            <a:off x="457200" y="764704"/>
            <a:ext cx="8229600" cy="5904656"/>
          </a:xfrm>
        </p:spPr>
        <p:txBody>
          <a:bodyPr>
            <a:normAutofit fontScale="85000" lnSpcReduction="20000"/>
          </a:bodyPr>
          <a:lstStyle/>
          <a:p>
            <a:pPr marL="0" indent="0" algn="just" fontAlgn="base">
              <a:buNone/>
            </a:pPr>
            <a:endParaRPr lang="en-IN" dirty="0"/>
          </a:p>
          <a:p>
            <a:pPr algn="just" fontAlgn="base"/>
            <a:r>
              <a:rPr lang="en-IN" dirty="0" err="1"/>
              <a:t>Colors</a:t>
            </a:r>
            <a:r>
              <a:rPr lang="en-IN" dirty="0"/>
              <a:t> create a chemical reaction in the brain that produces an emotional response. </a:t>
            </a:r>
            <a:endParaRPr lang="en-IN" dirty="0" smtClean="0"/>
          </a:p>
          <a:p>
            <a:pPr algn="just" fontAlgn="base"/>
            <a:r>
              <a:rPr lang="en-IN" dirty="0" smtClean="0"/>
              <a:t>They </a:t>
            </a:r>
            <a:r>
              <a:rPr lang="en-IN" dirty="0"/>
              <a:t>trigger thoughts, memories and associations to places, people, and events. </a:t>
            </a:r>
          </a:p>
          <a:p>
            <a:pPr algn="just" fontAlgn="base"/>
            <a:r>
              <a:rPr lang="en-IN" dirty="0" err="1"/>
              <a:t>Colors</a:t>
            </a:r>
            <a:r>
              <a:rPr lang="en-IN" dirty="0"/>
              <a:t> with long wavelengths, like red, have a faster recognition response in the brain. </a:t>
            </a:r>
            <a:endParaRPr lang="en-IN" dirty="0" smtClean="0"/>
          </a:p>
          <a:p>
            <a:pPr algn="just" fontAlgn="base"/>
            <a:r>
              <a:rPr lang="en-IN" dirty="0" err="1" smtClean="0"/>
              <a:t>Colors</a:t>
            </a:r>
            <a:r>
              <a:rPr lang="en-IN" dirty="0" smtClean="0"/>
              <a:t> </a:t>
            </a:r>
            <a:r>
              <a:rPr lang="en-IN" dirty="0"/>
              <a:t>with a shorter wavelength, like blue, are more soothing and can actually lower blood pressure and pulse rate. Yellow is a middle wavelength </a:t>
            </a:r>
            <a:r>
              <a:rPr lang="en-IN" dirty="0" err="1"/>
              <a:t>color</a:t>
            </a:r>
            <a:r>
              <a:rPr lang="en-IN" dirty="0"/>
              <a:t> that commands attention. </a:t>
            </a:r>
          </a:p>
          <a:p>
            <a:pPr algn="just" fontAlgn="base"/>
            <a:r>
              <a:rPr lang="en-IN" dirty="0" smtClean="0"/>
              <a:t>The </a:t>
            </a:r>
            <a:r>
              <a:rPr lang="en-IN" dirty="0"/>
              <a:t>meanings of </a:t>
            </a:r>
            <a:r>
              <a:rPr lang="en-IN" dirty="0" err="1"/>
              <a:t>colors</a:t>
            </a:r>
            <a:r>
              <a:rPr lang="en-IN" dirty="0"/>
              <a:t> affect how viewers perceive data. For example, if you want to create an awesome slide presentation, using the right </a:t>
            </a:r>
            <a:r>
              <a:rPr lang="en-IN" dirty="0" err="1"/>
              <a:t>colors</a:t>
            </a:r>
            <a:r>
              <a:rPr lang="en-IN" dirty="0"/>
              <a:t> is essential. </a:t>
            </a:r>
            <a:endParaRPr lang="en-IN" dirty="0" smtClean="0"/>
          </a:p>
          <a:p>
            <a:pPr algn="just" fontAlgn="base"/>
            <a:r>
              <a:rPr lang="en-IN" dirty="0" smtClean="0"/>
              <a:t>A </a:t>
            </a:r>
            <a:r>
              <a:rPr lang="en-IN" dirty="0"/>
              <a:t>light blue could help your audience to relax whereas too much yellow could generate anxiety. </a:t>
            </a:r>
          </a:p>
        </p:txBody>
      </p:sp>
    </p:spTree>
    <p:extLst>
      <p:ext uri="{BB962C8B-B14F-4D97-AF65-F5344CB8AC3E}">
        <p14:creationId xmlns:p14="http://schemas.microsoft.com/office/powerpoint/2010/main" val="2538355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smtClean="0"/>
              <a:t>The </a:t>
            </a:r>
            <a:r>
              <a:rPr lang="en-IN" b="1" dirty="0"/>
              <a:t>meaning of </a:t>
            </a:r>
            <a:r>
              <a:rPr lang="en-IN" b="1" dirty="0" err="1"/>
              <a:t>colors</a:t>
            </a:r>
            <a:endParaRPr lang="en-IN" b="1" dirty="0"/>
          </a:p>
        </p:txBody>
      </p:sp>
      <p:sp>
        <p:nvSpPr>
          <p:cNvPr id="3" name="Content Placeholder 2"/>
          <p:cNvSpPr>
            <a:spLocks noGrp="1"/>
          </p:cNvSpPr>
          <p:nvPr>
            <p:ph idx="1"/>
          </p:nvPr>
        </p:nvSpPr>
        <p:spPr>
          <a:xfrm>
            <a:off x="457200" y="764704"/>
            <a:ext cx="8229600" cy="5904656"/>
          </a:xfrm>
        </p:spPr>
        <p:txBody>
          <a:bodyPr>
            <a:normAutofit fontScale="85000" lnSpcReduction="20000"/>
          </a:bodyPr>
          <a:lstStyle/>
          <a:p>
            <a:pPr marL="0" indent="0" algn="just" fontAlgn="base">
              <a:buNone/>
            </a:pPr>
            <a:endParaRPr lang="en-IN" dirty="0"/>
          </a:p>
          <a:p>
            <a:pPr algn="just" fontAlgn="base"/>
            <a:r>
              <a:rPr lang="en-IN" dirty="0"/>
              <a:t>It is worth paying attention to some of the research done into just how different </a:t>
            </a:r>
            <a:r>
              <a:rPr lang="en-IN" dirty="0" err="1"/>
              <a:t>colors</a:t>
            </a:r>
            <a:r>
              <a:rPr lang="en-IN" dirty="0"/>
              <a:t> affect emotions. </a:t>
            </a:r>
            <a:endParaRPr lang="en-IN" dirty="0" smtClean="0"/>
          </a:p>
          <a:p>
            <a:pPr algn="just" fontAlgn="base"/>
            <a:r>
              <a:rPr lang="en-IN" dirty="0" smtClean="0"/>
              <a:t>For </a:t>
            </a:r>
            <a:r>
              <a:rPr lang="en-IN" dirty="0"/>
              <a:t>example, even a light red and a dark red can convey very different emotions. Light red conveys love, </a:t>
            </a:r>
            <a:r>
              <a:rPr lang="en-IN" dirty="0" smtClean="0"/>
              <a:t>and </a:t>
            </a:r>
            <a:r>
              <a:rPr lang="en-IN" dirty="0"/>
              <a:t>joy whereas dark red conveys anger, passion and confidence. </a:t>
            </a:r>
          </a:p>
          <a:p>
            <a:pPr algn="just" fontAlgn="base"/>
            <a:r>
              <a:rPr lang="en-IN" dirty="0" smtClean="0"/>
              <a:t>Businesses </a:t>
            </a:r>
            <a:r>
              <a:rPr lang="en-IN" dirty="0"/>
              <a:t>often make extensive use of </a:t>
            </a:r>
            <a:r>
              <a:rPr lang="en-IN" dirty="0" err="1"/>
              <a:t>color</a:t>
            </a:r>
            <a:r>
              <a:rPr lang="en-IN" dirty="0"/>
              <a:t> to influence the way customers feel. For example, cafes will use </a:t>
            </a:r>
            <a:r>
              <a:rPr lang="en-IN" dirty="0" err="1"/>
              <a:t>colors</a:t>
            </a:r>
            <a:r>
              <a:rPr lang="en-IN" dirty="0"/>
              <a:t> like orange and brown on the walls to make customers feel relaxed and at home. </a:t>
            </a:r>
            <a:endParaRPr lang="en-IN" dirty="0" smtClean="0"/>
          </a:p>
          <a:p>
            <a:pPr algn="just" fontAlgn="base"/>
            <a:r>
              <a:rPr lang="en-IN" dirty="0" smtClean="0"/>
              <a:t>A </a:t>
            </a:r>
            <a:r>
              <a:rPr lang="en-IN" dirty="0"/>
              <a:t>brand like </a:t>
            </a:r>
            <a:r>
              <a:rPr lang="en-IN" dirty="0" err="1" smtClean="0"/>
              <a:t>thepensters</a:t>
            </a:r>
            <a:r>
              <a:rPr lang="en-IN" dirty="0"/>
              <a:t> </a:t>
            </a:r>
            <a:r>
              <a:rPr lang="en-IN" dirty="0" smtClean="0"/>
              <a:t>uses </a:t>
            </a:r>
            <a:r>
              <a:rPr lang="en-IN" dirty="0"/>
              <a:t>an effective combination of blue, white and yellow on a black background to draw attention to key features on their website. </a:t>
            </a:r>
          </a:p>
          <a:p>
            <a:pPr marL="0" indent="0">
              <a:buNone/>
            </a:pPr>
            <a:r>
              <a:rPr lang="en-IN" dirty="0"/>
              <a:t/>
            </a:r>
            <a:br>
              <a:rPr lang="en-IN" dirty="0"/>
            </a:br>
            <a:endParaRPr lang="en-IN" dirty="0"/>
          </a:p>
        </p:txBody>
      </p:sp>
    </p:spTree>
    <p:extLst>
      <p:ext uri="{BB962C8B-B14F-4D97-AF65-F5344CB8AC3E}">
        <p14:creationId xmlns:p14="http://schemas.microsoft.com/office/powerpoint/2010/main" val="4072626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Creating associations through </a:t>
            </a:r>
            <a:r>
              <a:rPr lang="en-IN" b="1" dirty="0" err="1"/>
              <a:t>color</a:t>
            </a:r>
            <a:endParaRPr lang="en-IN" b="1" dirty="0"/>
          </a:p>
        </p:txBody>
      </p:sp>
      <p:sp>
        <p:nvSpPr>
          <p:cNvPr id="3" name="Content Placeholder 2"/>
          <p:cNvSpPr>
            <a:spLocks noGrp="1"/>
          </p:cNvSpPr>
          <p:nvPr>
            <p:ph idx="1"/>
          </p:nvPr>
        </p:nvSpPr>
        <p:spPr>
          <a:xfrm>
            <a:off x="457200" y="764704"/>
            <a:ext cx="8229600" cy="5904656"/>
          </a:xfrm>
        </p:spPr>
        <p:txBody>
          <a:bodyPr>
            <a:normAutofit fontScale="92500" lnSpcReduction="20000"/>
          </a:bodyPr>
          <a:lstStyle/>
          <a:p>
            <a:pPr marL="0" indent="0" fontAlgn="base">
              <a:buNone/>
            </a:pPr>
            <a:r>
              <a:rPr lang="en-IN" dirty="0"/>
              <a:t/>
            </a:r>
            <a:br>
              <a:rPr lang="en-IN" dirty="0"/>
            </a:br>
            <a:endParaRPr lang="en-IN" dirty="0"/>
          </a:p>
          <a:p>
            <a:pPr algn="just" fontAlgn="base"/>
            <a:r>
              <a:rPr lang="en-IN" dirty="0" err="1"/>
              <a:t>Color</a:t>
            </a:r>
            <a:r>
              <a:rPr lang="en-IN" dirty="0"/>
              <a:t> lets you set the mood and helps you to tell a story. In a visualization of drone strike </a:t>
            </a:r>
            <a:r>
              <a:rPr lang="en-IN" dirty="0" smtClean="0"/>
              <a:t>victims</a:t>
            </a:r>
            <a:r>
              <a:rPr lang="en-IN" dirty="0"/>
              <a:t> </a:t>
            </a:r>
            <a:r>
              <a:rPr lang="en-IN" dirty="0" smtClean="0"/>
              <a:t>in </a:t>
            </a:r>
            <a:r>
              <a:rPr lang="en-IN" dirty="0"/>
              <a:t>Pakistan, Pitch Interactive uses red drops very effectively. The association of red with the </a:t>
            </a:r>
            <a:r>
              <a:rPr lang="en-IN" dirty="0" err="1"/>
              <a:t>color</a:t>
            </a:r>
            <a:r>
              <a:rPr lang="en-IN" dirty="0"/>
              <a:t> of blood makes it work. </a:t>
            </a:r>
          </a:p>
          <a:p>
            <a:pPr algn="just" fontAlgn="base"/>
            <a:r>
              <a:rPr lang="en-IN" dirty="0"/>
              <a:t>When Professor Klaus Schulte created a </a:t>
            </a:r>
            <a:r>
              <a:rPr lang="en-IN" dirty="0" smtClean="0"/>
              <a:t>visualization</a:t>
            </a:r>
            <a:r>
              <a:rPr lang="en-IN" dirty="0"/>
              <a:t> </a:t>
            </a:r>
            <a:r>
              <a:rPr lang="en-IN" dirty="0" smtClean="0"/>
              <a:t>of </a:t>
            </a:r>
            <a:r>
              <a:rPr lang="en-IN" dirty="0"/>
              <a:t>how Germans have dominated the Olympic sport of Luge, he used the black, red and yellow of the German flag. The blocks of </a:t>
            </a:r>
            <a:r>
              <a:rPr lang="en-IN" dirty="0" err="1"/>
              <a:t>color</a:t>
            </a:r>
            <a:r>
              <a:rPr lang="en-IN" dirty="0"/>
              <a:t> were immediately recognizable. </a:t>
            </a:r>
          </a:p>
          <a:p>
            <a:pPr marL="0" indent="0" algn="just">
              <a:buNone/>
            </a:pPr>
            <a:r>
              <a:rPr lang="en-IN" dirty="0"/>
              <a:t/>
            </a:r>
            <a:br>
              <a:rPr lang="en-IN" dirty="0"/>
            </a:br>
            <a:endParaRPr lang="en-IN" dirty="0"/>
          </a:p>
        </p:txBody>
      </p:sp>
    </p:spTree>
    <p:extLst>
      <p:ext uri="{BB962C8B-B14F-4D97-AF65-F5344CB8AC3E}">
        <p14:creationId xmlns:p14="http://schemas.microsoft.com/office/powerpoint/2010/main" val="3978578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Choosing your </a:t>
            </a:r>
            <a:r>
              <a:rPr lang="en-IN" b="1" dirty="0" err="1"/>
              <a:t>colors</a:t>
            </a:r>
            <a:r>
              <a:rPr lang="en-IN" b="1" dirty="0"/>
              <a:t> </a:t>
            </a:r>
          </a:p>
        </p:txBody>
      </p:sp>
      <p:sp>
        <p:nvSpPr>
          <p:cNvPr id="3" name="Content Placeholder 2"/>
          <p:cNvSpPr>
            <a:spLocks noGrp="1"/>
          </p:cNvSpPr>
          <p:nvPr>
            <p:ph idx="1"/>
          </p:nvPr>
        </p:nvSpPr>
        <p:spPr>
          <a:xfrm>
            <a:off x="457200" y="764704"/>
            <a:ext cx="8229600" cy="5904656"/>
          </a:xfrm>
        </p:spPr>
        <p:txBody>
          <a:bodyPr>
            <a:normAutofit fontScale="62500" lnSpcReduction="20000"/>
          </a:bodyPr>
          <a:lstStyle/>
          <a:p>
            <a:pPr marL="0" indent="0" fontAlgn="base">
              <a:buNone/>
            </a:pPr>
            <a:r>
              <a:rPr lang="en-IN" dirty="0"/>
              <a:t/>
            </a:r>
            <a:br>
              <a:rPr lang="en-IN" dirty="0"/>
            </a:br>
            <a:endParaRPr lang="en-IN" dirty="0"/>
          </a:p>
          <a:p>
            <a:pPr fontAlgn="base"/>
            <a:r>
              <a:rPr lang="en-IN" dirty="0"/>
              <a:t>Neil Patel reports that </a:t>
            </a:r>
            <a:r>
              <a:rPr lang="en-IN" dirty="0">
                <a:hlinkClick r:id="rId2"/>
              </a:rPr>
              <a:t>52% of the time</a:t>
            </a:r>
            <a:r>
              <a:rPr lang="en-IN" dirty="0"/>
              <a:t>, poor </a:t>
            </a:r>
            <a:r>
              <a:rPr lang="en-IN" dirty="0" err="1"/>
              <a:t>color</a:t>
            </a:r>
            <a:r>
              <a:rPr lang="en-IN" dirty="0"/>
              <a:t> choice and other inferior design choices make users leave a website and never go back. In data visualization, </a:t>
            </a:r>
            <a:r>
              <a:rPr lang="en-IN" dirty="0" err="1"/>
              <a:t>colors</a:t>
            </a:r>
            <a:r>
              <a:rPr lang="en-IN" dirty="0"/>
              <a:t> have the same effect and choosing the right </a:t>
            </a:r>
            <a:r>
              <a:rPr lang="en-IN" dirty="0" err="1"/>
              <a:t>colors</a:t>
            </a:r>
            <a:r>
              <a:rPr lang="en-IN" dirty="0"/>
              <a:t> is very important. Choosing your </a:t>
            </a:r>
            <a:r>
              <a:rPr lang="en-IN" dirty="0" err="1"/>
              <a:t>colors</a:t>
            </a:r>
            <a:r>
              <a:rPr lang="en-IN" dirty="0"/>
              <a:t> depends on various factors and aesthetics, testing and science should all play a part. </a:t>
            </a:r>
            <a:br>
              <a:rPr lang="en-IN" dirty="0"/>
            </a:br>
            <a:endParaRPr lang="en-IN" dirty="0"/>
          </a:p>
          <a:p>
            <a:pPr fontAlgn="base"/>
            <a:r>
              <a:rPr lang="en-IN" b="1" dirty="0"/>
              <a:t>Your Target Audience: </a:t>
            </a:r>
            <a:r>
              <a:rPr lang="en-IN" dirty="0"/>
              <a:t>You need to know who they are, what they care about and how they will be affected by the </a:t>
            </a:r>
            <a:r>
              <a:rPr lang="en-IN" dirty="0" err="1"/>
              <a:t>colors</a:t>
            </a:r>
            <a:r>
              <a:rPr lang="en-IN" dirty="0"/>
              <a:t> you choose. For example, </a:t>
            </a:r>
            <a:r>
              <a:rPr lang="en-IN" dirty="0" err="1"/>
              <a:t>color</a:t>
            </a:r>
            <a:r>
              <a:rPr lang="en-IN" dirty="0"/>
              <a:t> means different things in different cultures. </a:t>
            </a:r>
          </a:p>
          <a:p>
            <a:pPr fontAlgn="base"/>
            <a:r>
              <a:rPr lang="en-IN" dirty="0"/>
              <a:t>Derek Morgan, a writer at </a:t>
            </a:r>
            <a:r>
              <a:rPr lang="en-IN" dirty="0" err="1">
                <a:hlinkClick r:id="rId3"/>
              </a:rPr>
              <a:t>essayshark</a:t>
            </a:r>
            <a:r>
              <a:rPr lang="en-IN" dirty="0">
                <a:hlinkClick r:id="rId3"/>
              </a:rPr>
              <a:t> reviews</a:t>
            </a:r>
            <a:r>
              <a:rPr lang="en-IN" dirty="0"/>
              <a:t>, says he was surprised to discover just how different the perception is of the </a:t>
            </a:r>
            <a:r>
              <a:rPr lang="en-IN" dirty="0" err="1"/>
              <a:t>color</a:t>
            </a:r>
            <a:r>
              <a:rPr lang="en-IN" dirty="0"/>
              <a:t> yellow in different cultures. In Japan, yellow is associated with courage but in certain parts of China, it can have </a:t>
            </a:r>
            <a:r>
              <a:rPr lang="en-IN" dirty="0">
                <a:hlinkClick r:id="rId4"/>
              </a:rPr>
              <a:t>vulgar connotations</a:t>
            </a:r>
            <a:r>
              <a:rPr lang="en-IN" dirty="0"/>
              <a:t>. </a:t>
            </a:r>
          </a:p>
          <a:p>
            <a:pPr fontAlgn="base"/>
            <a:r>
              <a:rPr lang="en-IN" dirty="0" err="1"/>
              <a:t>Color</a:t>
            </a:r>
            <a:r>
              <a:rPr lang="en-IN" dirty="0"/>
              <a:t> perceptions are influenced by age, race, social class, religion and gender. Researching the cultural associations of your target audience with each </a:t>
            </a:r>
            <a:r>
              <a:rPr lang="en-IN" dirty="0" err="1"/>
              <a:t>color</a:t>
            </a:r>
            <a:r>
              <a:rPr lang="en-IN" dirty="0"/>
              <a:t> is important.</a:t>
            </a:r>
          </a:p>
          <a:p>
            <a:pPr marL="0" indent="0" algn="just">
              <a:buNone/>
            </a:pPr>
            <a:r>
              <a:rPr lang="en-IN" dirty="0"/>
              <a:t/>
            </a:r>
            <a:br>
              <a:rPr lang="en-IN" dirty="0"/>
            </a:br>
            <a:endParaRPr lang="en-IN" dirty="0"/>
          </a:p>
        </p:txBody>
      </p:sp>
    </p:spTree>
    <p:extLst>
      <p:ext uri="{BB962C8B-B14F-4D97-AF65-F5344CB8AC3E}">
        <p14:creationId xmlns:p14="http://schemas.microsoft.com/office/powerpoint/2010/main" val="2360259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Choosing your </a:t>
            </a:r>
            <a:r>
              <a:rPr lang="en-IN" b="1" dirty="0" err="1"/>
              <a:t>colors</a:t>
            </a:r>
            <a:r>
              <a:rPr lang="en-IN" b="1" dirty="0"/>
              <a:t> </a:t>
            </a:r>
          </a:p>
        </p:txBody>
      </p:sp>
      <p:sp>
        <p:nvSpPr>
          <p:cNvPr id="3" name="Content Placeholder 2"/>
          <p:cNvSpPr>
            <a:spLocks noGrp="1"/>
          </p:cNvSpPr>
          <p:nvPr>
            <p:ph idx="1"/>
          </p:nvPr>
        </p:nvSpPr>
        <p:spPr>
          <a:xfrm>
            <a:off x="457200" y="764704"/>
            <a:ext cx="8229600" cy="5904656"/>
          </a:xfrm>
        </p:spPr>
        <p:txBody>
          <a:bodyPr>
            <a:normAutofit fontScale="77500" lnSpcReduction="20000"/>
          </a:bodyPr>
          <a:lstStyle/>
          <a:p>
            <a:pPr fontAlgn="base"/>
            <a:r>
              <a:rPr lang="en-IN" b="1" dirty="0"/>
              <a:t>Appropriateness</a:t>
            </a:r>
            <a:r>
              <a:rPr lang="en-IN" dirty="0"/>
              <a:t>: Certain </a:t>
            </a:r>
            <a:r>
              <a:rPr lang="en-IN" dirty="0" err="1"/>
              <a:t>colors</a:t>
            </a:r>
            <a:r>
              <a:rPr lang="en-IN" dirty="0"/>
              <a:t> are more appropriate to some industries than to others. Sometimes, </a:t>
            </a:r>
            <a:r>
              <a:rPr lang="en-IN" dirty="0" err="1"/>
              <a:t>colors</a:t>
            </a:r>
            <a:r>
              <a:rPr lang="en-IN" dirty="0"/>
              <a:t> just feel wrong to us because they don’t match our expectations. </a:t>
            </a:r>
          </a:p>
          <a:p>
            <a:pPr fontAlgn="base"/>
            <a:r>
              <a:rPr lang="en-IN" dirty="0"/>
              <a:t>For instance, we don’t expect to see financial institutions using bright yellow or orange. We don’t expect to see landscaping companies using these </a:t>
            </a:r>
            <a:r>
              <a:rPr lang="en-IN" dirty="0" err="1"/>
              <a:t>colors</a:t>
            </a:r>
            <a:r>
              <a:rPr lang="en-IN" dirty="0"/>
              <a:t> either. </a:t>
            </a:r>
          </a:p>
          <a:p>
            <a:pPr fontAlgn="base"/>
            <a:r>
              <a:rPr lang="en-IN" dirty="0"/>
              <a:t/>
            </a:r>
            <a:br>
              <a:rPr lang="en-IN" dirty="0"/>
            </a:br>
            <a:endParaRPr lang="en-IN" dirty="0"/>
          </a:p>
          <a:p>
            <a:pPr fontAlgn="base"/>
            <a:r>
              <a:rPr lang="en-IN" dirty="0"/>
              <a:t>Financial institutions often use the </a:t>
            </a:r>
            <a:r>
              <a:rPr lang="en-IN" dirty="0" err="1"/>
              <a:t>color</a:t>
            </a:r>
            <a:r>
              <a:rPr lang="en-IN" dirty="0"/>
              <a:t> blue because it communicates stability and authority, values customers expect from those who handle their money. Red may be suitable for a dating service whereas green is usually associated with nature and the environment. </a:t>
            </a:r>
          </a:p>
          <a:p>
            <a:pPr marL="0" indent="0" algn="just">
              <a:buNone/>
            </a:pPr>
            <a:r>
              <a:rPr lang="en-IN" dirty="0"/>
              <a:t/>
            </a:r>
            <a:br>
              <a:rPr lang="en-IN" dirty="0"/>
            </a:br>
            <a:endParaRPr lang="en-IN" dirty="0"/>
          </a:p>
        </p:txBody>
      </p:sp>
    </p:spTree>
    <p:extLst>
      <p:ext uri="{BB962C8B-B14F-4D97-AF65-F5344CB8AC3E}">
        <p14:creationId xmlns:p14="http://schemas.microsoft.com/office/powerpoint/2010/main" val="1187985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fontScale="62500" lnSpcReduction="20000"/>
          </a:bodyPr>
          <a:lstStyle/>
          <a:p>
            <a:pPr fontAlgn="base"/>
            <a:r>
              <a:rPr lang="en-IN" dirty="0"/>
              <a:t>You can’t just throw </a:t>
            </a:r>
            <a:r>
              <a:rPr lang="en-IN" dirty="0" err="1"/>
              <a:t>color</a:t>
            </a:r>
            <a:r>
              <a:rPr lang="en-IN" dirty="0"/>
              <a:t> in haphazardly as you may end up distracting viewers rather than evoking the feelings you want. You need to use </a:t>
            </a:r>
            <a:r>
              <a:rPr lang="en-IN" dirty="0" err="1"/>
              <a:t>color</a:t>
            </a:r>
            <a:r>
              <a:rPr lang="en-IN" dirty="0"/>
              <a:t> carefully in ways that get your point across. </a:t>
            </a:r>
            <a:br>
              <a:rPr lang="en-IN" dirty="0"/>
            </a:br>
            <a:endParaRPr lang="en-IN" dirty="0"/>
          </a:p>
          <a:p>
            <a:pPr fontAlgn="base"/>
            <a:r>
              <a:rPr lang="en-IN" b="1" dirty="0"/>
              <a:t>Influence overall feel and give depth:</a:t>
            </a:r>
            <a:r>
              <a:rPr lang="en-IN" dirty="0"/>
              <a:t> Using the right </a:t>
            </a:r>
            <a:r>
              <a:rPr lang="en-IN" dirty="0" err="1"/>
              <a:t>colors</a:t>
            </a:r>
            <a:r>
              <a:rPr lang="en-IN" dirty="0"/>
              <a:t> is important to get your viewers feeling how you want them to feel about your data. </a:t>
            </a:r>
            <a:r>
              <a:rPr lang="en-IN" dirty="0" err="1"/>
              <a:t>Colors</a:t>
            </a:r>
            <a:r>
              <a:rPr lang="en-IN" dirty="0"/>
              <a:t> can create a cheerful mood or convey a sense of calmness. They can evoke feelings of creativity, purity or sophistication. </a:t>
            </a:r>
            <a:br>
              <a:rPr lang="en-IN" dirty="0"/>
            </a:br>
            <a:endParaRPr lang="en-IN" dirty="0"/>
          </a:p>
          <a:p>
            <a:pPr fontAlgn="base"/>
            <a:r>
              <a:rPr lang="en-IN" b="1" dirty="0"/>
              <a:t>Make important elements stand out:</a:t>
            </a:r>
            <a:r>
              <a:rPr lang="en-IN" dirty="0"/>
              <a:t> Using the same </a:t>
            </a:r>
            <a:r>
              <a:rPr lang="en-IN" dirty="0" err="1"/>
              <a:t>colors</a:t>
            </a:r>
            <a:r>
              <a:rPr lang="en-IN" dirty="0"/>
              <a:t> for everything is not only dull and uninteresting but is also confusing to viewers. </a:t>
            </a:r>
            <a:r>
              <a:rPr lang="en-IN" dirty="0" err="1"/>
              <a:t>Color</a:t>
            </a:r>
            <a:r>
              <a:rPr lang="en-IN" dirty="0"/>
              <a:t> helps you to highlight the most important aspects of your message and simplify complex graphs. </a:t>
            </a:r>
          </a:p>
          <a:p>
            <a:pPr fontAlgn="base"/>
            <a:r>
              <a:rPr lang="en-IN" dirty="0" smtClean="0"/>
              <a:t>By </a:t>
            </a:r>
            <a:r>
              <a:rPr lang="en-IN" dirty="0"/>
              <a:t>using contrasting </a:t>
            </a:r>
            <a:r>
              <a:rPr lang="en-IN" dirty="0" err="1"/>
              <a:t>colors</a:t>
            </a:r>
            <a:r>
              <a:rPr lang="en-IN" dirty="0"/>
              <a:t>, such as blue and orange, if you’re comparing two data sets, you can simplify data and help viewers to see the big picture. Using </a:t>
            </a:r>
            <a:r>
              <a:rPr lang="en-IN" dirty="0" err="1"/>
              <a:t>gray</a:t>
            </a:r>
            <a:r>
              <a:rPr lang="en-IN" dirty="0"/>
              <a:t> for less important chart elements can make highlight </a:t>
            </a:r>
            <a:r>
              <a:rPr lang="en-IN" dirty="0" err="1"/>
              <a:t>colors</a:t>
            </a:r>
            <a:r>
              <a:rPr lang="en-IN" dirty="0"/>
              <a:t> stand out more. </a:t>
            </a:r>
            <a:endParaRPr lang="en-IN" dirty="0" smtClean="0"/>
          </a:p>
          <a:p>
            <a:pPr fontAlgn="base"/>
            <a:r>
              <a:rPr lang="en-IN" dirty="0" smtClean="0"/>
              <a:t>Use </a:t>
            </a:r>
            <a:r>
              <a:rPr lang="en-IN" dirty="0"/>
              <a:t>contrasting </a:t>
            </a:r>
            <a:r>
              <a:rPr lang="en-IN" dirty="0" err="1"/>
              <a:t>colors</a:t>
            </a:r>
            <a:r>
              <a:rPr lang="en-IN" dirty="0"/>
              <a:t> to </a:t>
            </a:r>
            <a:r>
              <a:rPr lang="en-IN" dirty="0" smtClean="0"/>
              <a:t>make </a:t>
            </a:r>
            <a:r>
              <a:rPr lang="en-IN" dirty="0"/>
              <a:t>data jump out and grab attention. For example, if </a:t>
            </a:r>
            <a:r>
              <a:rPr lang="en-IN" dirty="0" smtClean="0"/>
              <a:t>you want </a:t>
            </a:r>
            <a:r>
              <a:rPr lang="en-IN" dirty="0"/>
              <a:t>to emphasize a piece of data in a bar graph, </a:t>
            </a:r>
            <a:r>
              <a:rPr lang="en-IN" dirty="0" smtClean="0"/>
              <a:t>you </a:t>
            </a:r>
            <a:r>
              <a:rPr lang="en-IN" dirty="0"/>
              <a:t>will make it bright red in a sea of </a:t>
            </a:r>
            <a:r>
              <a:rPr lang="en-IN" dirty="0" err="1"/>
              <a:t>gray</a:t>
            </a:r>
            <a:r>
              <a:rPr lang="en-IN" dirty="0"/>
              <a:t>. </a:t>
            </a:r>
            <a:br>
              <a:rPr lang="en-IN" dirty="0"/>
            </a:br>
            <a:endParaRPr lang="en-IN" dirty="0"/>
          </a:p>
        </p:txBody>
      </p:sp>
    </p:spTree>
    <p:extLst>
      <p:ext uri="{BB962C8B-B14F-4D97-AF65-F5344CB8AC3E}">
        <p14:creationId xmlns:p14="http://schemas.microsoft.com/office/powerpoint/2010/main" val="1484812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fontScale="70000" lnSpcReduction="20000"/>
          </a:bodyPr>
          <a:lstStyle/>
          <a:p>
            <a:pPr fontAlgn="base"/>
            <a:r>
              <a:rPr lang="en-IN" b="1" dirty="0"/>
              <a:t>Create contrast:</a:t>
            </a:r>
            <a:r>
              <a:rPr lang="en-IN" dirty="0"/>
              <a:t> Using a great range of </a:t>
            </a:r>
            <a:r>
              <a:rPr lang="en-IN" dirty="0" err="1"/>
              <a:t>colors</a:t>
            </a:r>
            <a:r>
              <a:rPr lang="en-IN" dirty="0"/>
              <a:t> is no good if viewers can’t read the data. You want to make sure that viewers are able to read your data on their screens, even if you use light </a:t>
            </a:r>
            <a:r>
              <a:rPr lang="en-IN" dirty="0" err="1"/>
              <a:t>colors</a:t>
            </a:r>
            <a:r>
              <a:rPr lang="en-IN" dirty="0"/>
              <a:t> like </a:t>
            </a:r>
            <a:r>
              <a:rPr lang="en-IN" dirty="0" err="1"/>
              <a:t>gray</a:t>
            </a:r>
            <a:r>
              <a:rPr lang="en-IN" dirty="0"/>
              <a:t>. </a:t>
            </a:r>
          </a:p>
          <a:p>
            <a:pPr fontAlgn="base"/>
            <a:r>
              <a:rPr lang="en-IN" dirty="0"/>
              <a:t/>
            </a:r>
            <a:br>
              <a:rPr lang="en-IN" dirty="0"/>
            </a:br>
            <a:endParaRPr lang="en-IN" dirty="0"/>
          </a:p>
          <a:p>
            <a:pPr fontAlgn="base"/>
            <a:r>
              <a:rPr lang="en-IN" dirty="0"/>
              <a:t>This is especially important for text as the smaller it is, the higher the contrast to the background needs to be for it to be readable. </a:t>
            </a:r>
          </a:p>
          <a:p>
            <a:pPr fontAlgn="base"/>
            <a:r>
              <a:rPr lang="en-IN" dirty="0"/>
              <a:t/>
            </a:r>
            <a:br>
              <a:rPr lang="en-IN" dirty="0"/>
            </a:br>
            <a:endParaRPr lang="en-IN" dirty="0"/>
          </a:p>
          <a:p>
            <a:pPr fontAlgn="base"/>
            <a:r>
              <a:rPr lang="en-IN" dirty="0"/>
              <a:t>Avoid using bright </a:t>
            </a:r>
            <a:r>
              <a:rPr lang="en-IN" dirty="0" err="1"/>
              <a:t>colors</a:t>
            </a:r>
            <a:r>
              <a:rPr lang="en-IN" dirty="0"/>
              <a:t> for backgrounds. Consider giving small lines a high contrast in hue or brightness so they are easy to distinguish. Testing a presentation on a projector before giving a presentation is important because the </a:t>
            </a:r>
            <a:r>
              <a:rPr lang="en-IN" dirty="0" err="1"/>
              <a:t>colors</a:t>
            </a:r>
            <a:r>
              <a:rPr lang="en-IN" dirty="0"/>
              <a:t> may look quite different from those on your laptop screen or phone. </a:t>
            </a:r>
          </a:p>
          <a:p>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191809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dirty="0" smtClean="0"/>
              <a:t>Visual design is about creating and making the general aesthetics of a product consistent.</a:t>
            </a:r>
          </a:p>
          <a:p>
            <a:pPr algn="just"/>
            <a:endParaRPr lang="en-IN" dirty="0"/>
          </a:p>
          <a:p>
            <a:pPr algn="just"/>
            <a:r>
              <a:rPr lang="en-IN" i="1" dirty="0" smtClean="0"/>
              <a:t>Fundamental elements of visual design  is needed to </a:t>
            </a:r>
            <a:r>
              <a:rPr lang="en-IN" i="1" dirty="0"/>
              <a:t>create the aesthetic </a:t>
            </a:r>
            <a:r>
              <a:rPr lang="en-IN" i="1" dirty="0" smtClean="0"/>
              <a:t>style , </a:t>
            </a:r>
            <a:r>
              <a:rPr lang="en-IN" i="1" dirty="0"/>
              <a:t>arranging them according to principles of design. </a:t>
            </a:r>
            <a:endParaRPr lang="en-IN" i="1" dirty="0" smtClean="0"/>
          </a:p>
          <a:p>
            <a:pPr algn="just"/>
            <a:r>
              <a:rPr lang="en-IN" i="1" dirty="0" smtClean="0"/>
              <a:t>These </a:t>
            </a:r>
            <a:r>
              <a:rPr lang="en-IN" i="1" dirty="0"/>
              <a:t>elements and principles together form the building blocks of visual design, and a firm understanding of them is crucial in creating a visual design of any product.</a:t>
            </a:r>
            <a:endParaRPr lang="en-IN" dirty="0"/>
          </a:p>
        </p:txBody>
      </p:sp>
    </p:spTree>
    <p:extLst>
      <p:ext uri="{BB962C8B-B14F-4D97-AF65-F5344CB8AC3E}">
        <p14:creationId xmlns:p14="http://schemas.microsoft.com/office/powerpoint/2010/main" val="2038117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fontScale="70000" lnSpcReduction="20000"/>
          </a:bodyPr>
          <a:lstStyle/>
          <a:p>
            <a:pPr fontAlgn="base"/>
            <a:r>
              <a:rPr lang="en-IN" b="1" dirty="0"/>
              <a:t>Use </a:t>
            </a:r>
            <a:r>
              <a:rPr lang="en-IN" b="1" dirty="0" err="1"/>
              <a:t>colors</a:t>
            </a:r>
            <a:r>
              <a:rPr lang="en-IN" b="1" dirty="0"/>
              <a:t> consistently:</a:t>
            </a:r>
            <a:r>
              <a:rPr lang="en-IN" dirty="0"/>
              <a:t> If you have certain variables that you repeat across different sets of data, you should use the same </a:t>
            </a:r>
            <a:r>
              <a:rPr lang="en-IN" dirty="0" err="1"/>
              <a:t>colors</a:t>
            </a:r>
            <a:r>
              <a:rPr lang="en-IN" dirty="0"/>
              <a:t> where possible. A sense of consistency helps viewers to relate. </a:t>
            </a:r>
          </a:p>
          <a:p>
            <a:pPr fontAlgn="base"/>
            <a:r>
              <a:rPr lang="en-IN" dirty="0"/>
              <a:t/>
            </a:r>
            <a:br>
              <a:rPr lang="en-IN" dirty="0"/>
            </a:br>
            <a:endParaRPr lang="en-IN" dirty="0"/>
          </a:p>
          <a:p>
            <a:pPr fontAlgn="base"/>
            <a:r>
              <a:rPr lang="en-IN" b="1" dirty="0"/>
              <a:t>Use gradients when you can: </a:t>
            </a:r>
            <a:r>
              <a:rPr lang="en-IN" dirty="0"/>
              <a:t>Gradients offer a great way to compare and contrast data and feel natural when viewers see them. If a gradient indicates a scale of low to high, light </a:t>
            </a:r>
            <a:r>
              <a:rPr lang="en-IN" dirty="0" err="1"/>
              <a:t>colors</a:t>
            </a:r>
            <a:r>
              <a:rPr lang="en-IN" dirty="0"/>
              <a:t> should represent the low values and darker </a:t>
            </a:r>
            <a:r>
              <a:rPr lang="en-IN" dirty="0" err="1"/>
              <a:t>colors</a:t>
            </a:r>
            <a:r>
              <a:rPr lang="en-IN" dirty="0"/>
              <a:t>, the high values. This is intuitive for the audience. </a:t>
            </a:r>
          </a:p>
          <a:p>
            <a:pPr fontAlgn="base"/>
            <a:r>
              <a:rPr lang="en-IN" dirty="0"/>
              <a:t/>
            </a:r>
            <a:br>
              <a:rPr lang="en-IN" dirty="0"/>
            </a:br>
            <a:endParaRPr lang="en-IN" dirty="0"/>
          </a:p>
          <a:p>
            <a:pPr fontAlgn="base"/>
            <a:r>
              <a:rPr lang="en-IN" dirty="0"/>
              <a:t>Having unrelated </a:t>
            </a:r>
            <a:r>
              <a:rPr lang="en-IN" dirty="0" err="1"/>
              <a:t>colors</a:t>
            </a:r>
            <a:r>
              <a:rPr lang="en-IN" dirty="0"/>
              <a:t> can make data more difficult to read. If you’re unsure about using gradients but want to try your hand, you could try using the </a:t>
            </a:r>
            <a:r>
              <a:rPr lang="en-IN" dirty="0" err="1">
                <a:hlinkClick r:id="rId2"/>
              </a:rPr>
              <a:t>ColorBrewer</a:t>
            </a:r>
            <a:r>
              <a:rPr lang="en-IN" dirty="0"/>
              <a:t> palettes. </a:t>
            </a:r>
          </a:p>
          <a:p>
            <a:pPr marL="0" indent="0">
              <a:buNone/>
            </a:pP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922731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a:bodyPr>
          <a:lstStyle/>
          <a:p>
            <a:pPr fontAlgn="base"/>
            <a:r>
              <a:rPr lang="en-IN" sz="2600" dirty="0"/>
              <a:t>Using </a:t>
            </a:r>
            <a:r>
              <a:rPr lang="en-IN" sz="2600" dirty="0" err="1"/>
              <a:t>color</a:t>
            </a:r>
            <a:r>
              <a:rPr lang="en-IN" sz="2600" dirty="0"/>
              <a:t> strategically is more than just choosing what looks good to you. You should never select </a:t>
            </a:r>
            <a:r>
              <a:rPr lang="en-IN" sz="2600" dirty="0" err="1"/>
              <a:t>colors</a:t>
            </a:r>
            <a:r>
              <a:rPr lang="en-IN" sz="2600" dirty="0"/>
              <a:t> because you think they are trendy or cool or they’re the </a:t>
            </a:r>
            <a:r>
              <a:rPr lang="en-IN" sz="2600" dirty="0" err="1"/>
              <a:t>colors</a:t>
            </a:r>
            <a:r>
              <a:rPr lang="en-IN" sz="2600" dirty="0"/>
              <a:t> you always </a:t>
            </a:r>
            <a:r>
              <a:rPr lang="en-IN" sz="2600" dirty="0" err="1"/>
              <a:t>favor</a:t>
            </a:r>
            <a:r>
              <a:rPr lang="en-IN" sz="2600" dirty="0"/>
              <a:t>. </a:t>
            </a:r>
          </a:p>
          <a:p>
            <a:pPr fontAlgn="base"/>
            <a:r>
              <a:rPr lang="en-IN" sz="2600" dirty="0"/>
              <a:t>You need to choose them carefully by understanding the meaning behind them, taking your audience into consideration and knowing what’s appropriate for your brand. The value of picking the right </a:t>
            </a:r>
            <a:r>
              <a:rPr lang="en-IN" sz="2600" dirty="0" err="1"/>
              <a:t>colors</a:t>
            </a:r>
            <a:r>
              <a:rPr lang="en-IN" sz="2600" dirty="0"/>
              <a:t> for your data visualization should never be underestimated. </a:t>
            </a:r>
          </a:p>
          <a:p>
            <a:pPr marL="0" indent="0">
              <a:buNone/>
            </a:pP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443978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Color</a:t>
            </a:r>
            <a:endParaRPr lang="en-IN" dirty="0"/>
          </a:p>
        </p:txBody>
      </p:sp>
      <p:sp>
        <p:nvSpPr>
          <p:cNvPr id="3" name="Content Placeholder 2"/>
          <p:cNvSpPr>
            <a:spLocks noGrp="1"/>
          </p:cNvSpPr>
          <p:nvPr>
            <p:ph idx="1"/>
          </p:nvPr>
        </p:nvSpPr>
        <p:spPr/>
        <p:txBody>
          <a:bodyPr/>
          <a:lstStyle/>
          <a:p>
            <a:r>
              <a:rPr lang="en-IN" dirty="0"/>
              <a:t>Colour is an element of light. </a:t>
            </a:r>
            <a:r>
              <a:rPr lang="en-IN" dirty="0" smtClean="0"/>
              <a:t>Colour </a:t>
            </a:r>
            <a:r>
              <a:rPr lang="en-IN" dirty="0"/>
              <a:t>theory is a branch of design focused on the mixing and usage of different colours in design and art. </a:t>
            </a:r>
            <a:endParaRPr lang="en-IN" dirty="0" smtClean="0"/>
          </a:p>
          <a:p>
            <a:r>
              <a:rPr lang="en-IN" dirty="0" smtClean="0"/>
              <a:t>In </a:t>
            </a:r>
            <a:r>
              <a:rPr lang="en-IN" dirty="0"/>
              <a:t>colour theory, an important distinction exists between colours that mix </a:t>
            </a:r>
            <a:r>
              <a:rPr lang="en-IN" dirty="0" err="1"/>
              <a:t>subtractively</a:t>
            </a:r>
            <a:r>
              <a:rPr lang="en-IN" dirty="0"/>
              <a:t> and colours that mix additively.</a:t>
            </a:r>
          </a:p>
        </p:txBody>
      </p:sp>
    </p:spTree>
    <p:extLst>
      <p:ext uri="{BB962C8B-B14F-4D97-AF65-F5344CB8AC3E}">
        <p14:creationId xmlns:p14="http://schemas.microsoft.com/office/powerpoint/2010/main" val="3066277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1628800"/>
            <a:ext cx="8229600" cy="4525963"/>
          </a:xfrm>
        </p:spPr>
        <p:txBody>
          <a:bodyPr>
            <a:normAutofit fontScale="92500" lnSpcReduction="10000"/>
          </a:bodyPr>
          <a:lstStyle/>
          <a:p>
            <a:r>
              <a:rPr lang="en-IN" dirty="0"/>
              <a:t>In paint, colours mix </a:t>
            </a:r>
            <a:r>
              <a:rPr lang="en-IN" i="1" dirty="0" err="1"/>
              <a:t>subtractively</a:t>
            </a:r>
            <a:r>
              <a:rPr lang="en-IN" dirty="0"/>
              <a:t> because the pigments in paints absorb light. </a:t>
            </a:r>
            <a:endParaRPr lang="en-IN" dirty="0" smtClean="0"/>
          </a:p>
          <a:p>
            <a:r>
              <a:rPr lang="en-IN" dirty="0" smtClean="0"/>
              <a:t>When </a:t>
            </a:r>
            <a:r>
              <a:rPr lang="en-IN" dirty="0"/>
              <a:t>different pigments are mixed together, the mixture absorbs a wider range of light, resulting in a darker colour. </a:t>
            </a:r>
            <a:endParaRPr lang="en-IN" dirty="0" smtClean="0"/>
          </a:p>
          <a:p>
            <a:r>
              <a:rPr lang="en-IN" dirty="0" smtClean="0"/>
              <a:t>A </a:t>
            </a:r>
            <a:r>
              <a:rPr lang="en-IN" dirty="0"/>
              <a:t>subtractive mix of cyan, magenta and yellow will result in a black colour. </a:t>
            </a:r>
            <a:endParaRPr lang="en-IN" dirty="0" smtClean="0"/>
          </a:p>
          <a:p>
            <a:r>
              <a:rPr lang="en-IN" dirty="0" smtClean="0"/>
              <a:t>A </a:t>
            </a:r>
            <a:r>
              <a:rPr lang="en-IN" dirty="0"/>
              <a:t>subtractive mix of colours in paint and print produces the CMYK (i.e., </a:t>
            </a:r>
            <a:r>
              <a:rPr lang="en-IN" b="1" dirty="0"/>
              <a:t>C</a:t>
            </a:r>
            <a:r>
              <a:rPr lang="en-IN" dirty="0"/>
              <a:t>yan, </a:t>
            </a:r>
            <a:r>
              <a:rPr lang="en-IN" b="1" dirty="0"/>
              <a:t>M</a:t>
            </a:r>
            <a:r>
              <a:rPr lang="en-IN" dirty="0"/>
              <a:t>agenta, </a:t>
            </a:r>
            <a:r>
              <a:rPr lang="en-IN" b="1" dirty="0"/>
              <a:t>Y</a:t>
            </a:r>
            <a:r>
              <a:rPr lang="en-IN" dirty="0"/>
              <a:t>ellow and </a:t>
            </a:r>
            <a:r>
              <a:rPr lang="en-IN" dirty="0" err="1"/>
              <a:t>blac</a:t>
            </a:r>
            <a:r>
              <a:rPr lang="en-IN" b="1" dirty="0" err="1"/>
              <a:t>K</a:t>
            </a:r>
            <a:r>
              <a:rPr lang="en-IN" dirty="0"/>
              <a:t>) colour system.</a:t>
            </a:r>
          </a:p>
        </p:txBody>
      </p:sp>
    </p:spTree>
    <p:extLst>
      <p:ext uri="{BB962C8B-B14F-4D97-AF65-F5344CB8AC3E}">
        <p14:creationId xmlns:p14="http://schemas.microsoft.com/office/powerpoint/2010/main" val="3248504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a:t>In digital design, where the product shows up on a screen, colours mix </a:t>
            </a:r>
            <a:r>
              <a:rPr lang="en-IN" i="1" dirty="0"/>
              <a:t>additively</a:t>
            </a:r>
            <a:r>
              <a:rPr lang="en-IN" dirty="0"/>
              <a:t>, since the screen emits light and colours add to one another accordingly. </a:t>
            </a:r>
            <a:endParaRPr lang="en-IN" dirty="0" smtClean="0"/>
          </a:p>
          <a:p>
            <a:r>
              <a:rPr lang="en-IN" dirty="0" smtClean="0"/>
              <a:t>When </a:t>
            </a:r>
            <a:r>
              <a:rPr lang="en-IN" dirty="0"/>
              <a:t>different colours are mixed together on a screen, the mixture emits a wider range of light, resulting in a lighter colour. </a:t>
            </a:r>
            <a:endParaRPr lang="en-IN" dirty="0" smtClean="0"/>
          </a:p>
          <a:p>
            <a:r>
              <a:rPr lang="en-IN" dirty="0" smtClean="0"/>
              <a:t>An </a:t>
            </a:r>
            <a:r>
              <a:rPr lang="en-IN" dirty="0"/>
              <a:t>additive mix of red, blue and green colours on screens will produce white light. An additive mix of colours on digital screens produces the RGB (i.e., </a:t>
            </a:r>
            <a:r>
              <a:rPr lang="en-IN" b="1" dirty="0"/>
              <a:t>R</a:t>
            </a:r>
            <a:r>
              <a:rPr lang="en-IN" dirty="0"/>
              <a:t>ed, </a:t>
            </a:r>
            <a:r>
              <a:rPr lang="en-IN" b="1" dirty="0"/>
              <a:t>G</a:t>
            </a:r>
            <a:r>
              <a:rPr lang="en-IN" dirty="0"/>
              <a:t>reen, </a:t>
            </a:r>
            <a:r>
              <a:rPr lang="en-IN" b="1" dirty="0"/>
              <a:t>B</a:t>
            </a:r>
            <a:r>
              <a:rPr lang="en-IN" dirty="0"/>
              <a:t>lue) colour system.</a:t>
            </a:r>
          </a:p>
        </p:txBody>
      </p:sp>
    </p:spTree>
    <p:extLst>
      <p:ext uri="{BB962C8B-B14F-4D97-AF65-F5344CB8AC3E}">
        <p14:creationId xmlns:p14="http://schemas.microsoft.com/office/powerpoint/2010/main" val="260325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5257"/>
            <a:ext cx="8229600" cy="375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136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The subtractive mix of colours in paint and print produces the CMYK colour system. The additive mix of colours on digital screens produces the RGB colour system.</a:t>
            </a:r>
            <a:endParaRPr lang="en-IN" dirty="0"/>
          </a:p>
        </p:txBody>
      </p:sp>
    </p:spTree>
    <p:extLst>
      <p:ext uri="{BB962C8B-B14F-4D97-AF65-F5344CB8AC3E}">
        <p14:creationId xmlns:p14="http://schemas.microsoft.com/office/powerpoint/2010/main" val="3980742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U</a:t>
            </a:r>
            <a:r>
              <a:rPr lang="en-IN" dirty="0" smtClean="0"/>
              <a:t>se </a:t>
            </a:r>
            <a:r>
              <a:rPr lang="en-IN" dirty="0"/>
              <a:t>colours in visual design to convey emotions in and add variety and interest to our designs, separate distinct areas of a page, and differentiate our work from the competition.</a:t>
            </a:r>
          </a:p>
        </p:txBody>
      </p:sp>
    </p:spTree>
    <p:extLst>
      <p:ext uri="{BB962C8B-B14F-4D97-AF65-F5344CB8AC3E}">
        <p14:creationId xmlns:p14="http://schemas.microsoft.com/office/powerpoint/2010/main" val="294792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Texture</a:t>
            </a:r>
            <a:endParaRPr lang="en-IN" dirty="0"/>
          </a:p>
        </p:txBody>
      </p:sp>
      <p:sp>
        <p:nvSpPr>
          <p:cNvPr id="3" name="Content Placeholder 2"/>
          <p:cNvSpPr>
            <a:spLocks noGrp="1"/>
          </p:cNvSpPr>
          <p:nvPr>
            <p:ph idx="1"/>
          </p:nvPr>
        </p:nvSpPr>
        <p:spPr/>
        <p:txBody>
          <a:bodyPr/>
          <a:lstStyle/>
          <a:p>
            <a:r>
              <a:rPr lang="en-IN" dirty="0"/>
              <a:t>Texture is the surface quality of an object.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238375"/>
            <a:ext cx="89535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94690" y="4725144"/>
            <a:ext cx="4572000" cy="1200329"/>
          </a:xfrm>
          <a:prstGeom prst="rect">
            <a:avLst/>
          </a:prstGeom>
        </p:spPr>
        <p:txBody>
          <a:bodyPr>
            <a:spAutoFit/>
          </a:bodyPr>
          <a:lstStyle/>
          <a:p>
            <a:r>
              <a:rPr lang="en-IN" i="1" dirty="0"/>
              <a:t>Texture can be created by a repeated pattern of lines, or by using tiled images of textures. Above, the diagonal lines add a ‘grip’ effect to an otherwise ‘smooth’ rectangle.</a:t>
            </a:r>
            <a:endParaRPr lang="en-IN" dirty="0"/>
          </a:p>
        </p:txBody>
      </p:sp>
    </p:spTree>
    <p:extLst>
      <p:ext uri="{BB962C8B-B14F-4D97-AF65-F5344CB8AC3E}">
        <p14:creationId xmlns:p14="http://schemas.microsoft.com/office/powerpoint/2010/main" val="4284559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two types of textures: </a:t>
            </a:r>
            <a:r>
              <a:rPr lang="en-IN" i="1" dirty="0"/>
              <a:t>tactile</a:t>
            </a:r>
            <a:r>
              <a:rPr lang="en-IN" dirty="0"/>
              <a:t> textures, where you can feel the texture, and </a:t>
            </a:r>
            <a:r>
              <a:rPr lang="en-IN" i="1" dirty="0"/>
              <a:t>implied</a:t>
            </a:r>
            <a:r>
              <a:rPr lang="en-IN" dirty="0"/>
              <a:t> textures, where you can only see — i.e., not feel — the texture. </a:t>
            </a:r>
            <a:endParaRPr lang="en-IN" dirty="0" smtClean="0"/>
          </a:p>
          <a:p>
            <a:r>
              <a:rPr lang="en-IN" dirty="0" smtClean="0"/>
              <a:t>Most </a:t>
            </a:r>
            <a:r>
              <a:rPr lang="en-IN" dirty="0"/>
              <a:t>visual designers will work with implied textures, since screens (at least as far as the state of the art had pushed them by the mid-2010s) are unable to produce tactile textures.</a:t>
            </a:r>
          </a:p>
        </p:txBody>
      </p:sp>
    </p:spTree>
    <p:extLst>
      <p:ext uri="{BB962C8B-B14F-4D97-AF65-F5344CB8AC3E}">
        <p14:creationId xmlns:p14="http://schemas.microsoft.com/office/powerpoint/2010/main" val="304158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Elements of Visual </a:t>
            </a:r>
            <a:r>
              <a:rPr lang="en-IN" b="1" dirty="0" smtClean="0"/>
              <a:t>Design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278461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Yourself Slide</a:t>
            </a:r>
            <a:endParaRPr lang="en-IN" dirty="0"/>
          </a:p>
        </p:txBody>
      </p:sp>
      <p:sp>
        <p:nvSpPr>
          <p:cNvPr id="3" name="Content Placeholder 2"/>
          <p:cNvSpPr>
            <a:spLocks noGrp="1"/>
          </p:cNvSpPr>
          <p:nvPr>
            <p:ph idx="1"/>
          </p:nvPr>
        </p:nvSpPr>
        <p:spPr/>
        <p:txBody>
          <a:bodyPr>
            <a:normAutofit/>
          </a:bodyPr>
          <a:lstStyle/>
          <a:p>
            <a:pPr algn="just"/>
            <a:r>
              <a:rPr lang="en-IN" sz="2000" dirty="0"/>
              <a:t>The app icon designs in iOS 6 and earlier mimic the glossy texture of glass to incite users to tap them. </a:t>
            </a:r>
            <a:endParaRPr lang="en-IN" sz="2000" dirty="0" smtClean="0"/>
          </a:p>
          <a:p>
            <a:pPr algn="just"/>
            <a:r>
              <a:rPr lang="en-IN" sz="2000" dirty="0" smtClean="0"/>
              <a:t>Later</a:t>
            </a:r>
            <a:r>
              <a:rPr lang="en-IN" sz="2000" dirty="0"/>
              <a:t>, Apple (in)famously introduced a linen fabric texture to much of its user interface. </a:t>
            </a:r>
            <a:endParaRPr lang="en-IN" sz="2000" dirty="0" smtClean="0"/>
          </a:p>
          <a:p>
            <a:pPr algn="just"/>
            <a:r>
              <a:rPr lang="en-IN" sz="2000" dirty="0" smtClean="0"/>
              <a:t>With </a:t>
            </a:r>
            <a:r>
              <a:rPr lang="en-IN" sz="2000" dirty="0"/>
              <a:t>the popularity of flat design (a minimalist style that features clean spaces and two-dimensional, flat illustrations), the use of textures in visual design would greatly decrease by the mid-2010s — although they can still be very useful.</a:t>
            </a:r>
          </a:p>
          <a:p>
            <a:pPr algn="just"/>
            <a:endParaRPr lang="en-IN" sz="2000" dirty="0"/>
          </a:p>
          <a:p>
            <a:pPr algn="just"/>
            <a:endParaRPr lang="en-IN"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14287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598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260648"/>
            <a:ext cx="8229600" cy="5865515"/>
          </a:xfrm>
        </p:spPr>
        <p:txBody>
          <a:bodyPr/>
          <a:lstStyle/>
          <a:p>
            <a:r>
              <a:rPr lang="en-IN" i="1" dirty="0"/>
              <a:t>iOS 1-6 app icons feature a glossy texture so that they look like actual buttons</a:t>
            </a:r>
            <a:r>
              <a:rPr lang="en-IN" i="1" dirty="0" smtClean="0"/>
              <a:t>.</a:t>
            </a:r>
            <a:r>
              <a:rPr lang="en-IN" dirty="0"/>
              <a:t/>
            </a:r>
            <a:br>
              <a:rPr lang="en-IN" dirty="0"/>
            </a:b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6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9512" y="5661248"/>
            <a:ext cx="8640960" cy="646331"/>
          </a:xfrm>
          <a:prstGeom prst="rect">
            <a:avLst/>
          </a:prstGeom>
        </p:spPr>
        <p:txBody>
          <a:bodyPr wrap="square">
            <a:spAutoFit/>
          </a:bodyPr>
          <a:lstStyle/>
          <a:p>
            <a:r>
              <a:rPr lang="en-IN" i="1" dirty="0"/>
              <a:t>Around 2011, Apple introduced a widespread use of linen texture (which first appeared on iOS) in all of its operating systems</a:t>
            </a:r>
            <a:r>
              <a:rPr lang="en-IN" i="1" dirty="0" smtClean="0"/>
              <a:t>.</a:t>
            </a:r>
            <a:endParaRPr lang="en-IN" dirty="0"/>
          </a:p>
        </p:txBody>
      </p:sp>
    </p:spTree>
    <p:extLst>
      <p:ext uri="{BB962C8B-B14F-4D97-AF65-F5344CB8AC3E}">
        <p14:creationId xmlns:p14="http://schemas.microsoft.com/office/powerpoint/2010/main" val="1189661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Principles of </a:t>
            </a:r>
            <a:r>
              <a:rPr lang="en-IN" b="1" dirty="0" smtClean="0"/>
              <a:t>Design</a:t>
            </a:r>
            <a:endParaRPr lang="en-IN" dirty="0"/>
          </a:p>
        </p:txBody>
      </p:sp>
      <p:sp>
        <p:nvSpPr>
          <p:cNvPr id="3" name="Content Placeholder 2"/>
          <p:cNvSpPr>
            <a:spLocks noGrp="1"/>
          </p:cNvSpPr>
          <p:nvPr>
            <p:ph idx="1"/>
          </p:nvPr>
        </p:nvSpPr>
        <p:spPr/>
        <p:txBody>
          <a:bodyPr>
            <a:normAutofit lnSpcReduction="10000"/>
          </a:bodyPr>
          <a:lstStyle/>
          <a:p>
            <a:r>
              <a:rPr lang="en-IN" dirty="0"/>
              <a:t>The elements of visual design — line, shape, negative/white space, volume, value, colour and texture — </a:t>
            </a:r>
            <a:r>
              <a:rPr lang="en-IN" i="1" dirty="0"/>
              <a:t>describe</a:t>
            </a:r>
            <a:r>
              <a:rPr lang="en-IN" dirty="0"/>
              <a:t> the building blocks of a product’s aesthetics. </a:t>
            </a:r>
            <a:endParaRPr lang="en-IN" dirty="0" smtClean="0"/>
          </a:p>
          <a:p>
            <a:r>
              <a:rPr lang="en-IN" dirty="0" smtClean="0"/>
              <a:t>On </a:t>
            </a:r>
            <a:r>
              <a:rPr lang="en-IN" dirty="0"/>
              <a:t>the other hand, the principles of design tell us </a:t>
            </a:r>
            <a:r>
              <a:rPr lang="en-IN" i="1" dirty="0"/>
              <a:t>how</a:t>
            </a:r>
            <a:r>
              <a:rPr lang="en-IN" dirty="0"/>
              <a:t> these elements can and should go together for the best results. </a:t>
            </a:r>
            <a:endParaRPr lang="en-IN" dirty="0" smtClean="0"/>
          </a:p>
          <a:p>
            <a:r>
              <a:rPr lang="en-IN" dirty="0" smtClean="0"/>
              <a:t>Many </a:t>
            </a:r>
            <a:r>
              <a:rPr lang="en-IN" dirty="0"/>
              <a:t>of the principles below are closely related and complement one another.</a:t>
            </a:r>
          </a:p>
        </p:txBody>
      </p:sp>
    </p:spTree>
    <p:extLst>
      <p:ext uri="{BB962C8B-B14F-4D97-AF65-F5344CB8AC3E}">
        <p14:creationId xmlns:p14="http://schemas.microsoft.com/office/powerpoint/2010/main" val="7415410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Partner and chief research and development officer at the Applied Management Sciences Institute William </a:t>
            </a:r>
            <a:r>
              <a:rPr lang="en-IN" dirty="0" err="1"/>
              <a:t>Lidwell</a:t>
            </a:r>
            <a:r>
              <a:rPr lang="en-IN" dirty="0"/>
              <a:t>, in his landmark and widely referenced book </a:t>
            </a:r>
            <a:r>
              <a:rPr lang="en-IN" i="1" dirty="0"/>
              <a:t>Universal Principles of Design</a:t>
            </a:r>
            <a:r>
              <a:rPr lang="en-IN" dirty="0"/>
              <a:t>, explains</a:t>
            </a:r>
            <a:r>
              <a:rPr lang="en-IN" dirty="0" smtClean="0"/>
              <a:t>:</a:t>
            </a:r>
          </a:p>
          <a:p>
            <a:endParaRPr lang="en-IN" dirty="0"/>
          </a:p>
          <a:p>
            <a:r>
              <a:rPr lang="en-IN" dirty="0"/>
              <a:t>“The best designers sometimes disregard the principles of design. When they do so, however, there is usually some compensating merit attained at the cost of the violation. Unless you are certain of doing as well, it is best to abide by the principles.” – William </a:t>
            </a:r>
            <a:r>
              <a:rPr lang="en-IN" dirty="0" err="1"/>
              <a:t>Lidwell</a:t>
            </a:r>
            <a:endParaRPr lang="en-IN" dirty="0"/>
          </a:p>
        </p:txBody>
      </p:sp>
    </p:spTree>
    <p:extLst>
      <p:ext uri="{BB962C8B-B14F-4D97-AF65-F5344CB8AC3E}">
        <p14:creationId xmlns:p14="http://schemas.microsoft.com/office/powerpoint/2010/main" val="37718147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Unity</a:t>
            </a:r>
            <a:endParaRPr lang="en-IN" dirty="0"/>
          </a:p>
        </p:txBody>
      </p:sp>
      <p:sp>
        <p:nvSpPr>
          <p:cNvPr id="3" name="Content Placeholder 2"/>
          <p:cNvSpPr>
            <a:spLocks noGrp="1"/>
          </p:cNvSpPr>
          <p:nvPr>
            <p:ph idx="1"/>
          </p:nvPr>
        </p:nvSpPr>
        <p:spPr/>
        <p:txBody>
          <a:bodyPr/>
          <a:lstStyle/>
          <a:p>
            <a:r>
              <a:rPr lang="en-IN" dirty="0"/>
              <a:t>Unity has to do with creating a sense of harmony between all elements in a page. A page with elements that are visually or conceptually arranged together will likely create a sense of unity.</a:t>
            </a:r>
          </a:p>
        </p:txBody>
      </p:sp>
    </p:spTree>
    <p:extLst>
      <p:ext uri="{BB962C8B-B14F-4D97-AF65-F5344CB8AC3E}">
        <p14:creationId xmlns:p14="http://schemas.microsoft.com/office/powerpoint/2010/main" val="3018608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16832"/>
            <a:ext cx="8229600" cy="373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83768" y="5589240"/>
            <a:ext cx="4572000" cy="923330"/>
          </a:xfrm>
          <a:prstGeom prst="rect">
            <a:avLst/>
          </a:prstGeom>
        </p:spPr>
        <p:txBody>
          <a:bodyPr>
            <a:spAutoFit/>
          </a:bodyPr>
          <a:lstStyle/>
          <a:p>
            <a:r>
              <a:rPr lang="en-IN" i="1" dirty="0"/>
              <a:t>A lack of unity in designs can create a sense of unease and chaos. Our eyes govern our judgements</a:t>
            </a:r>
            <a:r>
              <a:rPr lang="en-IN" i="1" dirty="0" smtClean="0"/>
              <a:t>.</a:t>
            </a:r>
            <a:endParaRPr lang="en-IN" dirty="0"/>
          </a:p>
        </p:txBody>
      </p:sp>
    </p:spTree>
    <p:extLst>
      <p:ext uri="{BB962C8B-B14F-4D97-AF65-F5344CB8AC3E}">
        <p14:creationId xmlns:p14="http://schemas.microsoft.com/office/powerpoint/2010/main" val="16535775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Gestalt</a:t>
            </a:r>
            <a:endParaRPr lang="en-IN" dirty="0"/>
          </a:p>
        </p:txBody>
      </p:sp>
      <p:sp>
        <p:nvSpPr>
          <p:cNvPr id="3" name="Content Placeholder 2"/>
          <p:cNvSpPr>
            <a:spLocks noGrp="1"/>
          </p:cNvSpPr>
          <p:nvPr>
            <p:ph idx="1"/>
          </p:nvPr>
        </p:nvSpPr>
        <p:spPr/>
        <p:txBody>
          <a:bodyPr>
            <a:normAutofit lnSpcReduction="10000"/>
          </a:bodyPr>
          <a:lstStyle/>
          <a:p>
            <a:r>
              <a:rPr lang="en-IN" dirty="0"/>
              <a:t>Gestalt refers to our tendency to perceive the </a:t>
            </a:r>
            <a:r>
              <a:rPr lang="en-IN" i="1" dirty="0"/>
              <a:t>sum</a:t>
            </a:r>
            <a:r>
              <a:rPr lang="en-IN" dirty="0"/>
              <a:t> of all parts as opposed to the individual elements. </a:t>
            </a:r>
            <a:endParaRPr lang="en-IN" dirty="0" smtClean="0"/>
          </a:p>
          <a:p>
            <a:r>
              <a:rPr lang="en-IN" dirty="0" smtClean="0"/>
              <a:t>The </a:t>
            </a:r>
            <a:r>
              <a:rPr lang="en-IN" dirty="0"/>
              <a:t>human eye and brain perceive a unified shape in a different way to the way they perceive the individual parts of such shapes</a:t>
            </a:r>
            <a:r>
              <a:rPr lang="en-IN" dirty="0" smtClean="0"/>
              <a:t>.</a:t>
            </a:r>
          </a:p>
          <a:p>
            <a:r>
              <a:rPr lang="en-IN" dirty="0" smtClean="0"/>
              <a:t>In </a:t>
            </a:r>
            <a:r>
              <a:rPr lang="en-IN" dirty="0"/>
              <a:t>particular, we tend to perceive the overall shape of an object first, before perceiving the details (lines, textures, etc.) of the object.</a:t>
            </a:r>
          </a:p>
        </p:txBody>
      </p:sp>
    </p:spTree>
    <p:extLst>
      <p:ext uri="{BB962C8B-B14F-4D97-AF65-F5344CB8AC3E}">
        <p14:creationId xmlns:p14="http://schemas.microsoft.com/office/powerpoint/2010/main" val="30364726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12776"/>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3801148"/>
            <a:ext cx="4572000" cy="1477328"/>
          </a:xfrm>
          <a:prstGeom prst="rect">
            <a:avLst/>
          </a:prstGeom>
        </p:spPr>
        <p:txBody>
          <a:bodyPr>
            <a:spAutoFit/>
          </a:bodyPr>
          <a:lstStyle/>
          <a:p>
            <a:r>
              <a:rPr lang="en-IN" i="1" dirty="0"/>
              <a:t>Gestalt is the reason that we can see a square, circle and triangle even though the lines are not complete. We see the whole formed by the dotted lines first, before perceiving the separate dotted lines in each of the images.</a:t>
            </a:r>
            <a:endParaRPr lang="en-IN" dirty="0"/>
          </a:p>
        </p:txBody>
      </p:sp>
    </p:spTree>
    <p:extLst>
      <p:ext uri="{BB962C8B-B14F-4D97-AF65-F5344CB8AC3E}">
        <p14:creationId xmlns:p14="http://schemas.microsoft.com/office/powerpoint/2010/main" val="4058571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WWF logo, shown earlier, is an example of making use of the principle of gestalt to create interesting designs. By placing the parts of a panda near one another and strategically, the design makes use of our tendency to view the whole of an image rather than its parts, thereby creating an illusion of a panda.</a:t>
            </a:r>
          </a:p>
        </p:txBody>
      </p:sp>
    </p:spTree>
    <p:extLst>
      <p:ext uri="{BB962C8B-B14F-4D97-AF65-F5344CB8AC3E}">
        <p14:creationId xmlns:p14="http://schemas.microsoft.com/office/powerpoint/2010/main" val="19058770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28350"/>
            <a:ext cx="8229600" cy="386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23728" y="692696"/>
            <a:ext cx="4572000" cy="1200329"/>
          </a:xfrm>
          <a:prstGeom prst="rect">
            <a:avLst/>
          </a:prstGeom>
        </p:spPr>
        <p:txBody>
          <a:bodyPr>
            <a:spAutoFit/>
          </a:bodyPr>
          <a:lstStyle/>
          <a:p>
            <a:r>
              <a:rPr lang="en-IN" i="1" dirty="0"/>
              <a:t>Designs with clear sections are easier to process and scan than those without clear distinctions between sections — especially if the sections are conceptually distinct.</a:t>
            </a:r>
            <a:endParaRPr lang="en-IN" dirty="0"/>
          </a:p>
        </p:txBody>
      </p:sp>
    </p:spTree>
    <p:extLst>
      <p:ext uri="{BB962C8B-B14F-4D97-AF65-F5344CB8AC3E}">
        <p14:creationId xmlns:p14="http://schemas.microsoft.com/office/powerpoint/2010/main" val="310180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Line</a:t>
            </a:r>
            <a:endParaRPr lang="en-IN" dirty="0"/>
          </a:p>
        </p:txBody>
      </p:sp>
      <p:sp>
        <p:nvSpPr>
          <p:cNvPr id="3" name="Content Placeholder 2"/>
          <p:cNvSpPr>
            <a:spLocks noGrp="1"/>
          </p:cNvSpPr>
          <p:nvPr>
            <p:ph idx="1"/>
          </p:nvPr>
        </p:nvSpPr>
        <p:spPr/>
        <p:txBody>
          <a:bodyPr/>
          <a:lstStyle/>
          <a:p>
            <a:r>
              <a:rPr lang="en-IN" dirty="0"/>
              <a:t>Lines are strokes connecting two points, and the most basic element of visual design. </a:t>
            </a:r>
            <a:endParaRPr lang="en-IN" dirty="0" smtClean="0"/>
          </a:p>
          <a:p>
            <a:r>
              <a:rPr lang="en-IN" dirty="0" smtClean="0"/>
              <a:t>Use line to </a:t>
            </a:r>
            <a:r>
              <a:rPr lang="en-IN" dirty="0"/>
              <a:t>create shapes, and when </a:t>
            </a:r>
            <a:r>
              <a:rPr lang="en-IN" dirty="0" smtClean="0"/>
              <a:t>repeated it can </a:t>
            </a:r>
            <a:r>
              <a:rPr lang="en-IN" dirty="0"/>
              <a:t>form patterns that create textures.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365104"/>
            <a:ext cx="6597771" cy="175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7839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Hierarchy</a:t>
            </a:r>
            <a:endParaRPr lang="en-IN" dirty="0"/>
          </a:p>
        </p:txBody>
      </p:sp>
      <p:sp>
        <p:nvSpPr>
          <p:cNvPr id="3" name="Content Placeholder 2"/>
          <p:cNvSpPr>
            <a:spLocks noGrp="1"/>
          </p:cNvSpPr>
          <p:nvPr>
            <p:ph idx="1"/>
          </p:nvPr>
        </p:nvSpPr>
        <p:spPr/>
        <p:txBody>
          <a:bodyPr>
            <a:normAutofit lnSpcReduction="10000"/>
          </a:bodyPr>
          <a:lstStyle/>
          <a:p>
            <a:r>
              <a:rPr lang="en-IN" dirty="0"/>
              <a:t>Hierarchy shows the </a:t>
            </a:r>
            <a:r>
              <a:rPr lang="en-IN" i="1" dirty="0"/>
              <a:t>difference in importance</a:t>
            </a:r>
            <a:r>
              <a:rPr lang="en-IN" dirty="0"/>
              <a:t> of the elements in a design. Colour and size are the most common ways we can create hierarchy — for instance, by highlighting a primary button, or using larger fonts for headings. </a:t>
            </a:r>
            <a:endParaRPr lang="en-IN" dirty="0" smtClean="0"/>
          </a:p>
          <a:p>
            <a:r>
              <a:rPr lang="en-IN" dirty="0" smtClean="0"/>
              <a:t>Items </a:t>
            </a:r>
            <a:r>
              <a:rPr lang="en-IN" dirty="0"/>
              <a:t>that appear at the top of a page or app also tend to be viewed as having a higher hierarchy than those appearing below.</a:t>
            </a:r>
          </a:p>
        </p:txBody>
      </p:sp>
    </p:spTree>
    <p:extLst>
      <p:ext uri="{BB962C8B-B14F-4D97-AF65-F5344CB8AC3E}">
        <p14:creationId xmlns:p14="http://schemas.microsoft.com/office/powerpoint/2010/main" val="2337539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60848"/>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12029" y="4581128"/>
            <a:ext cx="4572000" cy="923330"/>
          </a:xfrm>
          <a:prstGeom prst="rect">
            <a:avLst/>
          </a:prstGeom>
        </p:spPr>
        <p:txBody>
          <a:bodyPr>
            <a:spAutoFit/>
          </a:bodyPr>
          <a:lstStyle/>
          <a:p>
            <a:r>
              <a:rPr lang="en-IN" i="1" dirty="0"/>
              <a:t>Font size and style is one of the ways to establish hierarchy.</a:t>
            </a:r>
            <a:endParaRPr lang="en-IN" dirty="0"/>
          </a:p>
          <a:p>
            <a:endParaRPr lang="en-IN" dirty="0"/>
          </a:p>
        </p:txBody>
      </p:sp>
    </p:spTree>
    <p:extLst>
      <p:ext uri="{BB962C8B-B14F-4D97-AF65-F5344CB8AC3E}">
        <p14:creationId xmlns:p14="http://schemas.microsoft.com/office/powerpoint/2010/main" val="3648530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Balance</a:t>
            </a:r>
            <a:endParaRPr lang="en-IN" dirty="0"/>
          </a:p>
        </p:txBody>
      </p:sp>
      <p:sp>
        <p:nvSpPr>
          <p:cNvPr id="3" name="Content Placeholder 2"/>
          <p:cNvSpPr>
            <a:spLocks noGrp="1"/>
          </p:cNvSpPr>
          <p:nvPr>
            <p:ph idx="1"/>
          </p:nvPr>
        </p:nvSpPr>
        <p:spPr/>
        <p:txBody>
          <a:bodyPr/>
          <a:lstStyle/>
          <a:p>
            <a:r>
              <a:rPr lang="en-IN" dirty="0"/>
              <a:t>Balance is the principle governing how we distribute the elements of a design </a:t>
            </a:r>
            <a:r>
              <a:rPr lang="en-IN" i="1" dirty="0"/>
              <a:t>evenly</a:t>
            </a:r>
            <a:r>
              <a:rPr lang="en-IN" dirty="0"/>
              <a:t>. Balanced designs tend to appear calm, stable and natural, while imbalanced designs make us feel uneasy.</a:t>
            </a:r>
          </a:p>
        </p:txBody>
      </p:sp>
    </p:spTree>
    <p:extLst>
      <p:ext uri="{BB962C8B-B14F-4D97-AF65-F5344CB8AC3E}">
        <p14:creationId xmlns:p14="http://schemas.microsoft.com/office/powerpoint/2010/main" val="3683699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0648"/>
            <a:ext cx="8229600" cy="364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017838"/>
            <a:ext cx="4572000" cy="923330"/>
          </a:xfrm>
          <a:prstGeom prst="rect">
            <a:avLst/>
          </a:prstGeom>
        </p:spPr>
        <p:txBody>
          <a:bodyPr>
            <a:spAutoFit/>
          </a:bodyPr>
          <a:lstStyle/>
          <a:p>
            <a:r>
              <a:rPr lang="en-IN" i="1" dirty="0"/>
              <a:t>Balanced designs appear stable, while imbalanced designs seem unsustainable and unnatural.</a:t>
            </a:r>
            <a:endParaRPr lang="en-IN" dirty="0"/>
          </a:p>
        </p:txBody>
      </p:sp>
    </p:spTree>
    <p:extLst>
      <p:ext uri="{BB962C8B-B14F-4D97-AF65-F5344CB8AC3E}">
        <p14:creationId xmlns:p14="http://schemas.microsoft.com/office/powerpoint/2010/main" val="25358409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Yourself Slide</a:t>
            </a:r>
            <a:endParaRPr lang="en-IN" dirty="0"/>
          </a:p>
        </p:txBody>
      </p:sp>
      <p:sp>
        <p:nvSpPr>
          <p:cNvPr id="3" name="Content Placeholder 2"/>
          <p:cNvSpPr>
            <a:spLocks noGrp="1"/>
          </p:cNvSpPr>
          <p:nvPr>
            <p:ph idx="1"/>
          </p:nvPr>
        </p:nvSpPr>
        <p:spPr/>
        <p:txBody>
          <a:bodyPr>
            <a:normAutofit fontScale="92500" lnSpcReduction="20000"/>
          </a:bodyPr>
          <a:lstStyle/>
          <a:p>
            <a:r>
              <a:rPr lang="en-IN" dirty="0"/>
              <a:t>Balance can be achieved by having symmetry in the design (for instance, having a webpage with centralised text and images). However, you can also achieve balance </a:t>
            </a:r>
            <a:r>
              <a:rPr lang="en-IN" i="1" dirty="0"/>
              <a:t>without</a:t>
            </a:r>
            <a:r>
              <a:rPr lang="en-IN" dirty="0"/>
              <a:t> symmetry — perhaps unsurprisingly, this is known as asymmetrical balance. We achieve asymmetrical balance when we arrange differently sized elements in a way that results in unity. We can imagine a centre point of the design and distribute the elements in a way that creates balance.</a:t>
            </a:r>
          </a:p>
        </p:txBody>
      </p:sp>
    </p:spTree>
    <p:extLst>
      <p:ext uri="{BB962C8B-B14F-4D97-AF65-F5344CB8AC3E}">
        <p14:creationId xmlns:p14="http://schemas.microsoft.com/office/powerpoint/2010/main" val="1276945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Contrast</a:t>
            </a:r>
            <a:endParaRPr lang="en-IN" dirty="0"/>
          </a:p>
        </p:txBody>
      </p:sp>
      <p:sp>
        <p:nvSpPr>
          <p:cNvPr id="3" name="Content Placeholder 2"/>
          <p:cNvSpPr>
            <a:spLocks noGrp="1"/>
          </p:cNvSpPr>
          <p:nvPr>
            <p:ph idx="1"/>
          </p:nvPr>
        </p:nvSpPr>
        <p:spPr/>
        <p:txBody>
          <a:bodyPr>
            <a:normAutofit lnSpcReduction="10000"/>
          </a:bodyPr>
          <a:lstStyle/>
          <a:p>
            <a:r>
              <a:rPr lang="en-IN" dirty="0"/>
              <a:t> use contrast to make an element </a:t>
            </a:r>
            <a:r>
              <a:rPr lang="en-IN" i="1" dirty="0"/>
              <a:t>stand out </a:t>
            </a:r>
            <a:r>
              <a:rPr lang="en-IN" dirty="0"/>
              <a:t>by manipulating differences in colour, value, size and other factors. </a:t>
            </a:r>
            <a:endParaRPr lang="en-IN" dirty="0" smtClean="0"/>
          </a:p>
          <a:p>
            <a:r>
              <a:rPr lang="en-IN" dirty="0"/>
              <a:t>For instance, as designers (be it in logo design, UI design, etc.), we often use the colour red to make certain elements stand out. </a:t>
            </a:r>
            <a:endParaRPr lang="en-IN" dirty="0" smtClean="0"/>
          </a:p>
          <a:p>
            <a:r>
              <a:rPr lang="en-IN" dirty="0" smtClean="0"/>
              <a:t>In </a:t>
            </a:r>
            <a:r>
              <a:rPr lang="en-IN" dirty="0"/>
              <a:t>iOS, red often appears in the “Delete” action to signify that an (often) irreversible action is about to occur. </a:t>
            </a:r>
          </a:p>
        </p:txBody>
      </p:sp>
    </p:spTree>
    <p:extLst>
      <p:ext uri="{BB962C8B-B14F-4D97-AF65-F5344CB8AC3E}">
        <p14:creationId xmlns:p14="http://schemas.microsoft.com/office/powerpoint/2010/main" val="23291860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On the other hand, green is often something we use (at least in Western design) in positive actions such as “Go” and “Accept” — thus highlighting that we cannot ignore the cultural meaning of colours when designing for contrast. </a:t>
            </a:r>
            <a:endParaRPr lang="en-IN" dirty="0" smtClean="0"/>
          </a:p>
          <a:p>
            <a:r>
              <a:rPr lang="en-IN" dirty="0" smtClean="0"/>
              <a:t>If </a:t>
            </a:r>
            <a:r>
              <a:rPr lang="en-IN" dirty="0"/>
              <a:t>you’re designing for a client in a far-off land, learn about and adjust your work to conform to the cultural considerations. For instance, ask yourself, “Is their red lucky or angry?” or “Is their black </a:t>
            </a:r>
            <a:r>
              <a:rPr lang="en-IN" dirty="0" err="1"/>
              <a:t>businesslike</a:t>
            </a:r>
            <a:r>
              <a:rPr lang="en-IN" dirty="0"/>
              <a:t> or funerary?”</a:t>
            </a:r>
          </a:p>
        </p:txBody>
      </p:sp>
    </p:spTree>
    <p:extLst>
      <p:ext uri="{BB962C8B-B14F-4D97-AF65-F5344CB8AC3E}">
        <p14:creationId xmlns:p14="http://schemas.microsoft.com/office/powerpoint/2010/main" val="26482560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8504" y="866130"/>
            <a:ext cx="354699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639146"/>
            <a:ext cx="4572000" cy="1200329"/>
          </a:xfrm>
          <a:prstGeom prst="rect">
            <a:avLst/>
          </a:prstGeom>
        </p:spPr>
        <p:txBody>
          <a:bodyPr>
            <a:spAutoFit/>
          </a:bodyPr>
          <a:lstStyle/>
          <a:p>
            <a:r>
              <a:rPr lang="en-IN" i="1" dirty="0"/>
              <a:t>Red, a colour with high contrast, is used widely in iOS for the “Delete” function.</a:t>
            </a:r>
            <a:endParaRPr lang="en-IN" dirty="0"/>
          </a:p>
          <a:p>
            <a:r>
              <a:rPr lang="en-IN" dirty="0"/>
              <a:t/>
            </a:r>
            <a:br>
              <a:rPr lang="en-IN" dirty="0"/>
            </a:br>
            <a:endParaRPr lang="en-IN" dirty="0"/>
          </a:p>
        </p:txBody>
      </p:sp>
    </p:spTree>
    <p:extLst>
      <p:ext uri="{BB962C8B-B14F-4D97-AF65-F5344CB8AC3E}">
        <p14:creationId xmlns:p14="http://schemas.microsoft.com/office/powerpoint/2010/main" val="7942004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Scale</a:t>
            </a:r>
            <a:endParaRPr lang="en-IN" dirty="0"/>
          </a:p>
        </p:txBody>
      </p:sp>
      <p:sp>
        <p:nvSpPr>
          <p:cNvPr id="3" name="Content Placeholder 2"/>
          <p:cNvSpPr>
            <a:spLocks noGrp="1"/>
          </p:cNvSpPr>
          <p:nvPr>
            <p:ph idx="1"/>
          </p:nvPr>
        </p:nvSpPr>
        <p:spPr/>
        <p:txBody>
          <a:bodyPr>
            <a:normAutofit fontScale="92500" lnSpcReduction="10000"/>
          </a:bodyPr>
          <a:lstStyle/>
          <a:p>
            <a:r>
              <a:rPr lang="en-IN" dirty="0"/>
              <a:t>Scale describes the </a:t>
            </a:r>
            <a:r>
              <a:rPr lang="en-IN" i="1" dirty="0"/>
              <a:t>relative sizes</a:t>
            </a:r>
            <a:r>
              <a:rPr lang="en-IN" dirty="0"/>
              <a:t> of the elements in a design. By using scale to make an element larger than others appearing with it, you can </a:t>
            </a:r>
            <a:r>
              <a:rPr lang="en-IN" i="1" dirty="0"/>
              <a:t>emphasise</a:t>
            </a:r>
            <a:r>
              <a:rPr lang="en-IN" dirty="0"/>
              <a:t> that element. </a:t>
            </a:r>
            <a:endParaRPr lang="en-IN" dirty="0" smtClean="0"/>
          </a:p>
          <a:p>
            <a:r>
              <a:rPr lang="en-IN" dirty="0" smtClean="0"/>
              <a:t>Not </a:t>
            </a:r>
            <a:r>
              <a:rPr lang="en-IN" dirty="0"/>
              <a:t>only can you make an element stand out this way—you can also use scale to create a sense of </a:t>
            </a:r>
            <a:r>
              <a:rPr lang="en-IN" i="1" dirty="0"/>
              <a:t>depth</a:t>
            </a:r>
            <a:r>
              <a:rPr lang="en-IN" dirty="0"/>
              <a:t> (since </a:t>
            </a:r>
            <a:r>
              <a:rPr lang="en-IN" dirty="0" smtClean="0"/>
              <a:t>nearer objects appear larger to the human eye). </a:t>
            </a:r>
          </a:p>
          <a:p>
            <a:r>
              <a:rPr lang="en-IN" dirty="0" smtClean="0"/>
              <a:t>Exaggerated </a:t>
            </a:r>
            <a:r>
              <a:rPr lang="en-IN" dirty="0"/>
              <a:t>scales of images also add a certain level of interest and drama to them.</a:t>
            </a:r>
          </a:p>
        </p:txBody>
      </p:sp>
    </p:spTree>
    <p:extLst>
      <p:ext uri="{BB962C8B-B14F-4D97-AF65-F5344CB8AC3E}">
        <p14:creationId xmlns:p14="http://schemas.microsoft.com/office/powerpoint/2010/main" val="927019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40768"/>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0" y="3862789"/>
            <a:ext cx="4572000" cy="646331"/>
          </a:xfrm>
          <a:prstGeom prst="rect">
            <a:avLst/>
          </a:prstGeom>
        </p:spPr>
        <p:txBody>
          <a:bodyPr>
            <a:spAutoFit/>
          </a:bodyPr>
          <a:lstStyle/>
          <a:p>
            <a:r>
              <a:rPr lang="en-IN" dirty="0"/>
              <a:t>Scale can be used to create a hierarchy for and add emphasis to certain elements on a design</a:t>
            </a:r>
            <a:r>
              <a:rPr lang="en-IN" dirty="0" smtClean="0"/>
              <a:t>.</a:t>
            </a:r>
            <a:endParaRPr lang="en-IN" dirty="0"/>
          </a:p>
        </p:txBody>
      </p:sp>
    </p:spTree>
    <p:extLst>
      <p:ext uri="{BB962C8B-B14F-4D97-AF65-F5344CB8AC3E}">
        <p14:creationId xmlns:p14="http://schemas.microsoft.com/office/powerpoint/2010/main" val="46748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i="1" dirty="0"/>
              <a:t>A line connects two points and is the simplest element of design. </a:t>
            </a:r>
            <a:endParaRPr lang="en-IN" i="1" dirty="0" smtClean="0"/>
          </a:p>
          <a:p>
            <a:pPr algn="just"/>
            <a:r>
              <a:rPr lang="en-IN" dirty="0"/>
              <a:t>L</a:t>
            </a:r>
            <a:r>
              <a:rPr lang="en-IN" dirty="0" smtClean="0"/>
              <a:t>ines </a:t>
            </a:r>
            <a:r>
              <a:rPr lang="en-IN" dirty="0"/>
              <a:t>can possess a large variety of properties that allow us to convey a range of expressions. For example, lines can be thick or thin, straight or curved, have uniform width or taper off, be geometric (i.e., look like they are drawn by a ruler or compass) or organic (i.e., look like they are drawn by hand).</a:t>
            </a:r>
          </a:p>
        </p:txBody>
      </p:sp>
    </p:spTree>
    <p:extLst>
      <p:ext uri="{BB962C8B-B14F-4D97-AF65-F5344CB8AC3E}">
        <p14:creationId xmlns:p14="http://schemas.microsoft.com/office/powerpoint/2010/main" val="32981025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IN" b="1" dirty="0" smtClean="0"/>
              <a:t>Dominance</a:t>
            </a:r>
            <a:endParaRPr lang="en-IN" dirty="0"/>
          </a:p>
        </p:txBody>
      </p:sp>
      <p:sp>
        <p:nvSpPr>
          <p:cNvPr id="3" name="Content Placeholder 2"/>
          <p:cNvSpPr>
            <a:spLocks noGrp="1"/>
          </p:cNvSpPr>
          <p:nvPr>
            <p:ph idx="1"/>
          </p:nvPr>
        </p:nvSpPr>
        <p:spPr>
          <a:xfrm>
            <a:off x="457200" y="692696"/>
            <a:ext cx="8229600" cy="4525963"/>
          </a:xfrm>
        </p:spPr>
        <p:txBody>
          <a:bodyPr/>
          <a:lstStyle/>
          <a:p>
            <a:r>
              <a:rPr lang="en-IN" dirty="0"/>
              <a:t>Dominance creates </a:t>
            </a:r>
            <a:r>
              <a:rPr lang="en-IN" i="1" dirty="0"/>
              <a:t>focus</a:t>
            </a:r>
            <a:r>
              <a:rPr lang="en-IN" dirty="0"/>
              <a:t> on a </a:t>
            </a:r>
            <a:r>
              <a:rPr lang="en-IN" i="1" dirty="0"/>
              <a:t>single </a:t>
            </a:r>
            <a:r>
              <a:rPr lang="en-IN" dirty="0"/>
              <a:t>element. We can use colour, shape, contrast, scale, and/or positioning to achieve this. For instance, most websites have a main “hero” image, which uses dominance to appeal to users, drawing them to it naturally.</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3789040"/>
            <a:ext cx="8953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1760" y="5746030"/>
            <a:ext cx="4572000" cy="923330"/>
          </a:xfrm>
          <a:prstGeom prst="rect">
            <a:avLst/>
          </a:prstGeom>
        </p:spPr>
        <p:txBody>
          <a:bodyPr>
            <a:spAutoFit/>
          </a:bodyPr>
          <a:lstStyle/>
          <a:p>
            <a:r>
              <a:rPr lang="en-IN" i="1" dirty="0"/>
              <a:t>Dominance can be established by using positioning, shape and colour, among many other factors.</a:t>
            </a:r>
            <a:endParaRPr lang="en-IN" dirty="0"/>
          </a:p>
        </p:txBody>
      </p:sp>
    </p:spTree>
    <p:extLst>
      <p:ext uri="{BB962C8B-B14F-4D97-AF65-F5344CB8AC3E}">
        <p14:creationId xmlns:p14="http://schemas.microsoft.com/office/powerpoint/2010/main" val="2994992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Revisiting</a:t>
            </a:r>
            <a:endParaRPr lang="en-IN"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3252"/>
            <a:ext cx="8229600" cy="421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8041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b="1" dirty="0"/>
              <a:t>Dominance</a:t>
            </a:r>
            <a:r>
              <a:rPr lang="en-IN" dirty="0"/>
              <a:t>: The large Google logo and search box gives it dominance, making it the core (and to most, sole) focus of the entire page.</a:t>
            </a:r>
          </a:p>
          <a:p>
            <a:r>
              <a:rPr lang="en-IN" b="1" dirty="0"/>
              <a:t>Contrast (and colour)</a:t>
            </a:r>
            <a:r>
              <a:rPr lang="en-IN" dirty="0"/>
              <a:t>: Google’s logo uses bright (mostly primary) colours, and these mix well, forming a visually pleasing logo. The logo also has sufficient contrast against a white background, making it stand out on the page.</a:t>
            </a:r>
          </a:p>
          <a:p>
            <a:r>
              <a:rPr lang="en-IN" b="1" dirty="0"/>
              <a:t>Shape</a:t>
            </a:r>
            <a:r>
              <a:rPr lang="en-IN" dirty="0"/>
              <a:t>: The search box uses a rectangular shape to delineate the search field, making it very usable.</a:t>
            </a:r>
          </a:p>
          <a:p>
            <a:r>
              <a:rPr lang="en-IN" b="1" dirty="0"/>
              <a:t>Negative space</a:t>
            </a:r>
            <a:r>
              <a:rPr lang="en-IN" dirty="0"/>
              <a:t>: Google’s homepage is predominantly made out of negative space, which makes the search box (the main function of the page) the centre of attention. The negative space also works well for the page, as it acts like a blank sheet of paper before users </a:t>
            </a:r>
            <a:r>
              <a:rPr lang="en-IN" u="sng" dirty="0"/>
              <a:t>type</a:t>
            </a:r>
            <a:r>
              <a:rPr lang="en-IN" dirty="0"/>
              <a:t> in their search terms.</a:t>
            </a:r>
          </a:p>
          <a:p>
            <a:r>
              <a:rPr lang="en-IN" b="1" dirty="0"/>
              <a:t>Balance</a:t>
            </a:r>
            <a:r>
              <a:rPr lang="en-IN" dirty="0"/>
              <a:t>: The page is almost vertically symmetrical, resulting in a sense of balance that is very pleasing and calm to look at.</a:t>
            </a:r>
          </a:p>
          <a:p>
            <a:endParaRPr lang="en-IN" dirty="0"/>
          </a:p>
        </p:txBody>
      </p:sp>
    </p:spTree>
    <p:extLst>
      <p:ext uri="{BB962C8B-B14F-4D97-AF65-F5344CB8AC3E}">
        <p14:creationId xmlns:p14="http://schemas.microsoft.com/office/powerpoint/2010/main" val="28320301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Quartz’s </a:t>
            </a:r>
            <a:r>
              <a:rPr lang="en-IN" b="1" dirty="0" smtClean="0"/>
              <a:t>homepage</a:t>
            </a:r>
            <a:endParaRPr lang="en-IN"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920" y="1600200"/>
            <a:ext cx="79521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469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55000" lnSpcReduction="20000"/>
          </a:bodyPr>
          <a:lstStyle/>
          <a:p>
            <a:r>
              <a:rPr lang="en-IN" i="1" dirty="0"/>
              <a:t>It’s easy to admire the effect as a whole without looking past it at the nuts and bolts—the elements that are set together so well and according to age-old principles so as to create that ‘wow’ effect.</a:t>
            </a:r>
            <a:endParaRPr lang="en-IN" dirty="0"/>
          </a:p>
          <a:p>
            <a:r>
              <a:rPr lang="en-IN" b="1" dirty="0"/>
              <a:t>Dominance</a:t>
            </a:r>
            <a:r>
              <a:rPr lang="en-IN" dirty="0"/>
              <a:t>: The main news story immediately catches your eyes because its large, bold font makes it dominant on the homepage.</a:t>
            </a:r>
          </a:p>
          <a:p>
            <a:r>
              <a:rPr lang="en-IN" b="1" dirty="0"/>
              <a:t>Hierarchy</a:t>
            </a:r>
            <a:r>
              <a:rPr lang="en-IN" dirty="0"/>
              <a:t>: The homepage uses a clear hierarchy to establish the relative importance of various elements. The main story, with the largest text and bolded weight, has the highest hierarchy. The next four stories, positioned below the main story, have smaller fonts to show their subordinate hierarchy under the main story.</a:t>
            </a:r>
          </a:p>
          <a:p>
            <a:r>
              <a:rPr lang="en-IN" b="1" dirty="0"/>
              <a:t>Scale, value and colour</a:t>
            </a:r>
            <a:r>
              <a:rPr lang="en-IN" dirty="0"/>
              <a:t>: Quartz’s homepage features a large (full page height) “Q”, which is a mask of the hero image for the main story. The large “Q” quickly establishes the identity of the website (since “Q” stands for “Quartz”) with the use of scale. However, the relative light value and greyscale colour of the “Q” makes it fade into the background, thus bringing the overall focus to the headline of the main story instead.</a:t>
            </a:r>
          </a:p>
          <a:p>
            <a:r>
              <a:rPr lang="en-IN" b="1" dirty="0"/>
              <a:t>Negative space</a:t>
            </a:r>
            <a:r>
              <a:rPr lang="en-IN" dirty="0"/>
              <a:t>: Most of the homepage is negative space, which allows the content to shine through. When the mouse is brought over the main story headline, the “Q” mask disappears, filling the negative space with the featured image. This is an example of how a unique play of negative space can stimulate interest in a website’s design.</a:t>
            </a:r>
          </a:p>
          <a:p>
            <a:r>
              <a:rPr lang="en-IN" b="1" dirty="0"/>
              <a:t>Unity</a:t>
            </a:r>
            <a:r>
              <a:rPr lang="en-IN" dirty="0"/>
              <a:t>: Quartz uses a grid system in its website to create a sense of unity. For instance, the four stories have equal width and are uniformly spaced, creating a sense of orderliness and structure</a:t>
            </a:r>
            <a:r>
              <a:rPr lang="en-IN" dirty="0" smtClean="0"/>
              <a:t>.</a:t>
            </a:r>
            <a:endParaRPr lang="en-IN" dirty="0"/>
          </a:p>
        </p:txBody>
      </p:sp>
    </p:spTree>
    <p:extLst>
      <p:ext uri="{BB962C8B-B14F-4D97-AF65-F5344CB8AC3E}">
        <p14:creationId xmlns:p14="http://schemas.microsoft.com/office/powerpoint/2010/main" val="11177393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Color</a:t>
            </a:r>
            <a:r>
              <a:rPr lang="en-IN" b="1" dirty="0"/>
              <a:t> Palettes and </a:t>
            </a:r>
            <a:r>
              <a:rPr lang="en-IN" b="1" dirty="0" smtClean="0"/>
              <a:t>Effects</a:t>
            </a:r>
            <a:endParaRPr lang="en-IN" b="1" dirty="0"/>
          </a:p>
        </p:txBody>
      </p:sp>
      <p:sp>
        <p:nvSpPr>
          <p:cNvPr id="3" name="Content Placeholder 2"/>
          <p:cNvSpPr>
            <a:spLocks noGrp="1"/>
          </p:cNvSpPr>
          <p:nvPr>
            <p:ph idx="1"/>
          </p:nvPr>
        </p:nvSpPr>
        <p:spPr/>
        <p:txBody>
          <a:bodyPr/>
          <a:lstStyle/>
          <a:p>
            <a:r>
              <a:rPr lang="en-IN" dirty="0"/>
              <a:t>All marks have a default </a:t>
            </a:r>
            <a:r>
              <a:rPr lang="en-IN" dirty="0" err="1"/>
              <a:t>color</a:t>
            </a:r>
            <a:r>
              <a:rPr lang="en-IN" dirty="0"/>
              <a:t>, even when there are no fields on </a:t>
            </a:r>
            <a:r>
              <a:rPr lang="en-IN" b="1" dirty="0" err="1"/>
              <a:t>Color</a:t>
            </a:r>
            <a:r>
              <a:rPr lang="en-IN" dirty="0"/>
              <a:t> on the </a:t>
            </a:r>
            <a:r>
              <a:rPr lang="en-IN" b="1" dirty="0"/>
              <a:t>Marks</a:t>
            </a:r>
            <a:r>
              <a:rPr lang="en-IN" dirty="0"/>
              <a:t> card. For most marks, blue is the default </a:t>
            </a:r>
            <a:r>
              <a:rPr lang="en-IN" dirty="0" err="1"/>
              <a:t>color</a:t>
            </a:r>
            <a:r>
              <a:rPr lang="en-IN" dirty="0"/>
              <a:t>; for text, black is the default </a:t>
            </a:r>
            <a:r>
              <a:rPr lang="en-IN" dirty="0" err="1" smtClean="0"/>
              <a:t>color</a:t>
            </a:r>
            <a:r>
              <a:rPr lang="en-IN" dirty="0" smtClean="0"/>
              <a:t> in tableau. </a:t>
            </a:r>
            <a:endParaRPr lang="en-IN" dirty="0"/>
          </a:p>
        </p:txBody>
      </p:sp>
    </p:spTree>
    <p:extLst>
      <p:ext uri="{BB962C8B-B14F-4D97-AF65-F5344CB8AC3E}">
        <p14:creationId xmlns:p14="http://schemas.microsoft.com/office/powerpoint/2010/main" val="1607988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Categorical </a:t>
            </a:r>
            <a:r>
              <a:rPr lang="en-IN" dirty="0" smtClean="0"/>
              <a:t>Palettes</a:t>
            </a:r>
          </a:p>
          <a:p>
            <a:pPr lvl="1"/>
            <a:r>
              <a:rPr lang="en-IN" dirty="0" smtClean="0"/>
              <a:t>When </a:t>
            </a:r>
            <a:r>
              <a:rPr lang="en-IN" dirty="0"/>
              <a:t>you drop a field with discrete values (typically a dimension) on </a:t>
            </a:r>
            <a:r>
              <a:rPr lang="en-IN" b="1" dirty="0" err="1"/>
              <a:t>Color</a:t>
            </a:r>
            <a:r>
              <a:rPr lang="en-IN" dirty="0"/>
              <a:t> </a:t>
            </a:r>
            <a:r>
              <a:rPr lang="en-IN" dirty="0" smtClean="0"/>
              <a:t>on the</a:t>
            </a:r>
            <a:r>
              <a:rPr lang="en-IN" dirty="0"/>
              <a:t> </a:t>
            </a:r>
            <a:r>
              <a:rPr lang="en-IN" b="1" dirty="0"/>
              <a:t>Marks</a:t>
            </a:r>
            <a:r>
              <a:rPr lang="en-IN" dirty="0"/>
              <a:t> card, Tableau uses a categorical palette and assigns a </a:t>
            </a:r>
            <a:r>
              <a:rPr lang="en-IN" dirty="0" err="1"/>
              <a:t>color</a:t>
            </a:r>
            <a:r>
              <a:rPr lang="en-IN" dirty="0"/>
              <a:t> to each value of the field. </a:t>
            </a:r>
            <a:endParaRPr lang="en-IN" dirty="0" smtClean="0"/>
          </a:p>
          <a:p>
            <a:pPr lvl="1"/>
            <a:r>
              <a:rPr lang="en-IN" dirty="0" smtClean="0"/>
              <a:t>Categorical </a:t>
            </a:r>
            <a:r>
              <a:rPr lang="en-IN" dirty="0"/>
              <a:t>palettes contain distinct </a:t>
            </a:r>
            <a:r>
              <a:rPr lang="en-IN" dirty="0" err="1"/>
              <a:t>colors</a:t>
            </a:r>
            <a:r>
              <a:rPr lang="en-IN" dirty="0"/>
              <a:t> that are appropriate for fields with values that have no inherent order, such as departments or shipping methods.</a:t>
            </a:r>
            <a:br>
              <a:rPr lang="en-IN" dirty="0"/>
            </a:br>
            <a:endParaRPr lang="en-IN" dirty="0"/>
          </a:p>
        </p:txBody>
      </p:sp>
    </p:spTree>
    <p:extLst>
      <p:ext uri="{BB962C8B-B14F-4D97-AF65-F5344CB8AC3E}">
        <p14:creationId xmlns:p14="http://schemas.microsoft.com/office/powerpoint/2010/main" val="10339656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36576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187" y="2204864"/>
            <a:ext cx="35528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568803973"/>
              </p:ext>
            </p:extLst>
          </p:nvPr>
        </p:nvGraphicFramePr>
        <p:xfrm>
          <a:off x="1115616" y="1556792"/>
          <a:ext cx="6753226" cy="365760"/>
        </p:xfrm>
        <a:graphic>
          <a:graphicData uri="http://schemas.openxmlformats.org/drawingml/2006/table">
            <a:tbl>
              <a:tblPr/>
              <a:tblGrid>
                <a:gridCol w="3376613"/>
                <a:gridCol w="3376613"/>
              </a:tblGrid>
              <a:tr h="0">
                <a:tc>
                  <a:txBody>
                    <a:bodyPr/>
                    <a:lstStyle/>
                    <a:p>
                      <a:pPr fontAlgn="t"/>
                      <a:r>
                        <a:rPr lang="en-IN" b="1">
                          <a:effectLst/>
                        </a:rPr>
                        <a:t>Tableau Desktop version</a:t>
                      </a:r>
                      <a:endParaRPr lang="en-IN" b="0">
                        <a:effectLst/>
                      </a:endParaRPr>
                    </a:p>
                  </a:txBody>
                  <a:tcPr>
                    <a:lnL>
                      <a:noFill/>
                    </a:lnL>
                    <a:lnR>
                      <a:noFill/>
                    </a:lnR>
                    <a:lnT>
                      <a:noFill/>
                    </a:lnT>
                    <a:lnB>
                      <a:noFill/>
                    </a:lnB>
                  </a:tcPr>
                </a:tc>
                <a:tc>
                  <a:txBody>
                    <a:bodyPr/>
                    <a:lstStyle/>
                    <a:p>
                      <a:pPr fontAlgn="t"/>
                      <a:r>
                        <a:rPr lang="en-IN" b="1" dirty="0" smtClean="0">
                          <a:effectLst/>
                        </a:rPr>
                        <a:t>                      Web </a:t>
                      </a:r>
                      <a:r>
                        <a:rPr lang="en-IN" b="1" dirty="0">
                          <a:effectLst/>
                        </a:rPr>
                        <a:t>version</a:t>
                      </a:r>
                      <a:endParaRPr lang="en-IN" b="0" dirty="0">
                        <a:effectLst/>
                      </a:endParaRPr>
                    </a:p>
                  </a:txBody>
                  <a:tcPr>
                    <a:lnL>
                      <a:noFill/>
                    </a:lnL>
                    <a:lnR>
                      <a:noFill/>
                    </a:lnR>
                    <a:lnT>
                      <a:noFill/>
                    </a:lnT>
                    <a:lnB>
                      <a:noFill/>
                    </a:lnB>
                  </a:tcPr>
                </a:tc>
              </a:tr>
            </a:tbl>
          </a:graphicData>
        </a:graphic>
      </p:graphicFrame>
    </p:spTree>
    <p:extLst>
      <p:ext uri="{BB962C8B-B14F-4D97-AF65-F5344CB8AC3E}">
        <p14:creationId xmlns:p14="http://schemas.microsoft.com/office/powerpoint/2010/main" val="40678906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Quantitative </a:t>
            </a:r>
            <a:r>
              <a:rPr lang="en-IN" dirty="0" smtClean="0"/>
              <a:t>Palettes</a:t>
            </a:r>
            <a:endParaRPr lang="en-IN" dirty="0"/>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9500" y="3458369"/>
            <a:ext cx="1905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23728" y="1412776"/>
            <a:ext cx="4572000" cy="1200329"/>
          </a:xfrm>
          <a:prstGeom prst="rect">
            <a:avLst/>
          </a:prstGeom>
        </p:spPr>
        <p:txBody>
          <a:bodyPr>
            <a:spAutoFit/>
          </a:bodyPr>
          <a:lstStyle/>
          <a:p>
            <a:r>
              <a:rPr lang="en-IN" dirty="0"/>
              <a:t>When you drop a field with continuous values on the </a:t>
            </a:r>
            <a:r>
              <a:rPr lang="en-IN" b="1" dirty="0"/>
              <a:t>Marks</a:t>
            </a:r>
            <a:r>
              <a:rPr lang="en-IN" dirty="0"/>
              <a:t> card (typically a measure), Tableau displays a quantitative legend with a continuous range of </a:t>
            </a:r>
            <a:r>
              <a:rPr lang="en-IN" dirty="0" err="1"/>
              <a:t>colors</a:t>
            </a:r>
            <a:r>
              <a:rPr lang="en-IN" dirty="0"/>
              <a:t>.</a:t>
            </a:r>
          </a:p>
        </p:txBody>
      </p:sp>
    </p:spTree>
    <p:extLst>
      <p:ext uri="{BB962C8B-B14F-4D97-AF65-F5344CB8AC3E}">
        <p14:creationId xmlns:p14="http://schemas.microsoft.com/office/powerpoint/2010/main" val="1160925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To edit </a:t>
            </a:r>
            <a:r>
              <a:rPr lang="en-IN" dirty="0" err="1"/>
              <a:t>colors</a:t>
            </a:r>
            <a:r>
              <a:rPr lang="en-IN" dirty="0"/>
              <a:t>, click in the upper right of the </a:t>
            </a:r>
            <a:r>
              <a:rPr lang="en-IN" dirty="0" err="1"/>
              <a:t>color</a:t>
            </a:r>
            <a:r>
              <a:rPr lang="en-IN" dirty="0"/>
              <a:t> legend</a:t>
            </a:r>
            <a:r>
              <a:rPr lang="en-IN" dirty="0" smtClean="0"/>
              <a:t>.</a:t>
            </a:r>
          </a:p>
          <a:p>
            <a:r>
              <a:rPr lang="en-IN" dirty="0" smtClean="0"/>
              <a:t> </a:t>
            </a:r>
            <a:r>
              <a:rPr lang="en-IN" dirty="0"/>
              <a:t>In Tableau Desktop, select </a:t>
            </a:r>
            <a:r>
              <a:rPr lang="en-IN" b="1" dirty="0"/>
              <a:t>Edit </a:t>
            </a:r>
            <a:r>
              <a:rPr lang="en-IN" b="1" dirty="0" err="1"/>
              <a:t>Colors</a:t>
            </a:r>
            <a:r>
              <a:rPr lang="en-IN" dirty="0"/>
              <a:t> from the context menu. </a:t>
            </a:r>
            <a:endParaRPr lang="en-IN" dirty="0" smtClean="0"/>
          </a:p>
          <a:p>
            <a:r>
              <a:rPr lang="en-IN" dirty="0" smtClean="0"/>
              <a:t>In </a:t>
            </a:r>
            <a:r>
              <a:rPr lang="en-IN" dirty="0"/>
              <a:t>Tableau Server or Tableau Online, the Edit </a:t>
            </a:r>
            <a:r>
              <a:rPr lang="en-IN" dirty="0" err="1"/>
              <a:t>Colors</a:t>
            </a:r>
            <a:r>
              <a:rPr lang="en-IN" dirty="0"/>
              <a:t> dialog opens automatically.</a:t>
            </a:r>
          </a:p>
        </p:txBody>
      </p:sp>
    </p:spTree>
    <p:extLst>
      <p:ext uri="{BB962C8B-B14F-4D97-AF65-F5344CB8AC3E}">
        <p14:creationId xmlns:p14="http://schemas.microsoft.com/office/powerpoint/2010/main" val="2129855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3252"/>
            <a:ext cx="8229600" cy="421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1248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182192"/>
            <a:ext cx="38957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348880"/>
            <a:ext cx="35814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325165946"/>
              </p:ext>
            </p:extLst>
          </p:nvPr>
        </p:nvGraphicFramePr>
        <p:xfrm>
          <a:off x="1339403" y="1700808"/>
          <a:ext cx="6753226" cy="365760"/>
        </p:xfrm>
        <a:graphic>
          <a:graphicData uri="http://schemas.openxmlformats.org/drawingml/2006/table">
            <a:tbl>
              <a:tblPr/>
              <a:tblGrid>
                <a:gridCol w="3376613"/>
                <a:gridCol w="3376613"/>
              </a:tblGrid>
              <a:tr h="0">
                <a:tc>
                  <a:txBody>
                    <a:bodyPr/>
                    <a:lstStyle/>
                    <a:p>
                      <a:pPr fontAlgn="t"/>
                      <a:r>
                        <a:rPr lang="en-IN" b="1">
                          <a:effectLst/>
                        </a:rPr>
                        <a:t>Tableau Desktop version</a:t>
                      </a:r>
                      <a:endParaRPr lang="en-IN" b="0">
                        <a:effectLst/>
                      </a:endParaRPr>
                    </a:p>
                  </a:txBody>
                  <a:tcPr>
                    <a:lnL>
                      <a:noFill/>
                    </a:lnL>
                    <a:lnR>
                      <a:noFill/>
                    </a:lnR>
                    <a:lnT>
                      <a:noFill/>
                    </a:lnT>
                    <a:lnB>
                      <a:noFill/>
                    </a:lnB>
                  </a:tcPr>
                </a:tc>
                <a:tc>
                  <a:txBody>
                    <a:bodyPr/>
                    <a:lstStyle/>
                    <a:p>
                      <a:pPr fontAlgn="t"/>
                      <a:r>
                        <a:rPr lang="en-IN" b="1" dirty="0">
                          <a:effectLst/>
                        </a:rPr>
                        <a:t>Web version</a:t>
                      </a:r>
                      <a:endParaRPr lang="en-IN" b="0" dirty="0">
                        <a:effectLst/>
                      </a:endParaRPr>
                    </a:p>
                  </a:txBody>
                  <a:tcPr>
                    <a:lnL>
                      <a:noFill/>
                    </a:lnL>
                    <a:lnR>
                      <a:noFill/>
                    </a:lnR>
                    <a:lnT>
                      <a:noFill/>
                    </a:lnT>
                    <a:lnB>
                      <a:noFill/>
                    </a:lnB>
                  </a:tcPr>
                </a:tc>
              </a:tr>
            </a:tbl>
          </a:graphicData>
        </a:graphic>
      </p:graphicFrame>
    </p:spTree>
    <p:extLst>
      <p:ext uri="{BB962C8B-B14F-4D97-AF65-F5344CB8AC3E}">
        <p14:creationId xmlns:p14="http://schemas.microsoft.com/office/powerpoint/2010/main" val="31508679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11560" y="188640"/>
            <a:ext cx="8229600" cy="4525963"/>
          </a:xfrm>
        </p:spPr>
        <p:txBody>
          <a:bodyPr/>
          <a:lstStyle/>
          <a:p>
            <a:r>
              <a:rPr lang="en-IN" dirty="0"/>
              <a:t>When all values are either positive or negative, the default range of values will use a single </a:t>
            </a:r>
            <a:r>
              <a:rPr lang="en-IN" dirty="0" err="1"/>
              <a:t>color</a:t>
            </a:r>
            <a:r>
              <a:rPr lang="en-IN" dirty="0"/>
              <a:t> range and the Edit </a:t>
            </a:r>
            <a:r>
              <a:rPr lang="en-IN" dirty="0" err="1"/>
              <a:t>Colors</a:t>
            </a:r>
            <a:r>
              <a:rPr lang="en-IN" dirty="0"/>
              <a:t> dialog box for the field has a square </a:t>
            </a:r>
            <a:r>
              <a:rPr lang="en-IN" dirty="0" err="1"/>
              <a:t>color</a:t>
            </a:r>
            <a:r>
              <a:rPr lang="en-IN" dirty="0"/>
              <a:t> box only at the right end of the range. This is known as a sequential palette.</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284984"/>
            <a:ext cx="39052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61184"/>
            <a:ext cx="38671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8545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6805"/>
            <a:ext cx="8229600" cy="5865515"/>
          </a:xfrm>
        </p:spPr>
        <p:txBody>
          <a:bodyPr>
            <a:noAutofit/>
          </a:bodyPr>
          <a:lstStyle/>
          <a:p>
            <a:r>
              <a:rPr lang="en-IN" sz="1800" dirty="0"/>
              <a:t>The </a:t>
            </a:r>
            <a:r>
              <a:rPr lang="en-IN" sz="1800" b="1" dirty="0"/>
              <a:t>Palette</a:t>
            </a:r>
            <a:r>
              <a:rPr lang="en-IN" sz="1800" dirty="0"/>
              <a:t> drop-down list provides a range of </a:t>
            </a:r>
            <a:r>
              <a:rPr lang="en-IN" sz="1800" dirty="0" err="1"/>
              <a:t>color</a:t>
            </a:r>
            <a:r>
              <a:rPr lang="en-IN" sz="1800" dirty="0"/>
              <a:t> palettes from which you can choose. There are two types of quantitative palettes available for continuous fields</a:t>
            </a:r>
            <a:r>
              <a:rPr lang="en-IN" sz="1800" dirty="0" smtClean="0"/>
              <a:t>:</a:t>
            </a:r>
            <a:endParaRPr lang="en-IN" sz="1800" dirty="0"/>
          </a:p>
          <a:p>
            <a:pPr lvl="1"/>
            <a:r>
              <a:rPr lang="en-IN" sz="1800" dirty="0"/>
              <a:t>All palettes with </a:t>
            </a:r>
            <a:r>
              <a:rPr lang="en-IN" sz="1800" i="1" dirty="0"/>
              <a:t>Diverging</a:t>
            </a:r>
            <a:r>
              <a:rPr lang="en-IN" sz="1800" dirty="0"/>
              <a:t> in the name are diverging quantitative palettes—for example, </a:t>
            </a:r>
            <a:r>
              <a:rPr lang="en-IN" sz="1800" i="1" dirty="0"/>
              <a:t>Orange-Blue Diverging</a:t>
            </a:r>
            <a:r>
              <a:rPr lang="en-IN" sz="1800" dirty="0"/>
              <a:t>. </a:t>
            </a:r>
            <a:endParaRPr lang="en-IN" sz="1800" dirty="0" smtClean="0"/>
          </a:p>
          <a:p>
            <a:pPr lvl="1"/>
            <a:r>
              <a:rPr lang="en-IN" sz="1800" dirty="0" smtClean="0"/>
              <a:t>You </a:t>
            </a:r>
            <a:r>
              <a:rPr lang="en-IN" sz="1800" dirty="0"/>
              <a:t>can choose a diverging palette for any continuous field—it isn’t necessary for the range of values to contain both positive and negative numbers</a:t>
            </a:r>
            <a:r>
              <a:rPr lang="en-IN" sz="1800" dirty="0" smtClean="0"/>
              <a:t>.</a:t>
            </a:r>
          </a:p>
          <a:p>
            <a:pPr lvl="1"/>
            <a:r>
              <a:rPr lang="en-IN" sz="1800" dirty="0"/>
              <a:t>To change the </a:t>
            </a:r>
            <a:r>
              <a:rPr lang="en-IN" sz="1800" dirty="0" err="1"/>
              <a:t>colors</a:t>
            </a:r>
            <a:r>
              <a:rPr lang="en-IN" sz="1800" dirty="0"/>
              <a:t> for a diverging palette, click one of the square </a:t>
            </a:r>
            <a:r>
              <a:rPr lang="en-IN" sz="1800" dirty="0" err="1"/>
              <a:t>color</a:t>
            </a:r>
            <a:r>
              <a:rPr lang="en-IN" sz="1800" dirty="0"/>
              <a:t> boxes at either end of the palette spectrum. Depending on whether you are authoring in Tableau Desktop or on the web, do one of the following:</a:t>
            </a:r>
          </a:p>
          <a:p>
            <a:pPr lvl="1"/>
            <a:r>
              <a:rPr lang="en-IN" sz="1800" dirty="0"/>
              <a:t>In Tableau Desktop, in the </a:t>
            </a:r>
            <a:r>
              <a:rPr lang="en-IN" sz="1800" dirty="0" err="1"/>
              <a:t>color</a:t>
            </a:r>
            <a:r>
              <a:rPr lang="en-IN" sz="1800" dirty="0"/>
              <a:t> configuration dialog box (which is part of your computer’s operating system), select a </a:t>
            </a:r>
            <a:r>
              <a:rPr lang="en-IN" sz="1800" dirty="0" err="1"/>
              <a:t>color</a:t>
            </a:r>
            <a:r>
              <a:rPr lang="en-IN" sz="1800" dirty="0"/>
              <a:t> from the </a:t>
            </a:r>
            <a:r>
              <a:rPr lang="en-IN" sz="1800" dirty="0" err="1"/>
              <a:t>color</a:t>
            </a:r>
            <a:r>
              <a:rPr lang="en-IN" sz="1800" dirty="0"/>
              <a:t> picker or enter custom values.</a:t>
            </a:r>
          </a:p>
          <a:p>
            <a:pPr lvl="1"/>
            <a:r>
              <a:rPr lang="en-IN" sz="1800" dirty="0"/>
              <a:t>In Tableau Server or Tableau Online, enter a custom Hex value in the </a:t>
            </a:r>
            <a:r>
              <a:rPr lang="en-IN" sz="1800" b="1" dirty="0"/>
              <a:t>Custom </a:t>
            </a:r>
            <a:r>
              <a:rPr lang="en-IN" sz="1800" b="1" dirty="0" err="1"/>
              <a:t>Color</a:t>
            </a:r>
            <a:r>
              <a:rPr lang="en-IN" sz="1800" dirty="0"/>
              <a:t> field. If the value isn't valid, no changes are made.</a:t>
            </a:r>
          </a:p>
          <a:p>
            <a:pPr lvl="1"/>
            <a:r>
              <a:rPr lang="en-IN" sz="1800" dirty="0"/>
              <a:t>All other palettes are sequential quantitative palettes. To change the </a:t>
            </a:r>
            <a:r>
              <a:rPr lang="en-IN" sz="1800" dirty="0" err="1"/>
              <a:t>colors</a:t>
            </a:r>
            <a:r>
              <a:rPr lang="en-IN" sz="1800" dirty="0"/>
              <a:t> for a sequential palette, click the square </a:t>
            </a:r>
            <a:r>
              <a:rPr lang="en-IN" sz="1800" dirty="0" err="1"/>
              <a:t>color</a:t>
            </a:r>
            <a:r>
              <a:rPr lang="en-IN" sz="1800" dirty="0"/>
              <a:t> box at the right end of the palette spectrum to either open the </a:t>
            </a:r>
            <a:r>
              <a:rPr lang="en-IN" sz="1800" dirty="0" err="1"/>
              <a:t>color</a:t>
            </a:r>
            <a:r>
              <a:rPr lang="en-IN" sz="1800" dirty="0"/>
              <a:t> configuration dialog box (Tableau Desktop), or enter a custom Hex value in the </a:t>
            </a:r>
            <a:r>
              <a:rPr lang="en-IN" sz="1800" b="1" dirty="0"/>
              <a:t>Custom </a:t>
            </a:r>
            <a:r>
              <a:rPr lang="en-IN" sz="1800" b="1" dirty="0" err="1"/>
              <a:t>Color</a:t>
            </a:r>
            <a:r>
              <a:rPr lang="en-IN" sz="1800" dirty="0"/>
              <a:t> field (Tableau Server or Tableau Online).</a:t>
            </a:r>
          </a:p>
          <a:p>
            <a:pPr lvl="1"/>
            <a:endParaRPr lang="en-IN" sz="1800" dirty="0"/>
          </a:p>
        </p:txBody>
      </p:sp>
      <p:sp>
        <p:nvSpPr>
          <p:cNvPr id="4" name="Rectangle 3"/>
          <p:cNvSpPr/>
          <p:nvPr/>
        </p:nvSpPr>
        <p:spPr>
          <a:xfrm>
            <a:off x="3347864" y="260648"/>
            <a:ext cx="2926635" cy="523220"/>
          </a:xfrm>
          <a:prstGeom prst="rect">
            <a:avLst/>
          </a:prstGeom>
        </p:spPr>
        <p:txBody>
          <a:bodyPr wrap="none">
            <a:spAutoFit/>
          </a:bodyPr>
          <a:lstStyle/>
          <a:p>
            <a:r>
              <a:rPr lang="en-IN" sz="2800" i="1" dirty="0"/>
              <a:t>Read Yourself Slide</a:t>
            </a:r>
          </a:p>
        </p:txBody>
      </p:sp>
    </p:spTree>
    <p:extLst>
      <p:ext uri="{BB962C8B-B14F-4D97-AF65-F5344CB8AC3E}">
        <p14:creationId xmlns:p14="http://schemas.microsoft.com/office/powerpoint/2010/main" val="1790970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Options for quantitative </a:t>
            </a:r>
            <a:r>
              <a:rPr lang="en-IN" dirty="0" smtClean="0"/>
              <a:t>palettes</a:t>
            </a:r>
            <a:endParaRPr lang="en-IN" dirty="0"/>
          </a:p>
        </p:txBody>
      </p:sp>
      <p:sp>
        <p:nvSpPr>
          <p:cNvPr id="3" name="Content Placeholder 2"/>
          <p:cNvSpPr>
            <a:spLocks noGrp="1"/>
          </p:cNvSpPr>
          <p:nvPr>
            <p:ph idx="1"/>
          </p:nvPr>
        </p:nvSpPr>
        <p:spPr/>
        <p:txBody>
          <a:bodyPr/>
          <a:lstStyle/>
          <a:p>
            <a:r>
              <a:rPr lang="en-IN" dirty="0"/>
              <a:t>Stepped </a:t>
            </a:r>
            <a:r>
              <a:rPr lang="en-IN" dirty="0" err="1"/>
              <a:t>Color</a:t>
            </a:r>
            <a:endParaRPr lang="en-IN" dirty="0"/>
          </a:p>
          <a:p>
            <a:pPr lvl="1"/>
            <a:r>
              <a:rPr lang="en-IN" dirty="0"/>
              <a:t>Select </a:t>
            </a:r>
            <a:r>
              <a:rPr lang="en-IN" b="1" dirty="0"/>
              <a:t>Stepped </a:t>
            </a:r>
            <a:r>
              <a:rPr lang="en-IN" b="1" dirty="0" err="1"/>
              <a:t>Color</a:t>
            </a:r>
            <a:r>
              <a:rPr lang="en-IN" dirty="0"/>
              <a:t> to group values into uniform bins, where each bin is associated with a </a:t>
            </a:r>
            <a:r>
              <a:rPr lang="en-IN" dirty="0" err="1"/>
              <a:t>color</a:t>
            </a:r>
            <a:r>
              <a:rPr lang="en-IN" dirty="0"/>
              <a:t>. Use the spin control to specify how many steps (bins) to create. </a:t>
            </a:r>
            <a:endParaRPr lang="en-IN" dirty="0" smtClean="0"/>
          </a:p>
          <a:p>
            <a:pPr lvl="1"/>
            <a:r>
              <a:rPr lang="en-IN" dirty="0" smtClean="0"/>
              <a:t>For </a:t>
            </a:r>
            <a:r>
              <a:rPr lang="en-IN" dirty="0"/>
              <a:t>example, for a range of values from 0 to 100 you could specify five steps to sort values into five bins (0-20, 20-40, etc.).</a:t>
            </a:r>
          </a:p>
        </p:txBody>
      </p:sp>
    </p:spTree>
    <p:extLst>
      <p:ext uri="{BB962C8B-B14F-4D97-AF65-F5344CB8AC3E}">
        <p14:creationId xmlns:p14="http://schemas.microsoft.com/office/powerpoint/2010/main" val="35695591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endParaRPr lang="en-IN"/>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39814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988690"/>
            <a:ext cx="38576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293096"/>
            <a:ext cx="4572000" cy="2308324"/>
          </a:xfrm>
          <a:prstGeom prst="rect">
            <a:avLst/>
          </a:prstGeom>
        </p:spPr>
        <p:txBody>
          <a:bodyPr>
            <a:spAutoFit/>
          </a:bodyPr>
          <a:lstStyle/>
          <a:p>
            <a:r>
              <a:rPr lang="en-IN" dirty="0"/>
              <a:t>If a diverging </a:t>
            </a:r>
            <a:r>
              <a:rPr lang="en-IN" dirty="0" err="1"/>
              <a:t>color</a:t>
            </a:r>
            <a:r>
              <a:rPr lang="en-IN" dirty="0"/>
              <a:t> palette is selected, the point where the palette transitions between </a:t>
            </a:r>
            <a:r>
              <a:rPr lang="en-IN" dirty="0" err="1"/>
              <a:t>colors</a:t>
            </a:r>
            <a:r>
              <a:rPr lang="en-IN" dirty="0"/>
              <a:t> is shown on the </a:t>
            </a:r>
            <a:r>
              <a:rPr lang="en-IN" dirty="0" err="1"/>
              <a:t>color</a:t>
            </a:r>
            <a:r>
              <a:rPr lang="en-IN" dirty="0"/>
              <a:t> ramp with a small black tick mark. When the number of steps is odd, the mark is placed in the middle of the transitional step. When the number of steps is even, the mark is placed at the boundary between the steps where the </a:t>
            </a:r>
            <a:r>
              <a:rPr lang="en-IN" dirty="0" err="1"/>
              <a:t>color</a:t>
            </a:r>
            <a:r>
              <a:rPr lang="en-IN" dirty="0"/>
              <a:t> changes.</a:t>
            </a:r>
          </a:p>
        </p:txBody>
      </p:sp>
    </p:spTree>
    <p:extLst>
      <p:ext uri="{BB962C8B-B14F-4D97-AF65-F5344CB8AC3E}">
        <p14:creationId xmlns:p14="http://schemas.microsoft.com/office/powerpoint/2010/main" val="584106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a:t>Reversed</a:t>
            </a:r>
          </a:p>
          <a:p>
            <a:pPr lvl="1"/>
            <a:r>
              <a:rPr lang="en-IN" dirty="0"/>
              <a:t>Select </a:t>
            </a:r>
            <a:r>
              <a:rPr lang="en-IN" b="1" dirty="0"/>
              <a:t>Reversed</a:t>
            </a:r>
            <a:r>
              <a:rPr lang="en-IN" dirty="0"/>
              <a:t> to invert the order of </a:t>
            </a:r>
            <a:r>
              <a:rPr lang="en-IN" dirty="0" err="1"/>
              <a:t>colors</a:t>
            </a:r>
            <a:r>
              <a:rPr lang="en-IN" dirty="0"/>
              <a:t> in the range. For example, if you want lower values to have a darker intensity in a sequential palette, reverse the palette. For a diverging palette, reversing the </a:t>
            </a:r>
            <a:r>
              <a:rPr lang="en-IN" dirty="0" err="1"/>
              <a:t>color</a:t>
            </a:r>
            <a:r>
              <a:rPr lang="en-IN" dirty="0"/>
              <a:t> palette means swapping the two </a:t>
            </a:r>
            <a:r>
              <a:rPr lang="en-IN" dirty="0" err="1"/>
              <a:t>colors</a:t>
            </a:r>
            <a:r>
              <a:rPr lang="en-IN" dirty="0"/>
              <a:t> in the palette, in addition to inverting the shades within each </a:t>
            </a:r>
            <a:r>
              <a:rPr lang="en-IN" dirty="0" err="1"/>
              <a:t>color</a:t>
            </a:r>
            <a:r>
              <a:rPr lang="en-IN" dirty="0"/>
              <a:t> range.</a:t>
            </a:r>
          </a:p>
        </p:txBody>
      </p:sp>
    </p:spTree>
    <p:extLst>
      <p:ext uri="{BB962C8B-B14F-4D97-AF65-F5344CB8AC3E}">
        <p14:creationId xmlns:p14="http://schemas.microsoft.com/office/powerpoint/2010/main" val="1533863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Use Full </a:t>
            </a:r>
            <a:r>
              <a:rPr lang="en-IN" dirty="0" err="1"/>
              <a:t>Color</a:t>
            </a:r>
            <a:r>
              <a:rPr lang="en-IN" dirty="0"/>
              <a:t> Range</a:t>
            </a:r>
          </a:p>
          <a:p>
            <a:r>
              <a:rPr lang="en-IN" dirty="0"/>
              <a:t>With a diverging (</a:t>
            </a:r>
            <a:r>
              <a:rPr lang="en-IN" dirty="0" err="1"/>
              <a:t>two-color</a:t>
            </a:r>
            <a:r>
              <a:rPr lang="en-IN" dirty="0"/>
              <a:t>) palette, you can select to </a:t>
            </a:r>
            <a:r>
              <a:rPr lang="en-IN" b="1" dirty="0"/>
              <a:t>Use Full </a:t>
            </a:r>
            <a:r>
              <a:rPr lang="en-IN" b="1" dirty="0" err="1"/>
              <a:t>Color</a:t>
            </a:r>
            <a:r>
              <a:rPr lang="en-IN" b="1" dirty="0"/>
              <a:t> Range</a:t>
            </a:r>
            <a:r>
              <a:rPr lang="en-IN" dirty="0" smtClean="0"/>
              <a:t>.</a:t>
            </a:r>
          </a:p>
          <a:p>
            <a:pPr lvl="1"/>
            <a:r>
              <a:rPr lang="en-IN" dirty="0"/>
              <a:t>So if the range is from -10 to 100, the </a:t>
            </a:r>
            <a:r>
              <a:rPr lang="en-IN" dirty="0" err="1"/>
              <a:t>color</a:t>
            </a:r>
            <a:r>
              <a:rPr lang="en-IN" dirty="0"/>
              <a:t> representing negative numbers will be adjusted to change in shade much more quickly than the </a:t>
            </a:r>
            <a:r>
              <a:rPr lang="en-IN" dirty="0" err="1"/>
              <a:t>color</a:t>
            </a:r>
            <a:r>
              <a:rPr lang="en-IN" dirty="0"/>
              <a:t> representing positive numbers. </a:t>
            </a:r>
            <a:endParaRPr lang="en-IN" dirty="0" smtClean="0"/>
          </a:p>
          <a:p>
            <a:pPr lvl="1"/>
            <a:r>
              <a:rPr lang="en-IN" dirty="0" smtClean="0"/>
              <a:t>If </a:t>
            </a:r>
            <a:r>
              <a:rPr lang="en-IN" dirty="0"/>
              <a:t>you don't select </a:t>
            </a:r>
            <a:r>
              <a:rPr lang="en-IN" b="1" dirty="0"/>
              <a:t>Use Full </a:t>
            </a:r>
            <a:r>
              <a:rPr lang="en-IN" b="1" dirty="0" err="1"/>
              <a:t>Color</a:t>
            </a:r>
            <a:r>
              <a:rPr lang="en-IN" b="1" dirty="0"/>
              <a:t> Range</a:t>
            </a:r>
            <a:r>
              <a:rPr lang="en-IN" dirty="0"/>
              <a:t>, Tableau assigns the </a:t>
            </a:r>
            <a:r>
              <a:rPr lang="en-IN" dirty="0" err="1"/>
              <a:t>color</a:t>
            </a:r>
            <a:r>
              <a:rPr lang="en-IN" dirty="0"/>
              <a:t> intensity as if the range of values was from -100 to 100, so that the change in shade is the same on both sides of zero. </a:t>
            </a:r>
            <a:endParaRPr lang="en-IN" dirty="0" smtClean="0"/>
          </a:p>
          <a:p>
            <a:pPr lvl="1"/>
            <a:r>
              <a:rPr lang="en-IN" dirty="0" smtClean="0"/>
              <a:t>This </a:t>
            </a:r>
            <a:r>
              <a:rPr lang="en-IN" dirty="0"/>
              <a:t>means there will be much less change on the negative side, where actual values only range from -10 to 0, than on the positive side, where values range from 0 to 100.</a:t>
            </a:r>
          </a:p>
          <a:p>
            <a:endParaRPr lang="en-IN" dirty="0"/>
          </a:p>
        </p:txBody>
      </p:sp>
    </p:spTree>
    <p:extLst>
      <p:ext uri="{BB962C8B-B14F-4D97-AF65-F5344CB8AC3E}">
        <p14:creationId xmlns:p14="http://schemas.microsoft.com/office/powerpoint/2010/main" val="8128962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 image on the left below shows a red-green diverging </a:t>
            </a:r>
            <a:r>
              <a:rPr lang="en-IN" dirty="0" err="1"/>
              <a:t>color</a:t>
            </a:r>
            <a:r>
              <a:rPr lang="en-IN" dirty="0"/>
              <a:t> palette for values from -858 to 72,986</a:t>
            </a:r>
            <a:r>
              <a:rPr lang="en-IN" dirty="0" smtClean="0"/>
              <a:t>.</a:t>
            </a:r>
          </a:p>
          <a:p>
            <a:r>
              <a:rPr lang="en-IN" dirty="0" smtClean="0"/>
              <a:t>Without </a:t>
            </a:r>
            <a:r>
              <a:rPr lang="en-IN" dirty="0"/>
              <a:t>using the full </a:t>
            </a:r>
            <a:r>
              <a:rPr lang="en-IN" dirty="0" err="1"/>
              <a:t>color</a:t>
            </a:r>
            <a:r>
              <a:rPr lang="en-IN" dirty="0"/>
              <a:t> range, -858 (associated with the small box at the lower right of the chart) shows as </a:t>
            </a:r>
            <a:r>
              <a:rPr lang="en-IN" dirty="0" err="1"/>
              <a:t>gray</a:t>
            </a:r>
            <a:r>
              <a:rPr lang="en-IN" dirty="0"/>
              <a:t>, because -858 is only about 1% as far to the negative side as 72,986 is to the positive side. </a:t>
            </a:r>
            <a:endParaRPr lang="en-IN" dirty="0" smtClean="0"/>
          </a:p>
          <a:p>
            <a:r>
              <a:rPr lang="en-IN" dirty="0" smtClean="0"/>
              <a:t>When </a:t>
            </a:r>
            <a:r>
              <a:rPr lang="en-IN" dirty="0"/>
              <a:t>the full </a:t>
            </a:r>
            <a:r>
              <a:rPr lang="en-IN" dirty="0" err="1"/>
              <a:t>color</a:t>
            </a:r>
            <a:r>
              <a:rPr lang="en-IN" dirty="0"/>
              <a:t> range is used, as in the image on the right, -858 shows as a dark red, equal in intensity to the maximum positive value.</a:t>
            </a:r>
          </a:p>
        </p:txBody>
      </p:sp>
    </p:spTree>
    <p:extLst>
      <p:ext uri="{BB962C8B-B14F-4D97-AF65-F5344CB8AC3E}">
        <p14:creationId xmlns:p14="http://schemas.microsoft.com/office/powerpoint/2010/main" val="8676220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2629694"/>
            <a:ext cx="80962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1894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Include totals</a:t>
            </a:r>
          </a:p>
          <a:p>
            <a:r>
              <a:rPr lang="en-IN" dirty="0"/>
              <a:t>Select </a:t>
            </a:r>
            <a:r>
              <a:rPr lang="en-IN" b="1" dirty="0"/>
              <a:t>Include Totals</a:t>
            </a:r>
            <a:r>
              <a:rPr lang="en-IN" dirty="0"/>
              <a:t> to include totals, sub-totals and grand totals in the </a:t>
            </a:r>
            <a:r>
              <a:rPr lang="en-IN" dirty="0" err="1"/>
              <a:t>color</a:t>
            </a:r>
            <a:r>
              <a:rPr lang="en-IN" dirty="0"/>
              <a:t> encoding. This option only applies when total values are included in the view.</a:t>
            </a:r>
          </a:p>
        </p:txBody>
      </p:sp>
    </p:spTree>
    <p:extLst>
      <p:ext uri="{BB962C8B-B14F-4D97-AF65-F5344CB8AC3E}">
        <p14:creationId xmlns:p14="http://schemas.microsoft.com/office/powerpoint/2010/main" val="2091412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Lines are simple, but can convey different emotions by using different properties.</a:t>
            </a:r>
            <a:endParaRPr lang="en-IN" dirty="0"/>
          </a:p>
        </p:txBody>
      </p:sp>
    </p:spTree>
    <p:extLst>
      <p:ext uri="{BB962C8B-B14F-4D97-AF65-F5344CB8AC3E}">
        <p14:creationId xmlns:p14="http://schemas.microsoft.com/office/powerpoint/2010/main" val="8517943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Configure </a:t>
            </a:r>
            <a:r>
              <a:rPr lang="en-IN" dirty="0" err="1"/>
              <a:t>Color</a:t>
            </a:r>
            <a:r>
              <a:rPr lang="en-IN" dirty="0"/>
              <a:t> Effects</a:t>
            </a:r>
          </a:p>
          <a:p>
            <a:pPr lvl="1"/>
            <a:r>
              <a:rPr lang="en-IN" dirty="0" smtClean="0"/>
              <a:t>Click </a:t>
            </a:r>
            <a:r>
              <a:rPr lang="en-IN" dirty="0"/>
              <a:t>the </a:t>
            </a:r>
            <a:r>
              <a:rPr lang="en-IN" b="1" dirty="0" err="1"/>
              <a:t>Color</a:t>
            </a:r>
            <a:r>
              <a:rPr lang="en-IN" b="1" dirty="0"/>
              <a:t> </a:t>
            </a:r>
            <a:r>
              <a:rPr lang="en-IN" dirty="0"/>
              <a:t>drop down on the </a:t>
            </a:r>
            <a:r>
              <a:rPr lang="en-IN" b="1" dirty="0"/>
              <a:t>Marks</a:t>
            </a:r>
            <a:r>
              <a:rPr lang="en-IN" dirty="0"/>
              <a:t> card to configure additional </a:t>
            </a:r>
            <a:r>
              <a:rPr lang="en-IN" b="1" dirty="0" err="1"/>
              <a:t>Color</a:t>
            </a:r>
            <a:r>
              <a:rPr lang="en-IN" dirty="0"/>
              <a:t> settings not related to the actual </a:t>
            </a:r>
            <a:r>
              <a:rPr lang="en-IN" dirty="0" err="1"/>
              <a:t>colors</a:t>
            </a:r>
            <a:r>
              <a:rPr lang="en-IN" dirty="0"/>
              <a:t> shown.</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429000"/>
            <a:ext cx="19240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573016"/>
            <a:ext cx="19431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7530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Opacity</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Modify the opacity of marks by moving the slider.</a:t>
            </a:r>
          </a:p>
          <a:p>
            <a:r>
              <a:rPr lang="en-IN" dirty="0"/>
              <a:t>Adjusting opacity is especially useful in dense scatter plots or when you are looking at data overlaying a map or background image. As you slide the slider toward the left, marks become more transparent.</a:t>
            </a:r>
          </a:p>
          <a:p>
            <a:pPr marL="0" indent="0">
              <a:buNone/>
            </a:pPr>
            <a:r>
              <a:rPr lang="en-IN" dirty="0"/>
              <a:t/>
            </a:r>
            <a:br>
              <a:rPr lang="en-IN" dirty="0"/>
            </a:br>
            <a:endParaRPr lang="en-IN" dirty="0"/>
          </a:p>
        </p:txBody>
      </p:sp>
    </p:spTree>
    <p:extLst>
      <p:ext uri="{BB962C8B-B14F-4D97-AF65-F5344CB8AC3E}">
        <p14:creationId xmlns:p14="http://schemas.microsoft.com/office/powerpoint/2010/main" val="2708908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Mark borders</a:t>
            </a:r>
          </a:p>
          <a:p>
            <a:r>
              <a:rPr lang="en-IN" dirty="0"/>
              <a:t>By default, Tableau displays all marks without a border. You can turn on mark borders for all mark types except text, line, and shape. On the </a:t>
            </a:r>
            <a:r>
              <a:rPr lang="en-IN" b="1" dirty="0" err="1"/>
              <a:t>Color</a:t>
            </a:r>
            <a:r>
              <a:rPr lang="en-IN" dirty="0"/>
              <a:t> drop-down control, select a mark border </a:t>
            </a:r>
            <a:r>
              <a:rPr lang="en-IN" dirty="0" err="1"/>
              <a:t>color</a:t>
            </a:r>
            <a:r>
              <a:rPr lang="en-IN" dirty="0"/>
              <a:t>.</a:t>
            </a:r>
          </a:p>
        </p:txBody>
      </p:sp>
    </p:spTree>
    <p:extLst>
      <p:ext uri="{BB962C8B-B14F-4D97-AF65-F5344CB8AC3E}">
        <p14:creationId xmlns:p14="http://schemas.microsoft.com/office/powerpoint/2010/main" val="38413974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050007"/>
            <a:ext cx="245192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908720"/>
            <a:ext cx="239077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551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Borders can be useful for visually separating closely spaced marks. For example, the views below show a scatterplot with mark borders turned on (left) and turned off (right). When borders are turned on, marks are easier to distinguish in areas where they are tightly clustered.</a:t>
            </a:r>
          </a:p>
        </p:txBody>
      </p:sp>
    </p:spTree>
    <p:extLst>
      <p:ext uri="{BB962C8B-B14F-4D97-AF65-F5344CB8AC3E}">
        <p14:creationId xmlns:p14="http://schemas.microsoft.com/office/powerpoint/2010/main" val="1574126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2501106"/>
            <a:ext cx="80962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7125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you are viewing a large number of </a:t>
            </a:r>
            <a:r>
              <a:rPr lang="en-IN" dirty="0" err="1"/>
              <a:t>color</a:t>
            </a:r>
            <a:r>
              <a:rPr lang="en-IN" dirty="0"/>
              <a:t>-encoded small marks, it is usually better to leave mark borders off. Otherwise borders can dominate the view, making it difficult to see the </a:t>
            </a:r>
            <a:r>
              <a:rPr lang="en-IN" dirty="0" err="1"/>
              <a:t>color</a:t>
            </a:r>
            <a:r>
              <a:rPr lang="en-IN" dirty="0"/>
              <a:t> encoding.</a:t>
            </a:r>
          </a:p>
        </p:txBody>
      </p:sp>
    </p:spTree>
    <p:extLst>
      <p:ext uri="{BB962C8B-B14F-4D97-AF65-F5344CB8AC3E}">
        <p14:creationId xmlns:p14="http://schemas.microsoft.com/office/powerpoint/2010/main" val="23205777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example, the views below show bars that are segmented by a large number of </a:t>
            </a:r>
            <a:r>
              <a:rPr lang="en-IN" dirty="0" err="1"/>
              <a:t>color</a:t>
            </a:r>
            <a:r>
              <a:rPr lang="en-IN" dirty="0"/>
              <a:t>-encoded dimension members. With mark borders turned on (right), some of the narrower marks are difficult to identify by </a:t>
            </a:r>
            <a:r>
              <a:rPr lang="en-IN" dirty="0" err="1"/>
              <a:t>color</a:t>
            </a:r>
            <a:r>
              <a:rPr lang="en-IN" dirty="0"/>
              <a:t>. With borders turned off (left), the marks are easy to distinguish.</a:t>
            </a:r>
          </a:p>
        </p:txBody>
      </p:sp>
    </p:spTree>
    <p:extLst>
      <p:ext uri="{BB962C8B-B14F-4D97-AF65-F5344CB8AC3E}">
        <p14:creationId xmlns:p14="http://schemas.microsoft.com/office/powerpoint/2010/main" val="232604587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272808" cy="579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2374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Mark </a:t>
            </a:r>
            <a:r>
              <a:rPr lang="en-IN" dirty="0" smtClean="0"/>
              <a:t>halos:</a:t>
            </a:r>
            <a:endParaRPr lang="en-IN" dirty="0"/>
          </a:p>
          <a:p>
            <a:r>
              <a:rPr lang="en-IN" dirty="0"/>
              <a:t>To make marks more visible against a background image or map, surround each mark with a solid contrasting </a:t>
            </a:r>
            <a:r>
              <a:rPr lang="en-IN" dirty="0" err="1"/>
              <a:t>color</a:t>
            </a:r>
            <a:r>
              <a:rPr lang="en-IN" dirty="0"/>
              <a:t> called a halo. Mark halos are available when you have a background image or a background map. On the </a:t>
            </a:r>
            <a:r>
              <a:rPr lang="en-IN" b="1" dirty="0" err="1"/>
              <a:t>Color</a:t>
            </a:r>
            <a:r>
              <a:rPr lang="en-IN" dirty="0"/>
              <a:t> drop-down control, select a mark halo </a:t>
            </a:r>
            <a:r>
              <a:rPr lang="en-IN" dirty="0" err="1"/>
              <a:t>color</a:t>
            </a:r>
            <a:r>
              <a:rPr lang="en-IN" dirty="0"/>
              <a:t>.</a:t>
            </a:r>
            <a:br>
              <a:rPr lang="en-IN" dirty="0"/>
            </a:br>
            <a:endParaRPr lang="en-IN" dirty="0"/>
          </a:p>
        </p:txBody>
      </p:sp>
    </p:spTree>
    <p:extLst>
      <p:ext uri="{BB962C8B-B14F-4D97-AF65-F5344CB8AC3E}">
        <p14:creationId xmlns:p14="http://schemas.microsoft.com/office/powerpoint/2010/main" val="81783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5865515"/>
          </a:xfrm>
        </p:spPr>
        <p:txBody>
          <a:bodyPr>
            <a:normAutofit/>
          </a:bodyPr>
          <a:lstStyle/>
          <a:p>
            <a:pPr algn="just"/>
            <a:endParaRPr lang="en-IN" sz="2400" dirty="0" smtClean="0"/>
          </a:p>
          <a:p>
            <a:pPr marL="0" indent="0" algn="just">
              <a:buNone/>
            </a:pPr>
            <a:r>
              <a:rPr lang="en-IN" sz="2400" dirty="0" smtClean="0"/>
              <a:t>A </a:t>
            </a:r>
            <a:r>
              <a:rPr lang="en-IN" sz="2400" dirty="0"/>
              <a:t>line can also be implied: that is, </a:t>
            </a:r>
            <a:r>
              <a:rPr lang="en-IN" sz="2400" i="1" dirty="0"/>
              <a:t>suggested</a:t>
            </a:r>
            <a:r>
              <a:rPr lang="en-IN" sz="2400" dirty="0"/>
              <a:t> by forming an invisible connection between </a:t>
            </a:r>
            <a:r>
              <a:rPr lang="en-IN" sz="2400" dirty="0" smtClean="0"/>
              <a:t>other elements</a:t>
            </a:r>
            <a:r>
              <a:rPr lang="en-IN" sz="2400" dirty="0"/>
              <a:t>. In the logo of the Interaction Design Foundation, for </a:t>
            </a:r>
            <a:r>
              <a:rPr lang="en-IN" sz="2400" dirty="0" smtClean="0"/>
              <a:t>instance</a:t>
            </a:r>
            <a:r>
              <a:rPr lang="en-IN" sz="2400" dirty="0"/>
              <a:t>, the words “Interaction Design Foundation” around the tree connect to create a </a:t>
            </a:r>
            <a:r>
              <a:rPr lang="en-IN" sz="2400" dirty="0" err="1"/>
              <a:t>semicircular</a:t>
            </a:r>
            <a:r>
              <a:rPr lang="en-IN" sz="2400" dirty="0"/>
              <a:t> implied line.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923712"/>
            <a:ext cx="8953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5733256"/>
            <a:ext cx="4572000" cy="646331"/>
          </a:xfrm>
          <a:prstGeom prst="rect">
            <a:avLst/>
          </a:prstGeom>
        </p:spPr>
        <p:txBody>
          <a:bodyPr>
            <a:spAutoFit/>
          </a:bodyPr>
          <a:lstStyle/>
          <a:p>
            <a:r>
              <a:rPr lang="en-IN" i="1" dirty="0"/>
              <a:t>The words “Interaction Design Foundation” form an implied </a:t>
            </a:r>
            <a:r>
              <a:rPr lang="en-IN" i="1" dirty="0" err="1"/>
              <a:t>semicircular</a:t>
            </a:r>
            <a:r>
              <a:rPr lang="en-IN" i="1" dirty="0"/>
              <a:t> line in our logo.</a:t>
            </a:r>
            <a:endParaRPr lang="en-IN" dirty="0"/>
          </a:p>
        </p:txBody>
      </p:sp>
    </p:spTree>
    <p:extLst>
      <p:ext uri="{BB962C8B-B14F-4D97-AF65-F5344CB8AC3E}">
        <p14:creationId xmlns:p14="http://schemas.microsoft.com/office/powerpoint/2010/main" val="27134832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246" y="1600200"/>
            <a:ext cx="61335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14399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5626968" cy="4525963"/>
          </a:xfrm>
        </p:spPr>
        <p:txBody>
          <a:bodyPr>
            <a:normAutofit fontScale="92500" lnSpcReduction="20000"/>
          </a:bodyPr>
          <a:lstStyle/>
          <a:p>
            <a:r>
              <a:rPr lang="en-IN" dirty="0"/>
              <a:t>Markers</a:t>
            </a:r>
          </a:p>
          <a:p>
            <a:r>
              <a:rPr lang="en-IN" dirty="0"/>
              <a:t>In Tableau Desktop, when you are using the Line mark type, you can add a marker effect to show or hide points along the line. You can show selected points, all points, or no points. On the </a:t>
            </a:r>
            <a:r>
              <a:rPr lang="en-IN" b="1" dirty="0" err="1"/>
              <a:t>Color</a:t>
            </a:r>
            <a:r>
              <a:rPr lang="en-IN" dirty="0"/>
              <a:t> drop-down control, select a marker in the </a:t>
            </a:r>
            <a:r>
              <a:rPr lang="en-IN" b="1" dirty="0"/>
              <a:t>Effects</a:t>
            </a:r>
            <a:r>
              <a:rPr lang="en-IN" dirty="0"/>
              <a:t> section.</a:t>
            </a:r>
            <a:br>
              <a:rPr lang="en-IN" dirty="0"/>
            </a:br>
            <a:endParaRPr lang="en-IN"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242070"/>
            <a:ext cx="23241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665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76672"/>
          </a:xfrm>
        </p:spPr>
        <p:txBody>
          <a:bodyPr>
            <a:normAutofit fontScale="90000"/>
          </a:bodyPr>
          <a:lstStyle/>
          <a:p>
            <a:r>
              <a:rPr lang="en-IN" b="1" dirty="0"/>
              <a:t> </a:t>
            </a:r>
            <a:r>
              <a:rPr lang="en-IN" b="1" dirty="0" smtClean="0"/>
              <a:t>The Truth </a:t>
            </a:r>
            <a:r>
              <a:rPr lang="en-IN" b="1" dirty="0"/>
              <a:t>About the </a:t>
            </a:r>
            <a:r>
              <a:rPr lang="en-IN" b="1" dirty="0" err="1"/>
              <a:t>Color</a:t>
            </a:r>
            <a:r>
              <a:rPr lang="en-IN" b="1" dirty="0"/>
              <a:t> </a:t>
            </a:r>
            <a:r>
              <a:rPr lang="en-IN" b="1" dirty="0" smtClean="0"/>
              <a:t>Green</a:t>
            </a:r>
            <a:endParaRPr lang="en-IN" dirty="0"/>
          </a:p>
        </p:txBody>
      </p:sp>
      <p:sp>
        <p:nvSpPr>
          <p:cNvPr id="3" name="Content Placeholder 2"/>
          <p:cNvSpPr>
            <a:spLocks noGrp="1"/>
          </p:cNvSpPr>
          <p:nvPr>
            <p:ph idx="1"/>
          </p:nvPr>
        </p:nvSpPr>
        <p:spPr>
          <a:xfrm>
            <a:off x="457200" y="692696"/>
            <a:ext cx="8229600" cy="5760640"/>
          </a:xfrm>
        </p:spPr>
        <p:txBody>
          <a:bodyPr>
            <a:noAutofit/>
          </a:bodyPr>
          <a:lstStyle/>
          <a:p>
            <a:r>
              <a:rPr lang="en-IN" sz="2400" dirty="0"/>
              <a:t>Green represents ‘go’ in traffic signals, railway signals and ship signals. It is known as a safe </a:t>
            </a:r>
            <a:r>
              <a:rPr lang="en-IN" sz="2400" dirty="0" err="1"/>
              <a:t>color</a:t>
            </a:r>
            <a:r>
              <a:rPr lang="en-IN" sz="2400" dirty="0"/>
              <a:t> worldwide which is why first-aid equipment is often green. Fire escape exit signs are green in most countries, although some are red.</a:t>
            </a:r>
          </a:p>
          <a:p>
            <a:r>
              <a:rPr lang="en-IN" sz="2400" dirty="0"/>
              <a:t>Green is the </a:t>
            </a:r>
            <a:r>
              <a:rPr lang="en-IN" sz="2400" dirty="0" err="1"/>
              <a:t>color</a:t>
            </a:r>
            <a:r>
              <a:rPr lang="en-IN" sz="2400" dirty="0"/>
              <a:t> used for night vision goggles because the human eye is most sensitive and able to distinguish the most shades in that </a:t>
            </a:r>
            <a:r>
              <a:rPr lang="en-IN" sz="2400" dirty="0" err="1"/>
              <a:t>color</a:t>
            </a:r>
            <a:r>
              <a:rPr lang="en-IN" sz="2400" dirty="0"/>
              <a:t>.</a:t>
            </a:r>
          </a:p>
          <a:p>
            <a:r>
              <a:rPr lang="en-IN" sz="2400" dirty="0"/>
              <a:t>The </a:t>
            </a:r>
            <a:r>
              <a:rPr lang="en-IN" sz="2400" dirty="0" err="1"/>
              <a:t>color</a:t>
            </a:r>
            <a:r>
              <a:rPr lang="en-IN" sz="2400" dirty="0"/>
              <a:t> green is often used as a symbol of sickness, you’ll most likely have noticed this in cartoons; the character often has a green face when being sick.</a:t>
            </a:r>
          </a:p>
          <a:p>
            <a:r>
              <a:rPr lang="en-IN" sz="2400" dirty="0"/>
              <a:t>In North American stock markets, green is used to indicate a rise in stock prices, however In East Asian stock markets, green indicates a drop in stock prices.</a:t>
            </a:r>
          </a:p>
          <a:p>
            <a:r>
              <a:rPr lang="en-IN" sz="2400" dirty="0"/>
              <a:t>Green has long been a symbol of fertility and was once the preferred </a:t>
            </a:r>
            <a:r>
              <a:rPr lang="en-IN" sz="2400" dirty="0" err="1"/>
              <a:t>color</a:t>
            </a:r>
            <a:r>
              <a:rPr lang="en-IN" sz="2400" dirty="0"/>
              <a:t> choice for wedding gowns in the 1400’s</a:t>
            </a:r>
            <a:r>
              <a:rPr lang="en-IN" sz="2400" dirty="0" smtClean="0"/>
              <a:t>.</a:t>
            </a:r>
            <a:endParaRPr lang="en-IN" sz="2400" dirty="0"/>
          </a:p>
        </p:txBody>
      </p:sp>
    </p:spTree>
    <p:extLst>
      <p:ext uri="{BB962C8B-B14F-4D97-AF65-F5344CB8AC3E}">
        <p14:creationId xmlns:p14="http://schemas.microsoft.com/office/powerpoint/2010/main" val="52205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 </a:t>
            </a:r>
            <a:r>
              <a:rPr lang="en-IN" b="1" dirty="0" smtClean="0"/>
              <a:t>The Truth About </a:t>
            </a:r>
            <a:r>
              <a:rPr lang="en-IN" b="1" dirty="0"/>
              <a:t>the </a:t>
            </a:r>
            <a:r>
              <a:rPr lang="en-IN" b="1" dirty="0" err="1"/>
              <a:t>Color</a:t>
            </a:r>
            <a:r>
              <a:rPr lang="en-IN" b="1" dirty="0"/>
              <a:t> </a:t>
            </a:r>
            <a:r>
              <a:rPr lang="en-IN" b="1" dirty="0" smtClean="0"/>
              <a:t>Green</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r>
              <a:rPr lang="en-IN" sz="2400" dirty="0" smtClean="0"/>
              <a:t>In </a:t>
            </a:r>
            <a:r>
              <a:rPr lang="en-IN" sz="2400" dirty="0"/>
              <a:t>high schools in the United States during the 1960s, it was believed that if someone wore green on Thursdays, it meant that they were gay.</a:t>
            </a:r>
          </a:p>
          <a:p>
            <a:r>
              <a:rPr lang="en-IN" sz="2400" dirty="0"/>
              <a:t>Green is the national </a:t>
            </a:r>
            <a:r>
              <a:rPr lang="en-IN" sz="2400" dirty="0" err="1"/>
              <a:t>color</a:t>
            </a:r>
            <a:r>
              <a:rPr lang="en-IN" sz="2400" dirty="0"/>
              <a:t> of Ireland.</a:t>
            </a:r>
          </a:p>
          <a:p>
            <a:r>
              <a:rPr lang="en-IN" sz="2400" dirty="0"/>
              <a:t>Green was a sacred </a:t>
            </a:r>
            <a:r>
              <a:rPr lang="en-IN" sz="2400" dirty="0" err="1"/>
              <a:t>color</a:t>
            </a:r>
            <a:r>
              <a:rPr lang="en-IN" sz="2400" dirty="0"/>
              <a:t> to the Egyptians representing the hope and joy of spring. The floors of the temples were green.</a:t>
            </a:r>
          </a:p>
          <a:p>
            <a:r>
              <a:rPr lang="en-IN" sz="2400" dirty="0"/>
              <a:t>Suicides dropped by 34% when London’s </a:t>
            </a:r>
            <a:r>
              <a:rPr lang="en-IN" sz="2400" dirty="0" err="1"/>
              <a:t>Blackfriar</a:t>
            </a:r>
            <a:r>
              <a:rPr lang="en-IN" sz="2400" dirty="0"/>
              <a:t> Bridge was painted green.</a:t>
            </a:r>
          </a:p>
          <a:p>
            <a:r>
              <a:rPr lang="en-IN" sz="2400" dirty="0"/>
              <a:t>Kermit the Frog doesn’t find it easy </a:t>
            </a:r>
            <a:r>
              <a:rPr lang="en-IN" sz="2400" dirty="0" err="1"/>
              <a:t>bein</a:t>
            </a:r>
            <a:r>
              <a:rPr lang="en-IN" sz="2400" dirty="0"/>
              <a:t>’ green</a:t>
            </a:r>
            <a:r>
              <a:rPr lang="en-IN" sz="2400" dirty="0" smtClean="0"/>
              <a:t>!</a:t>
            </a:r>
            <a:endParaRPr lang="en-IN" sz="2400" dirty="0"/>
          </a:p>
        </p:txBody>
      </p:sp>
    </p:spTree>
    <p:extLst>
      <p:ext uri="{BB962C8B-B14F-4D97-AF65-F5344CB8AC3E}">
        <p14:creationId xmlns:p14="http://schemas.microsoft.com/office/powerpoint/2010/main" val="338879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 </a:t>
            </a:r>
            <a:r>
              <a:rPr lang="en-IN" b="1" dirty="0" smtClean="0"/>
              <a:t>The Truth About </a:t>
            </a:r>
            <a:r>
              <a:rPr lang="en-IN" b="1" dirty="0"/>
              <a:t>the </a:t>
            </a:r>
            <a:r>
              <a:rPr lang="en-IN" b="1" dirty="0" smtClean="0"/>
              <a:t>Red </a:t>
            </a:r>
            <a:r>
              <a:rPr lang="en-IN" b="1" dirty="0" err="1" smtClean="0"/>
              <a:t>color</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r>
              <a:rPr lang="en-IN" sz="2400" dirty="0" smtClean="0"/>
              <a:t>Red </a:t>
            </a:r>
            <a:r>
              <a:rPr lang="en-IN" sz="2400" dirty="0"/>
              <a:t>represents </a:t>
            </a:r>
            <a:r>
              <a:rPr lang="en-IN" sz="2400" dirty="0" smtClean="0"/>
              <a:t>‘STOP’ </a:t>
            </a:r>
            <a:r>
              <a:rPr lang="en-IN" sz="2400" dirty="0"/>
              <a:t>in traffic signals, railway signals and ship signals</a:t>
            </a:r>
            <a:r>
              <a:rPr lang="en-IN" sz="2400" dirty="0" smtClean="0"/>
              <a:t>.</a:t>
            </a:r>
          </a:p>
          <a:p>
            <a:r>
              <a:rPr lang="en-IN" sz="2400" dirty="0"/>
              <a:t>Red is a prime example of a “hostile” </a:t>
            </a:r>
            <a:r>
              <a:rPr lang="en-IN" sz="2400" dirty="0" err="1"/>
              <a:t>color</a:t>
            </a:r>
            <a:r>
              <a:rPr lang="en-IN" sz="2400" dirty="0"/>
              <a:t>. That doesn’t mean red brings out negative emotions in people. It means that it attracts attention. </a:t>
            </a:r>
            <a:endParaRPr lang="en-IN" sz="2400" dirty="0" smtClean="0"/>
          </a:p>
          <a:p>
            <a:r>
              <a:rPr lang="en-IN" sz="2400" dirty="0" smtClean="0"/>
              <a:t>In </a:t>
            </a:r>
            <a:r>
              <a:rPr lang="en-IN" sz="2400" dirty="0"/>
              <a:t>nature, red can have several connotations, among them danger and fear. At the same time, red can signal sexual attractiveness in many species, including humans. </a:t>
            </a:r>
            <a:endParaRPr lang="en-IN" sz="2400" dirty="0" smtClean="0"/>
          </a:p>
          <a:p>
            <a:r>
              <a:rPr lang="en-IN" sz="2400" dirty="0" smtClean="0"/>
              <a:t>Red </a:t>
            </a:r>
            <a:r>
              <a:rPr lang="en-IN" sz="2400" dirty="0"/>
              <a:t>doesn’t leave us feeling indifferent.</a:t>
            </a:r>
          </a:p>
        </p:txBody>
      </p:sp>
    </p:spTree>
    <p:extLst>
      <p:ext uri="{BB962C8B-B14F-4D97-AF65-F5344CB8AC3E}">
        <p14:creationId xmlns:p14="http://schemas.microsoft.com/office/powerpoint/2010/main" val="103235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 </a:t>
            </a:r>
            <a:r>
              <a:rPr lang="en-IN" b="1" dirty="0" smtClean="0"/>
              <a:t>The Truth About </a:t>
            </a:r>
            <a:r>
              <a:rPr lang="en-IN" b="1" dirty="0"/>
              <a:t>the </a:t>
            </a:r>
            <a:r>
              <a:rPr lang="en-IN" b="1" dirty="0" smtClean="0"/>
              <a:t>Red </a:t>
            </a:r>
            <a:r>
              <a:rPr lang="en-IN" b="1" dirty="0" err="1" smtClean="0"/>
              <a:t>color</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r>
              <a:rPr lang="en-IN" sz="2400" dirty="0"/>
              <a:t>Red is an appropriate </a:t>
            </a:r>
            <a:r>
              <a:rPr lang="en-IN" sz="2400" dirty="0" err="1"/>
              <a:t>color</a:t>
            </a:r>
            <a:r>
              <a:rPr lang="en-IN" sz="2400" dirty="0"/>
              <a:t> to attract your audience’s attention to the main point of your presentation. </a:t>
            </a:r>
            <a:endParaRPr lang="en-IN" sz="2400" dirty="0" smtClean="0"/>
          </a:p>
          <a:p>
            <a:r>
              <a:rPr lang="en-IN" sz="2400" dirty="0" smtClean="0"/>
              <a:t>A </a:t>
            </a:r>
            <a:r>
              <a:rPr lang="en-IN" sz="2400" dirty="0"/>
              <a:t>helpful side effect of the emotional impact red has is that an audience will better remember material that’s being presented when red is used to illustrate the data. </a:t>
            </a:r>
            <a:endParaRPr lang="en-IN" sz="2400" dirty="0" smtClean="0"/>
          </a:p>
          <a:p>
            <a:r>
              <a:rPr lang="en-IN" sz="2400" dirty="0" smtClean="0"/>
              <a:t>However</a:t>
            </a:r>
            <a:r>
              <a:rPr lang="en-IN" sz="2400" dirty="0"/>
              <a:t>, it’s important to remember that moderation is </a:t>
            </a:r>
            <a:r>
              <a:rPr lang="en-IN" sz="2400" dirty="0" smtClean="0"/>
              <a:t>key.</a:t>
            </a:r>
          </a:p>
          <a:p>
            <a:r>
              <a:rPr lang="en-IN" sz="2400" smtClean="0"/>
              <a:t>If </a:t>
            </a:r>
            <a:r>
              <a:rPr lang="en-IN" sz="2400" dirty="0"/>
              <a:t>all of your visuals use a red palette, your audience may start to feel agitated and even annoyed</a:t>
            </a:r>
            <a:r>
              <a:rPr lang="en-IN" sz="2400"/>
              <a:t>. </a:t>
            </a:r>
            <a:endParaRPr lang="en-IN" sz="2400" smtClean="0"/>
          </a:p>
          <a:p>
            <a:r>
              <a:rPr lang="en-IN" sz="2400" smtClean="0"/>
              <a:t>They </a:t>
            </a:r>
            <a:r>
              <a:rPr lang="en-IN" sz="2400" dirty="0"/>
              <a:t>may remember your presentation, but probably not in a way you want them to remember it.</a:t>
            </a:r>
          </a:p>
        </p:txBody>
      </p:sp>
    </p:spTree>
    <p:extLst>
      <p:ext uri="{BB962C8B-B14F-4D97-AF65-F5344CB8AC3E}">
        <p14:creationId xmlns:p14="http://schemas.microsoft.com/office/powerpoint/2010/main" val="917728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LINES</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endParaRPr lang="en-IN" sz="2400" dirty="0"/>
          </a:p>
        </p:txBody>
      </p:sp>
    </p:spTree>
    <p:extLst>
      <p:ext uri="{BB962C8B-B14F-4D97-AF65-F5344CB8AC3E}">
        <p14:creationId xmlns:p14="http://schemas.microsoft.com/office/powerpoint/2010/main" val="191337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LINES</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pPr algn="just"/>
            <a:r>
              <a:rPr lang="en-IN" sz="2400" dirty="0"/>
              <a:t>Lines facilitate several purposes in data visualization</a:t>
            </a:r>
            <a:r>
              <a:rPr lang="en-IN" sz="2400" dirty="0" smtClean="0"/>
              <a:t>.</a:t>
            </a:r>
          </a:p>
          <a:p>
            <a:pPr algn="just"/>
            <a:r>
              <a:rPr lang="en-IN" sz="2400" dirty="0" smtClean="0"/>
              <a:t> They act </a:t>
            </a:r>
            <a:r>
              <a:rPr lang="en-IN" sz="2400" dirty="0"/>
              <a:t>as guides, they reinforce patterns, they provide </a:t>
            </a:r>
            <a:r>
              <a:rPr lang="en-IN" sz="2400" dirty="0" smtClean="0"/>
              <a:t>direction, and </a:t>
            </a:r>
            <a:r>
              <a:rPr lang="en-IN" sz="2400" dirty="0"/>
              <a:t>they create shapes. </a:t>
            </a:r>
            <a:endParaRPr lang="en-IN" sz="2400" dirty="0" smtClean="0"/>
          </a:p>
          <a:p>
            <a:pPr algn="just"/>
            <a:r>
              <a:rPr lang="en-IN" sz="2400" dirty="0" smtClean="0"/>
              <a:t>Like </a:t>
            </a:r>
            <a:r>
              <a:rPr lang="en-IN" sz="2400" dirty="0"/>
              <a:t>any visual element, too </a:t>
            </a:r>
            <a:r>
              <a:rPr lang="en-IN" sz="2400" dirty="0" smtClean="0"/>
              <a:t>many lines—or </a:t>
            </a:r>
            <a:r>
              <a:rPr lang="en-IN" sz="2400" dirty="0"/>
              <a:t>lines given too much emphasis—can </a:t>
            </a:r>
            <a:r>
              <a:rPr lang="en-IN" sz="2400" dirty="0" smtClean="0"/>
              <a:t>cause distraction </a:t>
            </a:r>
            <a:r>
              <a:rPr lang="en-IN" sz="2400" dirty="0"/>
              <a:t>or confusion in data visualization. </a:t>
            </a:r>
            <a:endParaRPr lang="en-IN" sz="2400" dirty="0" smtClean="0"/>
          </a:p>
          <a:p>
            <a:pPr algn="just"/>
            <a:r>
              <a:rPr lang="en-IN" sz="2400" dirty="0" err="1" smtClean="0"/>
              <a:t>However,used</a:t>
            </a:r>
            <a:r>
              <a:rPr lang="en-IN" sz="2400" dirty="0" smtClean="0"/>
              <a:t> </a:t>
            </a:r>
            <a:r>
              <a:rPr lang="en-IN" sz="2400" dirty="0"/>
              <a:t>wisely, they can be transformative. </a:t>
            </a:r>
            <a:endParaRPr lang="en-IN" sz="2400" dirty="0" smtClean="0"/>
          </a:p>
          <a:p>
            <a:pPr algn="just"/>
            <a:r>
              <a:rPr lang="en-IN" sz="2400" dirty="0" smtClean="0"/>
              <a:t>Like </a:t>
            </a:r>
            <a:r>
              <a:rPr lang="en-IN" sz="2400" dirty="0" err="1"/>
              <a:t>color</a:t>
            </a:r>
            <a:r>
              <a:rPr lang="en-IN" sz="2400" dirty="0"/>
              <a:t>, </a:t>
            </a:r>
            <a:r>
              <a:rPr lang="en-IN" sz="2400" dirty="0" smtClean="0"/>
              <a:t>lines should </a:t>
            </a:r>
            <a:r>
              <a:rPr lang="en-IN" sz="2400" dirty="0"/>
              <a:t>be used sparingly to reduce the amount of </a:t>
            </a:r>
            <a:r>
              <a:rPr lang="en-IN" sz="2400" dirty="0" smtClean="0"/>
              <a:t>ink onscreen </a:t>
            </a:r>
            <a:r>
              <a:rPr lang="en-IN" sz="2400" dirty="0"/>
              <a:t>so that the data can lead the story.</a:t>
            </a:r>
          </a:p>
        </p:txBody>
      </p:sp>
    </p:spTree>
    <p:extLst>
      <p:ext uri="{BB962C8B-B14F-4D97-AF65-F5344CB8AC3E}">
        <p14:creationId xmlns:p14="http://schemas.microsoft.com/office/powerpoint/2010/main" val="130397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LINES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836712"/>
            <a:ext cx="5616623" cy="526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328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3320</Words>
  <Application>Microsoft Office PowerPoint</Application>
  <PresentationFormat>On-screen Show (4:3)</PresentationFormat>
  <Paragraphs>269</Paragraphs>
  <Slides>98</Slides>
  <Notes>1</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Visual Design Building Blocks</vt:lpstr>
      <vt:lpstr>Visual Design Building Blocks</vt:lpstr>
      <vt:lpstr>PowerPoint Presentation</vt:lpstr>
      <vt:lpstr>Elements of Visual Design</vt:lpstr>
      <vt:lpstr>Line</vt:lpstr>
      <vt:lpstr>PowerPoint Presentation</vt:lpstr>
      <vt:lpstr>PowerPoint Presentation</vt:lpstr>
      <vt:lpstr>PowerPoint Presentation</vt:lpstr>
      <vt:lpstr>PowerPoint Presentation</vt:lpstr>
      <vt:lpstr>Shape</vt:lpstr>
      <vt:lpstr>PowerPoint Presentation</vt:lpstr>
      <vt:lpstr>Negative/White Space</vt:lpstr>
      <vt:lpstr>PowerPoint Presentation</vt:lpstr>
      <vt:lpstr>PowerPoint Presentation</vt:lpstr>
      <vt:lpstr>PowerPoint Presentation</vt:lpstr>
      <vt:lpstr>Volume</vt:lpstr>
      <vt:lpstr>PowerPoint Presentation</vt:lpstr>
      <vt:lpstr>Value</vt:lpstr>
      <vt:lpstr>PowerPoint Presentation</vt:lpstr>
      <vt:lpstr>PowerPoint Presentation</vt:lpstr>
      <vt:lpstr>Color</vt:lpstr>
      <vt:lpstr>The Importance of Color in Data Visualization</vt:lpstr>
      <vt:lpstr>The meaning of colors</vt:lpstr>
      <vt:lpstr>The meaning of colors</vt:lpstr>
      <vt:lpstr>Creating associations through color</vt:lpstr>
      <vt:lpstr>Choosing your colors </vt:lpstr>
      <vt:lpstr>Choosing your colors </vt:lpstr>
      <vt:lpstr>Improve data visualization by using color</vt:lpstr>
      <vt:lpstr>Improve data visualization by using color</vt:lpstr>
      <vt:lpstr>Improve data visualization by using color</vt:lpstr>
      <vt:lpstr>Improve data visualization by using color</vt:lpstr>
      <vt:lpstr>Color</vt:lpstr>
      <vt:lpstr>PowerPoint Presentation</vt:lpstr>
      <vt:lpstr>PowerPoint Presentation</vt:lpstr>
      <vt:lpstr>PowerPoint Presentation</vt:lpstr>
      <vt:lpstr>PowerPoint Presentation</vt:lpstr>
      <vt:lpstr>PowerPoint Presentation</vt:lpstr>
      <vt:lpstr>Texture</vt:lpstr>
      <vt:lpstr>PowerPoint Presentation</vt:lpstr>
      <vt:lpstr>Read Yourself Slide</vt:lpstr>
      <vt:lpstr>PowerPoint Presentation</vt:lpstr>
      <vt:lpstr>Principles of Design</vt:lpstr>
      <vt:lpstr>PowerPoint Presentation</vt:lpstr>
      <vt:lpstr>Unity</vt:lpstr>
      <vt:lpstr>PowerPoint Presentation</vt:lpstr>
      <vt:lpstr>Gestalt</vt:lpstr>
      <vt:lpstr>PowerPoint Presentation</vt:lpstr>
      <vt:lpstr>PowerPoint Presentation</vt:lpstr>
      <vt:lpstr>PowerPoint Presentation</vt:lpstr>
      <vt:lpstr>Hierarchy</vt:lpstr>
      <vt:lpstr>PowerPoint Presentation</vt:lpstr>
      <vt:lpstr>Balance</vt:lpstr>
      <vt:lpstr>PowerPoint Presentation</vt:lpstr>
      <vt:lpstr>Read Yourself Slide</vt:lpstr>
      <vt:lpstr>Contrast</vt:lpstr>
      <vt:lpstr>PowerPoint Presentation</vt:lpstr>
      <vt:lpstr>PowerPoint Presentation</vt:lpstr>
      <vt:lpstr>Scale</vt:lpstr>
      <vt:lpstr>PowerPoint Presentation</vt:lpstr>
      <vt:lpstr>Dominance</vt:lpstr>
      <vt:lpstr>Revisiting</vt:lpstr>
      <vt:lpstr>PowerPoint Presentation</vt:lpstr>
      <vt:lpstr>Quartz’s homepage</vt:lpstr>
      <vt:lpstr>PowerPoint Presentation</vt:lpstr>
      <vt:lpstr>Color Palettes and Effects</vt:lpstr>
      <vt:lpstr>PowerPoint Presentation</vt:lpstr>
      <vt:lpstr>PowerPoint Presentation</vt:lpstr>
      <vt:lpstr>Quantitative Palettes</vt:lpstr>
      <vt:lpstr>PowerPoint Presentation</vt:lpstr>
      <vt:lpstr>PowerPoint Presentation</vt:lpstr>
      <vt:lpstr>PowerPoint Presentation</vt:lpstr>
      <vt:lpstr>PowerPoint Presentation</vt:lpstr>
      <vt:lpstr>Options for quantitative palettes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Opacity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Truth About the Color Green</vt:lpstr>
      <vt:lpstr> The Truth About the Color Green</vt:lpstr>
      <vt:lpstr> The Truth About the Red color</vt:lpstr>
      <vt:lpstr> The Truth About the Red color</vt:lpstr>
      <vt:lpstr>LINES</vt:lpstr>
      <vt:lpstr>LINES</vt:lpstr>
      <vt:lpstr>LINES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Design Building Blocks</dc:title>
  <dc:creator>Admin</dc:creator>
  <cp:lastModifiedBy>Admin</cp:lastModifiedBy>
  <cp:revision>31</cp:revision>
  <dcterms:created xsi:type="dcterms:W3CDTF">2021-11-20T17:48:37Z</dcterms:created>
  <dcterms:modified xsi:type="dcterms:W3CDTF">2023-09-22T04:09:35Z</dcterms:modified>
</cp:coreProperties>
</file>