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347" r:id="rId2"/>
    <p:sldId id="352" r:id="rId3"/>
    <p:sldId id="378" r:id="rId4"/>
    <p:sldId id="379" r:id="rId5"/>
    <p:sldId id="380" r:id="rId6"/>
    <p:sldId id="381" r:id="rId7"/>
    <p:sldId id="382" r:id="rId8"/>
    <p:sldId id="383" r:id="rId9"/>
    <p:sldId id="384" r:id="rId10"/>
    <p:sldId id="385" r:id="rId11"/>
    <p:sldId id="386" r:id="rId12"/>
    <p:sldId id="387" r:id="rId13"/>
    <p:sldId id="388" r:id="rId14"/>
    <p:sldId id="389" r:id="rId15"/>
    <p:sldId id="390" r:id="rId16"/>
    <p:sldId id="391" r:id="rId17"/>
    <p:sldId id="36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84698" autoAdjust="0"/>
  </p:normalViewPr>
  <p:slideViewPr>
    <p:cSldViewPr>
      <p:cViewPr>
        <p:scale>
          <a:sx n="64" d="100"/>
          <a:sy n="64" d="100"/>
        </p:scale>
        <p:origin x="-1336" y="40"/>
      </p:cViewPr>
      <p:guideLst>
        <p:guide orient="horz" pos="2160"/>
        <p:guide pos="2880"/>
      </p:guideLst>
    </p:cSldViewPr>
  </p:slideViewPr>
  <p:outlineViewPr>
    <p:cViewPr>
      <p:scale>
        <a:sx n="33" d="100"/>
        <a:sy n="33" d="100"/>
      </p:scale>
      <p:origin x="30" y="700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48141C-1FE4-4D87-B00D-6A681C6ABDAB}" type="datetimeFigureOut">
              <a:rPr lang="en-IN" smtClean="0"/>
              <a:t>09-01-2024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A97293-404B-44E7-8FF7-D9A57321EE43}" type="slidenum">
              <a:rPr lang="en-IN" smtClean="0"/>
              <a:t>‹#›</a:t>
            </a:fld>
            <a:endParaRPr lang="en-IN"/>
          </a:p>
        </p:txBody>
      </p:sp>
    </p:spTree>
    <p:extLst>
      <p:ext uri="{BB962C8B-B14F-4D97-AF65-F5344CB8AC3E}">
        <p14:creationId xmlns:p14="http://schemas.microsoft.com/office/powerpoint/2010/main" val="185678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9910DCD-4B35-41B5-9D33-ACFB34421816}" type="slidenum">
              <a:rPr lang="en-IN" smtClean="0"/>
              <a:t>1</a:t>
            </a:fld>
            <a:endParaRPr lang="en-IN"/>
          </a:p>
        </p:txBody>
      </p:sp>
    </p:spTree>
    <p:extLst>
      <p:ext uri="{BB962C8B-B14F-4D97-AF65-F5344CB8AC3E}">
        <p14:creationId xmlns:p14="http://schemas.microsoft.com/office/powerpoint/2010/main" val="1013702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5F6FE439-C49D-4EC1-BB5F-F12E4768289D}" type="datetime1">
              <a:rPr lang="en-US">
                <a:solidFill>
                  <a:prstClr val="black"/>
                </a:solidFill>
              </a:rPr>
              <a:pPr/>
              <a:t>1/9/2024</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942641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774D2745-A1BB-4740-B2A6-77A91BD6B24F}" type="datetime1">
              <a:rPr lang="en-US">
                <a:solidFill>
                  <a:prstClr val="black"/>
                </a:solidFill>
              </a:rPr>
              <a:pPr/>
              <a:t>1/9/2024</a:t>
            </a:fld>
            <a:endParaRPr lang="en-US">
              <a:solidFill>
                <a:prstClr val="black"/>
              </a:solidFill>
            </a:endParaRP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783044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46D82B56-AE6E-4339-A450-F4754EE48308}" type="datetime1">
              <a:rPr lang="en-US">
                <a:solidFill>
                  <a:prstClr val="black"/>
                </a:solidFill>
              </a:rPr>
              <a:pPr/>
              <a:t>1/9/2024</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763579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BDE04EE8-9791-44D9-8C72-CADA01B0B9BA}" type="datetime1">
              <a:rPr lang="en-US">
                <a:solidFill>
                  <a:prstClr val="black"/>
                </a:solidFill>
              </a:rPr>
              <a:pPr/>
              <a:t>1/9/2024</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508065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952754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504195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p:txBody>
          <a:bodyPr/>
          <a:lstStyle>
            <a:lvl1pPr>
              <a:defRPr/>
            </a:lvl1pPr>
          </a:lstStyle>
          <a:p>
            <a:pPr>
              <a:defRPr/>
            </a:pPr>
            <a:r>
              <a:rPr lang="en-US">
                <a:solidFill>
                  <a:prstClr val="black"/>
                </a:solidFill>
              </a:rPr>
              <a:t>Copyright © 2009 Addison-Wesley. All rights reserved.</a:t>
            </a:r>
          </a:p>
        </p:txBody>
      </p:sp>
      <p:sp>
        <p:nvSpPr>
          <p:cNvPr id="5" name="Rectangle 5"/>
          <p:cNvSpPr>
            <a:spLocks noGrp="1" noChangeArrowheads="1"/>
          </p:cNvSpPr>
          <p:nvPr>
            <p:ph type="sldNum" sz="quarter" idx="11"/>
          </p:nvPr>
        </p:nvSpPr>
        <p:spPr/>
        <p:txBody>
          <a:bodyPr/>
          <a:lstStyle>
            <a:lvl1pPr>
              <a:defRPr/>
            </a:lvl1pPr>
          </a:lstStyle>
          <a:p>
            <a:pPr>
              <a:defRPr/>
            </a:pPr>
            <a:r>
              <a:rPr lang="en-US" altLang="en-US">
                <a:solidFill>
                  <a:prstClr val="black"/>
                </a:solidFill>
              </a:rPr>
              <a:t>1-</a:t>
            </a:r>
            <a:fld id="{2720CEF3-E9D1-4755-A08F-1B10BC3280D2}"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1426705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315397" name="Rectangle 5"/>
          <p:cNvSpPr>
            <a:spLocks noGrp="1" noChangeArrowheads="1"/>
          </p:cNvSpPr>
          <p:nvPr>
            <p:ph type="ctrTitle"/>
          </p:nvPr>
        </p:nvSpPr>
        <p:spPr>
          <a:xfrm>
            <a:off x="685800" y="2130425"/>
            <a:ext cx="7772400" cy="1470025"/>
          </a:xfrm>
          <a:prstGeom prst="rect">
            <a:avLst/>
          </a:prstGeom>
        </p:spPr>
        <p:txBody>
          <a:bodyPr/>
          <a:lstStyle>
            <a:lvl1pPr>
              <a:defRPr/>
            </a:lvl1pPr>
          </a:lstStyle>
          <a:p>
            <a:r>
              <a:rPr lang="en-US"/>
              <a:t>Click to edit Master title style</a:t>
            </a:r>
          </a:p>
        </p:txBody>
      </p:sp>
      <p:sp>
        <p:nvSpPr>
          <p:cNvPr id="315398" name="Rectangle 6"/>
          <p:cNvSpPr>
            <a:spLocks noGrp="1" noChangeArrowheads="1"/>
          </p:cNvSpPr>
          <p:nvPr>
            <p:ph type="subTitle" idx="1"/>
          </p:nvPr>
        </p:nvSpPr>
        <p:spPr>
          <a:xfrm>
            <a:off x="685800" y="3886200"/>
            <a:ext cx="7086600" cy="1752600"/>
          </a:xfrm>
          <a:prstGeom prst="rect">
            <a:avLst/>
          </a:prstGeom>
        </p:spPr>
        <p:txBody>
          <a:bodyPr/>
          <a:lstStyle>
            <a:lvl1pPr marL="0" indent="0">
              <a:buFont typeface="Symbol" charset="2"/>
              <a:buNone/>
              <a:defRPr/>
            </a:lvl1pPr>
          </a:lstStyle>
          <a:p>
            <a:r>
              <a:rPr lang="en-US"/>
              <a:t>Click to edit Master subtitle style</a:t>
            </a:r>
          </a:p>
        </p:txBody>
      </p:sp>
    </p:spTree>
    <p:extLst>
      <p:ext uri="{BB962C8B-B14F-4D97-AF65-F5344CB8AC3E}">
        <p14:creationId xmlns:p14="http://schemas.microsoft.com/office/powerpoint/2010/main" val="413621550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a:prstGeom prst="rect">
            <a:avLst/>
          </a:prstGeom>
        </p:spPr>
        <p:txBody>
          <a:bodyPr/>
          <a:lstStyle/>
          <a:p>
            <a:fld id="{F74E0460-F78B-4751-ACD5-CB1FA823892D}" type="datetime1">
              <a:rPr lang="en-US">
                <a:solidFill>
                  <a:prstClr val="black"/>
                </a:solidFill>
              </a:rPr>
              <a:pPr/>
              <a:t>1/9/2024</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
        <p:nvSpPr>
          <p:cNvPr id="7" name="Text Placeholder 2"/>
          <p:cNvSpPr>
            <a:spLocks noGrp="1"/>
          </p:cNvSpPr>
          <p:nvPr>
            <p:ph idx="1"/>
          </p:nvPr>
        </p:nvSpPr>
        <p:spPr>
          <a:xfrm>
            <a:off x="728983" y="1324629"/>
            <a:ext cx="8229600" cy="4525963"/>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atin typeface="Times New Roman" panose="02020603050405020304" pitchFamily="18" charset="0"/>
                <a:cs typeface="Times New Roman" panose="02020603050405020304" pitchFamily="18" charset="0"/>
              </a:defRPr>
            </a:lvl1pPr>
            <a:lvl2pPr marL="742950" indent="-285750">
              <a:buFont typeface="Courier New" panose="02070309020205020404" pitchFamily="49" charset="0"/>
              <a:buChar char="o"/>
              <a:defRPr sz="2400">
                <a:latin typeface="Times New Roman" panose="02020603050405020304" pitchFamily="18" charset="0"/>
                <a:cs typeface="Times New Roman" panose="02020603050405020304" pitchFamily="18" charset="0"/>
              </a:defRPr>
            </a:lvl2pPr>
            <a:lvl3pPr marL="1200150" indent="-137160">
              <a:buFont typeface="Calibri" panose="020F0502020204030204" pitchFamily="34" charset="0"/>
              <a:buChar cha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804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a:prstGeom prst="rect">
            <a:avLst/>
          </a:prstGeom>
        </p:spPr>
        <p:txBody>
          <a:bodyPr/>
          <a:lstStyle/>
          <a:p>
            <a:fld id="{57CA7694-521A-450C-9D96-31F4F6DC37F1}" type="datetime1">
              <a:rPr lang="en-US">
                <a:solidFill>
                  <a:prstClr val="black"/>
                </a:solidFill>
              </a:rPr>
              <a:pPr/>
              <a:t>1/9/2024</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
        <p:nvSpPr>
          <p:cNvPr id="7" name="Title 1"/>
          <p:cNvSpPr>
            <a:spLocks noGrp="1"/>
          </p:cNvSpPr>
          <p:nvPr>
            <p:ph type="title"/>
          </p:nvPr>
        </p:nvSpPr>
        <p:spPr>
          <a:xfrm>
            <a:off x="817323" y="214817"/>
            <a:ext cx="7402883" cy="874951"/>
          </a:xfrm>
          <a:prstGeom prst="rect">
            <a:avLst/>
          </a:prstGeom>
        </p:spPr>
        <p:txBody>
          <a:bodyPr/>
          <a:lstStyle>
            <a:lvl1pPr algn="ctr">
              <a:defRPr sz="3600">
                <a:solidFill>
                  <a:srgbClr val="930B0B"/>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9" name="Text Placeholder 2"/>
          <p:cNvSpPr>
            <a:spLocks noGrp="1"/>
          </p:cNvSpPr>
          <p:nvPr>
            <p:ph idx="1"/>
          </p:nvPr>
        </p:nvSpPr>
        <p:spPr>
          <a:xfrm>
            <a:off x="700004" y="1324629"/>
            <a:ext cx="8229600" cy="4525963"/>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atin typeface="Times New Roman" panose="02020603050405020304" pitchFamily="18" charset="0"/>
                <a:cs typeface="Times New Roman" panose="02020603050405020304" pitchFamily="18" charset="0"/>
              </a:defRPr>
            </a:lvl1pPr>
            <a:lvl2pPr marL="742950" indent="-285750">
              <a:buFont typeface="Courier New" panose="02070309020205020404" pitchFamily="49" charset="0"/>
              <a:buChar char="o"/>
              <a:defRPr sz="2400">
                <a:latin typeface="Times New Roman" panose="02020603050405020304" pitchFamily="18" charset="0"/>
                <a:cs typeface="Times New Roman" panose="02020603050405020304" pitchFamily="18" charset="0"/>
              </a:defRPr>
            </a:lvl2pPr>
            <a:lvl3pPr marL="1200150" indent="-137160">
              <a:buFont typeface="Calibri" panose="020F0502020204030204" pitchFamily="34" charset="0"/>
              <a:buChar cha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136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7876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7323" y="214817"/>
            <a:ext cx="7402883" cy="874951"/>
          </a:xfrm>
          <a:prstGeom prst="rect">
            <a:avLst/>
          </a:prstGeom>
        </p:spPr>
        <p:txBody>
          <a:bodyPr/>
          <a:lstStyle>
            <a:lvl1pPr algn="ctr">
              <a:defRPr sz="3600">
                <a:solidFill>
                  <a:srgbClr val="930B0B"/>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655370" y="1189973"/>
            <a:ext cx="8248389" cy="4899308"/>
          </a:xfrm>
          <a:prstGeom prst="rect">
            <a:avLst/>
          </a:prstGeom>
        </p:spPr>
        <p:txBody>
          <a:bodyPr/>
          <a:lstStyle>
            <a:lvl1pPr>
              <a:defRPr>
                <a:latin typeface="Times New Roman" panose="02020603050405020304" pitchFamily="18" charset="0"/>
                <a:cs typeface="Times New Roman" panose="02020603050405020304" pitchFamily="18" charset="0"/>
              </a:defRPr>
            </a:lvl1pPr>
            <a:lvl2pPr marL="685800" indent="-228600">
              <a:buClr>
                <a:schemeClr val="accent2">
                  <a:lumMod val="75000"/>
                </a:schemeClr>
              </a:buClr>
              <a:buSzPct val="70000"/>
              <a:buFont typeface="Courier New" panose="02070309020205020404" pitchFamily="49" charset="0"/>
              <a:buChar char="o"/>
              <a:defRPr>
                <a:latin typeface="Times New Roman" panose="02020603050405020304" pitchFamily="18" charset="0"/>
                <a:cs typeface="Times New Roman" panose="02020603050405020304" pitchFamily="18" charset="0"/>
              </a:defRPr>
            </a:lvl2pPr>
            <a:lvl3pPr marL="1143000" indent="-228600">
              <a:buClr>
                <a:srgbClr val="8D4427"/>
              </a:buClr>
              <a:buSzPct val="70000"/>
              <a:buFont typeface="Times New Roman" panose="02020603050405020304" pitchFamily="18" charset="0"/>
              <a:buChar cha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05911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81575" y="1606006"/>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03704" y="2505075"/>
            <a:ext cx="3868340"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03013"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803013" y="2505075"/>
            <a:ext cx="3887391"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AC268793-EB06-4C2E-A344-050FACD6263B}" type="datetime1">
              <a:rPr lang="en-US">
                <a:solidFill>
                  <a:prstClr val="black"/>
                </a:solidFill>
              </a:rPr>
              <a:pPr/>
              <a:t>1/9/2024</a:t>
            </a:fld>
            <a:endParaRPr lang="en-US">
              <a:solidFill>
                <a:prstClr val="black"/>
              </a:solidFill>
            </a:endParaRPr>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180750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2FF30AE1-1730-442F-9262-909CF92DC89A}" type="datetime1">
              <a:rPr lang="en-US">
                <a:solidFill>
                  <a:prstClr val="black"/>
                </a:solidFill>
              </a:rPr>
              <a:pPr/>
              <a:t>1/9/2024</a:t>
            </a:fld>
            <a:endParaRPr lang="en-US">
              <a:solidFill>
                <a:prstClr val="black"/>
              </a:solidFill>
            </a:endParaRPr>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257896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3ED5625C-EF98-48BD-8FC8-5BF7C67FC7BA}" type="datetime1">
              <a:rPr lang="en-US">
                <a:solidFill>
                  <a:prstClr val="black"/>
                </a:solidFill>
              </a:rPr>
              <a:pPr/>
              <a:t>1/9/2024</a:t>
            </a:fld>
            <a:endParaRPr lang="en-US">
              <a:solidFill>
                <a:prstClr val="black"/>
              </a:solidFill>
            </a:endParaRPr>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827433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22647B38-CBE4-43F0-83C7-2BFE19C03D99}" type="datetime1">
              <a:rPr lang="en-US">
                <a:solidFill>
                  <a:prstClr val="black"/>
                </a:solidFill>
              </a:rPr>
              <a:pPr/>
              <a:t>1/9/2024</a:t>
            </a:fld>
            <a:endParaRPr lang="en-US">
              <a:solidFill>
                <a:prstClr val="black"/>
              </a:solidFill>
            </a:endParaRP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116122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4.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le 1"/>
          <p:cNvSpPr txBox="1">
            <a:spLocks/>
          </p:cNvSpPr>
          <p:nvPr userDrawn="1"/>
        </p:nvSpPr>
        <p:spPr>
          <a:xfrm>
            <a:off x="1148443" y="294320"/>
            <a:ext cx="6847115" cy="7379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dirty="0">
              <a:solidFill>
                <a:prstClr val="black"/>
              </a:solidFill>
            </a:endParaRPr>
          </a:p>
        </p:txBody>
      </p:sp>
      <p:sp>
        <p:nvSpPr>
          <p:cNvPr id="11" name="Date Placeholder 6"/>
          <p:cNvSpPr txBox="1">
            <a:spLocks/>
          </p:cNvSpPr>
          <p:nvPr userDrawn="1"/>
        </p:nvSpPr>
        <p:spPr>
          <a:xfrm>
            <a:off x="324390" y="6373654"/>
            <a:ext cx="145596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4A7E44F-68F0-4AA3-A5C8-607811B8945D}" type="datetime1">
              <a:rPr lang="en-US" sz="1400" b="1" smtClean="0">
                <a:ln w="0"/>
                <a:solidFill>
                  <a:prstClr val="white"/>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pPr algn="ctr"/>
              <a:t>1/9/2024</a:t>
            </a:fld>
            <a:endParaRPr lang="en-US" sz="1400" b="1" dirty="0">
              <a:solidFill>
                <a:prstClr val="white"/>
              </a:solidFill>
              <a:latin typeface="Times New Roman" panose="02020603050405020304" pitchFamily="18" charset="0"/>
              <a:cs typeface="Times New Roman" panose="02020603050405020304" pitchFamily="18" charset="0"/>
            </a:endParaRPr>
          </a:p>
        </p:txBody>
      </p:sp>
      <p:sp>
        <p:nvSpPr>
          <p:cNvPr id="13" name="Slide Number Placeholder 8"/>
          <p:cNvSpPr txBox="1">
            <a:spLocks/>
          </p:cNvSpPr>
          <p:nvPr userDrawn="1"/>
        </p:nvSpPr>
        <p:spPr>
          <a:xfrm>
            <a:off x="8240198" y="6347051"/>
            <a:ext cx="60143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A8E0CFD-BB30-4A9F-B723-AE1386555E15}" type="slidenum">
              <a:rPr lang="en-US" sz="1400" b="1" smtClean="0">
                <a:solidFill>
                  <a:prstClr val="white"/>
                </a:solidFill>
                <a:latin typeface="Times New Roman" panose="02020603050405020304" pitchFamily="18" charset="0"/>
                <a:cs typeface="Times New Roman" panose="02020603050405020304" pitchFamily="18" charset="0"/>
              </a:rPr>
              <a:pPr algn="ctr"/>
              <a:t>‹#›</a:t>
            </a:fld>
            <a:endParaRPr lang="en-US" sz="1400" b="1" dirty="0">
              <a:solidFill>
                <a:prstClr val="white"/>
              </a:solidFill>
              <a:latin typeface="Times New Roman" panose="02020603050405020304" pitchFamily="18" charset="0"/>
              <a:cs typeface="Times New Roman" panose="02020603050405020304" pitchFamily="18" charset="0"/>
            </a:endParaRPr>
          </a:p>
        </p:txBody>
      </p:sp>
      <p:cxnSp>
        <p:nvCxnSpPr>
          <p:cNvPr id="26" name="Straight Connector 25"/>
          <p:cNvCxnSpPr/>
          <p:nvPr userDrawn="1"/>
        </p:nvCxnSpPr>
        <p:spPr>
          <a:xfrm>
            <a:off x="173929" y="524443"/>
            <a:ext cx="15020" cy="587387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8958782" y="135448"/>
            <a:ext cx="14374" cy="610095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429274" y="135448"/>
            <a:ext cx="853669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Curved Connector 31"/>
          <p:cNvCxnSpPr/>
          <p:nvPr userDrawn="1"/>
        </p:nvCxnSpPr>
        <p:spPr>
          <a:xfrm>
            <a:off x="188949" y="6398315"/>
            <a:ext cx="240325" cy="292996"/>
          </a:xfrm>
          <a:prstGeom prst="curvedConnector3">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Curved Connector 32"/>
          <p:cNvCxnSpPr/>
          <p:nvPr userDrawn="1"/>
        </p:nvCxnSpPr>
        <p:spPr>
          <a:xfrm rot="5400000">
            <a:off x="8611851" y="6330006"/>
            <a:ext cx="454905" cy="267707"/>
          </a:xfrm>
          <a:prstGeom prst="curvedConnector3">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 xmlns:a16="http://schemas.microsoft.com/office/drawing/2014/main" id="{8026AED6-E793-48A3-96AF-36A0D1FE2D70}"/>
              </a:ext>
            </a:extLst>
          </p:cNvPr>
          <p:cNvPicPr>
            <a:picLocks noChangeAspect="1"/>
          </p:cNvPicPr>
          <p:nvPr userDrawn="1"/>
        </p:nvPicPr>
        <p:blipFill>
          <a:blip r:embed="rId18"/>
          <a:stretch>
            <a:fillRect/>
          </a:stretch>
        </p:blipFill>
        <p:spPr>
          <a:xfrm>
            <a:off x="454" y="135448"/>
            <a:ext cx="425219" cy="6722552"/>
          </a:xfrm>
          <a:prstGeom prst="rect">
            <a:avLst/>
          </a:prstGeom>
        </p:spPr>
      </p:pic>
      <p:pic>
        <p:nvPicPr>
          <p:cNvPr id="16" name="Picture 15">
            <a:extLst>
              <a:ext uri="{FF2B5EF4-FFF2-40B4-BE49-F238E27FC236}">
                <a16:creationId xmlns="" xmlns:a16="http://schemas.microsoft.com/office/drawing/2014/main" id="{98F5ADD7-F579-4B31-B088-24730AEA76C9}"/>
              </a:ext>
            </a:extLst>
          </p:cNvPr>
          <p:cNvPicPr>
            <a:picLocks noChangeAspect="1"/>
          </p:cNvPicPr>
          <p:nvPr userDrawn="1"/>
        </p:nvPicPr>
        <p:blipFill>
          <a:blip r:embed="rId19"/>
          <a:stretch>
            <a:fillRect/>
          </a:stretch>
        </p:blipFill>
        <p:spPr>
          <a:xfrm>
            <a:off x="429588" y="135448"/>
            <a:ext cx="153343" cy="5305232"/>
          </a:xfrm>
          <a:prstGeom prst="rect">
            <a:avLst/>
          </a:prstGeom>
        </p:spPr>
      </p:pic>
      <p:pic>
        <p:nvPicPr>
          <p:cNvPr id="17" name="Picture 16"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8321645" y="6043825"/>
            <a:ext cx="651512" cy="647487"/>
          </a:xfrm>
          <a:prstGeom prst="rect">
            <a:avLst/>
          </a:prstGeom>
        </p:spPr>
      </p:pic>
      <p:pic>
        <p:nvPicPr>
          <p:cNvPr id="18" name="Picture 17" descr="A picture containing drawing&#10;&#10;Description automatically generated">
            <a:extLst>
              <a:ext uri="{FF2B5EF4-FFF2-40B4-BE49-F238E27FC236}">
                <a16:creationId xmlns="" xmlns:a16="http://schemas.microsoft.com/office/drawing/2014/main" id="{DA3B82F8-7F36-4AE6-A785-76BCA479C67E}"/>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454" y="6214968"/>
            <a:ext cx="1991676" cy="663892"/>
          </a:xfrm>
          <a:prstGeom prst="rect">
            <a:avLst/>
          </a:prstGeom>
        </p:spPr>
      </p:pic>
      <p:pic>
        <p:nvPicPr>
          <p:cNvPr id="22" name="Picture 21">
            <a:extLst>
              <a:ext uri="{FF2B5EF4-FFF2-40B4-BE49-F238E27FC236}">
                <a16:creationId xmlns="" xmlns:a16="http://schemas.microsoft.com/office/drawing/2014/main" id="{1547C2F5-D0C4-4329-8DC2-48B66EE4F515}"/>
              </a:ext>
            </a:extLst>
          </p:cNvPr>
          <p:cNvPicPr>
            <a:picLocks noChangeAspect="1"/>
          </p:cNvPicPr>
          <p:nvPr userDrawn="1"/>
        </p:nvPicPr>
        <p:blipFill>
          <a:blip r:embed="rId18"/>
          <a:stretch>
            <a:fillRect/>
          </a:stretch>
        </p:blipFill>
        <p:spPr>
          <a:xfrm rot="5400000">
            <a:off x="4987623" y="3550281"/>
            <a:ext cx="385984" cy="6282060"/>
          </a:xfrm>
          <a:prstGeom prst="rect">
            <a:avLst/>
          </a:prstGeom>
        </p:spPr>
      </p:pic>
      <p:pic>
        <p:nvPicPr>
          <p:cNvPr id="23" name="Picture 22">
            <a:extLst>
              <a:ext uri="{FF2B5EF4-FFF2-40B4-BE49-F238E27FC236}">
                <a16:creationId xmlns="" xmlns:a16="http://schemas.microsoft.com/office/drawing/2014/main" id="{B15A553C-6E56-4E14-9B40-3D70033DB61F}"/>
              </a:ext>
            </a:extLst>
          </p:cNvPr>
          <p:cNvPicPr>
            <a:picLocks noChangeAspect="1"/>
          </p:cNvPicPr>
          <p:nvPr userDrawn="1"/>
        </p:nvPicPr>
        <p:blipFill>
          <a:blip r:embed="rId19"/>
          <a:stretch>
            <a:fillRect/>
          </a:stretch>
        </p:blipFill>
        <p:spPr>
          <a:xfrm rot="5400000">
            <a:off x="5093663" y="3283949"/>
            <a:ext cx="173904" cy="6282059"/>
          </a:xfrm>
          <a:prstGeom prst="rect">
            <a:avLst/>
          </a:prstGeom>
        </p:spPr>
      </p:pic>
    </p:spTree>
    <p:extLst>
      <p:ext uri="{BB962C8B-B14F-4D97-AF65-F5344CB8AC3E}">
        <p14:creationId xmlns:p14="http://schemas.microsoft.com/office/powerpoint/2010/main" val="15701487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6" r:id="rId15"/>
    <p:sldLayoutId id="2147483677" r:id="rId1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image" Target="../media/image4.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2094" y="1628800"/>
            <a:ext cx="7772400" cy="1470025"/>
          </a:xfrm>
        </p:spPr>
        <p:txBody>
          <a:bodyPr>
            <a:normAutofit/>
          </a:bodyPr>
          <a:lstStyle/>
          <a:p>
            <a:pPr algn="ctr"/>
            <a:r>
              <a:rPr lang="en-IN" sz="4000" b="1" dirty="0" smtClean="0">
                <a:solidFill>
                  <a:schemeClr val="accent5">
                    <a:lumMod val="50000"/>
                  </a:schemeClr>
                </a:solidFill>
                <a:latin typeface="Lucida Calligraphy" panose="03010101010101010101" pitchFamily="66" charset="0"/>
              </a:rPr>
              <a:t> Applied </a:t>
            </a:r>
            <a:r>
              <a:rPr lang="en-IN" sz="4000" b="1" dirty="0">
                <a:solidFill>
                  <a:schemeClr val="accent5">
                    <a:lumMod val="50000"/>
                  </a:schemeClr>
                </a:solidFill>
                <a:latin typeface="Lucida Calligraphy" panose="03010101010101010101" pitchFamily="66" charset="0"/>
              </a:rPr>
              <a:t>Data Science</a:t>
            </a:r>
          </a:p>
        </p:txBody>
      </p:sp>
      <p:sp>
        <p:nvSpPr>
          <p:cNvPr id="3" name="Subtitle 2"/>
          <p:cNvSpPr>
            <a:spLocks noGrp="1"/>
          </p:cNvSpPr>
          <p:nvPr>
            <p:ph type="subTitle" idx="1"/>
          </p:nvPr>
        </p:nvSpPr>
        <p:spPr>
          <a:xfrm>
            <a:off x="1043608" y="4465508"/>
            <a:ext cx="7734334" cy="1752600"/>
          </a:xfrm>
        </p:spPr>
        <p:txBody>
          <a:bodyPr>
            <a:noAutofit/>
          </a:bodyPr>
          <a:lstStyle/>
          <a:p>
            <a:pPr algn="ctr"/>
            <a:r>
              <a:rPr lang="en-IN" sz="2000" dirty="0" smtClean="0">
                <a:solidFill>
                  <a:schemeClr val="accent2">
                    <a:lumMod val="75000"/>
                  </a:schemeClr>
                </a:solidFill>
                <a:latin typeface="Lucida Calligraphy" panose="03010101010101010101" pitchFamily="66" charset="0"/>
              </a:rPr>
              <a:t>Assistant </a:t>
            </a:r>
            <a:r>
              <a:rPr lang="en-IN" sz="2000" dirty="0">
                <a:solidFill>
                  <a:schemeClr val="accent2">
                    <a:lumMod val="75000"/>
                  </a:schemeClr>
                </a:solidFill>
                <a:latin typeface="Lucida Calligraphy" panose="03010101010101010101" pitchFamily="66" charset="0"/>
              </a:rPr>
              <a:t>Professor</a:t>
            </a:r>
          </a:p>
          <a:p>
            <a:pPr algn="ctr"/>
            <a:r>
              <a:rPr lang="en-IN" sz="2000" dirty="0">
                <a:solidFill>
                  <a:schemeClr val="accent2">
                    <a:lumMod val="75000"/>
                  </a:schemeClr>
                </a:solidFill>
                <a:latin typeface="Lucida Calligraphy" panose="03010101010101010101" pitchFamily="66" charset="0"/>
              </a:rPr>
              <a:t>Department of </a:t>
            </a:r>
            <a:r>
              <a:rPr lang="en-IN" sz="2000" dirty="0" smtClean="0">
                <a:solidFill>
                  <a:schemeClr val="accent2">
                    <a:lumMod val="75000"/>
                  </a:schemeClr>
                </a:solidFill>
                <a:latin typeface="Lucida Calligraphy" panose="03010101010101010101" pitchFamily="66" charset="0"/>
              </a:rPr>
              <a:t>Electronics and Computer </a:t>
            </a:r>
            <a:r>
              <a:rPr lang="en-IN" sz="2000" dirty="0">
                <a:solidFill>
                  <a:schemeClr val="accent2">
                    <a:lumMod val="75000"/>
                  </a:schemeClr>
                </a:solidFill>
                <a:latin typeface="Lucida Calligraphy" panose="03010101010101010101" pitchFamily="66" charset="0"/>
              </a:rPr>
              <a:t>Engineering </a:t>
            </a:r>
          </a:p>
          <a:p>
            <a:pPr algn="ctr"/>
            <a:r>
              <a:rPr lang="en-IN" sz="2000" dirty="0">
                <a:solidFill>
                  <a:schemeClr val="accent2">
                    <a:lumMod val="75000"/>
                  </a:schemeClr>
                </a:solidFill>
                <a:latin typeface="Lucida Calligraphy" panose="03010101010101010101" pitchFamily="66" charset="0"/>
              </a:rPr>
              <a:t>K. J. Somaiya College of Engineering</a:t>
            </a:r>
          </a:p>
          <a:p>
            <a:pPr algn="ctr"/>
            <a:r>
              <a:rPr lang="en-IN" sz="2000" dirty="0" smtClean="0">
                <a:solidFill>
                  <a:schemeClr val="accent2">
                    <a:lumMod val="75000"/>
                  </a:schemeClr>
                </a:solidFill>
                <a:latin typeface="Lucida Calligraphy" panose="03010101010101010101" pitchFamily="66" charset="0"/>
              </a:rPr>
              <a:t>Somaiya </a:t>
            </a:r>
            <a:r>
              <a:rPr lang="en-IN" sz="2000" dirty="0" err="1">
                <a:solidFill>
                  <a:schemeClr val="accent2">
                    <a:lumMod val="75000"/>
                  </a:schemeClr>
                </a:solidFill>
                <a:latin typeface="Lucida Calligraphy" panose="03010101010101010101" pitchFamily="66" charset="0"/>
              </a:rPr>
              <a:t>Vidyavihar</a:t>
            </a:r>
            <a:r>
              <a:rPr lang="en-IN" sz="2000" dirty="0">
                <a:solidFill>
                  <a:schemeClr val="accent2">
                    <a:lumMod val="75000"/>
                  </a:schemeClr>
                </a:solidFill>
                <a:latin typeface="Lucida Calligraphy" panose="03010101010101010101" pitchFamily="66" charset="0"/>
              </a:rPr>
              <a:t> University</a:t>
            </a:r>
          </a:p>
        </p:txBody>
      </p:sp>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3"/>
          <a:stretch>
            <a:fillRect/>
          </a:stretch>
        </p:blipFill>
        <p:spPr>
          <a:xfrm>
            <a:off x="454" y="2220"/>
            <a:ext cx="425219" cy="6855781"/>
          </a:xfrm>
          <a:prstGeom prst="rect">
            <a:avLst/>
          </a:prstGeom>
        </p:spPr>
      </p:pic>
      <p:pic>
        <p:nvPicPr>
          <p:cNvPr id="5" name="Picture 4">
            <a:extLst>
              <a:ext uri="{FF2B5EF4-FFF2-40B4-BE49-F238E27FC236}">
                <a16:creationId xmlns:a16="http://schemas.microsoft.com/office/drawing/2014/main" xmlns="" id="{98F5ADD7-F579-4B31-B088-24730AEA76C9}"/>
              </a:ext>
            </a:extLst>
          </p:cNvPr>
          <p:cNvPicPr>
            <a:picLocks noChangeAspect="1"/>
          </p:cNvPicPr>
          <p:nvPr/>
        </p:nvPicPr>
        <p:blipFill>
          <a:blip r:embed="rId4"/>
          <a:stretch>
            <a:fillRect/>
          </a:stretch>
        </p:blipFill>
        <p:spPr>
          <a:xfrm>
            <a:off x="425673" y="0"/>
            <a:ext cx="157258" cy="544068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2930" y="2219"/>
            <a:ext cx="1991676" cy="663892"/>
          </a:xfrm>
          <a:prstGeom prst="rect">
            <a:avLst/>
          </a:prstGeom>
        </p:spPr>
      </p:pic>
      <p:sp>
        <p:nvSpPr>
          <p:cNvPr id="9" name="Rectangle 8"/>
          <p:cNvSpPr/>
          <p:nvPr/>
        </p:nvSpPr>
        <p:spPr>
          <a:xfrm>
            <a:off x="1578768" y="3372901"/>
            <a:ext cx="6812008" cy="461665"/>
          </a:xfrm>
          <a:prstGeom prst="rect">
            <a:avLst/>
          </a:prstGeom>
        </p:spPr>
        <p:txBody>
          <a:bodyPr wrap="square">
            <a:spAutoFit/>
          </a:bodyPr>
          <a:lstStyle/>
          <a:p>
            <a:pPr algn="ctr"/>
            <a:r>
              <a:rPr lang="en-IN" sz="2400" b="1" dirty="0" err="1" smtClean="0">
                <a:solidFill>
                  <a:schemeClr val="tx1">
                    <a:lumMod val="85000"/>
                    <a:lumOff val="15000"/>
                  </a:schemeClr>
                </a:solidFill>
                <a:latin typeface="Lucida Calligraphy" panose="03010101010101010101" pitchFamily="66" charset="0"/>
              </a:rPr>
              <a:t>Dr.</a:t>
            </a:r>
            <a:r>
              <a:rPr lang="en-IN" sz="2400" b="1" dirty="0" smtClean="0">
                <a:solidFill>
                  <a:schemeClr val="tx1">
                    <a:lumMod val="85000"/>
                    <a:lumOff val="15000"/>
                  </a:schemeClr>
                </a:solidFill>
                <a:latin typeface="Lucida Calligraphy" panose="03010101010101010101" pitchFamily="66" charset="0"/>
              </a:rPr>
              <a:t> </a:t>
            </a:r>
            <a:r>
              <a:rPr lang="en-IN" sz="2400" b="1" dirty="0" err="1" smtClean="0">
                <a:solidFill>
                  <a:schemeClr val="tx1">
                    <a:lumMod val="85000"/>
                    <a:lumOff val="15000"/>
                  </a:schemeClr>
                </a:solidFill>
                <a:latin typeface="Lucida Calligraphy" panose="03010101010101010101" pitchFamily="66" charset="0"/>
              </a:rPr>
              <a:t>Payal</a:t>
            </a:r>
            <a:r>
              <a:rPr lang="en-IN" sz="2400" b="1" dirty="0" smtClean="0">
                <a:solidFill>
                  <a:schemeClr val="tx1">
                    <a:lumMod val="85000"/>
                    <a:lumOff val="15000"/>
                  </a:schemeClr>
                </a:solidFill>
                <a:latin typeface="Lucida Calligraphy" panose="03010101010101010101" pitchFamily="66" charset="0"/>
              </a:rPr>
              <a:t> </a:t>
            </a:r>
            <a:r>
              <a:rPr lang="en-IN" sz="2400" b="1" dirty="0" err="1" smtClean="0">
                <a:solidFill>
                  <a:schemeClr val="tx1">
                    <a:lumMod val="85000"/>
                    <a:lumOff val="15000"/>
                  </a:schemeClr>
                </a:solidFill>
                <a:latin typeface="Lucida Calligraphy" panose="03010101010101010101" pitchFamily="66" charset="0"/>
              </a:rPr>
              <a:t>Varangaonkar</a:t>
            </a:r>
            <a:r>
              <a:rPr lang="en-IN" sz="2400" b="1" dirty="0" smtClean="0">
                <a:solidFill>
                  <a:schemeClr val="tx1">
                    <a:lumMod val="85000"/>
                    <a:lumOff val="15000"/>
                  </a:schemeClr>
                </a:solidFill>
                <a:latin typeface="Lucida Calligraphy" panose="03010101010101010101" pitchFamily="66" charset="0"/>
              </a:rPr>
              <a:t> </a:t>
            </a:r>
            <a:endParaRPr lang="en-IN" sz="2400" b="1" dirty="0">
              <a:solidFill>
                <a:schemeClr val="tx1">
                  <a:lumMod val="85000"/>
                  <a:lumOff val="15000"/>
                </a:schemeClr>
              </a:solidFill>
              <a:latin typeface="Lucida Calligraphy" panose="03010101010101010101" pitchFamily="66" charset="0"/>
            </a:endParaRPr>
          </a:p>
        </p:txBody>
      </p:sp>
    </p:spTree>
    <p:extLst>
      <p:ext uri="{BB962C8B-B14F-4D97-AF65-F5344CB8AC3E}">
        <p14:creationId xmlns:p14="http://schemas.microsoft.com/office/powerpoint/2010/main" val="420015385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b="1" dirty="0">
                <a:latin typeface="Cambria" panose="02040503050406030204" pitchFamily="18" charset="0"/>
                <a:ea typeface="Cambria" panose="02040503050406030204" pitchFamily="18" charset="0"/>
              </a:rPr>
              <a:t>Recruiting automation:</a:t>
            </a:r>
            <a:r>
              <a:rPr lang="en-US" sz="2400" dirty="0">
                <a:latin typeface="Cambria" panose="02040503050406030204" pitchFamily="18" charset="0"/>
                <a:ea typeface="Cambria" panose="02040503050406030204" pitchFamily="18" charset="0"/>
              </a:rPr>
              <a:t> In an era of intense competition for high performers, these organizations understand that the usual process for hire simply doesn't work as effectively as it once did. In comparison to the objectives they are attempting to attain, these businesses seek to produce greater results in less time and frequently with fewer resources. </a:t>
            </a:r>
          </a:p>
          <a:p>
            <a:endParaRPr lang="en-US" dirty="0"/>
          </a:p>
        </p:txBody>
      </p:sp>
      <p:sp>
        <p:nvSpPr>
          <p:cNvPr id="4" name="Title 1"/>
          <p:cNvSpPr>
            <a:spLocks noGrp="1"/>
          </p:cNvSpPr>
          <p:nvPr>
            <p:ph type="title"/>
          </p:nvPr>
        </p:nvSpPr>
        <p:spPr>
          <a:xfrm>
            <a:off x="817323" y="214817"/>
            <a:ext cx="7402883" cy="874951"/>
          </a:xfrm>
        </p:spPr>
        <p:txBody>
          <a:bodyPr/>
          <a:lstStyle/>
          <a:p>
            <a:r>
              <a:rPr lang="en-IN" sz="3200" b="1" dirty="0">
                <a:solidFill>
                  <a:schemeClr val="accent5">
                    <a:lumMod val="50000"/>
                  </a:schemeClr>
                </a:solidFill>
                <a:latin typeface="Cambria" panose="02040503050406030204" pitchFamily="18" charset="0"/>
                <a:ea typeface="Cambria" panose="02040503050406030204" pitchFamily="18" charset="0"/>
              </a:rPr>
              <a:t>Impact of applying data science in business scenario</a:t>
            </a:r>
            <a:endParaRPr lang="en-US" sz="3200" dirty="0"/>
          </a:p>
        </p:txBody>
      </p:sp>
    </p:spTree>
    <p:extLst>
      <p:ext uri="{BB962C8B-B14F-4D97-AF65-F5344CB8AC3E}">
        <p14:creationId xmlns:p14="http://schemas.microsoft.com/office/powerpoint/2010/main" val="736035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u="sng" dirty="0" smtClean="0"/>
              <a:t>Need of Estimation and Validation in </a:t>
            </a:r>
            <a:r>
              <a:rPr lang="en-US" sz="3200" b="1" u="sng" dirty="0"/>
              <a:t>D</a:t>
            </a:r>
            <a:r>
              <a:rPr lang="en-US" sz="3200" b="1" u="sng" dirty="0" smtClean="0"/>
              <a:t>ata Science</a:t>
            </a:r>
            <a:endParaRPr lang="en-US" sz="3200" b="1" u="sng" dirty="0"/>
          </a:p>
        </p:txBody>
      </p:sp>
      <p:sp>
        <p:nvSpPr>
          <p:cNvPr id="3" name="Content Placeholder 2"/>
          <p:cNvSpPr>
            <a:spLocks noGrp="1"/>
          </p:cNvSpPr>
          <p:nvPr>
            <p:ph idx="1"/>
          </p:nvPr>
        </p:nvSpPr>
        <p:spPr/>
        <p:txBody>
          <a:bodyPr/>
          <a:lstStyle/>
          <a:p>
            <a:r>
              <a:rPr lang="en-US" dirty="0"/>
              <a:t>There is always a need to validate the stability of your machine learning model. I mean you just can’t fit the model to your training data and hope it would accurately work for the real data it has never seen before. </a:t>
            </a:r>
            <a:r>
              <a:rPr lang="en-US" b="1" i="1" dirty="0"/>
              <a:t>You need some kind of assurance that your model has got most of the patterns from the data correct, and its not picking up too much on the noise, or in other words its low on bias and variance.</a:t>
            </a:r>
            <a:endParaRPr lang="en-US" dirty="0"/>
          </a:p>
        </p:txBody>
      </p:sp>
    </p:spTree>
    <p:extLst>
      <p:ext uri="{BB962C8B-B14F-4D97-AF65-F5344CB8AC3E}">
        <p14:creationId xmlns:p14="http://schemas.microsoft.com/office/powerpoint/2010/main" val="1599646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b="1" dirty="0">
                <a:latin typeface="Cambria" panose="02040503050406030204" pitchFamily="18" charset="0"/>
                <a:ea typeface="Cambria" panose="02040503050406030204" pitchFamily="18" charset="0"/>
              </a:rPr>
              <a:t>Validation</a:t>
            </a:r>
          </a:p>
          <a:p>
            <a:r>
              <a:rPr lang="en-US" sz="2000" i="1" dirty="0">
                <a:latin typeface="Cambria" panose="02040503050406030204" pitchFamily="18" charset="0"/>
                <a:ea typeface="Cambria" panose="02040503050406030204" pitchFamily="18" charset="0"/>
              </a:rPr>
              <a:t>This process of deciding whether the numerical results quantifying hypothesized relationships between variables, are acceptable as descriptions of the data, is known as </a:t>
            </a:r>
            <a:r>
              <a:rPr lang="en-US" sz="2000" b="1" i="1" dirty="0">
                <a:latin typeface="Cambria" panose="02040503050406030204" pitchFamily="18" charset="0"/>
                <a:ea typeface="Cambria" panose="02040503050406030204" pitchFamily="18" charset="0"/>
              </a:rPr>
              <a:t>validation</a:t>
            </a:r>
            <a:r>
              <a:rPr lang="en-US" sz="2000" dirty="0">
                <a:latin typeface="Cambria" panose="02040503050406030204" pitchFamily="18" charset="0"/>
                <a:ea typeface="Cambria" panose="02040503050406030204" pitchFamily="18" charset="0"/>
              </a:rPr>
              <a:t>. </a:t>
            </a:r>
            <a:endParaRPr lang="en-US" sz="2000" dirty="0" smtClean="0">
              <a:latin typeface="Cambria" panose="02040503050406030204" pitchFamily="18" charset="0"/>
              <a:ea typeface="Cambria" panose="02040503050406030204" pitchFamily="18" charset="0"/>
            </a:endParaRPr>
          </a:p>
          <a:p>
            <a:r>
              <a:rPr lang="en-US" sz="2000" dirty="0" smtClean="0">
                <a:latin typeface="Cambria" panose="02040503050406030204" pitchFamily="18" charset="0"/>
                <a:ea typeface="Cambria" panose="02040503050406030204" pitchFamily="18" charset="0"/>
              </a:rPr>
              <a:t>Generally</a:t>
            </a:r>
            <a:r>
              <a:rPr lang="en-US" sz="2000" dirty="0">
                <a:latin typeface="Cambria" panose="02040503050406030204" pitchFamily="18" charset="0"/>
                <a:ea typeface="Cambria" panose="02040503050406030204" pitchFamily="18" charset="0"/>
              </a:rPr>
              <a:t>, an error estimation for the model is made after training, better known as evaluation of residuals. In this process, a numerical estimate of the difference in predicted and original responses is done, also called the training error. However, </a:t>
            </a:r>
            <a:r>
              <a:rPr lang="en-US" sz="2000" i="1" dirty="0">
                <a:latin typeface="Cambria" panose="02040503050406030204" pitchFamily="18" charset="0"/>
                <a:ea typeface="Cambria" panose="02040503050406030204" pitchFamily="18" charset="0"/>
              </a:rPr>
              <a:t>this only gives us an idea about how well our model does on data used to train it</a:t>
            </a:r>
            <a:r>
              <a:rPr lang="en-US" sz="2000" dirty="0">
                <a:latin typeface="Cambria" panose="02040503050406030204" pitchFamily="18" charset="0"/>
                <a:ea typeface="Cambria" panose="02040503050406030204" pitchFamily="18" charset="0"/>
              </a:rPr>
              <a:t>. Now its possible that the model is </a:t>
            </a:r>
            <a:r>
              <a:rPr lang="en-US" sz="2000" dirty="0" err="1">
                <a:latin typeface="Cambria" panose="02040503050406030204" pitchFamily="18" charset="0"/>
                <a:ea typeface="Cambria" panose="02040503050406030204" pitchFamily="18" charset="0"/>
              </a:rPr>
              <a:t>underfitting</a:t>
            </a:r>
            <a:r>
              <a:rPr lang="en-US" sz="2000" dirty="0">
                <a:latin typeface="Cambria" panose="02040503050406030204" pitchFamily="18" charset="0"/>
                <a:ea typeface="Cambria" panose="02040503050406030204" pitchFamily="18" charset="0"/>
              </a:rPr>
              <a:t> or overfitting the data. </a:t>
            </a:r>
            <a:endParaRPr lang="en-US" sz="2000" dirty="0" smtClean="0">
              <a:latin typeface="Cambria" panose="02040503050406030204" pitchFamily="18" charset="0"/>
              <a:ea typeface="Cambria" panose="02040503050406030204" pitchFamily="18" charset="0"/>
            </a:endParaRPr>
          </a:p>
          <a:p>
            <a:r>
              <a:rPr lang="en-US" sz="2000" dirty="0" smtClean="0">
                <a:latin typeface="Cambria" panose="02040503050406030204" pitchFamily="18" charset="0"/>
                <a:ea typeface="Cambria" panose="02040503050406030204" pitchFamily="18" charset="0"/>
              </a:rPr>
              <a:t>So</a:t>
            </a:r>
            <a:r>
              <a:rPr lang="en-US" sz="2000" dirty="0">
                <a:latin typeface="Cambria" panose="02040503050406030204" pitchFamily="18" charset="0"/>
                <a:ea typeface="Cambria" panose="02040503050406030204" pitchFamily="18" charset="0"/>
              </a:rPr>
              <a:t>, the </a:t>
            </a:r>
            <a:r>
              <a:rPr lang="en-US" sz="2000" b="1" i="1" dirty="0">
                <a:latin typeface="Cambria" panose="02040503050406030204" pitchFamily="18" charset="0"/>
                <a:ea typeface="Cambria" panose="02040503050406030204" pitchFamily="18" charset="0"/>
              </a:rPr>
              <a:t>problem with this evaluation technique is that it does not give an indication of how well the learner will generalize to an independent/ unseen data set</a:t>
            </a:r>
            <a:r>
              <a:rPr lang="en-US" sz="2000"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Getting this idea about our model is known as Cross Validation.</a:t>
            </a:r>
            <a:endParaRPr lang="en-US" sz="2000" dirty="0">
              <a:latin typeface="Cambria" panose="02040503050406030204" pitchFamily="18" charset="0"/>
              <a:ea typeface="Cambria" panose="02040503050406030204" pitchFamily="18" charset="0"/>
            </a:endParaRPr>
          </a:p>
          <a:p>
            <a:endParaRPr lang="en-US" dirty="0"/>
          </a:p>
        </p:txBody>
      </p:sp>
      <p:sp>
        <p:nvSpPr>
          <p:cNvPr id="4" name="Title 1"/>
          <p:cNvSpPr>
            <a:spLocks noGrp="1"/>
          </p:cNvSpPr>
          <p:nvPr>
            <p:ph type="title"/>
          </p:nvPr>
        </p:nvSpPr>
        <p:spPr>
          <a:xfrm>
            <a:off x="817323" y="214817"/>
            <a:ext cx="7402883" cy="874951"/>
          </a:xfrm>
        </p:spPr>
        <p:txBody>
          <a:bodyPr/>
          <a:lstStyle/>
          <a:p>
            <a:r>
              <a:rPr lang="en-US" sz="3200" b="1" u="sng" dirty="0" smtClean="0"/>
              <a:t>Need of Estimation and Validation in </a:t>
            </a:r>
            <a:r>
              <a:rPr lang="en-US" sz="3200" b="1" u="sng" dirty="0"/>
              <a:t>D</a:t>
            </a:r>
            <a:r>
              <a:rPr lang="en-US" sz="3200" b="1" u="sng" dirty="0" smtClean="0"/>
              <a:t>ata Science</a:t>
            </a:r>
            <a:endParaRPr lang="en-US" sz="3200" b="1" u="sng" dirty="0"/>
          </a:p>
        </p:txBody>
      </p:sp>
    </p:spTree>
    <p:extLst>
      <p:ext uri="{BB962C8B-B14F-4D97-AF65-F5344CB8AC3E}">
        <p14:creationId xmlns:p14="http://schemas.microsoft.com/office/powerpoint/2010/main" val="200189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b="1" dirty="0">
                <a:latin typeface="Cambria" panose="02040503050406030204" pitchFamily="18" charset="0"/>
                <a:ea typeface="Cambria" panose="02040503050406030204" pitchFamily="18" charset="0"/>
              </a:rPr>
              <a:t>Holdout Method</a:t>
            </a:r>
          </a:p>
          <a:p>
            <a:pPr marL="0" indent="0">
              <a:buNone/>
            </a:pPr>
            <a:r>
              <a:rPr lang="en-US" sz="2000" dirty="0">
                <a:latin typeface="Cambria" panose="02040503050406030204" pitchFamily="18" charset="0"/>
                <a:ea typeface="Cambria" panose="02040503050406030204" pitchFamily="18" charset="0"/>
              </a:rPr>
              <a:t>Now a </a:t>
            </a:r>
            <a:r>
              <a:rPr lang="en-US" sz="2000" i="1" dirty="0">
                <a:latin typeface="Cambria" panose="02040503050406030204" pitchFamily="18" charset="0"/>
                <a:ea typeface="Cambria" panose="02040503050406030204" pitchFamily="18" charset="0"/>
              </a:rPr>
              <a:t>basic remedy for this involves removing a part of the training data and using it to get predictions from the model trained on rest of the data.</a:t>
            </a:r>
            <a:r>
              <a:rPr lang="en-US" sz="2000" dirty="0">
                <a:latin typeface="Cambria" panose="02040503050406030204" pitchFamily="18" charset="0"/>
                <a:ea typeface="Cambria" panose="02040503050406030204" pitchFamily="18" charset="0"/>
              </a:rPr>
              <a:t> The error estimation then tells how our model is doing on unseen data or the validation set. </a:t>
            </a:r>
            <a:r>
              <a:rPr lang="en-US" sz="2000" b="1" dirty="0">
                <a:latin typeface="Cambria" panose="02040503050406030204" pitchFamily="18" charset="0"/>
                <a:ea typeface="Cambria" panose="02040503050406030204" pitchFamily="18" charset="0"/>
              </a:rPr>
              <a:t>This is a simple kind of cross validation technique, also known as the holdout method</a:t>
            </a:r>
            <a:r>
              <a:rPr lang="en-US" sz="2000" dirty="0">
                <a:latin typeface="Cambria" panose="02040503050406030204" pitchFamily="18" charset="0"/>
                <a:ea typeface="Cambria" panose="02040503050406030204" pitchFamily="18" charset="0"/>
              </a:rPr>
              <a:t>. Although this method doesn’t take any overhead to compute and is better than traditional validation, </a:t>
            </a:r>
            <a:r>
              <a:rPr lang="en-US" sz="2000" b="1" i="1" dirty="0">
                <a:latin typeface="Cambria" panose="02040503050406030204" pitchFamily="18" charset="0"/>
                <a:ea typeface="Cambria" panose="02040503050406030204" pitchFamily="18" charset="0"/>
              </a:rPr>
              <a:t>it still suffers from issues of high variance</a:t>
            </a:r>
            <a:r>
              <a:rPr lang="en-US" sz="2000" dirty="0">
                <a:latin typeface="Cambria" panose="02040503050406030204" pitchFamily="18" charset="0"/>
                <a:ea typeface="Cambria" panose="02040503050406030204" pitchFamily="18" charset="0"/>
              </a:rPr>
              <a:t>. </a:t>
            </a:r>
            <a:r>
              <a:rPr lang="en-US" sz="2000" b="1" i="1" dirty="0">
                <a:latin typeface="Cambria" panose="02040503050406030204" pitchFamily="18" charset="0"/>
                <a:ea typeface="Cambria" panose="02040503050406030204" pitchFamily="18" charset="0"/>
              </a:rPr>
              <a:t>This is because it is not certain which data points will end up in the validation set and the result might be entirely different for different sets.</a:t>
            </a:r>
            <a:endParaRPr lang="en-US" sz="2000" dirty="0">
              <a:latin typeface="Cambria" panose="02040503050406030204" pitchFamily="18" charset="0"/>
              <a:ea typeface="Cambria" panose="02040503050406030204" pitchFamily="18" charset="0"/>
            </a:endParaRPr>
          </a:p>
          <a:p>
            <a:endParaRPr lang="en-US" dirty="0"/>
          </a:p>
        </p:txBody>
      </p:sp>
      <p:sp>
        <p:nvSpPr>
          <p:cNvPr id="4" name="Title 1"/>
          <p:cNvSpPr>
            <a:spLocks noGrp="1"/>
          </p:cNvSpPr>
          <p:nvPr>
            <p:ph type="title"/>
          </p:nvPr>
        </p:nvSpPr>
        <p:spPr>
          <a:xfrm>
            <a:off x="817323" y="214817"/>
            <a:ext cx="7402883" cy="874951"/>
          </a:xfrm>
        </p:spPr>
        <p:txBody>
          <a:bodyPr/>
          <a:lstStyle/>
          <a:p>
            <a:r>
              <a:rPr lang="en-US" sz="3200" b="1" u="sng" dirty="0" smtClean="0"/>
              <a:t>Need of Estimation and Validation in </a:t>
            </a:r>
            <a:r>
              <a:rPr lang="en-US" sz="3200" b="1" u="sng" dirty="0"/>
              <a:t>D</a:t>
            </a:r>
            <a:r>
              <a:rPr lang="en-US" sz="3200" b="1" u="sng" dirty="0" smtClean="0"/>
              <a:t>ata Science</a:t>
            </a:r>
            <a:endParaRPr lang="en-US" sz="3200" b="1" u="sng" dirty="0"/>
          </a:p>
        </p:txBody>
      </p:sp>
    </p:spTree>
    <p:extLst>
      <p:ext uri="{BB962C8B-B14F-4D97-AF65-F5344CB8AC3E}">
        <p14:creationId xmlns:p14="http://schemas.microsoft.com/office/powerpoint/2010/main" val="3224652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0004" y="1324629"/>
            <a:ext cx="8229600" cy="4768667"/>
          </a:xfrm>
        </p:spPr>
        <p:txBody>
          <a:bodyPr>
            <a:normAutofit fontScale="40000" lnSpcReduction="20000"/>
          </a:bodyPr>
          <a:lstStyle/>
          <a:p>
            <a:r>
              <a:rPr lang="en-US" sz="4500" b="1" i="1" dirty="0">
                <a:latin typeface="Cambria" panose="02040503050406030204" pitchFamily="18" charset="0"/>
                <a:ea typeface="Cambria" panose="02040503050406030204" pitchFamily="18" charset="0"/>
              </a:rPr>
              <a:t>K-Fold Cross Validation</a:t>
            </a:r>
            <a:endParaRPr lang="en-US" sz="4500" b="1" dirty="0">
              <a:latin typeface="Cambria" panose="02040503050406030204" pitchFamily="18" charset="0"/>
              <a:ea typeface="Cambria" panose="02040503050406030204" pitchFamily="18" charset="0"/>
            </a:endParaRPr>
          </a:p>
          <a:p>
            <a:r>
              <a:rPr lang="en-US" sz="4500" dirty="0">
                <a:latin typeface="Cambria" panose="02040503050406030204" pitchFamily="18" charset="0"/>
                <a:ea typeface="Cambria" panose="02040503050406030204" pitchFamily="18" charset="0"/>
              </a:rPr>
              <a:t>As there is never enough data to train your model, </a:t>
            </a:r>
            <a:r>
              <a:rPr lang="en-US" sz="4500" i="1" dirty="0">
                <a:latin typeface="Cambria" panose="02040503050406030204" pitchFamily="18" charset="0"/>
                <a:ea typeface="Cambria" panose="02040503050406030204" pitchFamily="18" charset="0"/>
              </a:rPr>
              <a:t>removing a part of it for validation poses a problem of </a:t>
            </a:r>
            <a:r>
              <a:rPr lang="en-US" sz="4500" i="1" dirty="0" err="1">
                <a:latin typeface="Cambria" panose="02040503050406030204" pitchFamily="18" charset="0"/>
                <a:ea typeface="Cambria" panose="02040503050406030204" pitchFamily="18" charset="0"/>
              </a:rPr>
              <a:t>underfitting</a:t>
            </a:r>
            <a:r>
              <a:rPr lang="en-US" sz="4500" i="1" dirty="0">
                <a:latin typeface="Cambria" panose="02040503050406030204" pitchFamily="18" charset="0"/>
                <a:ea typeface="Cambria" panose="02040503050406030204" pitchFamily="18" charset="0"/>
              </a:rPr>
              <a:t>.</a:t>
            </a:r>
            <a:r>
              <a:rPr lang="en-US" sz="4500" dirty="0">
                <a:latin typeface="Cambria" panose="02040503050406030204" pitchFamily="18" charset="0"/>
                <a:ea typeface="Cambria" panose="02040503050406030204" pitchFamily="18" charset="0"/>
              </a:rPr>
              <a:t> </a:t>
            </a:r>
            <a:r>
              <a:rPr lang="en-US" sz="4500" b="1" i="1" dirty="0">
                <a:latin typeface="Cambria" panose="02040503050406030204" pitchFamily="18" charset="0"/>
                <a:ea typeface="Cambria" panose="02040503050406030204" pitchFamily="18" charset="0"/>
              </a:rPr>
              <a:t>By reducing the training data</a:t>
            </a:r>
            <a:r>
              <a:rPr lang="en-US" sz="4500" dirty="0">
                <a:latin typeface="Cambria" panose="02040503050406030204" pitchFamily="18" charset="0"/>
                <a:ea typeface="Cambria" panose="02040503050406030204" pitchFamily="18" charset="0"/>
              </a:rPr>
              <a:t>, </a:t>
            </a:r>
            <a:r>
              <a:rPr lang="en-US" sz="4500" b="1" i="1" dirty="0">
                <a:latin typeface="Cambria" panose="02040503050406030204" pitchFamily="18" charset="0"/>
                <a:ea typeface="Cambria" panose="02040503050406030204" pitchFamily="18" charset="0"/>
              </a:rPr>
              <a:t>we risk losing important patterns/ trends in data set, which in turn increases error induced by bias.</a:t>
            </a:r>
            <a:r>
              <a:rPr lang="en-US" sz="4500" dirty="0">
                <a:latin typeface="Cambria" panose="02040503050406030204" pitchFamily="18" charset="0"/>
                <a:ea typeface="Cambria" panose="02040503050406030204" pitchFamily="18" charset="0"/>
              </a:rPr>
              <a:t> So, what we require is a method that provides ample data for training the model and also leaves ample data for validation. K Fold cross validation does exactly that.</a:t>
            </a:r>
          </a:p>
          <a:p>
            <a:r>
              <a:rPr lang="en-US" sz="4500" dirty="0">
                <a:latin typeface="Cambria" panose="02040503050406030204" pitchFamily="18" charset="0"/>
                <a:ea typeface="Cambria" panose="02040503050406030204" pitchFamily="18" charset="0"/>
              </a:rPr>
              <a:t>In </a:t>
            </a:r>
            <a:r>
              <a:rPr lang="en-US" sz="4500" b="1" dirty="0">
                <a:latin typeface="Cambria" panose="02040503050406030204" pitchFamily="18" charset="0"/>
                <a:ea typeface="Cambria" panose="02040503050406030204" pitchFamily="18" charset="0"/>
              </a:rPr>
              <a:t>K Fold cross validation</a:t>
            </a:r>
            <a:r>
              <a:rPr lang="en-US" sz="4500" dirty="0">
                <a:latin typeface="Cambria" panose="02040503050406030204" pitchFamily="18" charset="0"/>
                <a:ea typeface="Cambria" panose="02040503050406030204" pitchFamily="18" charset="0"/>
              </a:rPr>
              <a:t>, the data is divided into k subsets. Now the holdout method is repeated k times, such that </a:t>
            </a:r>
            <a:r>
              <a:rPr lang="en-US" sz="4500" b="1" i="1" dirty="0">
                <a:latin typeface="Cambria" panose="02040503050406030204" pitchFamily="18" charset="0"/>
                <a:ea typeface="Cambria" panose="02040503050406030204" pitchFamily="18" charset="0"/>
              </a:rPr>
              <a:t>each time, one of the k subsets is used as the test set/ validation set and the other k-1 subsets are put together to form a training set</a:t>
            </a:r>
            <a:r>
              <a:rPr lang="en-US" sz="4500" dirty="0">
                <a:latin typeface="Cambria" panose="02040503050406030204" pitchFamily="18" charset="0"/>
                <a:ea typeface="Cambria" panose="02040503050406030204" pitchFamily="18" charset="0"/>
              </a:rPr>
              <a:t>. The </a:t>
            </a:r>
            <a:r>
              <a:rPr lang="en-US" sz="4500" i="1" dirty="0">
                <a:latin typeface="Cambria" panose="02040503050406030204" pitchFamily="18" charset="0"/>
                <a:ea typeface="Cambria" panose="02040503050406030204" pitchFamily="18" charset="0"/>
              </a:rPr>
              <a:t>error estimation is averaged over all k trials to get total effectiveness of our model</a:t>
            </a:r>
            <a:r>
              <a:rPr lang="en-US" sz="4500" dirty="0">
                <a:latin typeface="Cambria" panose="02040503050406030204" pitchFamily="18" charset="0"/>
                <a:ea typeface="Cambria" panose="02040503050406030204" pitchFamily="18" charset="0"/>
              </a:rPr>
              <a:t>. As can be seen, every data point gets to be in a validation set exactly once, and gets to be in a training set </a:t>
            </a:r>
            <a:r>
              <a:rPr lang="en-US" sz="4500" i="1" dirty="0">
                <a:latin typeface="Cambria" panose="02040503050406030204" pitchFamily="18" charset="0"/>
                <a:ea typeface="Cambria" panose="02040503050406030204" pitchFamily="18" charset="0"/>
              </a:rPr>
              <a:t>k-1</a:t>
            </a:r>
            <a:r>
              <a:rPr lang="en-US" sz="4500" dirty="0">
                <a:latin typeface="Cambria" panose="02040503050406030204" pitchFamily="18" charset="0"/>
                <a:ea typeface="Cambria" panose="02040503050406030204" pitchFamily="18" charset="0"/>
              </a:rPr>
              <a:t> times. </a:t>
            </a:r>
            <a:r>
              <a:rPr lang="en-US" sz="4500" b="1" i="1" dirty="0">
                <a:latin typeface="Cambria" panose="02040503050406030204" pitchFamily="18" charset="0"/>
                <a:ea typeface="Cambria" panose="02040503050406030204" pitchFamily="18" charset="0"/>
              </a:rPr>
              <a:t>This significantly reduces bias as we are using most of the data for fitting, and also significantly reduces variance as most of the data is also being used in validation set.</a:t>
            </a:r>
            <a:r>
              <a:rPr lang="en-US" sz="4500" dirty="0">
                <a:latin typeface="Cambria" panose="02040503050406030204" pitchFamily="18" charset="0"/>
                <a:ea typeface="Cambria" panose="02040503050406030204" pitchFamily="18" charset="0"/>
              </a:rPr>
              <a:t> Interchanging the training and test sets also adds to the effectiveness of this method. </a:t>
            </a:r>
            <a:r>
              <a:rPr lang="en-US" sz="4500" b="1" dirty="0">
                <a:latin typeface="Cambria" panose="02040503050406030204" pitchFamily="18" charset="0"/>
                <a:ea typeface="Cambria" panose="02040503050406030204" pitchFamily="18" charset="0"/>
              </a:rPr>
              <a:t>As a general rule and empirical evidence, K = 5 or 10 is generally preferred</a:t>
            </a:r>
            <a:r>
              <a:rPr lang="en-US" sz="4500" dirty="0">
                <a:latin typeface="Cambria" panose="02040503050406030204" pitchFamily="18" charset="0"/>
                <a:ea typeface="Cambria" panose="02040503050406030204" pitchFamily="18" charset="0"/>
              </a:rPr>
              <a:t>, but nothing’s fixed and it can take any value.</a:t>
            </a:r>
          </a:p>
          <a:p>
            <a:endParaRPr lang="en-US" dirty="0"/>
          </a:p>
        </p:txBody>
      </p:sp>
      <p:sp>
        <p:nvSpPr>
          <p:cNvPr id="4" name="Title 1"/>
          <p:cNvSpPr>
            <a:spLocks noGrp="1"/>
          </p:cNvSpPr>
          <p:nvPr>
            <p:ph type="title"/>
          </p:nvPr>
        </p:nvSpPr>
        <p:spPr>
          <a:xfrm>
            <a:off x="817323" y="214817"/>
            <a:ext cx="7402883" cy="874951"/>
          </a:xfrm>
        </p:spPr>
        <p:txBody>
          <a:bodyPr/>
          <a:lstStyle/>
          <a:p>
            <a:r>
              <a:rPr lang="en-US" sz="3200" b="1" u="sng" dirty="0" smtClean="0"/>
              <a:t>Need of Estimation and Validation in </a:t>
            </a:r>
            <a:r>
              <a:rPr lang="en-US" sz="3200" b="1" u="sng" dirty="0"/>
              <a:t>D</a:t>
            </a:r>
            <a:r>
              <a:rPr lang="en-US" sz="3200" b="1" u="sng" dirty="0" smtClean="0"/>
              <a:t>ata Science</a:t>
            </a:r>
            <a:endParaRPr lang="en-US" sz="3200" b="1" u="sng" dirty="0"/>
          </a:p>
        </p:txBody>
      </p:sp>
    </p:spTree>
    <p:extLst>
      <p:ext uri="{BB962C8B-B14F-4D97-AF65-F5344CB8AC3E}">
        <p14:creationId xmlns:p14="http://schemas.microsoft.com/office/powerpoint/2010/main" val="777827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 Fold Cross Validation</a:t>
            </a:r>
            <a:endParaRPr lang="en-US" dirty="0"/>
          </a:p>
        </p:txBody>
      </p:sp>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8323" t="36847" r="19419" b="18134"/>
          <a:stretch/>
        </p:blipFill>
        <p:spPr bwMode="auto">
          <a:xfrm>
            <a:off x="899592" y="1412776"/>
            <a:ext cx="8030506"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3907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9435" t="27405" r="43877" b="30212"/>
          <a:stretch/>
        </p:blipFill>
        <p:spPr bwMode="auto">
          <a:xfrm>
            <a:off x="882829" y="2869982"/>
            <a:ext cx="3324308"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83568" y="866328"/>
            <a:ext cx="3528392" cy="2031325"/>
          </a:xfrm>
          <a:prstGeom prst="rect">
            <a:avLst/>
          </a:prstGeom>
          <a:ln>
            <a:solidFill>
              <a:schemeClr val="tx1"/>
            </a:solidFill>
          </a:ln>
        </p:spPr>
        <p:txBody>
          <a:bodyPr wrap="square">
            <a:spAutoFit/>
          </a:bodyPr>
          <a:lstStyle/>
          <a:p>
            <a:r>
              <a:rPr lang="en-US" dirty="0"/>
              <a:t> </a:t>
            </a:r>
            <a:r>
              <a:rPr lang="en-US" b="1" i="1" dirty="0"/>
              <a:t>While making predictions, a difference occurs between prediction values made by the model and actual values/expected values</a:t>
            </a:r>
            <a:r>
              <a:rPr lang="en-US" dirty="0"/>
              <a:t>, </a:t>
            </a:r>
            <a:r>
              <a:rPr lang="en-US" b="1" i="1" dirty="0"/>
              <a:t>and this difference is known as bias errors or Errors due to bias</a:t>
            </a:r>
            <a:r>
              <a:rPr lang="en-US" dirty="0"/>
              <a:t>. </a:t>
            </a:r>
          </a:p>
        </p:txBody>
      </p:sp>
      <p:sp>
        <p:nvSpPr>
          <p:cNvPr id="5" name="Rectangle 4"/>
          <p:cNvSpPr/>
          <p:nvPr/>
        </p:nvSpPr>
        <p:spPr>
          <a:xfrm>
            <a:off x="4327984" y="866329"/>
            <a:ext cx="4572000" cy="2308324"/>
          </a:xfrm>
          <a:prstGeom prst="rect">
            <a:avLst/>
          </a:prstGeom>
          <a:ln>
            <a:solidFill>
              <a:schemeClr val="tx1"/>
            </a:solidFill>
          </a:ln>
        </p:spPr>
        <p:txBody>
          <a:bodyPr>
            <a:spAutoFit/>
          </a:bodyPr>
          <a:lstStyle/>
          <a:p>
            <a:r>
              <a:rPr lang="en-US" b="1" dirty="0">
                <a:solidFill>
                  <a:schemeClr val="accent6">
                    <a:lumMod val="75000"/>
                  </a:schemeClr>
                </a:solidFill>
              </a:rPr>
              <a:t>Low Bias:</a:t>
            </a:r>
            <a:r>
              <a:rPr lang="en-US" dirty="0">
                <a:solidFill>
                  <a:schemeClr val="accent6">
                    <a:lumMod val="75000"/>
                  </a:schemeClr>
                </a:solidFill>
              </a:rPr>
              <a:t> A low bias model will make fewer assumptions about the form of the target function.</a:t>
            </a:r>
          </a:p>
          <a:p>
            <a:r>
              <a:rPr lang="en-US" b="1" dirty="0"/>
              <a:t>High Bias:</a:t>
            </a:r>
            <a:r>
              <a:rPr lang="en-US" dirty="0"/>
              <a:t> A model with a high bias makes more assumptions, and the model becomes unable to capture the important features of our dataset. </a:t>
            </a:r>
            <a:r>
              <a:rPr lang="en-US" b="1" dirty="0"/>
              <a:t>A high bias model also cannot perform well on new data.</a:t>
            </a:r>
            <a:endParaRPr lang="en-US" dirty="0"/>
          </a:p>
        </p:txBody>
      </p:sp>
      <p:sp>
        <p:nvSpPr>
          <p:cNvPr id="6" name="Rectangle 5"/>
          <p:cNvSpPr/>
          <p:nvPr/>
        </p:nvSpPr>
        <p:spPr>
          <a:xfrm>
            <a:off x="4327984" y="3290501"/>
            <a:ext cx="4572000" cy="1754326"/>
          </a:xfrm>
          <a:prstGeom prst="rect">
            <a:avLst/>
          </a:prstGeom>
          <a:ln>
            <a:solidFill>
              <a:schemeClr val="tx1"/>
            </a:solidFill>
          </a:ln>
        </p:spPr>
        <p:txBody>
          <a:bodyPr>
            <a:spAutoFit/>
          </a:bodyPr>
          <a:lstStyle/>
          <a:p>
            <a:r>
              <a:rPr lang="en-US" b="1" dirty="0"/>
              <a:t>Low variance</a:t>
            </a:r>
            <a:r>
              <a:rPr lang="en-US" dirty="0"/>
              <a:t> means there is a small variation in the prediction of the target function with changes in the training data set. At the same time, </a:t>
            </a:r>
            <a:r>
              <a:rPr lang="en-US" b="1" dirty="0"/>
              <a:t>High variance</a:t>
            </a:r>
            <a:r>
              <a:rPr lang="en-US" dirty="0"/>
              <a:t> shows a large variation in the prediction of the target function with changes in the training dataset.</a:t>
            </a:r>
          </a:p>
        </p:txBody>
      </p:sp>
      <p:sp>
        <p:nvSpPr>
          <p:cNvPr id="7" name="Rectangle 6"/>
          <p:cNvSpPr/>
          <p:nvPr/>
        </p:nvSpPr>
        <p:spPr>
          <a:xfrm>
            <a:off x="2933117" y="404664"/>
            <a:ext cx="4054636" cy="461665"/>
          </a:xfrm>
          <a:prstGeom prst="rect">
            <a:avLst/>
          </a:prstGeom>
        </p:spPr>
        <p:txBody>
          <a:bodyPr wrap="none">
            <a:spAutoFit/>
          </a:bodyPr>
          <a:lstStyle/>
          <a:p>
            <a:r>
              <a:rPr lang="en-US" sz="2400" b="1" dirty="0">
                <a:latin typeface="Cambria" panose="02040503050406030204" pitchFamily="18" charset="0"/>
                <a:ea typeface="Cambria" panose="02040503050406030204" pitchFamily="18" charset="0"/>
              </a:rPr>
              <a:t>Errors in Machine Learning</a:t>
            </a:r>
          </a:p>
        </p:txBody>
      </p:sp>
      <p:sp>
        <p:nvSpPr>
          <p:cNvPr id="2" name="Rectangle 1"/>
          <p:cNvSpPr/>
          <p:nvPr/>
        </p:nvSpPr>
        <p:spPr>
          <a:xfrm>
            <a:off x="899592" y="5157192"/>
            <a:ext cx="7416824" cy="1077218"/>
          </a:xfrm>
          <a:prstGeom prst="rect">
            <a:avLst/>
          </a:prstGeom>
          <a:ln>
            <a:solidFill>
              <a:schemeClr val="tx1"/>
            </a:solidFill>
          </a:ln>
        </p:spPr>
        <p:txBody>
          <a:bodyPr wrap="square">
            <a:spAutoFit/>
          </a:bodyPr>
          <a:lstStyle/>
          <a:p>
            <a:r>
              <a:rPr lang="en-US" sz="1600" dirty="0">
                <a:solidFill>
                  <a:schemeClr val="accent2">
                    <a:lumMod val="75000"/>
                  </a:schemeClr>
                </a:solidFill>
              </a:rPr>
              <a:t>A model that exhibits small variance and high bias will </a:t>
            </a:r>
            <a:r>
              <a:rPr lang="en-US" sz="1600" dirty="0" err="1">
                <a:solidFill>
                  <a:schemeClr val="accent2">
                    <a:lumMod val="75000"/>
                  </a:schemeClr>
                </a:solidFill>
              </a:rPr>
              <a:t>underfit</a:t>
            </a:r>
            <a:r>
              <a:rPr lang="en-US" sz="1600" dirty="0">
                <a:solidFill>
                  <a:schemeClr val="accent2">
                    <a:lumMod val="75000"/>
                  </a:schemeClr>
                </a:solidFill>
              </a:rPr>
              <a:t> the target, while a model with high variance and little bias will </a:t>
            </a:r>
            <a:r>
              <a:rPr lang="en-US" sz="1600" dirty="0" err="1">
                <a:solidFill>
                  <a:schemeClr val="accent2">
                    <a:lumMod val="75000"/>
                  </a:schemeClr>
                </a:solidFill>
              </a:rPr>
              <a:t>overfit</a:t>
            </a:r>
            <a:r>
              <a:rPr lang="en-US" sz="1600" dirty="0">
                <a:solidFill>
                  <a:schemeClr val="accent2">
                    <a:lumMod val="75000"/>
                  </a:schemeClr>
                </a:solidFill>
              </a:rPr>
              <a:t> the target. A model with high variance may represent the data set accurately but could lead to overfitting to noisy or otherwise unrepresentative training data.</a:t>
            </a:r>
          </a:p>
        </p:txBody>
      </p:sp>
    </p:spTree>
    <p:extLst>
      <p:ext uri="{BB962C8B-B14F-4D97-AF65-F5344CB8AC3E}">
        <p14:creationId xmlns:p14="http://schemas.microsoft.com/office/powerpoint/2010/main" val="1126710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45841" y="2967335"/>
            <a:ext cx="2852320" cy="175432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Question</a:t>
            </a:r>
          </a:p>
          <a:p>
            <a:pPr algn="ct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endPar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923128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smtClean="0">
                <a:solidFill>
                  <a:schemeClr val="accent5">
                    <a:lumMod val="50000"/>
                  </a:schemeClr>
                </a:solidFill>
                <a:latin typeface="Cambria" panose="02040503050406030204" pitchFamily="18" charset="0"/>
                <a:ea typeface="Cambria" panose="02040503050406030204" pitchFamily="18" charset="0"/>
              </a:rPr>
              <a:t>Impact of applying data science in business scenario</a:t>
            </a:r>
            <a:endParaRPr lang="en-IN" sz="2400" b="1" dirty="0">
              <a:solidFill>
                <a:schemeClr val="accent5">
                  <a:lumMod val="50000"/>
                </a:schemeClr>
              </a:solidFill>
              <a:latin typeface="Cambria" panose="02040503050406030204" pitchFamily="18" charset="0"/>
              <a:ea typeface="Cambria" panose="02040503050406030204" pitchFamily="18" charset="0"/>
            </a:endParaRPr>
          </a:p>
        </p:txBody>
      </p:sp>
      <p:pic>
        <p:nvPicPr>
          <p:cNvPr id="1026" name="Picture 2" descr="Data Science for Busin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980728"/>
            <a:ext cx="8077200" cy="5575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022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solidFill>
                  <a:schemeClr val="accent5">
                    <a:lumMod val="50000"/>
                  </a:schemeClr>
                </a:solidFill>
                <a:latin typeface="Cambria" panose="02040503050406030204" pitchFamily="18" charset="0"/>
                <a:ea typeface="Cambria" panose="02040503050406030204" pitchFamily="18" charset="0"/>
              </a:rPr>
              <a:t>Impact of applying data science in business scenario</a:t>
            </a:r>
            <a:endParaRPr lang="en-US" sz="3200" dirty="0"/>
          </a:p>
        </p:txBody>
      </p:sp>
      <p:sp>
        <p:nvSpPr>
          <p:cNvPr id="3" name="Content Placeholder 2"/>
          <p:cNvSpPr>
            <a:spLocks noGrp="1"/>
          </p:cNvSpPr>
          <p:nvPr>
            <p:ph idx="1"/>
          </p:nvPr>
        </p:nvSpPr>
        <p:spPr/>
        <p:txBody>
          <a:bodyPr>
            <a:normAutofit/>
          </a:bodyPr>
          <a:lstStyle/>
          <a:p>
            <a:r>
              <a:rPr lang="en-US" sz="2400" b="1" dirty="0">
                <a:latin typeface="Cambria" panose="02040503050406030204" pitchFamily="18" charset="0"/>
                <a:ea typeface="Cambria" panose="02040503050406030204" pitchFamily="18" charset="0"/>
              </a:rPr>
              <a:t>Data science for business decision-making: </a:t>
            </a:r>
            <a:r>
              <a:rPr lang="en-US" sz="2400" dirty="0">
                <a:latin typeface="Cambria" panose="02040503050406030204" pitchFamily="18" charset="0"/>
                <a:ea typeface="Cambria" panose="02040503050406030204" pitchFamily="18" charset="0"/>
              </a:rPr>
              <a:t>Companies can evaluate the efficiency of their operations by basing their reporting on accurate and up-to-date data. Business intelligence provides essential data on the company's recent and historical productivity as well as future projections, anticipated demands, shopping habits, etc., to assist businesses in making informed decisions on important planning.  Business analytics teams make sure the organization gets real-time, enhanced reports so it can use the data available to operate the business more effectively. </a:t>
            </a:r>
          </a:p>
          <a:p>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76354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b="1" dirty="0">
                <a:latin typeface="Cambria" panose="02040503050406030204" pitchFamily="18" charset="0"/>
                <a:ea typeface="Cambria" panose="02040503050406030204" pitchFamily="18" charset="0"/>
              </a:rPr>
              <a:t>Making quality products: </a:t>
            </a:r>
            <a:r>
              <a:rPr lang="en-US" sz="2400" dirty="0">
                <a:latin typeface="Cambria" panose="02040503050406030204" pitchFamily="18" charset="0"/>
                <a:ea typeface="Cambria" panose="02040503050406030204" pitchFamily="18" charset="0"/>
              </a:rPr>
              <a:t>Businesses require data to maximize product development following the needs and expectations of the client. With the help of data analysis, companies develop the best products</a:t>
            </a:r>
            <a:r>
              <a:rPr lang="en-US" dirty="0"/>
              <a:t>.  </a:t>
            </a:r>
          </a:p>
          <a:p>
            <a:endParaRPr lang="en-US" dirty="0"/>
          </a:p>
        </p:txBody>
      </p:sp>
      <p:sp>
        <p:nvSpPr>
          <p:cNvPr id="4" name="Title 1"/>
          <p:cNvSpPr>
            <a:spLocks noGrp="1"/>
          </p:cNvSpPr>
          <p:nvPr>
            <p:ph type="title"/>
          </p:nvPr>
        </p:nvSpPr>
        <p:spPr>
          <a:xfrm>
            <a:off x="817323" y="214817"/>
            <a:ext cx="7402883" cy="874951"/>
          </a:xfrm>
        </p:spPr>
        <p:txBody>
          <a:bodyPr/>
          <a:lstStyle/>
          <a:p>
            <a:r>
              <a:rPr lang="en-IN" sz="3200" b="1" dirty="0">
                <a:solidFill>
                  <a:schemeClr val="accent5">
                    <a:lumMod val="50000"/>
                  </a:schemeClr>
                </a:solidFill>
                <a:latin typeface="Cambria" panose="02040503050406030204" pitchFamily="18" charset="0"/>
                <a:ea typeface="Cambria" panose="02040503050406030204" pitchFamily="18" charset="0"/>
              </a:rPr>
              <a:t>Impact of applying data science in business scenario</a:t>
            </a:r>
            <a:endParaRPr lang="en-US" sz="3200" dirty="0"/>
          </a:p>
        </p:txBody>
      </p:sp>
    </p:spTree>
    <p:extLst>
      <p:ext uri="{BB962C8B-B14F-4D97-AF65-F5344CB8AC3E}">
        <p14:creationId xmlns:p14="http://schemas.microsoft.com/office/powerpoint/2010/main" val="3691435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b="1" dirty="0">
                <a:latin typeface="Cambria" panose="02040503050406030204" pitchFamily="18" charset="0"/>
                <a:ea typeface="Cambria" panose="02040503050406030204" pitchFamily="18" charset="0"/>
              </a:rPr>
              <a:t>Effective business management: </a:t>
            </a:r>
            <a:r>
              <a:rPr lang="en-US" sz="2400" dirty="0">
                <a:latin typeface="Cambria" panose="02040503050406030204" pitchFamily="18" charset="0"/>
                <a:ea typeface="Cambria" panose="02040503050406030204" pitchFamily="18" charset="0"/>
              </a:rPr>
              <a:t>Small and large businesses can efficiently manage their operations and develop themselves through data science. Using data science, companies can predict the success of their strategies. </a:t>
            </a:r>
          </a:p>
          <a:p>
            <a:endParaRPr lang="en-US" dirty="0"/>
          </a:p>
        </p:txBody>
      </p:sp>
      <p:sp>
        <p:nvSpPr>
          <p:cNvPr id="4" name="Title 1"/>
          <p:cNvSpPr>
            <a:spLocks noGrp="1"/>
          </p:cNvSpPr>
          <p:nvPr>
            <p:ph type="title"/>
          </p:nvPr>
        </p:nvSpPr>
        <p:spPr>
          <a:xfrm>
            <a:off x="817323" y="214817"/>
            <a:ext cx="7402883" cy="874951"/>
          </a:xfrm>
        </p:spPr>
        <p:txBody>
          <a:bodyPr/>
          <a:lstStyle/>
          <a:p>
            <a:r>
              <a:rPr lang="en-IN" sz="3200" b="1" dirty="0">
                <a:solidFill>
                  <a:schemeClr val="accent5">
                    <a:lumMod val="50000"/>
                  </a:schemeClr>
                </a:solidFill>
                <a:latin typeface="Cambria" panose="02040503050406030204" pitchFamily="18" charset="0"/>
                <a:ea typeface="Cambria" panose="02040503050406030204" pitchFamily="18" charset="0"/>
              </a:rPr>
              <a:t>Impact of applying data science in business scenario</a:t>
            </a:r>
            <a:endParaRPr lang="en-US" sz="3200" dirty="0"/>
          </a:p>
        </p:txBody>
      </p:sp>
    </p:spTree>
    <p:extLst>
      <p:ext uri="{BB962C8B-B14F-4D97-AF65-F5344CB8AC3E}">
        <p14:creationId xmlns:p14="http://schemas.microsoft.com/office/powerpoint/2010/main" val="1839285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b="1" dirty="0">
                <a:latin typeface="Cambria" panose="02040503050406030204" pitchFamily="18" charset="0"/>
                <a:ea typeface="Cambria" panose="02040503050406030204" pitchFamily="18" charset="0"/>
              </a:rPr>
              <a:t>Forecasting using predictive analysis:</a:t>
            </a:r>
            <a:r>
              <a:rPr lang="en-US" sz="2400" dirty="0">
                <a:latin typeface="Cambria" panose="02040503050406030204" pitchFamily="18" charset="0"/>
                <a:ea typeface="Cambria" panose="02040503050406030204" pitchFamily="18" charset="0"/>
              </a:rPr>
              <a:t> Forecasting is a significant application of data science in business. Companies use analytical tools and technologies to develop their data mining proficiency. Businesses can use predictive analysis to extract insights that could affect their operations and then take the appropriate action. </a:t>
            </a:r>
          </a:p>
          <a:p>
            <a:endParaRPr lang="en-US" dirty="0"/>
          </a:p>
        </p:txBody>
      </p:sp>
      <p:sp>
        <p:nvSpPr>
          <p:cNvPr id="4" name="Title 1"/>
          <p:cNvSpPr>
            <a:spLocks noGrp="1"/>
          </p:cNvSpPr>
          <p:nvPr>
            <p:ph type="title"/>
          </p:nvPr>
        </p:nvSpPr>
        <p:spPr>
          <a:xfrm>
            <a:off x="817323" y="214817"/>
            <a:ext cx="7402883" cy="874951"/>
          </a:xfrm>
        </p:spPr>
        <p:txBody>
          <a:bodyPr/>
          <a:lstStyle/>
          <a:p>
            <a:r>
              <a:rPr lang="en-IN" sz="3200" b="1" dirty="0">
                <a:solidFill>
                  <a:schemeClr val="accent5">
                    <a:lumMod val="50000"/>
                  </a:schemeClr>
                </a:solidFill>
                <a:latin typeface="Cambria" panose="02040503050406030204" pitchFamily="18" charset="0"/>
                <a:ea typeface="Cambria" panose="02040503050406030204" pitchFamily="18" charset="0"/>
              </a:rPr>
              <a:t>Impact of applying data science in business scenario</a:t>
            </a:r>
            <a:endParaRPr lang="en-US" sz="3200" dirty="0"/>
          </a:p>
        </p:txBody>
      </p:sp>
    </p:spTree>
    <p:extLst>
      <p:ext uri="{BB962C8B-B14F-4D97-AF65-F5344CB8AC3E}">
        <p14:creationId xmlns:p14="http://schemas.microsoft.com/office/powerpoint/2010/main" val="3869075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b="1" dirty="0">
                <a:latin typeface="Cambria" panose="02040503050406030204" pitchFamily="18" charset="0"/>
                <a:ea typeface="Cambria" panose="02040503050406030204" pitchFamily="18" charset="0"/>
              </a:rPr>
              <a:t>Leveraging data for business decisions: </a:t>
            </a:r>
            <a:r>
              <a:rPr lang="en-US" sz="2400" dirty="0">
                <a:latin typeface="Cambria" panose="02040503050406030204" pitchFamily="18" charset="0"/>
                <a:ea typeface="Cambria" panose="02040503050406030204" pitchFamily="18" charset="0"/>
              </a:rPr>
              <a:t>Without surveys, businesses would make poor decisions and incur losses since projection is necessary for businesses to understand the future. </a:t>
            </a:r>
          </a:p>
          <a:p>
            <a:endParaRPr lang="en-US" dirty="0"/>
          </a:p>
        </p:txBody>
      </p:sp>
      <p:sp>
        <p:nvSpPr>
          <p:cNvPr id="4" name="Title 1"/>
          <p:cNvSpPr>
            <a:spLocks noGrp="1"/>
          </p:cNvSpPr>
          <p:nvPr>
            <p:ph type="title"/>
          </p:nvPr>
        </p:nvSpPr>
        <p:spPr>
          <a:xfrm>
            <a:off x="817323" y="214817"/>
            <a:ext cx="7402883" cy="874951"/>
          </a:xfrm>
        </p:spPr>
        <p:txBody>
          <a:bodyPr/>
          <a:lstStyle/>
          <a:p>
            <a:r>
              <a:rPr lang="en-IN" sz="3200" b="1" dirty="0">
                <a:solidFill>
                  <a:schemeClr val="accent5">
                    <a:lumMod val="50000"/>
                  </a:schemeClr>
                </a:solidFill>
                <a:latin typeface="Cambria" panose="02040503050406030204" pitchFamily="18" charset="0"/>
                <a:ea typeface="Cambria" panose="02040503050406030204" pitchFamily="18" charset="0"/>
              </a:rPr>
              <a:t>Impact of applying data science in business scenario</a:t>
            </a:r>
            <a:endParaRPr lang="en-US" sz="3200" dirty="0"/>
          </a:p>
        </p:txBody>
      </p:sp>
    </p:spTree>
    <p:extLst>
      <p:ext uri="{BB962C8B-B14F-4D97-AF65-F5344CB8AC3E}">
        <p14:creationId xmlns:p14="http://schemas.microsoft.com/office/powerpoint/2010/main" val="23529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b="1" dirty="0">
                <a:latin typeface="Cambria" panose="02040503050406030204" pitchFamily="18" charset="0"/>
                <a:ea typeface="Cambria" panose="02040503050406030204" pitchFamily="18" charset="0"/>
              </a:rPr>
              <a:t>Evaluating business resolutions:</a:t>
            </a:r>
            <a:r>
              <a:rPr lang="en-US" sz="2400" dirty="0">
                <a:latin typeface="Cambria" panose="02040503050406030204" pitchFamily="18" charset="0"/>
                <a:ea typeface="Cambria" panose="02040503050406030204" pitchFamily="18" charset="0"/>
              </a:rPr>
              <a:t> Companies can make accurate business decisions quickly by projecting future events and trends. How the resolutions that are implemented affect their growth and performance the business should be fully aware of that. </a:t>
            </a:r>
          </a:p>
          <a:p>
            <a:endParaRPr lang="en-US" dirty="0"/>
          </a:p>
        </p:txBody>
      </p:sp>
      <p:sp>
        <p:nvSpPr>
          <p:cNvPr id="4" name="Title 1"/>
          <p:cNvSpPr>
            <a:spLocks noGrp="1"/>
          </p:cNvSpPr>
          <p:nvPr>
            <p:ph type="title"/>
          </p:nvPr>
        </p:nvSpPr>
        <p:spPr>
          <a:xfrm>
            <a:off x="817323" y="214817"/>
            <a:ext cx="7402883" cy="874951"/>
          </a:xfrm>
        </p:spPr>
        <p:txBody>
          <a:bodyPr/>
          <a:lstStyle/>
          <a:p>
            <a:r>
              <a:rPr lang="en-IN" sz="3200" b="1" dirty="0">
                <a:solidFill>
                  <a:schemeClr val="accent5">
                    <a:lumMod val="50000"/>
                  </a:schemeClr>
                </a:solidFill>
                <a:latin typeface="Cambria" panose="02040503050406030204" pitchFamily="18" charset="0"/>
                <a:ea typeface="Cambria" panose="02040503050406030204" pitchFamily="18" charset="0"/>
              </a:rPr>
              <a:t>Impact of applying data science in business scenario</a:t>
            </a:r>
            <a:endParaRPr lang="en-US" sz="3200" dirty="0"/>
          </a:p>
        </p:txBody>
      </p:sp>
    </p:spTree>
    <p:extLst>
      <p:ext uri="{BB962C8B-B14F-4D97-AF65-F5344CB8AC3E}">
        <p14:creationId xmlns:p14="http://schemas.microsoft.com/office/powerpoint/2010/main" val="2712544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Fraud and risk management: </a:t>
            </a:r>
            <a:r>
              <a:rPr lang="en-US" dirty="0"/>
              <a:t>Due to their expertise, data scientists can recognize data that stands out. Then they can create a network, a path, and data-driven ways that foresee fraud. </a:t>
            </a:r>
            <a:r>
              <a:rPr lang="en-US" dirty="0" smtClean="0"/>
              <a:t> </a:t>
            </a:r>
            <a:endParaRPr lang="en-US" dirty="0"/>
          </a:p>
          <a:p>
            <a:endParaRPr lang="en-US" dirty="0"/>
          </a:p>
        </p:txBody>
      </p:sp>
      <p:sp>
        <p:nvSpPr>
          <p:cNvPr id="4" name="Title 1"/>
          <p:cNvSpPr>
            <a:spLocks noGrp="1"/>
          </p:cNvSpPr>
          <p:nvPr>
            <p:ph type="title"/>
          </p:nvPr>
        </p:nvSpPr>
        <p:spPr>
          <a:xfrm>
            <a:off x="817323" y="214817"/>
            <a:ext cx="7402883" cy="874951"/>
          </a:xfrm>
        </p:spPr>
        <p:txBody>
          <a:bodyPr/>
          <a:lstStyle/>
          <a:p>
            <a:r>
              <a:rPr lang="en-IN" sz="3200" b="1" dirty="0">
                <a:solidFill>
                  <a:schemeClr val="accent5">
                    <a:lumMod val="50000"/>
                  </a:schemeClr>
                </a:solidFill>
                <a:latin typeface="Cambria" panose="02040503050406030204" pitchFamily="18" charset="0"/>
                <a:ea typeface="Cambria" panose="02040503050406030204" pitchFamily="18" charset="0"/>
              </a:rPr>
              <a:t>Impact of applying data science in business scenario</a:t>
            </a:r>
            <a:endParaRPr lang="en-US" sz="3200" dirty="0"/>
          </a:p>
        </p:txBody>
      </p:sp>
    </p:spTree>
    <p:extLst>
      <p:ext uri="{BB962C8B-B14F-4D97-AF65-F5344CB8AC3E}">
        <p14:creationId xmlns:p14="http://schemas.microsoft.com/office/powerpoint/2010/main" val="182089684"/>
      </p:ext>
    </p:extLst>
  </p:cSld>
  <p:clrMapOvr>
    <a:masterClrMapping/>
  </p:clrMapOvr>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510</TotalTime>
  <Words>279</Words>
  <Application>Microsoft Office PowerPoint</Application>
  <PresentationFormat>On-screen Show (4:3)</PresentationFormat>
  <Paragraphs>47</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2_Custom Design</vt:lpstr>
      <vt:lpstr> Applied Data Science</vt:lpstr>
      <vt:lpstr>Impact of applying data science in business scenario</vt:lpstr>
      <vt:lpstr>Impact of applying data science in business scenario</vt:lpstr>
      <vt:lpstr>Impact of applying data science in business scenario</vt:lpstr>
      <vt:lpstr>Impact of applying data science in business scenario</vt:lpstr>
      <vt:lpstr>Impact of applying data science in business scenario</vt:lpstr>
      <vt:lpstr>Impact of applying data science in business scenario</vt:lpstr>
      <vt:lpstr>Impact of applying data science in business scenario</vt:lpstr>
      <vt:lpstr>Impact of applying data science in business scenario</vt:lpstr>
      <vt:lpstr>Impact of applying data science in business scenario</vt:lpstr>
      <vt:lpstr>Need of Estimation and Validation in Data Science</vt:lpstr>
      <vt:lpstr>Need of Estimation and Validation in Data Science</vt:lpstr>
      <vt:lpstr>Need of Estimation and Validation in Data Science</vt:lpstr>
      <vt:lpstr>Need of Estimation and Validation in Data Science</vt:lpstr>
      <vt:lpstr>K- Fold Cross Validation</vt:lpstr>
      <vt:lpstr>PowerPoint Presentation</vt:lpstr>
      <vt:lpstr>PowerPoint Presentation</vt:lpstr>
    </vt:vector>
  </TitlesOfParts>
  <Manager>Vaibhav Vasani</Manager>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H-DV</dc:title>
  <dc:subject>Data Visualization</dc:subject>
  <dc:creator>Vaibhav Vasani</dc:creator>
  <cp:keywords>Data Visualization</cp:keywords>
  <dc:description>Vaibhav</dc:description>
  <cp:lastModifiedBy>payal</cp:lastModifiedBy>
  <cp:revision>53</cp:revision>
  <dcterms:created xsi:type="dcterms:W3CDTF">2021-02-11T03:47:51Z</dcterms:created>
  <dcterms:modified xsi:type="dcterms:W3CDTF">2024-01-10T04:57:27Z</dcterms:modified>
  <cp:category>Honours</cp:category>
</cp:coreProperties>
</file>