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409" r:id="rId2"/>
    <p:sldId id="410" r:id="rId3"/>
    <p:sldId id="411" r:id="rId4"/>
    <p:sldId id="426" r:id="rId5"/>
    <p:sldId id="412" r:id="rId6"/>
    <p:sldId id="416" r:id="rId7"/>
    <p:sldId id="417" r:id="rId8"/>
    <p:sldId id="418" r:id="rId9"/>
    <p:sldId id="420" r:id="rId10"/>
    <p:sldId id="421" r:id="rId11"/>
    <p:sldId id="422" r:id="rId12"/>
    <p:sldId id="423" r:id="rId13"/>
    <p:sldId id="424" r:id="rId14"/>
    <p:sldId id="425" r:id="rId15"/>
    <p:sldId id="430" r:id="rId16"/>
    <p:sldId id="437" r:id="rId17"/>
    <p:sldId id="438" r:id="rId18"/>
    <p:sldId id="439" r:id="rId19"/>
    <p:sldId id="440" r:id="rId20"/>
    <p:sldId id="441" r:id="rId21"/>
    <p:sldId id="442" r:id="rId22"/>
    <p:sldId id="443" r:id="rId23"/>
    <p:sldId id="444" r:id="rId24"/>
    <p:sldId id="445" r:id="rId25"/>
    <p:sldId id="463" r:id="rId26"/>
    <p:sldId id="446" r:id="rId27"/>
    <p:sldId id="448" r:id="rId28"/>
    <p:sldId id="449" r:id="rId29"/>
    <p:sldId id="450" r:id="rId30"/>
    <p:sldId id="451" r:id="rId31"/>
    <p:sldId id="452" r:id="rId32"/>
    <p:sldId id="453" r:id="rId33"/>
    <p:sldId id="454" r:id="rId34"/>
    <p:sldId id="455" r:id="rId35"/>
    <p:sldId id="456" r:id="rId36"/>
    <p:sldId id="457" r:id="rId37"/>
    <p:sldId id="458" r:id="rId38"/>
    <p:sldId id="464" r:id="rId39"/>
    <p:sldId id="465" r:id="rId40"/>
    <p:sldId id="466" r:id="rId41"/>
    <p:sldId id="467" r:id="rId42"/>
    <p:sldId id="36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3702" autoAdjust="0"/>
  </p:normalViewPr>
  <p:slideViewPr>
    <p:cSldViewPr>
      <p:cViewPr>
        <p:scale>
          <a:sx n="64" d="100"/>
          <a:sy n="64" d="100"/>
        </p:scale>
        <p:origin x="-1336" y="-76"/>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122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19-02-2024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A0F9FD-20DD-4F40-B6D2-C076442E2F0B}" type="slidenum">
              <a:rPr lang="en-IN" smtClean="0"/>
              <a:t>15</a:t>
            </a:fld>
            <a:endParaRPr lang="en-IN"/>
          </a:p>
        </p:txBody>
      </p:sp>
    </p:spTree>
    <p:extLst>
      <p:ext uri="{BB962C8B-B14F-4D97-AF65-F5344CB8AC3E}">
        <p14:creationId xmlns:p14="http://schemas.microsoft.com/office/powerpoint/2010/main" val="254151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Now the linear model is built and we have a formula that we can use to predict the </a:t>
            </a:r>
            <a:r>
              <a:rPr lang="en-IN" dirty="0" err="1" smtClean="0"/>
              <a:t>dist</a:t>
            </a:r>
            <a:r>
              <a:rPr lang="en-IN" dirty="0" smtClean="0"/>
              <a:t> value if a corresponding speed is known. Is this enough to actually use this model? NO! Before using a regression model, you have to ensure that it is statistically significant. How do you ensure this? Lets begin by printing the summary statistics for </a:t>
            </a:r>
            <a:r>
              <a:rPr lang="en-IN" dirty="0" err="1" smtClean="0"/>
              <a:t>linearMod</a:t>
            </a:r>
            <a:r>
              <a:rPr lang="en-IN" dirty="0" smtClean="0"/>
              <a:t>.</a:t>
            </a:r>
            <a:endParaRPr lang="en-IN" dirty="0"/>
          </a:p>
        </p:txBody>
      </p:sp>
      <p:sp>
        <p:nvSpPr>
          <p:cNvPr id="4" name="Slide Number Placeholder 3"/>
          <p:cNvSpPr>
            <a:spLocks noGrp="1"/>
          </p:cNvSpPr>
          <p:nvPr>
            <p:ph type="sldNum" sz="quarter" idx="10"/>
          </p:nvPr>
        </p:nvSpPr>
        <p:spPr/>
        <p:txBody>
          <a:bodyPr/>
          <a:lstStyle/>
          <a:p>
            <a:fld id="{56A0F9FD-20DD-4F40-B6D2-C076442E2F0B}" type="slidenum">
              <a:rPr lang="en-IN" smtClean="0"/>
              <a:t>21</a:t>
            </a:fld>
            <a:endParaRPr lang="en-IN"/>
          </a:p>
        </p:txBody>
      </p:sp>
    </p:spTree>
    <p:extLst>
      <p:ext uri="{BB962C8B-B14F-4D97-AF65-F5344CB8AC3E}">
        <p14:creationId xmlns:p14="http://schemas.microsoft.com/office/powerpoint/2010/main" val="55011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From the model summary, the model p value and predictor’s p value are less than the significance level, so we know we have a statistically significant model. Also, the R-</a:t>
            </a:r>
            <a:r>
              <a:rPr lang="en-IN" dirty="0" err="1" smtClean="0"/>
              <a:t>Sq</a:t>
            </a:r>
            <a:r>
              <a:rPr lang="en-IN" dirty="0" smtClean="0"/>
              <a:t> and </a:t>
            </a:r>
            <a:r>
              <a:rPr lang="en-IN" dirty="0" err="1" smtClean="0"/>
              <a:t>Adj</a:t>
            </a:r>
            <a:r>
              <a:rPr lang="en-IN" dirty="0" smtClean="0"/>
              <a:t> R-</a:t>
            </a:r>
            <a:r>
              <a:rPr lang="en-IN" dirty="0" err="1" smtClean="0"/>
              <a:t>Sq</a:t>
            </a:r>
            <a:r>
              <a:rPr lang="en-IN" dirty="0" smtClean="0"/>
              <a:t> are comparative to the original model built on full data.</a:t>
            </a:r>
            <a:endParaRPr lang="en-IN" dirty="0"/>
          </a:p>
        </p:txBody>
      </p:sp>
      <p:sp>
        <p:nvSpPr>
          <p:cNvPr id="4" name="Slide Number Placeholder 3"/>
          <p:cNvSpPr>
            <a:spLocks noGrp="1"/>
          </p:cNvSpPr>
          <p:nvPr>
            <p:ph type="sldNum" sz="quarter" idx="10"/>
          </p:nvPr>
        </p:nvSpPr>
        <p:spPr/>
        <p:txBody>
          <a:bodyPr/>
          <a:lstStyle/>
          <a:p>
            <a:fld id="{56A0F9FD-20DD-4F40-B6D2-C076442E2F0B}" type="slidenum">
              <a:rPr lang="en-IN" smtClean="0"/>
              <a:t>36</a:t>
            </a:fld>
            <a:endParaRPr lang="en-IN"/>
          </a:p>
        </p:txBody>
      </p:sp>
    </p:spTree>
    <p:extLst>
      <p:ext uri="{BB962C8B-B14F-4D97-AF65-F5344CB8AC3E}">
        <p14:creationId xmlns:p14="http://schemas.microsoft.com/office/powerpoint/2010/main" val="2334875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F6FE439-C49D-4EC1-BB5F-F12E4768289D}" type="datetime1">
              <a:rPr lang="en-US">
                <a:solidFill>
                  <a:prstClr val="black"/>
                </a:solidFill>
              </a:rPr>
              <a:pPr/>
              <a:t>2/19/2024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2/19/2024</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2/19/2024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2/19/2024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2/19/2024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2/19/2024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2/19/2024</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2/19/2024</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2/19/2024</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2/19/2024</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userDrawn="1"/>
        </p:nvSpPr>
        <p:spPr>
          <a:xfrm>
            <a:off x="1148443" y="294320"/>
            <a:ext cx="6847115"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userDrawn="1"/>
        </p:nvSpPr>
        <p:spPr>
          <a:xfrm>
            <a:off x="324390" y="6373654"/>
            <a:ext cx="1455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2/19/2024</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userDrawn="1"/>
        </p:nvSpPr>
        <p:spPr>
          <a:xfrm>
            <a:off x="8240198" y="6347051"/>
            <a:ext cx="6014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userDrawn="1"/>
        </p:nvCxnSpPr>
        <p:spPr>
          <a:xfrm>
            <a:off x="173929" y="524443"/>
            <a:ext cx="15020"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958782" y="135448"/>
            <a:ext cx="14374"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29274" y="135448"/>
            <a:ext cx="853669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userDrawn="1"/>
        </p:nvCxnSpPr>
        <p:spPr>
          <a:xfrm>
            <a:off x="188949" y="6398315"/>
            <a:ext cx="240325"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userDrawn="1"/>
        </p:nvCxnSpPr>
        <p:spPr>
          <a:xfrm rot="5400000">
            <a:off x="8611851" y="6330006"/>
            <a:ext cx="454905" cy="267707"/>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 xmlns:a16="http://schemas.microsoft.com/office/drawing/2014/main" id="{8026AED6-E793-48A3-96AF-36A0D1FE2D70}"/>
              </a:ext>
            </a:extLst>
          </p:cNvPr>
          <p:cNvPicPr>
            <a:picLocks noChangeAspect="1"/>
          </p:cNvPicPr>
          <p:nvPr userDrawn="1"/>
        </p:nvPicPr>
        <p:blipFill>
          <a:blip r:embed="rId17"/>
          <a:stretch>
            <a:fillRect/>
          </a:stretch>
        </p:blipFill>
        <p:spPr>
          <a:xfrm>
            <a:off x="454" y="135448"/>
            <a:ext cx="425219" cy="6722552"/>
          </a:xfrm>
          <a:prstGeom prst="rect">
            <a:avLst/>
          </a:prstGeom>
        </p:spPr>
      </p:pic>
      <p:pic>
        <p:nvPicPr>
          <p:cNvPr id="16" name="Picture 15">
            <a:extLst>
              <a:ext uri="{FF2B5EF4-FFF2-40B4-BE49-F238E27FC236}">
                <a16:creationId xmlns="" xmlns:a16="http://schemas.microsoft.com/office/drawing/2014/main" id="{98F5ADD7-F579-4B31-B088-24730AEA76C9}"/>
              </a:ext>
            </a:extLst>
          </p:cNvPr>
          <p:cNvPicPr>
            <a:picLocks noChangeAspect="1"/>
          </p:cNvPicPr>
          <p:nvPr userDrawn="1"/>
        </p:nvPicPr>
        <p:blipFill>
          <a:blip r:embed="rId18"/>
          <a:stretch>
            <a:fillRect/>
          </a:stretch>
        </p:blipFill>
        <p:spPr>
          <a:xfrm>
            <a:off x="429588" y="135448"/>
            <a:ext cx="153343" cy="5305232"/>
          </a:xfrm>
          <a:prstGeom prst="rect">
            <a:avLst/>
          </a:prstGeom>
        </p:spPr>
      </p:pic>
      <p:pic>
        <p:nvPicPr>
          <p:cNvPr id="17" name="Picture 16"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321645" y="6043825"/>
            <a:ext cx="651512" cy="647487"/>
          </a:xfrm>
          <a:prstGeom prst="rect">
            <a:avLst/>
          </a:prstGeom>
        </p:spPr>
      </p:pic>
      <p:pic>
        <p:nvPicPr>
          <p:cNvPr id="18" name="Picture 17"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4" y="6214968"/>
            <a:ext cx="1991676" cy="663892"/>
          </a:xfrm>
          <a:prstGeom prst="rect">
            <a:avLst/>
          </a:prstGeom>
        </p:spPr>
      </p:pic>
      <p:pic>
        <p:nvPicPr>
          <p:cNvPr id="22" name="Picture 21">
            <a:extLst>
              <a:ext uri="{FF2B5EF4-FFF2-40B4-BE49-F238E27FC236}">
                <a16:creationId xmlns="" xmlns:a16="http://schemas.microsoft.com/office/drawing/2014/main" id="{1547C2F5-D0C4-4329-8DC2-48B66EE4F515}"/>
              </a:ext>
            </a:extLst>
          </p:cNvPr>
          <p:cNvPicPr>
            <a:picLocks noChangeAspect="1"/>
          </p:cNvPicPr>
          <p:nvPr userDrawn="1"/>
        </p:nvPicPr>
        <p:blipFill>
          <a:blip r:embed="rId17"/>
          <a:stretch>
            <a:fillRect/>
          </a:stretch>
        </p:blipFill>
        <p:spPr>
          <a:xfrm rot="5400000">
            <a:off x="4987623" y="3550281"/>
            <a:ext cx="385984" cy="6282060"/>
          </a:xfrm>
          <a:prstGeom prst="rect">
            <a:avLst/>
          </a:prstGeom>
        </p:spPr>
      </p:pic>
      <p:pic>
        <p:nvPicPr>
          <p:cNvPr id="23" name="Picture 22">
            <a:extLst>
              <a:ext uri="{FF2B5EF4-FFF2-40B4-BE49-F238E27FC236}">
                <a16:creationId xmlns="" xmlns:a16="http://schemas.microsoft.com/office/drawing/2014/main" id="{B15A553C-6E56-4E14-9B40-3D70033DB61F}"/>
              </a:ext>
            </a:extLst>
          </p:cNvPr>
          <p:cNvPicPr>
            <a:picLocks noChangeAspect="1"/>
          </p:cNvPicPr>
          <p:nvPr userDrawn="1"/>
        </p:nvPicPr>
        <p:blipFill>
          <a:blip r:embed="rId18"/>
          <a:stretch>
            <a:fillRect/>
          </a:stretch>
        </p:blipFill>
        <p:spPr>
          <a:xfrm rot="5400000">
            <a:off x="5093663" y="3283949"/>
            <a:ext cx="173904" cy="628205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7.png"/><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7.png"/><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50938" y="304800"/>
            <a:ext cx="7078662" cy="1066800"/>
          </a:xfrm>
        </p:spPr>
        <p:txBody>
          <a:bodyPr/>
          <a:lstStyle/>
          <a:p>
            <a:pPr eaLnBrk="1" hangingPunct="1">
              <a:lnSpc>
                <a:spcPct val="80000"/>
              </a:lnSpc>
            </a:pPr>
            <a:r>
              <a:rPr lang="en-US" altLang="en-US" smtClean="0"/>
              <a:t>Introduction to </a:t>
            </a:r>
            <a:br>
              <a:rPr lang="en-US" altLang="en-US" smtClean="0"/>
            </a:br>
            <a:r>
              <a:rPr lang="en-US" altLang="en-US" smtClean="0"/>
              <a:t>Regression Analysis</a:t>
            </a:r>
          </a:p>
        </p:txBody>
      </p:sp>
      <p:sp>
        <p:nvSpPr>
          <p:cNvPr id="24579" name="Rectangle 3"/>
          <p:cNvSpPr>
            <a:spLocks noGrp="1" noChangeArrowheads="1"/>
          </p:cNvSpPr>
          <p:nvPr>
            <p:ph type="body" idx="1"/>
          </p:nvPr>
        </p:nvSpPr>
        <p:spPr>
          <a:xfrm>
            <a:off x="971600" y="1752600"/>
            <a:ext cx="8153400" cy="4495800"/>
          </a:xfrm>
        </p:spPr>
        <p:txBody>
          <a:bodyPr/>
          <a:lstStyle/>
          <a:p>
            <a:pPr eaLnBrk="1" hangingPunct="1">
              <a:spcBef>
                <a:spcPct val="40000"/>
              </a:spcBef>
            </a:pPr>
            <a:r>
              <a:rPr lang="en-US" altLang="en-US" sz="2700" smtClean="0">
                <a:solidFill>
                  <a:schemeClr val="folHlink"/>
                </a:solidFill>
              </a:rPr>
              <a:t>Regression analysis</a:t>
            </a:r>
            <a:r>
              <a:rPr lang="en-US" altLang="en-US" sz="2700" smtClean="0"/>
              <a:t> is used to:</a:t>
            </a:r>
          </a:p>
          <a:p>
            <a:pPr lvl="1" eaLnBrk="1" hangingPunct="1">
              <a:spcBef>
                <a:spcPct val="40000"/>
              </a:spcBef>
            </a:pPr>
            <a:r>
              <a:rPr lang="en-US" altLang="en-US" sz="2300" smtClean="0"/>
              <a:t>Predict the value of a dependent variable based on the value of at least one independent variable</a:t>
            </a:r>
          </a:p>
          <a:p>
            <a:pPr lvl="1" eaLnBrk="1" hangingPunct="1">
              <a:spcBef>
                <a:spcPct val="40000"/>
              </a:spcBef>
            </a:pPr>
            <a:r>
              <a:rPr lang="en-US" altLang="en-US" sz="2300" smtClean="0"/>
              <a:t>Explain the impact of changes in an independent variable on the dependent variable</a:t>
            </a:r>
          </a:p>
          <a:p>
            <a:pPr eaLnBrk="1" hangingPunct="1">
              <a:spcBef>
                <a:spcPct val="40000"/>
              </a:spcBef>
              <a:buFont typeface="Wingdings" pitchFamily="2" charset="2"/>
              <a:buNone/>
            </a:pPr>
            <a:r>
              <a:rPr lang="en-US" altLang="en-US" sz="2700" smtClean="0">
                <a:solidFill>
                  <a:schemeClr val="folHlink"/>
                </a:solidFill>
              </a:rPr>
              <a:t>Dependent variable:</a:t>
            </a:r>
            <a:r>
              <a:rPr lang="en-US" altLang="en-US" sz="2700" smtClean="0"/>
              <a:t>  the variable we wish to predict</a:t>
            </a:r>
          </a:p>
          <a:p>
            <a:pPr eaLnBrk="1" hangingPunct="1">
              <a:lnSpc>
                <a:spcPct val="40000"/>
              </a:lnSpc>
              <a:spcBef>
                <a:spcPct val="40000"/>
              </a:spcBef>
              <a:buFont typeface="Wingdings" pitchFamily="2" charset="2"/>
              <a:buNone/>
            </a:pPr>
            <a:r>
              <a:rPr lang="en-US" altLang="en-US" sz="2700" smtClean="0"/>
              <a:t>				       or explain</a:t>
            </a:r>
          </a:p>
          <a:p>
            <a:pPr eaLnBrk="1" hangingPunct="1">
              <a:spcBef>
                <a:spcPct val="40000"/>
              </a:spcBef>
              <a:buFont typeface="Wingdings" pitchFamily="2" charset="2"/>
              <a:buNone/>
            </a:pPr>
            <a:r>
              <a:rPr lang="en-US" altLang="en-US" sz="2700" smtClean="0">
                <a:solidFill>
                  <a:schemeClr val="folHlink"/>
                </a:solidFill>
              </a:rPr>
              <a:t>Independent variable:</a:t>
            </a:r>
            <a:r>
              <a:rPr lang="en-US" altLang="en-US" sz="2700" smtClean="0"/>
              <a:t>  the variable used to explain 				 the dependent variable</a:t>
            </a:r>
          </a:p>
        </p:txBody>
      </p:sp>
    </p:spTree>
    <p:extLst>
      <p:ext uri="{BB962C8B-B14F-4D97-AF65-F5344CB8AC3E}">
        <p14:creationId xmlns:p14="http://schemas.microsoft.com/office/powerpoint/2010/main" val="4036713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9304" name="Chart" r:id="rId3" imgW="5562600" imgH="3781552" progId="Excel.Chart.8">
                  <p:embed/>
                </p:oleObj>
              </mc:Choice>
              <mc:Fallback>
                <p:oleObj name="Chart" r:id="rId3" imgW="5562600" imgH="3781552"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Rectangle 3"/>
          <p:cNvSpPr>
            <a:spLocks noChangeArrowheads="1"/>
          </p:cNvSpPr>
          <p:nvPr/>
        </p:nvSpPr>
        <p:spPr bwMode="auto">
          <a:xfrm>
            <a:off x="1828800" y="5715000"/>
            <a:ext cx="6019800" cy="685800"/>
          </a:xfrm>
          <a:prstGeom prst="rect">
            <a:avLst/>
          </a:prstGeom>
          <a:solidFill>
            <a:srgbClr val="FDE0BD"/>
          </a:solidFill>
          <a:ln w="12700" algn="ctr">
            <a:solidFill>
              <a:schemeClr val="tx1"/>
            </a:solidFill>
            <a:miter lim="800000"/>
            <a:headEnd/>
            <a:tailEnd/>
          </a:ln>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9221" name="Rectangle 4"/>
          <p:cNvSpPr>
            <a:spLocks noGrp="1" noChangeArrowheads="1"/>
          </p:cNvSpPr>
          <p:nvPr>
            <p:ph type="title"/>
          </p:nvPr>
        </p:nvSpPr>
        <p:spPr/>
        <p:txBody>
          <a:bodyPr/>
          <a:lstStyle/>
          <a:p>
            <a:pPr eaLnBrk="1" hangingPunct="1"/>
            <a:r>
              <a:rPr lang="en-US" altLang="en-US" smtClean="0"/>
              <a:t>Graphical Presentation</a:t>
            </a:r>
          </a:p>
        </p:txBody>
      </p:sp>
      <p:sp>
        <p:nvSpPr>
          <p:cNvPr id="9222" name="Rectangle 5"/>
          <p:cNvSpPr>
            <a:spLocks noGrp="1" noChangeArrowheads="1"/>
          </p:cNvSpPr>
          <p:nvPr>
            <p:ph type="body" idx="1"/>
          </p:nvPr>
        </p:nvSpPr>
        <p:spPr>
          <a:xfrm>
            <a:off x="838200" y="1868488"/>
            <a:ext cx="7315200" cy="1174750"/>
          </a:xfrm>
        </p:spPr>
        <p:txBody>
          <a:bodyPr/>
          <a:lstStyle/>
          <a:p>
            <a:pPr eaLnBrk="1" hangingPunct="1"/>
            <a:r>
              <a:rPr lang="en-US" altLang="en-US" smtClean="0"/>
              <a:t>House price model:  scatter plot and regression line</a:t>
            </a:r>
          </a:p>
        </p:txBody>
      </p:sp>
      <p:graphicFrame>
        <p:nvGraphicFramePr>
          <p:cNvPr id="9219"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9305" name="Equation" r:id="rId5" imgW="3200400" imgH="203040" progId="Equation.3">
                  <p:embed/>
                </p:oleObj>
              </mc:Choice>
              <mc:Fallback>
                <p:oleObj name="Equation" r:id="rId5" imgW="32004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9224" name="Freeform 8"/>
          <p:cNvSpPr>
            <a:spLocks/>
          </p:cNvSpPr>
          <p:nvPr/>
        </p:nvSpPr>
        <p:spPr bwMode="auto">
          <a:xfrm>
            <a:off x="2438400" y="5867400"/>
            <a:ext cx="628650" cy="85725"/>
          </a:xfrm>
          <a:custGeom>
            <a:avLst/>
            <a:gdLst>
              <a:gd name="T0" fmla="*/ 0 w 396"/>
              <a:gd name="T1" fmla="*/ 120967515 h 54"/>
              <a:gd name="T2" fmla="*/ 514111915 w 396"/>
              <a:gd name="T3" fmla="*/ 0 h 54"/>
              <a:gd name="T4" fmla="*/ 997981964 w 396"/>
              <a:gd name="T5" fmla="*/ 136088449 h 54"/>
              <a:gd name="T6" fmla="*/ 0 60000 65536"/>
              <a:gd name="T7" fmla="*/ 0 60000 65536"/>
              <a:gd name="T8" fmla="*/ 0 60000 65536"/>
              <a:gd name="T9" fmla="*/ 0 w 396"/>
              <a:gd name="T10" fmla="*/ 0 h 54"/>
              <a:gd name="T11" fmla="*/ 396 w 396"/>
              <a:gd name="T12" fmla="*/ 54 h 54"/>
            </a:gdLst>
            <a:ahLst/>
            <a:cxnLst>
              <a:cxn ang="T6">
                <a:pos x="T0" y="T1"/>
              </a:cxn>
              <a:cxn ang="T7">
                <a:pos x="T2" y="T3"/>
              </a:cxn>
              <a:cxn ang="T8">
                <a:pos x="T4" y="T5"/>
              </a:cxn>
            </a:cxnLst>
            <a:rect l="T9" t="T10" r="T11" b="T12"/>
            <a:pathLst>
              <a:path w="396" h="54">
                <a:moveTo>
                  <a:pt x="0" y="48"/>
                </a:moveTo>
                <a:lnTo>
                  <a:pt x="204" y="0"/>
                </a:lnTo>
                <a:lnTo>
                  <a:pt x="396" y="54"/>
                </a:ln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9225"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r>
              <a:rPr lang="en-US" altLang="en-US" sz="2000"/>
              <a:t>Slope </a:t>
            </a:r>
          </a:p>
          <a:p>
            <a:pPr algn="l"/>
            <a:r>
              <a:rPr lang="en-US" altLang="en-US" sz="2000"/>
              <a:t>= 0.10977</a:t>
            </a:r>
            <a:endParaRPr lang="en-US" altLang="en-US" sz="2000" baseline="-25000"/>
          </a:p>
        </p:txBody>
      </p:sp>
      <p:sp>
        <p:nvSpPr>
          <p:cNvPr id="9226"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000"/>
              <a:t>Intercept </a:t>
            </a:r>
          </a:p>
          <a:p>
            <a:pPr algn="l">
              <a:lnSpc>
                <a:spcPct val="40000"/>
              </a:lnSpc>
              <a:spcBef>
                <a:spcPct val="50000"/>
              </a:spcBef>
            </a:pPr>
            <a:r>
              <a:rPr lang="en-US" altLang="en-US" sz="2000"/>
              <a:t>= 98.248  </a:t>
            </a:r>
          </a:p>
        </p:txBody>
      </p:sp>
      <p:sp>
        <p:nvSpPr>
          <p:cNvPr id="9227"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9228" name="Freeform 12"/>
          <p:cNvSpPr>
            <a:spLocks/>
          </p:cNvSpPr>
          <p:nvPr/>
        </p:nvSpPr>
        <p:spPr bwMode="auto">
          <a:xfrm>
            <a:off x="6400800" y="3048000"/>
            <a:ext cx="609600" cy="457200"/>
          </a:xfrm>
          <a:custGeom>
            <a:avLst/>
            <a:gdLst>
              <a:gd name="T0" fmla="*/ 967740089 w 384"/>
              <a:gd name="T1" fmla="*/ 725804891 h 288"/>
              <a:gd name="T2" fmla="*/ 241935022 w 384"/>
              <a:gd name="T3" fmla="*/ 604837442 h 288"/>
              <a:gd name="T4" fmla="*/ 0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384" y="288"/>
                </a:moveTo>
                <a:cubicBezTo>
                  <a:pt x="272" y="288"/>
                  <a:pt x="160" y="288"/>
                  <a:pt x="96" y="240"/>
                </a:cubicBezTo>
                <a:cubicBezTo>
                  <a:pt x="32" y="192"/>
                  <a:pt x="16" y="96"/>
                  <a:pt x="0" y="0"/>
                </a:cubicBezTo>
              </a:path>
            </a:pathLst>
          </a:custGeom>
          <a:noFill/>
          <a:ln w="19050">
            <a:solidFill>
              <a:schemeClr val="hlink"/>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9229" name="Freeform 13"/>
          <p:cNvSpPr>
            <a:spLocks/>
          </p:cNvSpPr>
          <p:nvPr/>
        </p:nvSpPr>
        <p:spPr bwMode="auto">
          <a:xfrm>
            <a:off x="2286000" y="4572000"/>
            <a:ext cx="762000" cy="635000"/>
          </a:xfrm>
          <a:custGeom>
            <a:avLst/>
            <a:gdLst>
              <a:gd name="T0" fmla="*/ 0 w 480"/>
              <a:gd name="T1" fmla="*/ 967740102 h 400"/>
              <a:gd name="T2" fmla="*/ 967740151 w 480"/>
              <a:gd name="T3" fmla="*/ 846772638 h 400"/>
              <a:gd name="T4" fmla="*/ 1209675089 w 480"/>
              <a:gd name="T5" fmla="*/ 0 h 400"/>
              <a:gd name="T6" fmla="*/ 0 60000 65536"/>
              <a:gd name="T7" fmla="*/ 0 60000 65536"/>
              <a:gd name="T8" fmla="*/ 0 60000 65536"/>
              <a:gd name="T9" fmla="*/ 0 w 480"/>
              <a:gd name="T10" fmla="*/ 0 h 400"/>
              <a:gd name="T11" fmla="*/ 480 w 480"/>
              <a:gd name="T12" fmla="*/ 400 h 400"/>
            </a:gdLst>
            <a:ahLst/>
            <a:cxnLst>
              <a:cxn ang="T6">
                <a:pos x="T0" y="T1"/>
              </a:cxn>
              <a:cxn ang="T7">
                <a:pos x="T2" y="T3"/>
              </a:cxn>
              <a:cxn ang="T8">
                <a:pos x="T4" y="T5"/>
              </a:cxn>
            </a:cxnLst>
            <a:rect l="T9" t="T10" r="T11" b="T12"/>
            <a:pathLst>
              <a:path w="480" h="400">
                <a:moveTo>
                  <a:pt x="0" y="384"/>
                </a:moveTo>
                <a:cubicBezTo>
                  <a:pt x="152" y="392"/>
                  <a:pt x="304" y="400"/>
                  <a:pt x="384" y="336"/>
                </a:cubicBezTo>
                <a:cubicBezTo>
                  <a:pt x="464" y="272"/>
                  <a:pt x="464" y="56"/>
                  <a:pt x="480" y="0"/>
                </a:cubicBezTo>
              </a:path>
            </a:pathLst>
          </a:custGeom>
          <a:noFill/>
          <a:ln w="19050">
            <a:solidFill>
              <a:schemeClr val="hlink"/>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pic>
        <p:nvPicPr>
          <p:cNvPr id="9230" name="Picture 14" descr="hou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8304" y="548680"/>
            <a:ext cx="12954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495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6746304" y="4223048"/>
            <a:ext cx="2057400" cy="457200"/>
          </a:xfrm>
          <a:prstGeom prst="rect">
            <a:avLst/>
          </a:prstGeom>
          <a:solidFill>
            <a:srgbClr val="C7DAF7"/>
          </a:solidFill>
          <a:ln w="12700" algn="ctr">
            <a:solidFill>
              <a:schemeClr val="tx1"/>
            </a:solidFill>
            <a:miter lim="800000"/>
            <a:headEnd/>
            <a:tailEnd/>
          </a:ln>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10244" name="Rectangle 3"/>
          <p:cNvSpPr>
            <a:spLocks noChangeArrowheads="1"/>
          </p:cNvSpPr>
          <p:nvPr/>
        </p:nvSpPr>
        <p:spPr bwMode="auto">
          <a:xfrm>
            <a:off x="2936304" y="1860848"/>
            <a:ext cx="1752600" cy="457200"/>
          </a:xfrm>
          <a:prstGeom prst="rect">
            <a:avLst/>
          </a:prstGeom>
          <a:solidFill>
            <a:srgbClr val="C7DAF7"/>
          </a:solidFill>
          <a:ln w="12700" algn="ctr">
            <a:solidFill>
              <a:schemeClr val="tx1"/>
            </a:solidFill>
            <a:miter lim="800000"/>
            <a:headEnd/>
            <a:tailEnd/>
          </a:ln>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10245" name="Rectangle 4"/>
          <p:cNvSpPr>
            <a:spLocks noGrp="1" noChangeArrowheads="1"/>
          </p:cNvSpPr>
          <p:nvPr>
            <p:ph type="title"/>
          </p:nvPr>
        </p:nvSpPr>
        <p:spPr>
          <a:xfrm>
            <a:off x="1107504" y="260648"/>
            <a:ext cx="7793038" cy="1066800"/>
          </a:xfrm>
        </p:spPr>
        <p:txBody>
          <a:bodyPr/>
          <a:lstStyle/>
          <a:p>
            <a:pPr eaLnBrk="1" hangingPunct="1">
              <a:lnSpc>
                <a:spcPct val="80000"/>
              </a:lnSpc>
            </a:pPr>
            <a:r>
              <a:rPr lang="en-US" altLang="en-US" smtClean="0"/>
              <a:t>Interpretation of the </a:t>
            </a:r>
            <a:br>
              <a:rPr lang="en-US" altLang="en-US" smtClean="0"/>
            </a:br>
            <a:r>
              <a:rPr lang="en-US" altLang="en-US" smtClean="0"/>
              <a:t>Intercept,  b</a:t>
            </a:r>
            <a:r>
              <a:rPr lang="en-US" altLang="en-US" baseline="-25000" smtClean="0"/>
              <a:t>0</a:t>
            </a:r>
          </a:p>
        </p:txBody>
      </p:sp>
      <p:sp>
        <p:nvSpPr>
          <p:cNvPr id="10246" name="Rectangle 5"/>
          <p:cNvSpPr>
            <a:spLocks noGrp="1" noChangeArrowheads="1"/>
          </p:cNvSpPr>
          <p:nvPr>
            <p:ph type="body" idx="1"/>
          </p:nvPr>
        </p:nvSpPr>
        <p:spPr>
          <a:xfrm>
            <a:off x="726504" y="2622848"/>
            <a:ext cx="8077200" cy="3248025"/>
          </a:xfrm>
          <a:noFill/>
        </p:spPr>
        <p:txBody>
          <a:bodyPr>
            <a:spAutoFit/>
          </a:bodyPr>
          <a:lstStyle/>
          <a:p>
            <a:pPr eaLnBrk="1" hangingPunct="1">
              <a:lnSpc>
                <a:spcPct val="110000"/>
              </a:lnSpc>
              <a:spcBef>
                <a:spcPct val="40000"/>
              </a:spcBef>
            </a:pPr>
            <a:r>
              <a:rPr lang="en-US" altLang="en-US" smtClean="0"/>
              <a:t>b</a:t>
            </a:r>
            <a:r>
              <a:rPr lang="en-US" altLang="en-US" baseline="-25000" smtClean="0"/>
              <a:t>0</a:t>
            </a:r>
            <a:r>
              <a:rPr lang="en-US" altLang="en-US" smtClean="0"/>
              <a:t> is the estimated average value of Y when the value of X is zero (if X = 0 is in the range of observed X values)</a:t>
            </a:r>
          </a:p>
          <a:p>
            <a:pPr lvl="1" eaLnBrk="1" hangingPunct="1">
              <a:lnSpc>
                <a:spcPct val="110000"/>
              </a:lnSpc>
              <a:spcBef>
                <a:spcPct val="40000"/>
              </a:spcBef>
            </a:pPr>
            <a:r>
              <a:rPr lang="en-US" altLang="en-US" smtClean="0">
                <a:solidFill>
                  <a:schemeClr val="folHlink"/>
                </a:solidFill>
              </a:rPr>
              <a:t>Here, no houses had 0 square feet, so b</a:t>
            </a:r>
            <a:r>
              <a:rPr lang="en-US" altLang="en-US" baseline="-25000" smtClean="0">
                <a:solidFill>
                  <a:schemeClr val="folHlink"/>
                </a:solidFill>
              </a:rPr>
              <a:t>0</a:t>
            </a:r>
            <a:r>
              <a:rPr lang="en-US" altLang="en-US" smtClean="0">
                <a:solidFill>
                  <a:schemeClr val="folHlink"/>
                </a:solidFill>
              </a:rPr>
              <a:t> = 98.24833 just indicates that, for houses within the range of sizes observed, $98,248.33 is the portion of the house price not explained by square feet</a:t>
            </a:r>
            <a:endParaRPr lang="en-US" altLang="en-US" smtClean="0"/>
          </a:p>
        </p:txBody>
      </p:sp>
      <p:graphicFrame>
        <p:nvGraphicFramePr>
          <p:cNvPr id="10242" name="Object 6"/>
          <p:cNvGraphicFramePr>
            <a:graphicFrameLocks noChangeAspect="1"/>
          </p:cNvGraphicFramePr>
          <p:nvPr>
            <p:extLst>
              <p:ext uri="{D42A27DB-BD31-4B8C-83A1-F6EECF244321}">
                <p14:modId xmlns:p14="http://schemas.microsoft.com/office/powerpoint/2010/main" val="907281916"/>
              </p:ext>
            </p:extLst>
          </p:nvPr>
        </p:nvGraphicFramePr>
        <p:xfrm>
          <a:off x="650304" y="1860848"/>
          <a:ext cx="8001000" cy="509588"/>
        </p:xfrm>
        <a:graphic>
          <a:graphicData uri="http://schemas.openxmlformats.org/presentationml/2006/ole">
            <mc:AlternateContent xmlns:mc="http://schemas.openxmlformats.org/markup-compatibility/2006">
              <mc:Choice xmlns:v="urn:schemas-microsoft-com:vml" Requires="v">
                <p:oleObj spid="_x0000_s10285" name="Equation" r:id="rId3" imgW="3200400" imgH="203040" progId="Equation.3">
                  <p:embed/>
                </p:oleObj>
              </mc:Choice>
              <mc:Fallback>
                <p:oleObj name="Equation" r:id="rId3" imgW="32004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04" y="1860848"/>
                        <a:ext cx="8001000" cy="5095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7" name="Freeform 7"/>
          <p:cNvSpPr>
            <a:spLocks/>
          </p:cNvSpPr>
          <p:nvPr/>
        </p:nvSpPr>
        <p:spPr bwMode="auto">
          <a:xfrm>
            <a:off x="1336104" y="1784648"/>
            <a:ext cx="628650" cy="85725"/>
          </a:xfrm>
          <a:custGeom>
            <a:avLst/>
            <a:gdLst>
              <a:gd name="T0" fmla="*/ 0 w 396"/>
              <a:gd name="T1" fmla="*/ 120967515 h 54"/>
              <a:gd name="T2" fmla="*/ 514111915 w 396"/>
              <a:gd name="T3" fmla="*/ 0 h 54"/>
              <a:gd name="T4" fmla="*/ 997981964 w 396"/>
              <a:gd name="T5" fmla="*/ 136088449 h 54"/>
              <a:gd name="T6" fmla="*/ 0 60000 65536"/>
              <a:gd name="T7" fmla="*/ 0 60000 65536"/>
              <a:gd name="T8" fmla="*/ 0 60000 65536"/>
              <a:gd name="T9" fmla="*/ 0 w 396"/>
              <a:gd name="T10" fmla="*/ 0 h 54"/>
              <a:gd name="T11" fmla="*/ 396 w 396"/>
              <a:gd name="T12" fmla="*/ 54 h 54"/>
            </a:gdLst>
            <a:ahLst/>
            <a:cxnLst>
              <a:cxn ang="T6">
                <a:pos x="T0" y="T1"/>
              </a:cxn>
              <a:cxn ang="T7">
                <a:pos x="T2" y="T3"/>
              </a:cxn>
              <a:cxn ang="T8">
                <a:pos x="T4" y="T5"/>
              </a:cxn>
            </a:cxnLst>
            <a:rect l="T9" t="T10" r="T11" b="T12"/>
            <a:pathLst>
              <a:path w="396" h="54">
                <a:moveTo>
                  <a:pt x="0" y="48"/>
                </a:moveTo>
                <a:lnTo>
                  <a:pt x="204" y="0"/>
                </a:lnTo>
                <a:lnTo>
                  <a:pt x="396" y="54"/>
                </a:ln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10248" name="Rectangle 8"/>
          <p:cNvSpPr>
            <a:spLocks noChangeArrowheads="1"/>
          </p:cNvSpPr>
          <p:nvPr/>
        </p:nvSpPr>
        <p:spPr bwMode="auto">
          <a:xfrm>
            <a:off x="574104" y="1632248"/>
            <a:ext cx="8305800" cy="914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pic>
        <p:nvPicPr>
          <p:cNvPr id="10249" name="Picture 9" descr="ho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304" y="476672"/>
            <a:ext cx="12954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535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5053458" y="1788840"/>
            <a:ext cx="1524000" cy="457200"/>
          </a:xfrm>
          <a:prstGeom prst="rect">
            <a:avLst/>
          </a:prstGeom>
          <a:solidFill>
            <a:srgbClr val="C7DAF7"/>
          </a:solidFill>
          <a:ln w="12700" algn="ctr">
            <a:solidFill>
              <a:schemeClr val="tx1"/>
            </a:solidFill>
            <a:miter lim="800000"/>
            <a:headEnd/>
            <a:tailEnd/>
          </a:ln>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11268" name="Rectangle 3"/>
          <p:cNvSpPr>
            <a:spLocks noChangeArrowheads="1"/>
          </p:cNvSpPr>
          <p:nvPr/>
        </p:nvSpPr>
        <p:spPr bwMode="auto">
          <a:xfrm>
            <a:off x="2386458" y="4455840"/>
            <a:ext cx="1676400" cy="457200"/>
          </a:xfrm>
          <a:prstGeom prst="rect">
            <a:avLst/>
          </a:prstGeom>
          <a:solidFill>
            <a:srgbClr val="C7DAF7"/>
          </a:solidFill>
          <a:ln w="19050" algn="ctr">
            <a:solidFill>
              <a:schemeClr val="tx1"/>
            </a:solidFill>
            <a:miter lim="800000"/>
            <a:headEnd/>
            <a:tailEnd/>
          </a:ln>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11269" name="Rectangle 4"/>
          <p:cNvSpPr>
            <a:spLocks noGrp="1" noChangeArrowheads="1"/>
          </p:cNvSpPr>
          <p:nvPr>
            <p:ph type="title"/>
          </p:nvPr>
        </p:nvSpPr>
        <p:spPr>
          <a:xfrm>
            <a:off x="1243458" y="188640"/>
            <a:ext cx="7793038" cy="1066800"/>
          </a:xfrm>
        </p:spPr>
        <p:txBody>
          <a:bodyPr/>
          <a:lstStyle/>
          <a:p>
            <a:pPr eaLnBrk="1" hangingPunct="1">
              <a:lnSpc>
                <a:spcPct val="80000"/>
              </a:lnSpc>
            </a:pPr>
            <a:r>
              <a:rPr lang="en-US" altLang="en-US" smtClean="0"/>
              <a:t>Interpretation of the </a:t>
            </a:r>
            <a:br>
              <a:rPr lang="en-US" altLang="en-US" smtClean="0"/>
            </a:br>
            <a:r>
              <a:rPr lang="en-US" altLang="en-US" smtClean="0"/>
              <a:t>Slope Coefficient,  b</a:t>
            </a:r>
            <a:r>
              <a:rPr lang="en-US" altLang="en-US" baseline="-25000" smtClean="0"/>
              <a:t>1</a:t>
            </a:r>
          </a:p>
        </p:txBody>
      </p:sp>
      <p:sp>
        <p:nvSpPr>
          <p:cNvPr id="11270" name="Rectangle 5"/>
          <p:cNvSpPr>
            <a:spLocks noGrp="1" noChangeArrowheads="1"/>
          </p:cNvSpPr>
          <p:nvPr>
            <p:ph type="body" idx="1"/>
          </p:nvPr>
        </p:nvSpPr>
        <p:spPr>
          <a:xfrm>
            <a:off x="862458" y="2627040"/>
            <a:ext cx="8077200" cy="3046413"/>
          </a:xfrm>
          <a:noFill/>
        </p:spPr>
        <p:txBody>
          <a:bodyPr>
            <a:spAutoFit/>
          </a:bodyPr>
          <a:lstStyle/>
          <a:p>
            <a:pPr eaLnBrk="1" hangingPunct="1">
              <a:lnSpc>
                <a:spcPct val="110000"/>
              </a:lnSpc>
              <a:spcBef>
                <a:spcPct val="40000"/>
              </a:spcBef>
            </a:pPr>
            <a:r>
              <a:rPr lang="en-US" altLang="en-US" sz="3200" smtClean="0"/>
              <a:t>b</a:t>
            </a:r>
            <a:r>
              <a:rPr lang="en-US" altLang="en-US" sz="3200" baseline="-25000" smtClean="0"/>
              <a:t>1</a:t>
            </a:r>
            <a:r>
              <a:rPr lang="en-US" altLang="en-US" sz="3200" smtClean="0"/>
              <a:t> measures the estimated change in the average value of Y as a result of a one-unit change in X</a:t>
            </a:r>
          </a:p>
          <a:p>
            <a:pPr lvl="1" eaLnBrk="1" hangingPunct="1">
              <a:lnSpc>
                <a:spcPct val="110000"/>
              </a:lnSpc>
              <a:spcBef>
                <a:spcPct val="40000"/>
              </a:spcBef>
            </a:pPr>
            <a:r>
              <a:rPr lang="en-US" altLang="en-US" smtClean="0">
                <a:solidFill>
                  <a:schemeClr val="folHlink"/>
                </a:solidFill>
              </a:rPr>
              <a:t>Here, b</a:t>
            </a:r>
            <a:r>
              <a:rPr lang="en-US" altLang="en-US" baseline="-25000" smtClean="0">
                <a:solidFill>
                  <a:schemeClr val="folHlink"/>
                </a:solidFill>
              </a:rPr>
              <a:t>1</a:t>
            </a:r>
            <a:r>
              <a:rPr lang="en-US" altLang="en-US" smtClean="0">
                <a:solidFill>
                  <a:schemeClr val="folHlink"/>
                </a:solidFill>
              </a:rPr>
              <a:t> = .10977 tells us that the average value of a house increases by .10977($1000) = $109.77, on average, for each additional one square foot of size</a:t>
            </a:r>
          </a:p>
        </p:txBody>
      </p:sp>
      <p:graphicFrame>
        <p:nvGraphicFramePr>
          <p:cNvPr id="11266" name="Object 6"/>
          <p:cNvGraphicFramePr>
            <a:graphicFrameLocks noChangeAspect="1"/>
          </p:cNvGraphicFramePr>
          <p:nvPr>
            <p:extLst>
              <p:ext uri="{D42A27DB-BD31-4B8C-83A1-F6EECF244321}">
                <p14:modId xmlns:p14="http://schemas.microsoft.com/office/powerpoint/2010/main" val="1795536464"/>
              </p:ext>
            </p:extLst>
          </p:nvPr>
        </p:nvGraphicFramePr>
        <p:xfrm>
          <a:off x="786258" y="1788840"/>
          <a:ext cx="8001000" cy="509588"/>
        </p:xfrm>
        <a:graphic>
          <a:graphicData uri="http://schemas.openxmlformats.org/presentationml/2006/ole">
            <mc:AlternateContent xmlns:mc="http://schemas.openxmlformats.org/markup-compatibility/2006">
              <mc:Choice xmlns:v="urn:schemas-microsoft-com:vml" Requires="v">
                <p:oleObj spid="_x0000_s11309" name="Equation" r:id="rId3" imgW="3200400" imgH="203040" progId="Equation.3">
                  <p:embed/>
                </p:oleObj>
              </mc:Choice>
              <mc:Fallback>
                <p:oleObj name="Equation" r:id="rId3" imgW="32004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258" y="1788840"/>
                        <a:ext cx="8001000" cy="5095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Freeform 7"/>
          <p:cNvSpPr>
            <a:spLocks/>
          </p:cNvSpPr>
          <p:nvPr/>
        </p:nvSpPr>
        <p:spPr bwMode="auto">
          <a:xfrm>
            <a:off x="1472058" y="1712640"/>
            <a:ext cx="628650" cy="85725"/>
          </a:xfrm>
          <a:custGeom>
            <a:avLst/>
            <a:gdLst>
              <a:gd name="T0" fmla="*/ 0 w 396"/>
              <a:gd name="T1" fmla="*/ 120967515 h 54"/>
              <a:gd name="T2" fmla="*/ 514111915 w 396"/>
              <a:gd name="T3" fmla="*/ 0 h 54"/>
              <a:gd name="T4" fmla="*/ 997981964 w 396"/>
              <a:gd name="T5" fmla="*/ 136088449 h 54"/>
              <a:gd name="T6" fmla="*/ 0 60000 65536"/>
              <a:gd name="T7" fmla="*/ 0 60000 65536"/>
              <a:gd name="T8" fmla="*/ 0 60000 65536"/>
              <a:gd name="T9" fmla="*/ 0 w 396"/>
              <a:gd name="T10" fmla="*/ 0 h 54"/>
              <a:gd name="T11" fmla="*/ 396 w 396"/>
              <a:gd name="T12" fmla="*/ 54 h 54"/>
            </a:gdLst>
            <a:ahLst/>
            <a:cxnLst>
              <a:cxn ang="T6">
                <a:pos x="T0" y="T1"/>
              </a:cxn>
              <a:cxn ang="T7">
                <a:pos x="T2" y="T3"/>
              </a:cxn>
              <a:cxn ang="T8">
                <a:pos x="T4" y="T5"/>
              </a:cxn>
            </a:cxnLst>
            <a:rect l="T9" t="T10" r="T11" b="T12"/>
            <a:pathLst>
              <a:path w="396" h="54">
                <a:moveTo>
                  <a:pt x="0" y="48"/>
                </a:moveTo>
                <a:lnTo>
                  <a:pt x="204" y="0"/>
                </a:lnTo>
                <a:lnTo>
                  <a:pt x="396" y="54"/>
                </a:ln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11272" name="Rectangle 8"/>
          <p:cNvSpPr>
            <a:spLocks noChangeArrowheads="1"/>
          </p:cNvSpPr>
          <p:nvPr/>
        </p:nvSpPr>
        <p:spPr bwMode="auto">
          <a:xfrm>
            <a:off x="710058" y="1560240"/>
            <a:ext cx="8305800" cy="9144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pic>
        <p:nvPicPr>
          <p:cNvPr id="11273" name="Picture 9" descr="ho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332656"/>
            <a:ext cx="12954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3072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descr="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332656"/>
            <a:ext cx="1143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0" name="Object 3"/>
          <p:cNvGraphicFramePr>
            <a:graphicFrameLocks noChangeAspect="1"/>
          </p:cNvGraphicFramePr>
          <p:nvPr>
            <p:extLst>
              <p:ext uri="{D42A27DB-BD31-4B8C-83A1-F6EECF244321}">
                <p14:modId xmlns:p14="http://schemas.microsoft.com/office/powerpoint/2010/main" val="261159998"/>
              </p:ext>
            </p:extLst>
          </p:nvPr>
        </p:nvGraphicFramePr>
        <p:xfrm>
          <a:off x="1259904" y="2779440"/>
          <a:ext cx="6324600" cy="2305050"/>
        </p:xfrm>
        <a:graphic>
          <a:graphicData uri="http://schemas.openxmlformats.org/presentationml/2006/ole">
            <mc:AlternateContent xmlns:mc="http://schemas.openxmlformats.org/markup-compatibility/2006">
              <mc:Choice xmlns:v="urn:schemas-microsoft-com:vml" Requires="v">
                <p:oleObj spid="_x0000_s12333" name="Equation" r:id="rId4" imgW="2438280" imgH="876240" progId="Equation.3">
                  <p:embed/>
                </p:oleObj>
              </mc:Choice>
              <mc:Fallback>
                <p:oleObj name="Equation" r:id="rId4" imgW="2438280" imgH="876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904" y="2779440"/>
                        <a:ext cx="6324600" cy="2305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Freeform 4"/>
          <p:cNvSpPr>
            <a:spLocks/>
          </p:cNvSpPr>
          <p:nvPr/>
        </p:nvSpPr>
        <p:spPr bwMode="auto">
          <a:xfrm>
            <a:off x="2021904" y="2779440"/>
            <a:ext cx="628650" cy="85725"/>
          </a:xfrm>
          <a:custGeom>
            <a:avLst/>
            <a:gdLst>
              <a:gd name="T0" fmla="*/ 0 w 396"/>
              <a:gd name="T1" fmla="*/ 120967515 h 54"/>
              <a:gd name="T2" fmla="*/ 514111915 w 396"/>
              <a:gd name="T3" fmla="*/ 0 h 54"/>
              <a:gd name="T4" fmla="*/ 997981964 w 396"/>
              <a:gd name="T5" fmla="*/ 136088449 h 54"/>
              <a:gd name="T6" fmla="*/ 0 60000 65536"/>
              <a:gd name="T7" fmla="*/ 0 60000 65536"/>
              <a:gd name="T8" fmla="*/ 0 60000 65536"/>
              <a:gd name="T9" fmla="*/ 0 w 396"/>
              <a:gd name="T10" fmla="*/ 0 h 54"/>
              <a:gd name="T11" fmla="*/ 396 w 396"/>
              <a:gd name="T12" fmla="*/ 54 h 54"/>
            </a:gdLst>
            <a:ahLst/>
            <a:cxnLst>
              <a:cxn ang="T6">
                <a:pos x="T0" y="T1"/>
              </a:cxn>
              <a:cxn ang="T7">
                <a:pos x="T2" y="T3"/>
              </a:cxn>
              <a:cxn ang="T8">
                <a:pos x="T4" y="T5"/>
              </a:cxn>
            </a:cxnLst>
            <a:rect l="T9" t="T10" r="T11" b="T12"/>
            <a:pathLst>
              <a:path w="396" h="54">
                <a:moveTo>
                  <a:pt x="0" y="48"/>
                </a:moveTo>
                <a:lnTo>
                  <a:pt x="204" y="0"/>
                </a:lnTo>
                <a:lnTo>
                  <a:pt x="396" y="54"/>
                </a:ln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12293" name="Rectangle 6"/>
          <p:cNvSpPr>
            <a:spLocks noChangeArrowheads="1"/>
          </p:cNvSpPr>
          <p:nvPr/>
        </p:nvSpPr>
        <p:spPr bwMode="auto">
          <a:xfrm>
            <a:off x="2326704" y="1484040"/>
            <a:ext cx="4876800" cy="984250"/>
          </a:xfrm>
          <a:prstGeom prst="rect">
            <a:avLst/>
          </a:prstGeom>
          <a:solidFill>
            <a:srgbClr val="FDE0BD"/>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900"/>
              <a:t>Predict the price for a house with 2000 square feet:</a:t>
            </a:r>
          </a:p>
        </p:txBody>
      </p:sp>
      <p:sp>
        <p:nvSpPr>
          <p:cNvPr id="12294" name="Rectangle 7"/>
          <p:cNvSpPr>
            <a:spLocks noChangeArrowheads="1"/>
          </p:cNvSpPr>
          <p:nvPr/>
        </p:nvSpPr>
        <p:spPr bwMode="auto">
          <a:xfrm>
            <a:off x="650304" y="5141640"/>
            <a:ext cx="7315200" cy="984250"/>
          </a:xfrm>
          <a:prstGeom prst="rect">
            <a:avLst/>
          </a:prstGeom>
          <a:solidFill>
            <a:srgbClr val="C7DAF7"/>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900"/>
              <a:t>The predicted price for a house with 2000 square feet is 317.85($1,000s) = $317,850</a:t>
            </a:r>
          </a:p>
        </p:txBody>
      </p:sp>
      <p:sp>
        <p:nvSpPr>
          <p:cNvPr id="12295" name="Rectangle 10"/>
          <p:cNvSpPr>
            <a:spLocks noGrp="1" noChangeArrowheads="1"/>
          </p:cNvSpPr>
          <p:nvPr>
            <p:ph type="title"/>
          </p:nvPr>
        </p:nvSpPr>
        <p:spPr>
          <a:xfrm>
            <a:off x="1717104" y="188640"/>
            <a:ext cx="6629400" cy="1066800"/>
          </a:xfrm>
          <a:noFill/>
        </p:spPr>
        <p:txBody>
          <a:bodyPr/>
          <a:lstStyle/>
          <a:p>
            <a:pPr eaLnBrk="1" hangingPunct="1">
              <a:lnSpc>
                <a:spcPct val="80000"/>
              </a:lnSpc>
            </a:pPr>
            <a:r>
              <a:rPr lang="en-US" altLang="en-US" smtClean="0"/>
              <a:t>Predictions using </a:t>
            </a:r>
            <a:br>
              <a:rPr lang="en-US" altLang="en-US" smtClean="0"/>
            </a:br>
            <a:r>
              <a:rPr lang="en-US" altLang="en-US" smtClean="0"/>
              <a:t>Regression Analysis</a:t>
            </a:r>
          </a:p>
        </p:txBody>
      </p:sp>
    </p:spTree>
    <p:extLst>
      <p:ext uri="{BB962C8B-B14F-4D97-AF65-F5344CB8AC3E}">
        <p14:creationId xmlns:p14="http://schemas.microsoft.com/office/powerpoint/2010/main" val="1701187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body" idx="1"/>
          </p:nvPr>
        </p:nvSpPr>
        <p:spPr>
          <a:xfrm>
            <a:off x="990600" y="1299320"/>
            <a:ext cx="7620000" cy="4532312"/>
          </a:xfrm>
        </p:spPr>
        <p:txBody>
          <a:bodyPr/>
          <a:lstStyle/>
          <a:p>
            <a:pPr eaLnBrk="1" hangingPunct="1"/>
            <a:r>
              <a:rPr lang="en-US" altLang="en-US" sz="2700" smtClean="0"/>
              <a:t>The </a:t>
            </a:r>
            <a:r>
              <a:rPr lang="en-US" altLang="en-US" sz="2700" smtClean="0">
                <a:solidFill>
                  <a:schemeClr val="folHlink"/>
                </a:solidFill>
              </a:rPr>
              <a:t>coefficient of determination</a:t>
            </a:r>
            <a:r>
              <a:rPr lang="en-US" altLang="en-US" sz="2700" smtClean="0"/>
              <a:t> is the portion of the total variation in the dependent variable that is explained by variation in the independent variable</a:t>
            </a:r>
            <a:endParaRPr lang="en-US" altLang="en-US" sz="1400" smtClean="0"/>
          </a:p>
          <a:p>
            <a:pPr eaLnBrk="1" hangingPunct="1"/>
            <a:r>
              <a:rPr lang="en-US" altLang="en-US" sz="2700" smtClean="0"/>
              <a:t>The coefficient of determination is also called </a:t>
            </a:r>
            <a:r>
              <a:rPr lang="en-US" altLang="en-US" sz="2700" smtClean="0">
                <a:solidFill>
                  <a:schemeClr val="folHlink"/>
                </a:solidFill>
              </a:rPr>
              <a:t>r-squared</a:t>
            </a:r>
            <a:r>
              <a:rPr lang="en-US" altLang="en-US" sz="2700" smtClean="0"/>
              <a:t> and is denoted as </a:t>
            </a:r>
            <a:r>
              <a:rPr lang="en-US" altLang="en-US" sz="2700" smtClean="0">
                <a:solidFill>
                  <a:schemeClr val="folHlink"/>
                </a:solidFill>
              </a:rPr>
              <a:t>r</a:t>
            </a:r>
            <a:r>
              <a:rPr lang="en-US" altLang="en-US" sz="2700" baseline="30000" smtClean="0">
                <a:solidFill>
                  <a:schemeClr val="folHlink"/>
                </a:solidFill>
              </a:rPr>
              <a:t>2</a:t>
            </a:r>
            <a:endParaRPr lang="en-US" altLang="en-US" sz="2700" smtClean="0"/>
          </a:p>
        </p:txBody>
      </p:sp>
      <p:sp>
        <p:nvSpPr>
          <p:cNvPr id="13317" name="Rectangle 3"/>
          <p:cNvSpPr>
            <a:spLocks noGrp="1" noChangeArrowheads="1"/>
          </p:cNvSpPr>
          <p:nvPr>
            <p:ph type="title"/>
          </p:nvPr>
        </p:nvSpPr>
        <p:spPr>
          <a:xfrm>
            <a:off x="1219200" y="116632"/>
            <a:ext cx="7696200" cy="762000"/>
          </a:xfrm>
          <a:noFill/>
        </p:spPr>
        <p:txBody>
          <a:bodyPr/>
          <a:lstStyle/>
          <a:p>
            <a:pPr defTabSz="914400" eaLnBrk="1" hangingPunct="1"/>
            <a:r>
              <a:rPr lang="en-US" altLang="en-US" smtClean="0"/>
              <a:t>Coefficient of Determination, r</a:t>
            </a:r>
            <a:r>
              <a:rPr lang="en-US" altLang="en-US" baseline="30000" smtClean="0"/>
              <a:t>2</a:t>
            </a:r>
          </a:p>
        </p:txBody>
      </p:sp>
      <p:graphicFrame>
        <p:nvGraphicFramePr>
          <p:cNvPr id="13314" name="Object 5"/>
          <p:cNvGraphicFramePr>
            <a:graphicFrameLocks noChangeAspect="1"/>
          </p:cNvGraphicFramePr>
          <p:nvPr>
            <p:extLst>
              <p:ext uri="{D42A27DB-BD31-4B8C-83A1-F6EECF244321}">
                <p14:modId xmlns:p14="http://schemas.microsoft.com/office/powerpoint/2010/main" val="640492035"/>
              </p:ext>
            </p:extLst>
          </p:nvPr>
        </p:nvGraphicFramePr>
        <p:xfrm>
          <a:off x="3806825" y="5464920"/>
          <a:ext cx="1831975" cy="595312"/>
        </p:xfrm>
        <a:graphic>
          <a:graphicData uri="http://schemas.openxmlformats.org/presentationml/2006/ole">
            <mc:AlternateContent xmlns:mc="http://schemas.openxmlformats.org/markup-compatibility/2006">
              <mc:Choice xmlns:v="urn:schemas-microsoft-com:vml" Requires="v">
                <p:oleObj spid="_x0000_s13400" name="Equation" r:id="rId3" imgW="622080" imgH="203040" progId="Equation.3">
                  <p:embed/>
                </p:oleObj>
              </mc:Choice>
              <mc:Fallback>
                <p:oleObj name="Equation" r:id="rId3" imgW="6220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6825" y="5464920"/>
                        <a:ext cx="1831975" cy="595312"/>
                      </a:xfrm>
                      <a:prstGeom prst="rect">
                        <a:avLst/>
                      </a:prstGeom>
                      <a:solidFill>
                        <a:srgbClr val="C7DA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Text Box 6"/>
          <p:cNvSpPr txBox="1">
            <a:spLocks noChangeArrowheads="1"/>
          </p:cNvSpPr>
          <p:nvPr/>
        </p:nvSpPr>
        <p:spPr bwMode="auto">
          <a:xfrm>
            <a:off x="2895600" y="5526832"/>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spcBef>
                <a:spcPct val="50000"/>
              </a:spcBef>
            </a:pPr>
            <a:r>
              <a:rPr lang="en-US" altLang="en-US" sz="2000"/>
              <a:t>note:</a:t>
            </a:r>
          </a:p>
        </p:txBody>
      </p:sp>
      <p:graphicFrame>
        <p:nvGraphicFramePr>
          <p:cNvPr id="13315" name="Object 7"/>
          <p:cNvGraphicFramePr>
            <a:graphicFrameLocks noChangeAspect="1"/>
          </p:cNvGraphicFramePr>
          <p:nvPr>
            <p:extLst>
              <p:ext uri="{D42A27DB-BD31-4B8C-83A1-F6EECF244321}">
                <p14:modId xmlns:p14="http://schemas.microsoft.com/office/powerpoint/2010/main" val="2160827607"/>
              </p:ext>
            </p:extLst>
          </p:nvPr>
        </p:nvGraphicFramePr>
        <p:xfrm>
          <a:off x="1905000" y="4155232"/>
          <a:ext cx="5792788" cy="906463"/>
        </p:xfrm>
        <a:graphic>
          <a:graphicData uri="http://schemas.openxmlformats.org/presentationml/2006/ole">
            <mc:AlternateContent xmlns:mc="http://schemas.openxmlformats.org/markup-compatibility/2006">
              <mc:Choice xmlns:v="urn:schemas-microsoft-com:vml" Requires="v">
                <p:oleObj spid="_x0000_s13401" name="Equation" r:id="rId5" imgW="2666880" imgH="419040" progId="Equation.3">
                  <p:embed/>
                </p:oleObj>
              </mc:Choice>
              <mc:Fallback>
                <p:oleObj name="Equation" r:id="rId5" imgW="266688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155232"/>
                        <a:ext cx="5792788" cy="906463"/>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0264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Graphical </a:t>
            </a:r>
            <a:r>
              <a:rPr lang="en-IN" b="1" dirty="0" smtClean="0"/>
              <a:t>Analysis</a:t>
            </a:r>
            <a:endParaRPr lang="en-IN" b="1" dirty="0"/>
          </a:p>
        </p:txBody>
      </p:sp>
      <p:sp>
        <p:nvSpPr>
          <p:cNvPr id="3" name="Content Placeholder 2"/>
          <p:cNvSpPr>
            <a:spLocks noGrp="1"/>
          </p:cNvSpPr>
          <p:nvPr>
            <p:ph idx="1"/>
          </p:nvPr>
        </p:nvSpPr>
        <p:spPr/>
        <p:txBody>
          <a:bodyPr>
            <a:normAutofit lnSpcReduction="10000"/>
          </a:bodyPr>
          <a:lstStyle/>
          <a:p>
            <a:r>
              <a:rPr lang="en-IN" dirty="0" smtClean="0"/>
              <a:t>To </a:t>
            </a:r>
            <a:r>
              <a:rPr lang="en-IN" dirty="0"/>
              <a:t>predict Distance (</a:t>
            </a:r>
            <a:r>
              <a:rPr lang="en-IN" dirty="0" err="1"/>
              <a:t>dist</a:t>
            </a:r>
            <a:r>
              <a:rPr lang="en-IN" dirty="0"/>
              <a:t>) by establishing a statistically significant linear relationship with Speed (speed</a:t>
            </a:r>
            <a:r>
              <a:rPr lang="en-IN" dirty="0" smtClean="0"/>
              <a:t>).</a:t>
            </a:r>
            <a:endParaRPr lang="en-IN" dirty="0"/>
          </a:p>
          <a:p>
            <a:pPr lvl="1"/>
            <a:r>
              <a:rPr lang="en-IN" b="1" dirty="0" smtClean="0"/>
              <a:t>Scatter </a:t>
            </a:r>
            <a:r>
              <a:rPr lang="en-IN" b="1" dirty="0"/>
              <a:t>plot</a:t>
            </a:r>
            <a:r>
              <a:rPr lang="en-IN" dirty="0"/>
              <a:t>: Visualize the linear relationship between the predictor and response</a:t>
            </a:r>
          </a:p>
          <a:p>
            <a:pPr lvl="1"/>
            <a:r>
              <a:rPr lang="en-IN" b="1" dirty="0" smtClean="0"/>
              <a:t>Box </a:t>
            </a:r>
            <a:r>
              <a:rPr lang="en-IN" b="1" dirty="0"/>
              <a:t>plot</a:t>
            </a:r>
            <a:r>
              <a:rPr lang="en-IN" dirty="0"/>
              <a:t>: To spot any outlier observations in the variable. Having outliers in your predictor can drastically affect the predictions as they can easily affect the direction/slope of the line of best </a:t>
            </a:r>
            <a:r>
              <a:rPr lang="en-IN" dirty="0" smtClean="0"/>
              <a:t>fit.</a:t>
            </a:r>
          </a:p>
          <a:p>
            <a:pPr lvl="1"/>
            <a:r>
              <a:rPr lang="en-IN" b="1" dirty="0" smtClean="0"/>
              <a:t>Density </a:t>
            </a:r>
            <a:r>
              <a:rPr lang="en-IN" b="1" dirty="0"/>
              <a:t>plot</a:t>
            </a:r>
            <a:r>
              <a:rPr lang="en-IN" dirty="0"/>
              <a:t>: To see the distribution of the predictor variable. Ideally, a close to normal distribution (a bell shaped curve), without being skewed to the left or right is preferred. Let us see how to make each one of them.</a:t>
            </a:r>
          </a:p>
          <a:p>
            <a:endParaRPr lang="en-IN" dirty="0"/>
          </a:p>
        </p:txBody>
      </p:sp>
    </p:spTree>
    <p:extLst>
      <p:ext uri="{BB962C8B-B14F-4D97-AF65-F5344CB8AC3E}">
        <p14:creationId xmlns:p14="http://schemas.microsoft.com/office/powerpoint/2010/main" val="4055323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Correlation</a:t>
            </a:r>
            <a:endParaRPr lang="en-IN" dirty="0"/>
          </a:p>
        </p:txBody>
      </p:sp>
      <p:sp>
        <p:nvSpPr>
          <p:cNvPr id="3" name="Content Placeholder 2"/>
          <p:cNvSpPr>
            <a:spLocks noGrp="1"/>
          </p:cNvSpPr>
          <p:nvPr>
            <p:ph idx="1"/>
          </p:nvPr>
        </p:nvSpPr>
        <p:spPr/>
        <p:txBody>
          <a:bodyPr>
            <a:normAutofit lnSpcReduction="10000"/>
          </a:bodyPr>
          <a:lstStyle/>
          <a:p>
            <a:r>
              <a:rPr lang="en-IN" dirty="0"/>
              <a:t>Correlation is a statistical measure that suggests the level of linear dependence between two variables, that occur in pair – just like what we have here in speed and dist. Correlation can take values between -1 to +1. </a:t>
            </a:r>
            <a:endParaRPr lang="en-IN" dirty="0" smtClean="0"/>
          </a:p>
          <a:p>
            <a:r>
              <a:rPr lang="en-IN" dirty="0" smtClean="0"/>
              <a:t>If </a:t>
            </a:r>
            <a:r>
              <a:rPr lang="en-IN" dirty="0"/>
              <a:t>we observe for every instance where speed increases, the distance also increases along with it, then there is a high positive correlation between them and therefore the correlation between them will be closer to 1. </a:t>
            </a:r>
            <a:endParaRPr lang="en-IN" dirty="0" smtClean="0"/>
          </a:p>
          <a:p>
            <a:r>
              <a:rPr lang="en-IN" dirty="0" smtClean="0"/>
              <a:t>The </a:t>
            </a:r>
            <a:r>
              <a:rPr lang="en-IN" dirty="0"/>
              <a:t>opposite is true for an inverse relationship, in which case, the correlation between the variables will be close to -1.</a:t>
            </a:r>
          </a:p>
        </p:txBody>
      </p:sp>
    </p:spTree>
    <p:extLst>
      <p:ext uri="{BB962C8B-B14F-4D97-AF65-F5344CB8AC3E}">
        <p14:creationId xmlns:p14="http://schemas.microsoft.com/office/powerpoint/2010/main" val="3815050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A value closer to 0 suggests a weak relationship between the variables. </a:t>
            </a:r>
            <a:endParaRPr lang="en-IN" dirty="0" smtClean="0"/>
          </a:p>
          <a:p>
            <a:r>
              <a:rPr lang="en-IN" dirty="0" smtClean="0"/>
              <a:t>A </a:t>
            </a:r>
            <a:r>
              <a:rPr lang="en-IN" dirty="0"/>
              <a:t>low correlation (-0.2 &lt; x &lt; 0.2) probably suggests that much of variation of the response variable (</a:t>
            </a:r>
            <a:r>
              <a:rPr lang="en-IN" i="1" dirty="0"/>
              <a:t>Y</a:t>
            </a:r>
            <a:r>
              <a:rPr lang="en-IN" dirty="0"/>
              <a:t>) is unexplained by the predictor (</a:t>
            </a:r>
            <a:r>
              <a:rPr lang="en-IN" i="1" dirty="0"/>
              <a:t>X</a:t>
            </a:r>
            <a:r>
              <a:rPr lang="en-IN" dirty="0"/>
              <a:t>), in which case, we should probably </a:t>
            </a:r>
            <a:r>
              <a:rPr lang="en-IN" dirty="0" smtClean="0"/>
              <a:t>look </a:t>
            </a:r>
            <a:r>
              <a:rPr lang="en-IN" dirty="0"/>
              <a:t>for better explanatory variables</a:t>
            </a:r>
            <a:r>
              <a:rPr lang="en-IN" dirty="0" smtClean="0"/>
              <a:t>.</a:t>
            </a:r>
          </a:p>
          <a:p>
            <a:r>
              <a:rPr lang="en-IN" dirty="0" err="1"/>
              <a:t>cor</a:t>
            </a:r>
            <a:r>
              <a:rPr lang="en-IN" dirty="0"/>
              <a:t>(</a:t>
            </a:r>
            <a:r>
              <a:rPr lang="en-IN" dirty="0" err="1"/>
              <a:t>cars$speed</a:t>
            </a:r>
            <a:r>
              <a:rPr lang="en-IN" dirty="0"/>
              <a:t>, </a:t>
            </a:r>
            <a:r>
              <a:rPr lang="en-IN" dirty="0" err="1"/>
              <a:t>cars$dist</a:t>
            </a:r>
            <a:r>
              <a:rPr lang="en-IN" dirty="0" smtClean="0"/>
              <a:t>) </a:t>
            </a:r>
          </a:p>
          <a:p>
            <a:r>
              <a:rPr lang="en-IN" dirty="0"/>
              <a:t>0.8068949</a:t>
            </a:r>
          </a:p>
        </p:txBody>
      </p:sp>
    </p:spTree>
    <p:extLst>
      <p:ext uri="{BB962C8B-B14F-4D97-AF65-F5344CB8AC3E}">
        <p14:creationId xmlns:p14="http://schemas.microsoft.com/office/powerpoint/2010/main" val="2022217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Build Linear </a:t>
            </a:r>
            <a:r>
              <a:rPr lang="en-IN" b="1" dirty="0" smtClean="0"/>
              <a:t>Model</a:t>
            </a:r>
            <a:endParaRPr lang="en-IN" dirty="0"/>
          </a:p>
        </p:txBody>
      </p:sp>
      <p:sp>
        <p:nvSpPr>
          <p:cNvPr id="3" name="Content Placeholder 2"/>
          <p:cNvSpPr>
            <a:spLocks noGrp="1"/>
          </p:cNvSpPr>
          <p:nvPr>
            <p:ph idx="1"/>
          </p:nvPr>
        </p:nvSpPr>
        <p:spPr/>
        <p:txBody>
          <a:bodyPr>
            <a:normAutofit/>
          </a:bodyPr>
          <a:lstStyle/>
          <a:p>
            <a:r>
              <a:rPr lang="en-IN" dirty="0"/>
              <a:t>The function used for building linear models is lm(). </a:t>
            </a:r>
            <a:endParaRPr lang="en-IN" dirty="0" smtClean="0"/>
          </a:p>
          <a:p>
            <a:r>
              <a:rPr lang="en-IN" dirty="0" smtClean="0"/>
              <a:t>The </a:t>
            </a:r>
            <a:r>
              <a:rPr lang="en-IN" dirty="0"/>
              <a:t>lm() function takes in two main arguments, namely: </a:t>
            </a:r>
            <a:endParaRPr lang="en-IN" dirty="0" smtClean="0"/>
          </a:p>
          <a:p>
            <a:pPr lvl="1"/>
            <a:r>
              <a:rPr lang="en-IN" dirty="0" smtClean="0"/>
              <a:t>1</a:t>
            </a:r>
            <a:r>
              <a:rPr lang="en-IN" dirty="0"/>
              <a:t>. Formula </a:t>
            </a:r>
            <a:endParaRPr lang="en-IN" dirty="0" smtClean="0"/>
          </a:p>
          <a:p>
            <a:pPr lvl="1"/>
            <a:r>
              <a:rPr lang="en-IN" dirty="0" smtClean="0"/>
              <a:t>2</a:t>
            </a:r>
            <a:r>
              <a:rPr lang="en-IN" dirty="0"/>
              <a:t>. Data. </a:t>
            </a:r>
            <a:endParaRPr lang="en-IN" dirty="0" smtClean="0"/>
          </a:p>
          <a:p>
            <a:r>
              <a:rPr lang="en-IN" dirty="0" smtClean="0"/>
              <a:t>The </a:t>
            </a:r>
            <a:r>
              <a:rPr lang="en-IN" dirty="0"/>
              <a:t>data is typically a </a:t>
            </a:r>
            <a:r>
              <a:rPr lang="en-IN" dirty="0" err="1"/>
              <a:t>data.frame</a:t>
            </a:r>
            <a:r>
              <a:rPr lang="en-IN" dirty="0"/>
              <a:t> and the formula is a object of class formula. </a:t>
            </a:r>
            <a:endParaRPr lang="en-IN" dirty="0" smtClean="0"/>
          </a:p>
          <a:p>
            <a:r>
              <a:rPr lang="en-IN" dirty="0" smtClean="0"/>
              <a:t>The </a:t>
            </a:r>
            <a:r>
              <a:rPr lang="en-IN" dirty="0"/>
              <a:t>most common convention is to write out the formula directly in place of the argument</a:t>
            </a:r>
          </a:p>
        </p:txBody>
      </p:sp>
    </p:spTree>
    <p:extLst>
      <p:ext uri="{BB962C8B-B14F-4D97-AF65-F5344CB8AC3E}">
        <p14:creationId xmlns:p14="http://schemas.microsoft.com/office/powerpoint/2010/main" val="1754217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b="1" dirty="0" err="1"/>
              <a:t>linearMod</a:t>
            </a:r>
            <a:r>
              <a:rPr lang="en-IN" b="1" dirty="0"/>
              <a:t> &lt;- lm(</a:t>
            </a:r>
            <a:r>
              <a:rPr lang="en-IN" b="1" dirty="0" err="1"/>
              <a:t>dist</a:t>
            </a:r>
            <a:r>
              <a:rPr lang="en-IN" b="1" dirty="0"/>
              <a:t> ~ speed, data=cars)</a:t>
            </a:r>
            <a:r>
              <a:rPr lang="en-IN" dirty="0"/>
              <a:t>  # build linear regression model on full data</a:t>
            </a:r>
          </a:p>
          <a:p>
            <a:r>
              <a:rPr lang="en-IN" b="1" dirty="0"/>
              <a:t>print(</a:t>
            </a:r>
            <a:r>
              <a:rPr lang="en-IN" b="1" dirty="0" err="1"/>
              <a:t>linearMod</a:t>
            </a:r>
            <a:r>
              <a:rPr lang="en-IN" b="1" dirty="0"/>
              <a:t>)</a:t>
            </a:r>
          </a:p>
          <a:p>
            <a:r>
              <a:rPr lang="en-IN" dirty="0"/>
              <a:t>#&gt; Call:</a:t>
            </a:r>
          </a:p>
          <a:p>
            <a:r>
              <a:rPr lang="en-IN" dirty="0"/>
              <a:t>#&gt; lm(formula = </a:t>
            </a:r>
            <a:r>
              <a:rPr lang="en-IN" dirty="0" err="1"/>
              <a:t>dist</a:t>
            </a:r>
            <a:r>
              <a:rPr lang="en-IN" dirty="0"/>
              <a:t> ~ speed, data = cars)</a:t>
            </a:r>
          </a:p>
          <a:p>
            <a:r>
              <a:rPr lang="en-IN" dirty="0"/>
              <a:t>#&gt; </a:t>
            </a:r>
          </a:p>
          <a:p>
            <a:r>
              <a:rPr lang="en-IN" dirty="0"/>
              <a:t>#&gt; Coefficients:</a:t>
            </a:r>
          </a:p>
          <a:p>
            <a:r>
              <a:rPr lang="en-IN" dirty="0"/>
              <a:t>#&gt; (Intercept)        speed  </a:t>
            </a:r>
          </a:p>
          <a:p>
            <a:r>
              <a:rPr lang="en-IN" dirty="0"/>
              <a:t>#&gt;     -17.579        3.932</a:t>
            </a:r>
          </a:p>
        </p:txBody>
      </p:sp>
    </p:spTree>
    <p:extLst>
      <p:ext uri="{BB962C8B-B14F-4D97-AF65-F5344CB8AC3E}">
        <p14:creationId xmlns:p14="http://schemas.microsoft.com/office/powerpoint/2010/main" val="1293143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381000"/>
            <a:ext cx="7078662" cy="990600"/>
          </a:xfrm>
        </p:spPr>
        <p:txBody>
          <a:bodyPr/>
          <a:lstStyle/>
          <a:p>
            <a:pPr eaLnBrk="1" hangingPunct="1">
              <a:lnSpc>
                <a:spcPct val="80000"/>
              </a:lnSpc>
            </a:pPr>
            <a:r>
              <a:rPr lang="en-US" altLang="en-US" smtClean="0"/>
              <a:t>Simple Linear Regression Model</a:t>
            </a:r>
          </a:p>
        </p:txBody>
      </p:sp>
      <p:sp>
        <p:nvSpPr>
          <p:cNvPr id="25603" name="Rectangle 3"/>
          <p:cNvSpPr>
            <a:spLocks noGrp="1" noChangeArrowheads="1"/>
          </p:cNvSpPr>
          <p:nvPr>
            <p:ph type="body" idx="1"/>
          </p:nvPr>
        </p:nvSpPr>
        <p:spPr>
          <a:xfrm>
            <a:off x="1219200" y="1905000"/>
            <a:ext cx="6934200" cy="3824288"/>
          </a:xfrm>
        </p:spPr>
        <p:txBody>
          <a:bodyPr/>
          <a:lstStyle/>
          <a:p>
            <a:pPr eaLnBrk="1" hangingPunct="1">
              <a:spcBef>
                <a:spcPct val="45000"/>
              </a:spcBef>
            </a:pPr>
            <a:r>
              <a:rPr lang="en-US" altLang="en-US" sz="2700" smtClean="0"/>
              <a:t>Only </a:t>
            </a:r>
            <a:r>
              <a:rPr lang="en-US" altLang="en-US" sz="2700" b="1" smtClean="0">
                <a:solidFill>
                  <a:schemeClr val="folHlink"/>
                </a:solidFill>
              </a:rPr>
              <a:t>one</a:t>
            </a:r>
            <a:r>
              <a:rPr lang="en-US" altLang="en-US" sz="2700" smtClean="0">
                <a:solidFill>
                  <a:schemeClr val="folHlink"/>
                </a:solidFill>
              </a:rPr>
              <a:t> independent variable</a:t>
            </a:r>
            <a:r>
              <a:rPr lang="en-US" altLang="en-US" sz="2700" smtClean="0"/>
              <a:t>, X</a:t>
            </a:r>
          </a:p>
          <a:p>
            <a:pPr eaLnBrk="1" hangingPunct="1">
              <a:spcBef>
                <a:spcPct val="45000"/>
              </a:spcBef>
            </a:pPr>
            <a:r>
              <a:rPr lang="en-US" altLang="en-US" sz="2700" smtClean="0"/>
              <a:t>Relationship between  X  and  Y  is described by a linear function</a:t>
            </a:r>
          </a:p>
          <a:p>
            <a:pPr eaLnBrk="1" hangingPunct="1">
              <a:spcBef>
                <a:spcPct val="45000"/>
              </a:spcBef>
            </a:pPr>
            <a:r>
              <a:rPr lang="en-US" altLang="en-US" sz="2700" smtClean="0"/>
              <a:t>Changes in  Y  are assumed to be caused by changes in  X</a:t>
            </a:r>
          </a:p>
        </p:txBody>
      </p:sp>
    </p:spTree>
    <p:extLst>
      <p:ext uri="{BB962C8B-B14F-4D97-AF65-F5344CB8AC3E}">
        <p14:creationId xmlns:p14="http://schemas.microsoft.com/office/powerpoint/2010/main" val="1426924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i="1" dirty="0" err="1"/>
              <a:t>dist</a:t>
            </a:r>
            <a:r>
              <a:rPr lang="en-IN" b="1" dirty="0"/>
              <a:t> = </a:t>
            </a:r>
            <a:r>
              <a:rPr lang="en-IN" b="1" i="1" dirty="0"/>
              <a:t>Intercept</a:t>
            </a:r>
            <a:r>
              <a:rPr lang="en-IN" b="1" dirty="0"/>
              <a:t> + (</a:t>
            </a:r>
            <a:r>
              <a:rPr lang="el-GR" b="1" i="1" dirty="0"/>
              <a:t>β</a:t>
            </a:r>
            <a:r>
              <a:rPr lang="el-GR" b="1" dirty="0"/>
              <a:t> ∗ </a:t>
            </a:r>
            <a:r>
              <a:rPr lang="en-IN" b="1" i="1" dirty="0"/>
              <a:t>speed</a:t>
            </a:r>
            <a:r>
              <a:rPr lang="en-IN" b="1" dirty="0"/>
              <a:t>)</a:t>
            </a:r>
            <a:br>
              <a:rPr lang="en-IN" b="1" dirty="0"/>
            </a:br>
            <a:r>
              <a:rPr lang="en-IN" dirty="0"/>
              <a:t>=&gt; </a:t>
            </a:r>
            <a:r>
              <a:rPr lang="en-IN" dirty="0" err="1"/>
              <a:t>dist</a:t>
            </a:r>
            <a:r>
              <a:rPr lang="en-IN" dirty="0"/>
              <a:t> = −17.579 + 3.932∗speed</a:t>
            </a:r>
          </a:p>
        </p:txBody>
      </p:sp>
    </p:spTree>
    <p:extLst>
      <p:ext uri="{BB962C8B-B14F-4D97-AF65-F5344CB8AC3E}">
        <p14:creationId xmlns:p14="http://schemas.microsoft.com/office/powerpoint/2010/main" val="1632188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Linear Regression </a:t>
            </a:r>
            <a:r>
              <a:rPr lang="en-IN" b="1" dirty="0" smtClean="0"/>
              <a:t>Diagnostics</a:t>
            </a:r>
            <a:endParaRPr lang="en-IN" dirty="0"/>
          </a:p>
        </p:txBody>
      </p:sp>
      <p:sp>
        <p:nvSpPr>
          <p:cNvPr id="3" name="Content Placeholder 2"/>
          <p:cNvSpPr>
            <a:spLocks noGrp="1"/>
          </p:cNvSpPr>
          <p:nvPr>
            <p:ph idx="1"/>
          </p:nvPr>
        </p:nvSpPr>
        <p:spPr/>
        <p:txBody>
          <a:bodyPr/>
          <a:lstStyle/>
          <a:p>
            <a:r>
              <a:rPr lang="en-IN" dirty="0"/>
              <a:t>summary(</a:t>
            </a:r>
            <a:r>
              <a:rPr lang="en-IN" dirty="0" err="1"/>
              <a:t>linearMod</a:t>
            </a:r>
            <a:r>
              <a:rPr lang="en-IN" dirty="0"/>
              <a:t>)</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363210"/>
            <a:ext cx="6924364" cy="3010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5734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p Value: Checking for statistical </a:t>
            </a:r>
            <a:r>
              <a:rPr lang="en-IN" b="1" dirty="0" smtClean="0"/>
              <a:t>significance</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model p-Value (bottom last line) and the p-Value of individual predictor variables (extreme right column under ‘Coefficients</a:t>
            </a:r>
            <a:r>
              <a:rPr lang="en-IN" dirty="0" smtClean="0"/>
              <a:t>’).</a:t>
            </a:r>
          </a:p>
          <a:p>
            <a:r>
              <a:rPr lang="en-IN" dirty="0"/>
              <a:t>a linear model to be statistically significant only when both these p-Values are less that the pre-determined statistical significance level, which is ideally 0.05</a:t>
            </a:r>
            <a:r>
              <a:rPr lang="en-IN" dirty="0" smtClean="0"/>
              <a:t>.</a:t>
            </a:r>
          </a:p>
          <a:p>
            <a:r>
              <a:rPr lang="en-IN" dirty="0"/>
              <a:t>This is visually interpreted by the significance stars at the end of the row. The more the stars beside the variable’s p-Value, the more significant the variable.</a:t>
            </a:r>
          </a:p>
        </p:txBody>
      </p:sp>
    </p:spTree>
    <p:extLst>
      <p:ext uri="{BB962C8B-B14F-4D97-AF65-F5344CB8AC3E}">
        <p14:creationId xmlns:p14="http://schemas.microsoft.com/office/powerpoint/2010/main" val="2661346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Null and alternate </a:t>
            </a:r>
            <a:r>
              <a:rPr lang="en-IN" b="1" dirty="0" smtClean="0"/>
              <a:t>hypothesis</a:t>
            </a:r>
            <a:endParaRPr lang="en-IN" dirty="0"/>
          </a:p>
        </p:txBody>
      </p:sp>
      <p:sp>
        <p:nvSpPr>
          <p:cNvPr id="3" name="Content Placeholder 2"/>
          <p:cNvSpPr>
            <a:spLocks noGrp="1"/>
          </p:cNvSpPr>
          <p:nvPr>
            <p:ph idx="1"/>
          </p:nvPr>
        </p:nvSpPr>
        <p:spPr/>
        <p:txBody>
          <a:bodyPr/>
          <a:lstStyle/>
          <a:p>
            <a:r>
              <a:rPr lang="en-IN" dirty="0"/>
              <a:t>In Linear Regression, the Null Hypothesis is that the coefficients associated with the variables is equal to zero. </a:t>
            </a:r>
            <a:endParaRPr lang="en-IN" dirty="0" smtClean="0"/>
          </a:p>
          <a:p>
            <a:r>
              <a:rPr lang="en-IN" dirty="0" smtClean="0"/>
              <a:t>The </a:t>
            </a:r>
            <a:r>
              <a:rPr lang="en-IN" dirty="0"/>
              <a:t>alternate hypothesis is that the coefficients are not equal to zero (i.e. there exists a relationship between the independent variable in question and the dependent variable).</a:t>
            </a:r>
          </a:p>
        </p:txBody>
      </p:sp>
    </p:spTree>
    <p:extLst>
      <p:ext uri="{BB962C8B-B14F-4D97-AF65-F5344CB8AC3E}">
        <p14:creationId xmlns:p14="http://schemas.microsoft.com/office/powerpoint/2010/main" val="929753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t-value</a:t>
            </a:r>
            <a:endParaRPr lang="en-IN" dirty="0"/>
          </a:p>
        </p:txBody>
      </p:sp>
      <p:sp>
        <p:nvSpPr>
          <p:cNvPr id="3" name="Content Placeholder 2"/>
          <p:cNvSpPr>
            <a:spLocks noGrp="1"/>
          </p:cNvSpPr>
          <p:nvPr>
            <p:ph idx="1"/>
          </p:nvPr>
        </p:nvSpPr>
        <p:spPr/>
        <p:txBody>
          <a:bodyPr>
            <a:normAutofit/>
          </a:bodyPr>
          <a:lstStyle/>
          <a:p>
            <a:r>
              <a:rPr lang="en-IN" dirty="0"/>
              <a:t>A larger </a:t>
            </a:r>
            <a:r>
              <a:rPr lang="en-IN" i="1" dirty="0"/>
              <a:t>t-value</a:t>
            </a:r>
            <a:r>
              <a:rPr lang="en-IN" dirty="0"/>
              <a:t> indicates that it is less likely that the coefficient is not equal to zero purely by chance. So, higher the t-value, the better</a:t>
            </a:r>
            <a:r>
              <a:rPr lang="en-IN" dirty="0" smtClean="0"/>
              <a:t>.</a:t>
            </a:r>
          </a:p>
          <a:p>
            <a:r>
              <a:rPr lang="en-IN" i="1" dirty="0" err="1"/>
              <a:t>Pr</a:t>
            </a:r>
            <a:r>
              <a:rPr lang="en-IN" i="1" dirty="0"/>
              <a:t>(&gt;|t|)</a:t>
            </a:r>
            <a:r>
              <a:rPr lang="en-IN" dirty="0"/>
              <a:t> or </a:t>
            </a:r>
            <a:r>
              <a:rPr lang="en-IN" i="1" dirty="0"/>
              <a:t>p-value</a:t>
            </a:r>
            <a:r>
              <a:rPr lang="en-IN" dirty="0"/>
              <a:t> is the probability that you get a t-value as high or higher than the observed value when the Null Hypothesis (the </a:t>
            </a:r>
            <a:r>
              <a:rPr lang="en-IN" i="1" dirty="0"/>
              <a:t>β</a:t>
            </a:r>
            <a:r>
              <a:rPr lang="en-IN" dirty="0"/>
              <a:t> coefficient is equal to zero or that there is no relationship) is true. So if the </a:t>
            </a:r>
            <a:r>
              <a:rPr lang="en-IN" i="1" dirty="0" err="1"/>
              <a:t>Pr</a:t>
            </a:r>
            <a:r>
              <a:rPr lang="en-IN" i="1" dirty="0"/>
              <a:t>(&gt;|t|)</a:t>
            </a:r>
            <a:r>
              <a:rPr lang="en-IN" dirty="0"/>
              <a:t> is low, the coefficients are significant (significantly different from zero). If the </a:t>
            </a:r>
            <a:r>
              <a:rPr lang="en-IN" i="1" dirty="0" err="1"/>
              <a:t>Pr</a:t>
            </a:r>
            <a:r>
              <a:rPr lang="en-IN" i="1" dirty="0"/>
              <a:t>(&gt;|t|)</a:t>
            </a:r>
            <a:r>
              <a:rPr lang="en-IN" dirty="0"/>
              <a:t> is high, the coefficients are not significant.</a:t>
            </a:r>
          </a:p>
        </p:txBody>
      </p:sp>
    </p:spTree>
    <p:extLst>
      <p:ext uri="{BB962C8B-B14F-4D97-AF65-F5344CB8AC3E}">
        <p14:creationId xmlns:p14="http://schemas.microsoft.com/office/powerpoint/2010/main" val="1521393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36712"/>
            <a:ext cx="828253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307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this means to us?</a:t>
            </a:r>
          </a:p>
        </p:txBody>
      </p:sp>
      <p:sp>
        <p:nvSpPr>
          <p:cNvPr id="3" name="Content Placeholder 2"/>
          <p:cNvSpPr>
            <a:spLocks noGrp="1"/>
          </p:cNvSpPr>
          <p:nvPr>
            <p:ph idx="1"/>
          </p:nvPr>
        </p:nvSpPr>
        <p:spPr/>
        <p:txBody>
          <a:bodyPr/>
          <a:lstStyle/>
          <a:p>
            <a:r>
              <a:rPr lang="en-IN" dirty="0" smtClean="0"/>
              <a:t>When </a:t>
            </a:r>
            <a:r>
              <a:rPr lang="en-IN" dirty="0"/>
              <a:t>p Value is less than significance level (&lt; 0.05), we can safely reject the null hypothesis that the co-efficient </a:t>
            </a:r>
            <a:r>
              <a:rPr lang="en-IN" i="1" dirty="0"/>
              <a:t>β</a:t>
            </a:r>
            <a:r>
              <a:rPr lang="en-IN" dirty="0"/>
              <a:t> of the predictor is zero</a:t>
            </a:r>
            <a:r>
              <a:rPr lang="en-IN" dirty="0" smtClean="0"/>
              <a:t>.</a:t>
            </a:r>
          </a:p>
          <a:p>
            <a:r>
              <a:rPr lang="en-IN" dirty="0"/>
              <a:t>In our case, </a:t>
            </a:r>
            <a:r>
              <a:rPr lang="en-IN" dirty="0" err="1"/>
              <a:t>linearMod</a:t>
            </a:r>
            <a:r>
              <a:rPr lang="en-IN" dirty="0"/>
              <a:t>, both these p-Values are well below the 0.05 threshold, so we can conclude our model is indeed statistically significant.</a:t>
            </a:r>
          </a:p>
        </p:txBody>
      </p:sp>
    </p:spTree>
    <p:extLst>
      <p:ext uri="{BB962C8B-B14F-4D97-AF65-F5344CB8AC3E}">
        <p14:creationId xmlns:p14="http://schemas.microsoft.com/office/powerpoint/2010/main" val="601247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R-Squared and </a:t>
            </a:r>
            <a:r>
              <a:rPr lang="en-IN" b="1" dirty="0" err="1"/>
              <a:t>Adj</a:t>
            </a:r>
            <a:r>
              <a:rPr lang="en-IN" b="1" dirty="0"/>
              <a:t> </a:t>
            </a:r>
            <a:r>
              <a:rPr lang="en-IN" b="1" dirty="0" smtClean="0"/>
              <a:t>R-Squared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IN" sz="2800" dirty="0" smtClean="0"/>
                  <a:t>The actual information in a data is the total variation it contains.</a:t>
                </a:r>
              </a:p>
              <a:p>
                <a:r>
                  <a:rPr lang="en-IN" sz="2800" dirty="0"/>
                  <a:t>R-Squared tells us is the proportion of variation in the dependent (response) </a:t>
                </a:r>
                <a:r>
                  <a:rPr lang="en-IN" sz="2800" dirty="0" smtClean="0"/>
                  <a:t>variable</a:t>
                </a:r>
              </a:p>
              <a:p>
                <a:pPr marL="0" indent="0">
                  <a:buNone/>
                </a:pPr>
                <a14:m>
                  <m:oMathPara xmlns:m="http://schemas.openxmlformats.org/officeDocument/2006/math">
                    <m:oMathParaPr>
                      <m:jc m:val="centerGroup"/>
                    </m:oMathParaPr>
                    <m:oMath xmlns:m="http://schemas.openxmlformats.org/officeDocument/2006/math">
                      <m:sSup>
                        <m:sSupPr>
                          <m:ctrlPr>
                            <a:rPr lang="en-IN" sz="2800" b="0" i="1" dirty="0" smtClean="0">
                              <a:latin typeface="Cambria Math"/>
                            </a:rPr>
                          </m:ctrlPr>
                        </m:sSupPr>
                        <m:e>
                          <m:r>
                            <a:rPr lang="en-IN" sz="2800" b="0" i="1" dirty="0" smtClean="0">
                              <a:latin typeface="Cambria Math"/>
                            </a:rPr>
                            <m:t>𝑅</m:t>
                          </m:r>
                        </m:e>
                        <m:sup>
                          <m:r>
                            <a:rPr lang="en-IN" sz="2800" b="0" i="1" dirty="0" smtClean="0">
                              <a:latin typeface="Cambria Math"/>
                            </a:rPr>
                            <m:t>2</m:t>
                          </m:r>
                        </m:sup>
                      </m:sSup>
                      <m:r>
                        <a:rPr lang="en-IN" sz="2800" b="0" i="1" dirty="0" smtClean="0">
                          <a:latin typeface="Cambria Math"/>
                        </a:rPr>
                        <m:t>=1−</m:t>
                      </m:r>
                      <m:f>
                        <m:fPr>
                          <m:ctrlPr>
                            <a:rPr lang="en-IN" sz="2800" i="1" smtClean="0">
                              <a:latin typeface="Cambria Math"/>
                            </a:rPr>
                          </m:ctrlPr>
                        </m:fPr>
                        <m:num>
                          <m:r>
                            <a:rPr lang="en-IN" sz="2800" b="0" i="1" smtClean="0">
                              <a:latin typeface="Cambria Math"/>
                            </a:rPr>
                            <m:t>𝑆𝑆𝐸</m:t>
                          </m:r>
                        </m:num>
                        <m:den>
                          <m:r>
                            <a:rPr lang="en-IN" sz="2800" b="0" i="1" smtClean="0">
                              <a:latin typeface="Cambria Math"/>
                            </a:rPr>
                            <m:t>𝑆𝑆𝑇</m:t>
                          </m:r>
                        </m:den>
                      </m:f>
                    </m:oMath>
                  </m:oMathPara>
                </a14:m>
                <a:endParaRPr lang="en-IN" sz="2800" dirty="0" smtClean="0"/>
              </a:p>
              <a:p>
                <a:pPr marL="0" indent="0">
                  <a:buNone/>
                </a:pPr>
                <a:r>
                  <a:rPr lang="en-IN" sz="2800" i="1" dirty="0"/>
                  <a:t>SSE</a:t>
                </a:r>
                <a:r>
                  <a:rPr lang="en-IN" sz="2800" dirty="0"/>
                  <a:t> is the </a:t>
                </a:r>
                <a:r>
                  <a:rPr lang="en-IN" sz="2800" i="1" dirty="0"/>
                  <a:t>sum of squared </a:t>
                </a:r>
                <a:r>
                  <a:rPr lang="en-IN" sz="2800" i="1" dirty="0" smtClean="0"/>
                  <a:t>errors, </a:t>
                </a:r>
                <a:r>
                  <a:rPr lang="en-IN" sz="2800" dirty="0" smtClean="0"/>
                  <a:t> </a:t>
                </a:r>
                <a14:m>
                  <m:oMath xmlns:m="http://schemas.openxmlformats.org/officeDocument/2006/math">
                    <m:r>
                      <a:rPr lang="en-IN" sz="2800" b="0" i="1" smtClean="0">
                        <a:latin typeface="Cambria Math"/>
                      </a:rPr>
                      <m:t>𝑆𝑆𝐸</m:t>
                    </m:r>
                    <m:r>
                      <a:rPr lang="pt-BR" sz="2800" i="1" smtClean="0">
                        <a:latin typeface="Cambria Math"/>
                      </a:rPr>
                      <m:t>=</m:t>
                    </m:r>
                    <m:nary>
                      <m:naryPr>
                        <m:chr m:val="∑"/>
                        <m:ctrlPr>
                          <a:rPr lang="pt-BR" sz="2800" i="1" smtClean="0">
                            <a:latin typeface="Cambria Math"/>
                          </a:rPr>
                        </m:ctrlPr>
                      </m:naryPr>
                      <m:sub>
                        <m:r>
                          <a:rPr lang="en-IN" sz="2800" b="0" i="1" smtClean="0">
                            <a:latin typeface="Cambria Math"/>
                          </a:rPr>
                          <m:t>𝑖</m:t>
                        </m:r>
                      </m:sub>
                      <m:sup>
                        <m:r>
                          <a:rPr lang="pt-BR" sz="2800" i="1" smtClean="0">
                            <a:latin typeface="Cambria Math"/>
                          </a:rPr>
                          <m:t>𝑛</m:t>
                        </m:r>
                      </m:sup>
                      <m:e>
                        <m:sSup>
                          <m:sSupPr>
                            <m:ctrlPr>
                              <a:rPr lang="pt-BR" sz="2800" i="1" smtClean="0">
                                <a:latin typeface="Cambria Math"/>
                              </a:rPr>
                            </m:ctrlPr>
                          </m:sSupPr>
                          <m:e>
                            <m:d>
                              <m:dPr>
                                <m:ctrlPr>
                                  <a:rPr lang="pt-BR" sz="2800" i="1">
                                    <a:latin typeface="Cambria Math"/>
                                  </a:rPr>
                                </m:ctrlPr>
                              </m:dPr>
                              <m:e>
                                <m:sSub>
                                  <m:sSubPr>
                                    <m:ctrlPr>
                                      <a:rPr lang="pt-BR" sz="2800" i="1">
                                        <a:latin typeface="Cambria Math"/>
                                      </a:rPr>
                                    </m:ctrlPr>
                                  </m:sSubPr>
                                  <m:e>
                                    <m:r>
                                      <a:rPr lang="en-IN" sz="2800" i="1">
                                        <a:latin typeface="Cambria Math"/>
                                      </a:rPr>
                                      <m:t>𝑦</m:t>
                                    </m:r>
                                  </m:e>
                                  <m:sub>
                                    <m:r>
                                      <a:rPr lang="en-IN" sz="2800" i="1">
                                        <a:latin typeface="Cambria Math"/>
                                      </a:rPr>
                                      <m:t>𝑖</m:t>
                                    </m:r>
                                  </m:sub>
                                </m:sSub>
                                <m:r>
                                  <a:rPr lang="en-IN" sz="2800" i="1">
                                    <a:latin typeface="Cambria Math"/>
                                  </a:rPr>
                                  <m:t>−</m:t>
                                </m:r>
                                <m:sSub>
                                  <m:sSubPr>
                                    <m:ctrlPr>
                                      <a:rPr lang="pt-BR" sz="2800" i="1">
                                        <a:latin typeface="Cambria Math"/>
                                      </a:rPr>
                                    </m:ctrlPr>
                                  </m:sSubPr>
                                  <m:e>
                                    <m:r>
                                      <a:rPr lang="cy-GB" sz="2800" b="0" i="1" smtClean="0">
                                        <a:latin typeface="Cambria Math"/>
                                      </a:rPr>
                                      <m:t>ŷ</m:t>
                                    </m:r>
                                  </m:e>
                                  <m:sub>
                                    <m:r>
                                      <a:rPr lang="en-IN" sz="2800" i="1">
                                        <a:latin typeface="Cambria Math"/>
                                      </a:rPr>
                                      <m:t>𝑖</m:t>
                                    </m:r>
                                  </m:sub>
                                </m:sSub>
                              </m:e>
                            </m:d>
                          </m:e>
                          <m:sup>
                            <m:r>
                              <a:rPr lang="en-IN" sz="2800" b="0" i="1" smtClean="0">
                                <a:latin typeface="Cambria Math"/>
                              </a:rPr>
                              <m:t>2</m:t>
                            </m:r>
                          </m:sup>
                        </m:sSup>
                      </m:e>
                    </m:nary>
                  </m:oMath>
                </a14:m>
                <a:endParaRPr lang="en-IN" sz="2800" dirty="0" smtClean="0"/>
              </a:p>
              <a:p>
                <a:pPr marL="0" indent="0">
                  <a:buNone/>
                </a:pPr>
                <a:r>
                  <a:rPr lang="en-IN" sz="2800" i="1" dirty="0"/>
                  <a:t>sum of squared total</a:t>
                </a:r>
                <a:r>
                  <a:rPr lang="en-IN" sz="2800" dirty="0" smtClean="0"/>
                  <a:t>, </a:t>
                </a:r>
                <a14:m>
                  <m:oMath xmlns:m="http://schemas.openxmlformats.org/officeDocument/2006/math">
                    <m:r>
                      <a:rPr lang="en-IN" sz="2800" i="1">
                        <a:latin typeface="Cambria Math"/>
                      </a:rPr>
                      <m:t>𝑆𝑆</m:t>
                    </m:r>
                    <m:r>
                      <a:rPr lang="en-IN" sz="2800" b="0" i="1" smtClean="0">
                        <a:latin typeface="Cambria Math"/>
                      </a:rPr>
                      <m:t>𝑇</m:t>
                    </m:r>
                    <m:r>
                      <a:rPr lang="pt-BR" sz="2800" i="1">
                        <a:latin typeface="Cambria Math"/>
                      </a:rPr>
                      <m:t>=</m:t>
                    </m:r>
                    <m:nary>
                      <m:naryPr>
                        <m:chr m:val="∑"/>
                        <m:ctrlPr>
                          <a:rPr lang="pt-BR" sz="2800" i="1">
                            <a:latin typeface="Cambria Math"/>
                          </a:rPr>
                        </m:ctrlPr>
                      </m:naryPr>
                      <m:sub>
                        <m:r>
                          <a:rPr lang="en-IN" sz="2800" i="1">
                            <a:latin typeface="Cambria Math"/>
                          </a:rPr>
                          <m:t>𝑖</m:t>
                        </m:r>
                      </m:sub>
                      <m:sup>
                        <m:r>
                          <a:rPr lang="pt-BR" sz="2800" i="1">
                            <a:latin typeface="Cambria Math"/>
                          </a:rPr>
                          <m:t>𝑛</m:t>
                        </m:r>
                      </m:sup>
                      <m:e>
                        <m:sSup>
                          <m:sSupPr>
                            <m:ctrlPr>
                              <a:rPr lang="pt-BR" sz="2800" i="1">
                                <a:latin typeface="Cambria Math"/>
                              </a:rPr>
                            </m:ctrlPr>
                          </m:sSupPr>
                          <m:e>
                            <m:d>
                              <m:dPr>
                                <m:ctrlPr>
                                  <a:rPr lang="pt-BR" sz="2800" i="1">
                                    <a:latin typeface="Cambria Math"/>
                                  </a:rPr>
                                </m:ctrlPr>
                              </m:dPr>
                              <m:e>
                                <m:sSub>
                                  <m:sSubPr>
                                    <m:ctrlPr>
                                      <a:rPr lang="pt-BR" sz="2800" i="1">
                                        <a:latin typeface="Cambria Math"/>
                                      </a:rPr>
                                    </m:ctrlPr>
                                  </m:sSubPr>
                                  <m:e>
                                    <m:r>
                                      <a:rPr lang="en-IN" sz="2800" i="1">
                                        <a:latin typeface="Cambria Math"/>
                                      </a:rPr>
                                      <m:t>𝑦</m:t>
                                    </m:r>
                                  </m:e>
                                  <m:sub>
                                    <m:r>
                                      <a:rPr lang="en-IN" sz="2800" i="1">
                                        <a:latin typeface="Cambria Math"/>
                                      </a:rPr>
                                      <m:t>𝑖</m:t>
                                    </m:r>
                                  </m:sub>
                                </m:sSub>
                                <m:r>
                                  <a:rPr lang="en-IN" sz="2800" i="1">
                                    <a:latin typeface="Cambria Math"/>
                                  </a:rPr>
                                  <m:t>−</m:t>
                                </m:r>
                                <m:sSub>
                                  <m:sSubPr>
                                    <m:ctrlPr>
                                      <a:rPr lang="pt-BR" sz="2800" i="1">
                                        <a:latin typeface="Cambria Math"/>
                                      </a:rPr>
                                    </m:ctrlPr>
                                  </m:sSubPr>
                                  <m:e>
                                    <m:acc>
                                      <m:accPr>
                                        <m:chr m:val="̅"/>
                                        <m:ctrlPr>
                                          <a:rPr lang="en-IN" sz="2800" i="1" dirty="0">
                                            <a:latin typeface="Cambria Math"/>
                                            <a:ea typeface="Cambria Math"/>
                                          </a:rPr>
                                        </m:ctrlPr>
                                      </m:accPr>
                                      <m:e>
                                        <m:r>
                                          <a:rPr lang="en-IN" sz="2800" i="1" dirty="0">
                                            <a:latin typeface="Cambria Math"/>
                                            <a:ea typeface="Cambria Math"/>
                                          </a:rPr>
                                          <m:t>𝑦</m:t>
                                        </m:r>
                                      </m:e>
                                    </m:acc>
                                  </m:e>
                                  <m:sub>
                                    <m:r>
                                      <a:rPr lang="en-IN" sz="2800" i="1">
                                        <a:latin typeface="Cambria Math"/>
                                      </a:rPr>
                                      <m:t>𝑖</m:t>
                                    </m:r>
                                  </m:sub>
                                </m:sSub>
                              </m:e>
                            </m:d>
                          </m:e>
                          <m:sup>
                            <m:r>
                              <a:rPr lang="en-IN" sz="2800" i="1">
                                <a:latin typeface="Cambria Math"/>
                              </a:rPr>
                              <m:t>2</m:t>
                            </m:r>
                          </m:sup>
                        </m:sSup>
                      </m:e>
                    </m:nary>
                  </m:oMath>
                </a14:m>
                <a:endParaRPr lang="en-IN" sz="2800" dirty="0" smtClean="0"/>
              </a:p>
              <a:p>
                <a14:m>
                  <m:oMath xmlns:m="http://schemas.openxmlformats.org/officeDocument/2006/math">
                    <m:sSub>
                      <m:sSubPr>
                        <m:ctrlPr>
                          <a:rPr lang="pt-BR" sz="2800" i="1">
                            <a:latin typeface="Cambria Math"/>
                          </a:rPr>
                        </m:ctrlPr>
                      </m:sSubPr>
                      <m:e>
                        <m:r>
                          <a:rPr lang="cy-GB" sz="2800" i="1">
                            <a:latin typeface="Cambria Math"/>
                          </a:rPr>
                          <m:t>ŷ</m:t>
                        </m:r>
                      </m:e>
                      <m:sub>
                        <m:r>
                          <a:rPr lang="en-IN" sz="2800" i="1">
                            <a:latin typeface="Cambria Math"/>
                          </a:rPr>
                          <m:t>𝑖</m:t>
                        </m:r>
                      </m:sub>
                    </m:sSub>
                  </m:oMath>
                </a14:m>
                <a:r>
                  <a:rPr lang="en-IN" sz="2800" dirty="0" smtClean="0"/>
                  <a:t> </a:t>
                </a:r>
                <a:r>
                  <a:rPr lang="en-IN" sz="2800" dirty="0"/>
                  <a:t>is the fitted value for observation </a:t>
                </a:r>
                <a:r>
                  <a:rPr lang="en-IN" sz="2800" i="1" dirty="0" err="1"/>
                  <a:t>i</a:t>
                </a:r>
                <a:r>
                  <a:rPr lang="en-IN" sz="2800" dirty="0"/>
                  <a:t> </a:t>
                </a:r>
                <a:r>
                  <a:rPr lang="en-IN" sz="2800" dirty="0" smtClean="0"/>
                  <a:t>and </a:t>
                </a:r>
                <a14:m>
                  <m:oMath xmlns:m="http://schemas.openxmlformats.org/officeDocument/2006/math">
                    <m:acc>
                      <m:accPr>
                        <m:chr m:val="̅"/>
                        <m:ctrlPr>
                          <a:rPr lang="en-IN" sz="2800" i="1" dirty="0">
                            <a:latin typeface="Cambria Math"/>
                            <a:ea typeface="Cambria Math"/>
                          </a:rPr>
                        </m:ctrlPr>
                      </m:accPr>
                      <m:e>
                        <m:r>
                          <a:rPr lang="en-IN" sz="2800" i="1" dirty="0">
                            <a:latin typeface="Cambria Math"/>
                            <a:ea typeface="Cambria Math"/>
                          </a:rPr>
                          <m:t>𝑦</m:t>
                        </m:r>
                      </m:e>
                    </m:acc>
                  </m:oMath>
                </a14:m>
                <a:r>
                  <a:rPr lang="en-IN" sz="2800" dirty="0" smtClean="0"/>
                  <a:t> is the mean of Y. </a:t>
                </a:r>
              </a:p>
              <a:p>
                <a:endParaRPr lang="en-IN" sz="2800" dirty="0"/>
              </a:p>
              <a:p>
                <a:r>
                  <a:rPr lang="en-IN" sz="2800" i="1" dirty="0"/>
                  <a:t>We don’t necessarily discard a model based on a low R-Squared value. Its a better practice to look at the AIC and prediction accuracy on validation sample when deciding on the efficacy of a model.</a:t>
                </a:r>
                <a:endParaRPr lang="en-IN" sz="2800" i="1" dirty="0" smtClean="0"/>
              </a:p>
              <a:p>
                <a:endParaRPr lang="en-IN" sz="2800" dirty="0"/>
              </a:p>
              <a:p>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2156" r="-1481"/>
                </a:stretch>
              </a:blipFill>
            </p:spPr>
            <p:txBody>
              <a:bodyPr/>
              <a:lstStyle/>
              <a:p>
                <a:r>
                  <a:rPr lang="en-IN">
                    <a:noFill/>
                  </a:rPr>
                  <a:t> </a:t>
                </a:r>
              </a:p>
            </p:txBody>
          </p:sp>
        </mc:Fallback>
      </mc:AlternateContent>
    </p:spTree>
    <p:extLst>
      <p:ext uri="{BB962C8B-B14F-4D97-AF65-F5344CB8AC3E}">
        <p14:creationId xmlns:p14="http://schemas.microsoft.com/office/powerpoint/2010/main" val="11462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Adjusted </a:t>
            </a:r>
            <a:r>
              <a:rPr lang="en-IN" b="1" dirty="0"/>
              <a:t>R-Squared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600200"/>
                <a:ext cx="8229600" cy="4525963"/>
              </a:xfrm>
            </p:spPr>
            <p:txBody>
              <a:bodyPr>
                <a:normAutofit fontScale="70000" lnSpcReduction="20000"/>
              </a:bodyPr>
              <a:lstStyle/>
              <a:p>
                <a:r>
                  <a:rPr lang="en-IN" dirty="0" smtClean="0"/>
                  <a:t>the R-Squared value of the new bigger model will always be greater than that of the smaller subset. This is because, since all the variables in the original model is also present, their contribution to explain the dependent variable will be present in the super-set as well, therefore, whatever new variable we add can only add (if not significantly) to the variation</a:t>
                </a:r>
              </a:p>
              <a:p>
                <a:r>
                  <a:rPr lang="en-IN" dirty="0" err="1"/>
                  <a:t>Adj</a:t>
                </a:r>
                <a:r>
                  <a:rPr lang="en-IN" dirty="0"/>
                  <a:t> R-Squared penalizes total value for the number of terms (read predictors) in your model. Therefore when comparing nested models, it is a good practice to look at </a:t>
                </a:r>
                <a:r>
                  <a:rPr lang="en-IN" dirty="0" err="1"/>
                  <a:t>adj</a:t>
                </a:r>
                <a:r>
                  <a:rPr lang="en-IN" dirty="0"/>
                  <a:t>-R-squared value over R-squared</a:t>
                </a:r>
                <a:r>
                  <a:rPr lang="en-IN" dirty="0" smtClean="0"/>
                  <a:t>.</a:t>
                </a:r>
              </a:p>
              <a:p>
                <a:pPr marL="0" indent="0">
                  <a:buNone/>
                </a:pPr>
                <a14:m>
                  <m:oMathPara xmlns:m="http://schemas.openxmlformats.org/officeDocument/2006/math">
                    <m:oMathParaPr>
                      <m:jc m:val="centerGroup"/>
                    </m:oMathParaPr>
                    <m:oMath xmlns:m="http://schemas.openxmlformats.org/officeDocument/2006/math">
                      <m:sSubSup>
                        <m:sSubSupPr>
                          <m:ctrlPr>
                            <a:rPr lang="en-IN" i="1" dirty="0" smtClean="0">
                              <a:latin typeface="Cambria Math"/>
                            </a:rPr>
                          </m:ctrlPr>
                        </m:sSubSupPr>
                        <m:e>
                          <m:sSubSup>
                            <m:sSubSupPr>
                              <m:ctrlPr>
                                <a:rPr lang="en-IN" i="1" dirty="0">
                                  <a:latin typeface="Cambria Math"/>
                                </a:rPr>
                              </m:ctrlPr>
                            </m:sSubSupPr>
                            <m:e>
                              <m:r>
                                <a:rPr lang="en-IN" i="1" dirty="0">
                                  <a:latin typeface="Cambria Math"/>
                                </a:rPr>
                                <m:t>𝑅</m:t>
                              </m:r>
                            </m:e>
                            <m:sub/>
                            <m:sup>
                              <m:r>
                                <a:rPr lang="en-IN" i="1" dirty="0">
                                  <a:latin typeface="Cambria Math"/>
                                </a:rPr>
                                <m:t>2</m:t>
                              </m:r>
                            </m:sup>
                          </m:sSubSup>
                        </m:e>
                        <m:sub>
                          <m:r>
                            <a:rPr lang="en-IN" b="0" i="1" dirty="0" smtClean="0">
                              <a:latin typeface="Cambria Math"/>
                            </a:rPr>
                            <m:t>𝑎𝑑𝑗</m:t>
                          </m:r>
                        </m:sub>
                        <m:sup/>
                      </m:sSubSup>
                      <m:r>
                        <a:rPr lang="en-IN" i="1" dirty="0">
                          <a:latin typeface="Cambria Math"/>
                        </a:rPr>
                        <m:t>=1−</m:t>
                      </m:r>
                      <m:f>
                        <m:fPr>
                          <m:ctrlPr>
                            <a:rPr lang="en-IN" i="1">
                              <a:latin typeface="Cambria Math"/>
                            </a:rPr>
                          </m:ctrlPr>
                        </m:fPr>
                        <m:num>
                          <m:r>
                            <a:rPr lang="en-IN" b="0" i="1" smtClean="0">
                              <a:latin typeface="Cambria Math"/>
                            </a:rPr>
                            <m:t>𝑀</m:t>
                          </m:r>
                          <m:r>
                            <a:rPr lang="en-IN" i="1">
                              <a:latin typeface="Cambria Math"/>
                            </a:rPr>
                            <m:t>𝑆𝐸</m:t>
                          </m:r>
                        </m:num>
                        <m:den>
                          <m:r>
                            <a:rPr lang="en-IN" b="0" i="1" smtClean="0">
                              <a:latin typeface="Cambria Math"/>
                            </a:rPr>
                            <m:t>𝑀</m:t>
                          </m:r>
                          <m:r>
                            <a:rPr lang="en-IN" i="1">
                              <a:latin typeface="Cambria Math"/>
                            </a:rPr>
                            <m:t>𝑆𝑇</m:t>
                          </m:r>
                        </m:den>
                      </m:f>
                    </m:oMath>
                  </m:oMathPara>
                </a14:m>
                <a:endParaRPr lang="en-IN" dirty="0"/>
              </a:p>
              <a:p>
                <a:r>
                  <a:rPr lang="en-IN" i="1" dirty="0"/>
                  <a:t>MSE</a:t>
                </a:r>
                <a:r>
                  <a:rPr lang="en-IN" dirty="0"/>
                  <a:t> is the </a:t>
                </a:r>
                <a:r>
                  <a:rPr lang="en-IN" i="1" dirty="0"/>
                  <a:t>mean squared error</a:t>
                </a:r>
                <a:r>
                  <a:rPr lang="en-IN" dirty="0"/>
                  <a:t> given by</a:t>
                </a:r>
                <a14:m>
                  <m:oMath xmlns:m="http://schemas.openxmlformats.org/officeDocument/2006/math">
                    <m:r>
                      <a:rPr lang="en-IN" i="1" dirty="0" smtClean="0">
                        <a:latin typeface="Cambria Math"/>
                      </a:rPr>
                      <m:t> </m:t>
                    </m:r>
                    <m:r>
                      <a:rPr lang="en-IN" i="1" dirty="0">
                        <a:latin typeface="Cambria Math"/>
                      </a:rPr>
                      <m:t>𝑀𝑆𝐸</m:t>
                    </m:r>
                    <m:r>
                      <a:rPr lang="en-IN" i="1" dirty="0">
                        <a:latin typeface="Cambria Math"/>
                      </a:rPr>
                      <m:t>=</m:t>
                    </m:r>
                    <m:f>
                      <m:fPr>
                        <m:ctrlPr>
                          <a:rPr lang="en-IN" i="1" dirty="0">
                            <a:latin typeface="Cambria Math"/>
                          </a:rPr>
                        </m:ctrlPr>
                      </m:fPr>
                      <m:num>
                        <m:r>
                          <a:rPr lang="en-IN" i="1" dirty="0">
                            <a:latin typeface="Cambria Math"/>
                          </a:rPr>
                          <m:t>𝑆𝑆𝐸</m:t>
                        </m:r>
                      </m:num>
                      <m:den>
                        <m:r>
                          <a:rPr lang="en-IN" i="1" dirty="0">
                            <a:latin typeface="Cambria Math"/>
                          </a:rPr>
                          <m:t>(</m:t>
                        </m:r>
                        <m:r>
                          <a:rPr lang="en-IN" i="1" dirty="0">
                            <a:latin typeface="Cambria Math"/>
                          </a:rPr>
                          <m:t>𝑛</m:t>
                        </m:r>
                        <m:r>
                          <a:rPr lang="en-IN" i="1" dirty="0">
                            <a:latin typeface="Cambria Math"/>
                          </a:rPr>
                          <m:t>−</m:t>
                        </m:r>
                        <m:r>
                          <a:rPr lang="en-IN" i="1" dirty="0">
                            <a:latin typeface="Cambria Math"/>
                          </a:rPr>
                          <m:t>𝑞</m:t>
                        </m:r>
                        <m:r>
                          <a:rPr lang="en-IN" i="1" dirty="0">
                            <a:latin typeface="Cambria Math"/>
                          </a:rPr>
                          <m:t>)</m:t>
                        </m:r>
                      </m:den>
                    </m:f>
                    <m:r>
                      <a:rPr lang="en-IN" i="1" dirty="0" smtClean="0">
                        <a:latin typeface="Cambria Math"/>
                      </a:rPr>
                      <m:t> </m:t>
                    </m:r>
                  </m:oMath>
                </a14:m>
                <a:r>
                  <a:rPr lang="en-IN" dirty="0" smtClean="0"/>
                  <a:t>and </a:t>
                </a:r>
                <a14:m>
                  <m:oMath xmlns:m="http://schemas.openxmlformats.org/officeDocument/2006/math">
                    <m:r>
                      <a:rPr lang="en-IN" i="1" dirty="0">
                        <a:latin typeface="Cambria Math"/>
                      </a:rPr>
                      <m:t>𝑀𝑆</m:t>
                    </m:r>
                    <m:r>
                      <a:rPr lang="en-IN" b="0" i="1" dirty="0" smtClean="0">
                        <a:latin typeface="Cambria Math"/>
                      </a:rPr>
                      <m:t>𝑇</m:t>
                    </m:r>
                    <m:r>
                      <a:rPr lang="en-IN" i="1" dirty="0">
                        <a:latin typeface="Cambria Math"/>
                      </a:rPr>
                      <m:t>=</m:t>
                    </m:r>
                    <m:f>
                      <m:fPr>
                        <m:ctrlPr>
                          <a:rPr lang="en-IN" i="1" dirty="0">
                            <a:latin typeface="Cambria Math"/>
                          </a:rPr>
                        </m:ctrlPr>
                      </m:fPr>
                      <m:num>
                        <m:r>
                          <a:rPr lang="en-IN" i="1" dirty="0">
                            <a:latin typeface="Cambria Math"/>
                          </a:rPr>
                          <m:t>𝑆𝑆</m:t>
                        </m:r>
                        <m:r>
                          <a:rPr lang="en-IN" b="0" i="1" dirty="0" smtClean="0">
                            <a:latin typeface="Cambria Math"/>
                          </a:rPr>
                          <m:t>𝑇</m:t>
                        </m:r>
                      </m:num>
                      <m:den>
                        <m:r>
                          <a:rPr lang="en-IN" i="1" dirty="0">
                            <a:latin typeface="Cambria Math"/>
                          </a:rPr>
                          <m:t>(</m:t>
                        </m:r>
                        <m:r>
                          <a:rPr lang="en-IN" i="1" dirty="0">
                            <a:latin typeface="Cambria Math"/>
                          </a:rPr>
                          <m:t>𝑛</m:t>
                        </m:r>
                        <m:r>
                          <a:rPr lang="en-IN" i="1" dirty="0">
                            <a:latin typeface="Cambria Math"/>
                          </a:rPr>
                          <m:t>−1)</m:t>
                        </m:r>
                      </m:den>
                    </m:f>
                    <m:r>
                      <a:rPr lang="en-IN" i="1" dirty="0">
                        <a:latin typeface="Cambria Math"/>
                      </a:rPr>
                      <m:t> </m:t>
                    </m:r>
                  </m:oMath>
                </a14:m>
                <a:r>
                  <a:rPr lang="en-IN" dirty="0" smtClean="0"/>
                  <a:t>is </a:t>
                </a:r>
                <a:r>
                  <a:rPr lang="en-IN" dirty="0"/>
                  <a:t>the </a:t>
                </a:r>
                <a:r>
                  <a:rPr lang="en-IN" i="1" dirty="0"/>
                  <a:t>mean squared total</a:t>
                </a:r>
                <a:r>
                  <a:rPr lang="en-IN" dirty="0"/>
                  <a:t>, where </a:t>
                </a:r>
                <a:r>
                  <a:rPr lang="en-IN" i="1" dirty="0"/>
                  <a:t>n</a:t>
                </a:r>
                <a:r>
                  <a:rPr lang="en-IN" dirty="0"/>
                  <a:t> is the number of observations and </a:t>
                </a:r>
                <a:r>
                  <a:rPr lang="en-IN" i="1" dirty="0"/>
                  <a:t>q</a:t>
                </a:r>
                <a:r>
                  <a:rPr lang="en-IN" dirty="0"/>
                  <a:t> is the number of coefficients in the model</a:t>
                </a:r>
                <a:r>
                  <a:rPr lang="en-IN" dirty="0" smtClean="0"/>
                  <a:t>.</a:t>
                </a:r>
              </a:p>
              <a:p>
                <a:r>
                  <a:rPr lang="en-IN" dirty="0"/>
                  <a:t>the relationship </a:t>
                </a:r>
                <a:r>
                  <a:rPr lang="en-IN" dirty="0" smtClean="0"/>
                  <a:t>between</a:t>
                </a:r>
                <a14:m>
                  <m:oMath xmlns:m="http://schemas.openxmlformats.org/officeDocument/2006/math">
                    <m:sSubSup>
                      <m:sSubSupPr>
                        <m:ctrlPr>
                          <a:rPr lang="en-IN" i="1" dirty="0">
                            <a:latin typeface="Cambria Math"/>
                          </a:rPr>
                        </m:ctrlPr>
                      </m:sSubSupPr>
                      <m:e>
                        <m:r>
                          <a:rPr lang="en-IN" i="1" dirty="0">
                            <a:latin typeface="Cambria Math"/>
                          </a:rPr>
                          <m:t>𝑅</m:t>
                        </m:r>
                      </m:e>
                      <m:sub/>
                      <m:sup>
                        <m:r>
                          <a:rPr lang="en-IN" i="1" dirty="0">
                            <a:latin typeface="Cambria Math"/>
                          </a:rPr>
                          <m:t>2</m:t>
                        </m:r>
                      </m:sup>
                    </m:sSubSup>
                  </m:oMath>
                </a14:m>
                <a:r>
                  <a:rPr lang="en-IN" dirty="0" smtClean="0"/>
                  <a:t> and </a:t>
                </a:r>
                <a14:m>
                  <m:oMath xmlns:m="http://schemas.openxmlformats.org/officeDocument/2006/math">
                    <m:sSubSup>
                      <m:sSubSupPr>
                        <m:ctrlPr>
                          <a:rPr lang="en-IN" i="1" dirty="0">
                            <a:latin typeface="Cambria Math"/>
                          </a:rPr>
                        </m:ctrlPr>
                      </m:sSubSupPr>
                      <m:e>
                        <m:sSubSup>
                          <m:sSubSupPr>
                            <m:ctrlPr>
                              <a:rPr lang="en-IN" i="1" dirty="0">
                                <a:latin typeface="Cambria Math"/>
                              </a:rPr>
                            </m:ctrlPr>
                          </m:sSubSupPr>
                          <m:e>
                            <m:r>
                              <a:rPr lang="en-IN" i="1" dirty="0">
                                <a:latin typeface="Cambria Math"/>
                              </a:rPr>
                              <m:t>𝑅</m:t>
                            </m:r>
                          </m:e>
                          <m:sub/>
                          <m:sup>
                            <m:r>
                              <a:rPr lang="en-IN" i="1" dirty="0">
                                <a:latin typeface="Cambria Math"/>
                              </a:rPr>
                              <m:t>2</m:t>
                            </m:r>
                          </m:sup>
                        </m:sSubSup>
                      </m:e>
                      <m:sub>
                        <m:r>
                          <a:rPr lang="en-IN" i="1" dirty="0">
                            <a:latin typeface="Cambria Math"/>
                          </a:rPr>
                          <m:t>𝑎𝑑𝑗</m:t>
                        </m:r>
                      </m:sub>
                      <m:sup/>
                    </m:sSubSup>
                  </m:oMath>
                </a14:m>
                <a:endParaRPr lang="en-IN" dirty="0" smtClean="0"/>
              </a:p>
              <a:p>
                <a:pPr marL="0" indent="0" algn="ctr">
                  <a:buNone/>
                </a:pPr>
                <a:r>
                  <a:rPr lang="en-IN" dirty="0"/>
                  <a:t> </a:t>
                </a:r>
                <a14:m>
                  <m:oMath xmlns:m="http://schemas.openxmlformats.org/officeDocument/2006/math">
                    <m:sSubSup>
                      <m:sSubSupPr>
                        <m:ctrlPr>
                          <a:rPr lang="en-IN" i="1" dirty="0">
                            <a:latin typeface="Cambria Math"/>
                          </a:rPr>
                        </m:ctrlPr>
                      </m:sSubSupPr>
                      <m:e>
                        <m:sSubSup>
                          <m:sSubSupPr>
                            <m:ctrlPr>
                              <a:rPr lang="en-IN" i="1" dirty="0">
                                <a:latin typeface="Cambria Math"/>
                              </a:rPr>
                            </m:ctrlPr>
                          </m:sSubSupPr>
                          <m:e>
                            <m:r>
                              <a:rPr lang="en-IN" i="1" dirty="0">
                                <a:latin typeface="Cambria Math"/>
                              </a:rPr>
                              <m:t>𝑅</m:t>
                            </m:r>
                          </m:e>
                          <m:sub/>
                          <m:sup>
                            <m:r>
                              <a:rPr lang="en-IN" i="1" dirty="0">
                                <a:latin typeface="Cambria Math"/>
                              </a:rPr>
                              <m:t>2</m:t>
                            </m:r>
                          </m:sup>
                        </m:sSubSup>
                      </m:e>
                      <m:sub>
                        <m:r>
                          <a:rPr lang="en-IN" i="1" dirty="0">
                            <a:latin typeface="Cambria Math"/>
                          </a:rPr>
                          <m:t>𝑎𝑑𝑗</m:t>
                        </m:r>
                      </m:sub>
                      <m:sup/>
                    </m:sSubSup>
                    <m:r>
                      <a:rPr lang="en-IN" b="0" i="1" dirty="0" smtClean="0">
                        <a:latin typeface="Cambria Math"/>
                      </a:rPr>
                      <m:t>=1−</m:t>
                    </m:r>
                    <m:d>
                      <m:dPr>
                        <m:ctrlPr>
                          <a:rPr lang="en-IN" b="0" i="1" dirty="0" smtClean="0">
                            <a:latin typeface="Cambria Math"/>
                          </a:rPr>
                        </m:ctrlPr>
                      </m:dPr>
                      <m:e>
                        <m:f>
                          <m:fPr>
                            <m:ctrlPr>
                              <a:rPr lang="en-IN" i="1" dirty="0">
                                <a:latin typeface="Cambria Math"/>
                              </a:rPr>
                            </m:ctrlPr>
                          </m:fPr>
                          <m:num>
                            <m:r>
                              <a:rPr lang="en-IN" b="0" i="1" dirty="0" smtClean="0">
                                <a:latin typeface="Cambria Math"/>
                              </a:rPr>
                              <m:t>(1−</m:t>
                            </m:r>
                            <m:sSubSup>
                              <m:sSubSupPr>
                                <m:ctrlPr>
                                  <a:rPr lang="en-IN" i="1" dirty="0">
                                    <a:latin typeface="Cambria Math"/>
                                  </a:rPr>
                                </m:ctrlPr>
                              </m:sSubSupPr>
                              <m:e>
                                <m:r>
                                  <a:rPr lang="en-IN" i="1" dirty="0">
                                    <a:latin typeface="Cambria Math"/>
                                  </a:rPr>
                                  <m:t>𝑅</m:t>
                                </m:r>
                              </m:e>
                              <m:sub/>
                              <m:sup>
                                <m:r>
                                  <a:rPr lang="en-IN" i="1" dirty="0">
                                    <a:latin typeface="Cambria Math"/>
                                  </a:rPr>
                                  <m:t>2</m:t>
                                </m:r>
                              </m:sup>
                            </m:sSubSup>
                            <m:r>
                              <a:rPr lang="en-IN" b="0" i="1" dirty="0" smtClean="0">
                                <a:latin typeface="Cambria Math"/>
                              </a:rPr>
                              <m:t>)(</m:t>
                            </m:r>
                            <m:r>
                              <a:rPr lang="en-IN" b="0" i="1" dirty="0" smtClean="0">
                                <a:latin typeface="Cambria Math"/>
                              </a:rPr>
                              <m:t>𝑛</m:t>
                            </m:r>
                            <m:r>
                              <a:rPr lang="en-IN" b="0" i="1" dirty="0" smtClean="0">
                                <a:latin typeface="Cambria Math"/>
                              </a:rPr>
                              <m:t>−1)</m:t>
                            </m:r>
                          </m:num>
                          <m:den>
                            <m:r>
                              <a:rPr lang="en-IN" b="0" i="1" dirty="0" smtClean="0">
                                <a:latin typeface="Cambria Math"/>
                              </a:rPr>
                              <m:t>(</m:t>
                            </m:r>
                            <m:r>
                              <a:rPr lang="en-IN" b="0" i="1" dirty="0" smtClean="0">
                                <a:latin typeface="Cambria Math"/>
                              </a:rPr>
                              <m:t>𝑛</m:t>
                            </m:r>
                            <m:r>
                              <a:rPr lang="en-IN" b="0" i="1" dirty="0" smtClean="0">
                                <a:latin typeface="Cambria Math"/>
                              </a:rPr>
                              <m:t>−</m:t>
                            </m:r>
                            <m:r>
                              <a:rPr lang="en-IN" b="0" i="1" dirty="0" smtClean="0">
                                <a:latin typeface="Cambria Math"/>
                              </a:rPr>
                              <m:t>𝑞</m:t>
                            </m:r>
                            <m:r>
                              <a:rPr lang="en-IN" b="0" i="1" dirty="0" smtClean="0">
                                <a:latin typeface="Cambria Math"/>
                              </a:rPr>
                              <m:t>)</m:t>
                            </m:r>
                          </m:den>
                        </m:f>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600200"/>
                <a:ext cx="8229600" cy="4525963"/>
              </a:xfrm>
              <a:blipFill rotWithShape="1">
                <a:blip r:embed="rId2"/>
                <a:stretch>
                  <a:fillRect l="-519" t="-1752" r="-889"/>
                </a:stretch>
              </a:blipFill>
            </p:spPr>
            <p:txBody>
              <a:bodyPr/>
              <a:lstStyle/>
              <a:p>
                <a:r>
                  <a:rPr lang="en-IN">
                    <a:noFill/>
                  </a:rPr>
                  <a:t> </a:t>
                </a:r>
              </a:p>
            </p:txBody>
          </p:sp>
        </mc:Fallback>
      </mc:AlternateContent>
    </p:spTree>
    <p:extLst>
      <p:ext uri="{BB962C8B-B14F-4D97-AF65-F5344CB8AC3E}">
        <p14:creationId xmlns:p14="http://schemas.microsoft.com/office/powerpoint/2010/main" val="1079115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Standard Error and </a:t>
            </a:r>
            <a:r>
              <a:rPr lang="en-IN" b="1" dirty="0" smtClean="0"/>
              <a:t>F-Statistic</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IN" dirty="0" smtClean="0"/>
                  <a:t>Both standard errors and F-statistic are measures of goodness of fit.</a:t>
                </a:r>
              </a:p>
              <a:p>
                <a:pPr marL="0" indent="0">
                  <a:buNone/>
                </a:pPr>
                <a14:m>
                  <m:oMathPara xmlns:m="http://schemas.openxmlformats.org/officeDocument/2006/math">
                    <m:oMathParaPr>
                      <m:jc m:val="centerGroup"/>
                    </m:oMathParaPr>
                    <m:oMath xmlns:m="http://schemas.openxmlformats.org/officeDocument/2006/math">
                      <m:r>
                        <a:rPr lang="en-IN" i="1">
                          <a:latin typeface="Cambria Math"/>
                        </a:rPr>
                        <m:t>𝑆𝑡𝑑</m:t>
                      </m:r>
                      <m:r>
                        <a:rPr lang="en-IN" i="1">
                          <a:latin typeface="Cambria Math"/>
                        </a:rPr>
                        <m:t>.</m:t>
                      </m:r>
                      <m:r>
                        <a:rPr lang="en-IN" i="1">
                          <a:latin typeface="Cambria Math"/>
                        </a:rPr>
                        <m:t>𝐸𝑟𝑟𝑜𝑟</m:t>
                      </m:r>
                      <m:r>
                        <a:rPr lang="en-IN" b="0" i="1" smtClean="0">
                          <a:latin typeface="Cambria Math"/>
                        </a:rPr>
                        <m:t>=</m:t>
                      </m:r>
                      <m:rad>
                        <m:radPr>
                          <m:degHide m:val="on"/>
                          <m:ctrlPr>
                            <a:rPr lang="en-IN" i="1" smtClean="0">
                              <a:latin typeface="Cambria Math"/>
                            </a:rPr>
                          </m:ctrlPr>
                        </m:radPr>
                        <m:deg/>
                        <m:e>
                          <m:r>
                            <a:rPr lang="en-IN" b="0" i="1" smtClean="0">
                              <a:latin typeface="Cambria Math"/>
                            </a:rPr>
                            <m:t>𝑀𝑆𝐸</m:t>
                          </m:r>
                        </m:e>
                      </m:rad>
                      <m:r>
                        <a:rPr lang="en-IN" b="0" i="1" smtClean="0">
                          <a:latin typeface="Cambria Math"/>
                        </a:rPr>
                        <m:t>=</m:t>
                      </m:r>
                      <m:rad>
                        <m:radPr>
                          <m:degHide m:val="on"/>
                          <m:ctrlPr>
                            <a:rPr lang="en-IN" i="1" smtClean="0">
                              <a:latin typeface="Cambria Math"/>
                            </a:rPr>
                          </m:ctrlPr>
                        </m:radPr>
                        <m:deg/>
                        <m:e>
                          <m:f>
                            <m:fPr>
                              <m:ctrlPr>
                                <a:rPr lang="en-IN" i="1">
                                  <a:latin typeface="Cambria Math"/>
                                </a:rPr>
                              </m:ctrlPr>
                            </m:fPr>
                            <m:num>
                              <m:r>
                                <a:rPr lang="en-IN" b="0" i="1" smtClean="0">
                                  <a:latin typeface="Cambria Math"/>
                                </a:rPr>
                                <m:t>𝑆𝑆𝐸</m:t>
                              </m:r>
                            </m:num>
                            <m:den>
                              <m:r>
                                <a:rPr lang="en-IN" b="0" i="1" smtClean="0">
                                  <a:latin typeface="Cambria Math"/>
                                </a:rPr>
                                <m:t>𝑛</m:t>
                              </m:r>
                              <m:r>
                                <a:rPr lang="en-IN" b="0" i="1" smtClean="0">
                                  <a:latin typeface="Cambria Math"/>
                                </a:rPr>
                                <m:t>−</m:t>
                              </m:r>
                              <m:r>
                                <a:rPr lang="en-IN" b="0" i="1" smtClean="0">
                                  <a:latin typeface="Cambria Math"/>
                                </a:rPr>
                                <m:t>𝑞</m:t>
                              </m:r>
                            </m:den>
                          </m:f>
                        </m:e>
                      </m:rad>
                    </m:oMath>
                  </m:oMathPara>
                </a14:m>
                <a:endParaRPr lang="en-IN" dirty="0" smtClean="0"/>
              </a:p>
              <a:p>
                <a:pPr marL="0" indent="0">
                  <a:buNone/>
                </a:pPr>
                <a14:m>
                  <m:oMathPara xmlns:m="http://schemas.openxmlformats.org/officeDocument/2006/math">
                    <m:oMathParaPr>
                      <m:jc m:val="centerGroup"/>
                    </m:oMathParaPr>
                    <m:oMath xmlns:m="http://schemas.openxmlformats.org/officeDocument/2006/math">
                      <m:r>
                        <a:rPr lang="en-IN" i="1">
                          <a:latin typeface="Cambria Math"/>
                        </a:rPr>
                        <m:t>𝐹</m:t>
                      </m:r>
                      <m:r>
                        <a:rPr lang="en-IN" i="1">
                          <a:latin typeface="Cambria Math"/>
                        </a:rPr>
                        <m:t>−</m:t>
                      </m:r>
                      <m:r>
                        <a:rPr lang="en-IN" i="1">
                          <a:latin typeface="Cambria Math"/>
                        </a:rPr>
                        <m:t>𝑠𝑡𝑎𝑡𝑖𝑠𝑡𝑖𝑐</m:t>
                      </m:r>
                      <m:r>
                        <a:rPr lang="en-IN" b="0" i="1" smtClean="0">
                          <a:latin typeface="Cambria Math"/>
                        </a:rPr>
                        <m:t>=</m:t>
                      </m:r>
                      <m:f>
                        <m:fPr>
                          <m:ctrlPr>
                            <a:rPr lang="en-IN" i="1" smtClean="0">
                              <a:latin typeface="Cambria Math"/>
                            </a:rPr>
                          </m:ctrlPr>
                        </m:fPr>
                        <m:num>
                          <m:r>
                            <a:rPr lang="en-IN" b="0" i="1" smtClean="0">
                              <a:latin typeface="Cambria Math"/>
                            </a:rPr>
                            <m:t>𝑀𝑆𝑅</m:t>
                          </m:r>
                        </m:num>
                        <m:den>
                          <m:r>
                            <a:rPr lang="en-IN" b="0" i="1" smtClean="0">
                              <a:latin typeface="Cambria Math"/>
                            </a:rPr>
                            <m:t>𝑀𝑆𝐸</m:t>
                          </m:r>
                        </m:den>
                      </m:f>
                    </m:oMath>
                  </m:oMathPara>
                </a14:m>
                <a:endParaRPr lang="en-IN" dirty="0" smtClean="0"/>
              </a:p>
              <a:p>
                <a:pPr marL="0" indent="0">
                  <a:buNone/>
                </a:pPr>
                <a:r>
                  <a:rPr lang="en-IN" dirty="0"/>
                  <a:t>where, n is the number of observations, q is the number of coefficients and MSR is the mean square regression, calculated as</a:t>
                </a:r>
                <a:r>
                  <a:rPr lang="en-IN" dirty="0" smtClean="0"/>
                  <a:t>,</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a:rPr>
                        <m:t>𝑀𝑆𝑅</m:t>
                      </m:r>
                      <m:r>
                        <a:rPr lang="en-IN" b="0" i="1" smtClean="0">
                          <a:latin typeface="Cambria Math"/>
                        </a:rPr>
                        <m:t>=</m:t>
                      </m:r>
                      <m:f>
                        <m:fPr>
                          <m:ctrlPr>
                            <a:rPr lang="en-IN" b="0" i="1" smtClean="0">
                              <a:latin typeface="Cambria Math"/>
                            </a:rPr>
                          </m:ctrlPr>
                        </m:fPr>
                        <m:num>
                          <m:nary>
                            <m:naryPr>
                              <m:chr m:val="∑"/>
                              <m:ctrlPr>
                                <a:rPr lang="pt-BR" i="1">
                                  <a:latin typeface="Cambria Math"/>
                                </a:rPr>
                              </m:ctrlPr>
                            </m:naryPr>
                            <m:sub>
                              <m:r>
                                <a:rPr lang="en-IN" i="1">
                                  <a:latin typeface="Cambria Math"/>
                                </a:rPr>
                                <m:t>𝑖</m:t>
                              </m:r>
                            </m:sub>
                            <m:sup>
                              <m:r>
                                <a:rPr lang="pt-BR" i="1">
                                  <a:latin typeface="Cambria Math"/>
                                </a:rPr>
                                <m:t>𝑛</m:t>
                              </m:r>
                            </m:sup>
                            <m:e>
                              <m:d>
                                <m:dPr>
                                  <m:ctrlPr>
                                    <a:rPr lang="pt-BR" i="1">
                                      <a:latin typeface="Cambria Math"/>
                                    </a:rPr>
                                  </m:ctrlPr>
                                </m:dPr>
                                <m:e>
                                  <m:sSub>
                                    <m:sSubPr>
                                      <m:ctrlPr>
                                        <a:rPr lang="pt-BR" i="1">
                                          <a:latin typeface="Cambria Math"/>
                                        </a:rPr>
                                      </m:ctrlPr>
                                    </m:sSubPr>
                                    <m:e>
                                      <m:r>
                                        <a:rPr lang="en-IN" i="1">
                                          <a:latin typeface="Cambria Math"/>
                                        </a:rPr>
                                        <m:t>𝑦</m:t>
                                      </m:r>
                                    </m:e>
                                    <m:sub>
                                      <m:r>
                                        <a:rPr lang="en-IN" i="1">
                                          <a:latin typeface="Cambria Math"/>
                                        </a:rPr>
                                        <m:t>𝑖</m:t>
                                      </m:r>
                                    </m:sub>
                                  </m:sSub>
                                  <m:r>
                                    <a:rPr lang="en-IN" i="1">
                                      <a:latin typeface="Cambria Math"/>
                                    </a:rPr>
                                    <m:t>−</m:t>
                                  </m:r>
                                  <m:sSub>
                                    <m:sSubPr>
                                      <m:ctrlPr>
                                        <a:rPr lang="pt-BR" i="1">
                                          <a:latin typeface="Cambria Math"/>
                                        </a:rPr>
                                      </m:ctrlPr>
                                    </m:sSubPr>
                                    <m:e>
                                      <m:r>
                                        <a:rPr lang="cy-GB" i="1">
                                          <a:latin typeface="Cambria Math"/>
                                        </a:rPr>
                                        <m:t>ŷ</m:t>
                                      </m:r>
                                    </m:e>
                                    <m:sub>
                                      <m:r>
                                        <a:rPr lang="en-IN" i="1">
                                          <a:latin typeface="Cambria Math"/>
                                        </a:rPr>
                                        <m:t>𝑖</m:t>
                                      </m:r>
                                    </m:sub>
                                  </m:sSub>
                                </m:e>
                              </m:d>
                            </m:e>
                          </m:nary>
                        </m:num>
                        <m:den>
                          <m:r>
                            <a:rPr lang="en-IN" b="0" i="1" smtClean="0">
                              <a:latin typeface="Cambria Math"/>
                            </a:rPr>
                            <m:t>𝑞</m:t>
                          </m:r>
                          <m:r>
                            <a:rPr lang="en-IN" b="0" i="1" smtClean="0">
                              <a:latin typeface="Cambria Math"/>
                            </a:rPr>
                            <m:t>−1</m:t>
                          </m:r>
                        </m:den>
                      </m:f>
                      <m:r>
                        <a:rPr lang="en-IN" b="0" i="1" smtClean="0">
                          <a:latin typeface="Cambria Math"/>
                        </a:rPr>
                        <m:t>=</m:t>
                      </m:r>
                      <m:f>
                        <m:fPr>
                          <m:ctrlPr>
                            <a:rPr lang="en-IN" b="0" i="1" smtClean="0">
                              <a:latin typeface="Cambria Math"/>
                            </a:rPr>
                          </m:ctrlPr>
                        </m:fPr>
                        <m:num>
                          <m:r>
                            <a:rPr lang="en-IN" b="0" i="1" smtClean="0">
                              <a:latin typeface="Cambria Math"/>
                            </a:rPr>
                            <m:t>𝑆𝑆𝑇</m:t>
                          </m:r>
                          <m:r>
                            <a:rPr lang="en-IN" b="0" i="1" smtClean="0">
                              <a:latin typeface="Cambria Math"/>
                            </a:rPr>
                            <m:t>−</m:t>
                          </m:r>
                          <m:r>
                            <a:rPr lang="en-IN" b="0" i="1" smtClean="0">
                              <a:latin typeface="Cambria Math"/>
                            </a:rPr>
                            <m:t>𝑆𝑆𝐸</m:t>
                          </m:r>
                        </m:num>
                        <m:den>
                          <m:r>
                            <a:rPr lang="en-IN" b="0" i="1" smtClean="0">
                              <a:latin typeface="Cambria Math"/>
                            </a:rPr>
                            <m:t>𝑞</m:t>
                          </m:r>
                          <m:r>
                            <a:rPr lang="en-IN" b="0" i="1" smtClean="0">
                              <a:latin typeface="Cambria Math"/>
                            </a:rPr>
                            <m:t>−1</m:t>
                          </m:r>
                        </m:den>
                      </m:f>
                    </m:oMath>
                  </m:oMathPara>
                </a14:m>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426"/>
                </a:stretch>
              </a:blipFill>
            </p:spPr>
            <p:txBody>
              <a:bodyPr/>
              <a:lstStyle/>
              <a:p>
                <a:r>
                  <a:rPr lang="en-IN">
                    <a:noFill/>
                  </a:rPr>
                  <a:t> </a:t>
                </a:r>
              </a:p>
            </p:txBody>
          </p:sp>
        </mc:Fallback>
      </mc:AlternateContent>
    </p:spTree>
    <p:extLst>
      <p:ext uri="{BB962C8B-B14F-4D97-AF65-F5344CB8AC3E}">
        <p14:creationId xmlns:p14="http://schemas.microsoft.com/office/powerpoint/2010/main" val="537553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026"/>
          <p:cNvGraphicFramePr>
            <a:graphicFrameLocks noChangeAspect="1"/>
          </p:cNvGraphicFramePr>
          <p:nvPr>
            <p:extLst>
              <p:ext uri="{D42A27DB-BD31-4B8C-83A1-F6EECF244321}">
                <p14:modId xmlns:p14="http://schemas.microsoft.com/office/powerpoint/2010/main" val="142397039"/>
              </p:ext>
            </p:extLst>
          </p:nvPr>
        </p:nvGraphicFramePr>
        <p:xfrm>
          <a:off x="2343472" y="3581400"/>
          <a:ext cx="4667250" cy="1217613"/>
        </p:xfrm>
        <a:graphic>
          <a:graphicData uri="http://schemas.openxmlformats.org/presentationml/2006/ole">
            <mc:AlternateContent xmlns:mc="http://schemas.openxmlformats.org/markup-compatibility/2006">
              <mc:Choice xmlns:v="urn:schemas-microsoft-com:vml" Requires="v">
                <p:oleObj spid="_x0000_s4141" name="Equation" r:id="rId3" imgW="876240" imgH="228600" progId="Equation.3">
                  <p:embed/>
                </p:oleObj>
              </mc:Choice>
              <mc:Fallback>
                <p:oleObj name="Equation" r:id="rId3" imgW="8762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472" y="3581400"/>
                        <a:ext cx="4667250" cy="1217613"/>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 name="Text Box 1027"/>
          <p:cNvSpPr txBox="1">
            <a:spLocks noChangeArrowheads="1"/>
          </p:cNvSpPr>
          <p:nvPr/>
        </p:nvSpPr>
        <p:spPr bwMode="auto">
          <a:xfrm>
            <a:off x="4172272" y="5029200"/>
            <a:ext cx="221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r>
              <a:rPr lang="en-US" altLang="en-US" sz="2000"/>
              <a:t>Linear component</a:t>
            </a:r>
          </a:p>
        </p:txBody>
      </p:sp>
      <p:sp>
        <p:nvSpPr>
          <p:cNvPr id="4100" name="Rectangle 1028"/>
          <p:cNvSpPr>
            <a:spLocks noGrp="1" noChangeArrowheads="1"/>
          </p:cNvSpPr>
          <p:nvPr>
            <p:ph type="title"/>
          </p:nvPr>
        </p:nvSpPr>
        <p:spPr>
          <a:xfrm>
            <a:off x="1741810" y="381000"/>
            <a:ext cx="7078662" cy="990600"/>
          </a:xfrm>
        </p:spPr>
        <p:txBody>
          <a:bodyPr/>
          <a:lstStyle/>
          <a:p>
            <a:pPr eaLnBrk="1" hangingPunct="1">
              <a:lnSpc>
                <a:spcPct val="80000"/>
              </a:lnSpc>
            </a:pPr>
            <a:r>
              <a:rPr lang="en-US" altLang="en-US" smtClean="0"/>
              <a:t>Simple Linear Regression Model</a:t>
            </a:r>
          </a:p>
        </p:txBody>
      </p:sp>
      <p:sp>
        <p:nvSpPr>
          <p:cNvPr id="4101" name="Rectangle 1030"/>
          <p:cNvSpPr>
            <a:spLocks noChangeArrowheads="1"/>
          </p:cNvSpPr>
          <p:nvPr/>
        </p:nvSpPr>
        <p:spPr bwMode="auto">
          <a:xfrm>
            <a:off x="2724472" y="2514600"/>
            <a:ext cx="1524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000"/>
              <a:t>Population </a:t>
            </a:r>
            <a:br>
              <a:rPr lang="en-US" altLang="en-US" sz="2000"/>
            </a:br>
            <a:r>
              <a:rPr lang="en-US" altLang="en-US" sz="2000"/>
              <a:t>Y  intercept </a:t>
            </a:r>
          </a:p>
        </p:txBody>
      </p:sp>
      <p:sp>
        <p:nvSpPr>
          <p:cNvPr id="4102" name="Rectangle 1031"/>
          <p:cNvSpPr>
            <a:spLocks noChangeArrowheads="1"/>
          </p:cNvSpPr>
          <p:nvPr/>
        </p:nvSpPr>
        <p:spPr bwMode="auto">
          <a:xfrm>
            <a:off x="4477072" y="2362200"/>
            <a:ext cx="14478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000"/>
              <a:t>Population Slope</a:t>
            </a:r>
            <a:br>
              <a:rPr lang="en-US" altLang="en-US" sz="2000"/>
            </a:br>
            <a:r>
              <a:rPr lang="en-US" altLang="en-US" sz="2000"/>
              <a:t>Coefficient </a:t>
            </a:r>
          </a:p>
        </p:txBody>
      </p:sp>
      <p:sp>
        <p:nvSpPr>
          <p:cNvPr id="4103" name="Rectangle 1033"/>
          <p:cNvSpPr>
            <a:spLocks noChangeArrowheads="1"/>
          </p:cNvSpPr>
          <p:nvPr/>
        </p:nvSpPr>
        <p:spPr bwMode="auto">
          <a:xfrm>
            <a:off x="743272" y="3124200"/>
            <a:ext cx="1838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000"/>
              <a:t>Dependent Variable</a:t>
            </a:r>
          </a:p>
        </p:txBody>
      </p:sp>
      <p:sp>
        <p:nvSpPr>
          <p:cNvPr id="4104" name="Line 1034"/>
          <p:cNvSpPr>
            <a:spLocks noChangeShapeType="1"/>
          </p:cNvSpPr>
          <p:nvPr/>
        </p:nvSpPr>
        <p:spPr bwMode="auto">
          <a:xfrm>
            <a:off x="3562672" y="3200400"/>
            <a:ext cx="3810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5" name="Line 1035"/>
          <p:cNvSpPr>
            <a:spLocks noChangeShapeType="1"/>
          </p:cNvSpPr>
          <p:nvPr/>
        </p:nvSpPr>
        <p:spPr bwMode="auto">
          <a:xfrm>
            <a:off x="1886272" y="3657600"/>
            <a:ext cx="3810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6" name="Line 1036"/>
          <p:cNvSpPr>
            <a:spLocks noChangeShapeType="1"/>
          </p:cNvSpPr>
          <p:nvPr/>
        </p:nvSpPr>
        <p:spPr bwMode="auto">
          <a:xfrm flipH="1">
            <a:off x="6458272" y="32004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07" name="Rectangle 1038"/>
          <p:cNvSpPr>
            <a:spLocks noChangeArrowheads="1"/>
          </p:cNvSpPr>
          <p:nvPr/>
        </p:nvSpPr>
        <p:spPr bwMode="auto">
          <a:xfrm>
            <a:off x="6229672" y="2514600"/>
            <a:ext cx="16049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000"/>
              <a:t>Independent Variable</a:t>
            </a:r>
          </a:p>
        </p:txBody>
      </p:sp>
      <p:sp>
        <p:nvSpPr>
          <p:cNvPr id="4108" name="AutoShape 1039"/>
          <p:cNvSpPr>
            <a:spLocks/>
          </p:cNvSpPr>
          <p:nvPr/>
        </p:nvSpPr>
        <p:spPr bwMode="auto">
          <a:xfrm rot="16200000" flipV="1">
            <a:off x="5160491" y="3659981"/>
            <a:ext cx="228600" cy="2662238"/>
          </a:xfrm>
          <a:prstGeom prst="leftBrace">
            <a:avLst>
              <a:gd name="adj1" fmla="val 97049"/>
              <a:gd name="adj2" fmla="val 50000"/>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4109" name="Line 1040"/>
          <p:cNvSpPr>
            <a:spLocks noChangeShapeType="1"/>
          </p:cNvSpPr>
          <p:nvPr/>
        </p:nvSpPr>
        <p:spPr bwMode="auto">
          <a:xfrm rot="-659185">
            <a:off x="5383535" y="3292475"/>
            <a:ext cx="227012" cy="3968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632006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AIC and </a:t>
            </a:r>
            <a:r>
              <a:rPr lang="en-IN" b="1" dirty="0" smtClean="0"/>
              <a:t>BIC</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IN" dirty="0"/>
                  <a:t>The </a:t>
                </a:r>
                <a:r>
                  <a:rPr lang="en-IN" dirty="0" err="1"/>
                  <a:t>Akaike’s</a:t>
                </a:r>
                <a:r>
                  <a:rPr lang="en-IN" dirty="0"/>
                  <a:t> information criterion - AIC (</a:t>
                </a:r>
                <a:r>
                  <a:rPr lang="en-IN" dirty="0" err="1"/>
                  <a:t>Akaike</a:t>
                </a:r>
                <a:r>
                  <a:rPr lang="en-IN" dirty="0"/>
                  <a:t>, 1974) and the Bayesian information criterion - BIC (Schwarz, 1978) are measures of the goodness of fit of an estimated statistical model and can also be used for model selection. Both criteria depend on the maximized value of the likelihood function L for the estimated </a:t>
                </a:r>
                <a:r>
                  <a:rPr lang="en-IN" dirty="0" smtClean="0"/>
                  <a:t>model.</a:t>
                </a:r>
              </a:p>
              <a:p>
                <a:pPr marL="0" indent="0">
                  <a:buNone/>
                </a:pPr>
                <a:r>
                  <a:rPr lang="en-IN" dirty="0" smtClean="0"/>
                  <a:t>The </a:t>
                </a:r>
                <a:r>
                  <a:rPr lang="en-IN" dirty="0"/>
                  <a:t>AIC is defined as:</a:t>
                </a:r>
              </a:p>
              <a:p>
                <a:pPr marL="0" indent="0">
                  <a:buNone/>
                </a:pPr>
                <a14:m>
                  <m:oMathPara xmlns:m="http://schemas.openxmlformats.org/officeDocument/2006/math">
                    <m:oMathParaPr>
                      <m:jc m:val="centerGroup"/>
                    </m:oMathParaPr>
                    <m:oMath xmlns:m="http://schemas.openxmlformats.org/officeDocument/2006/math">
                      <m:r>
                        <a:rPr lang="en-IN" i="1" dirty="0" smtClean="0">
                          <a:latin typeface="Cambria Math"/>
                        </a:rPr>
                        <m:t>𝐴𝐼𝐶</m:t>
                      </m:r>
                      <m:r>
                        <a:rPr lang="en-IN" i="1" dirty="0" smtClean="0">
                          <a:latin typeface="Cambria Math"/>
                        </a:rPr>
                        <m:t> = (−2) × </m:t>
                      </m:r>
                      <m:r>
                        <m:rPr>
                          <m:sty m:val="p"/>
                        </m:rPr>
                        <a:rPr lang="en-IN" i="1" dirty="0" smtClean="0">
                          <a:latin typeface="Cambria Math"/>
                        </a:rPr>
                        <m:t>ln</m:t>
                      </m:r>
                      <m:r>
                        <a:rPr lang="en-IN" i="1" dirty="0" smtClean="0">
                          <a:latin typeface="Cambria Math"/>
                        </a:rPr>
                        <m:t>⁡(</m:t>
                      </m:r>
                      <m:r>
                        <a:rPr lang="en-IN" i="1" dirty="0" smtClean="0">
                          <a:latin typeface="Cambria Math"/>
                        </a:rPr>
                        <m:t>𝐿</m:t>
                      </m:r>
                      <m:r>
                        <a:rPr lang="en-IN" i="1" dirty="0" smtClean="0">
                          <a:latin typeface="Cambria Math"/>
                        </a:rPr>
                        <m:t>) + (2×</m:t>
                      </m:r>
                      <m:r>
                        <a:rPr lang="en-IN" i="1" dirty="0" smtClean="0">
                          <a:latin typeface="Cambria Math"/>
                        </a:rPr>
                        <m:t>𝑘</m:t>
                      </m:r>
                      <m:r>
                        <a:rPr lang="en-IN" i="1" dirty="0" smtClean="0">
                          <a:latin typeface="Cambria Math"/>
                        </a:rPr>
                        <m:t>)</m:t>
                      </m:r>
                    </m:oMath>
                  </m:oMathPara>
                </a14:m>
                <a:endParaRPr lang="en-IN" dirty="0" smtClean="0"/>
              </a:p>
              <a:p>
                <a:pPr marL="0" indent="0">
                  <a:buNone/>
                </a:pPr>
                <a:r>
                  <a:rPr lang="en-IN" dirty="0"/>
                  <a:t>where, k is the number of model parameters and the BIC is defined as</a:t>
                </a:r>
                <a:r>
                  <a:rPr lang="en-IN" dirty="0" smtClean="0"/>
                  <a:t>:</a:t>
                </a:r>
              </a:p>
              <a:p>
                <a:pPr marL="0" indent="0">
                  <a:buNone/>
                </a:pPr>
                <a14:m>
                  <m:oMathPara xmlns:m="http://schemas.openxmlformats.org/officeDocument/2006/math">
                    <m:oMathParaPr>
                      <m:jc m:val="centerGroup"/>
                    </m:oMathParaPr>
                    <m:oMath xmlns:m="http://schemas.openxmlformats.org/officeDocument/2006/math">
                      <m:r>
                        <a:rPr lang="pt-BR" i="1" dirty="0" smtClean="0">
                          <a:latin typeface="Cambria Math"/>
                        </a:rPr>
                        <m:t>𝐵𝐼𝐶</m:t>
                      </m:r>
                      <m:r>
                        <a:rPr lang="pt-BR" i="1" dirty="0" smtClean="0">
                          <a:latin typeface="Cambria Math"/>
                        </a:rPr>
                        <m:t> = (−2) × </m:t>
                      </m:r>
                      <m:r>
                        <m:rPr>
                          <m:sty m:val="p"/>
                        </m:rPr>
                        <a:rPr lang="pt-BR" i="1" dirty="0" smtClean="0">
                          <a:latin typeface="Cambria Math"/>
                        </a:rPr>
                        <m:t>ln</m:t>
                      </m:r>
                      <m:r>
                        <a:rPr lang="pt-BR" i="1" dirty="0" smtClean="0">
                          <a:latin typeface="Cambria Math"/>
                        </a:rPr>
                        <m:t>⁡(</m:t>
                      </m:r>
                      <m:r>
                        <a:rPr lang="pt-BR" i="1" dirty="0" smtClean="0">
                          <a:latin typeface="Cambria Math"/>
                        </a:rPr>
                        <m:t>𝐿</m:t>
                      </m:r>
                      <m:r>
                        <a:rPr lang="pt-BR" i="1" dirty="0" smtClean="0">
                          <a:latin typeface="Cambria Math"/>
                        </a:rPr>
                        <m:t>) + </m:t>
                      </m:r>
                      <m:r>
                        <a:rPr lang="pt-BR" i="1" dirty="0" smtClean="0">
                          <a:latin typeface="Cambria Math"/>
                        </a:rPr>
                        <m:t>𝑘</m:t>
                      </m:r>
                      <m:r>
                        <a:rPr lang="pt-BR" i="1" dirty="0" smtClean="0">
                          <a:latin typeface="Cambria Math"/>
                        </a:rPr>
                        <m:t> × </m:t>
                      </m:r>
                      <m:r>
                        <m:rPr>
                          <m:sty m:val="p"/>
                        </m:rPr>
                        <a:rPr lang="pt-BR" i="1" dirty="0" smtClean="0">
                          <a:latin typeface="Cambria Math"/>
                        </a:rPr>
                        <m:t>ln</m:t>
                      </m:r>
                      <m:r>
                        <a:rPr lang="pt-BR" i="1" dirty="0" smtClean="0">
                          <a:latin typeface="Cambria Math"/>
                        </a:rPr>
                        <m:t>⁡(</m:t>
                      </m:r>
                      <m:r>
                        <a:rPr lang="pt-BR" i="1" dirty="0" smtClean="0">
                          <a:latin typeface="Cambria Math"/>
                        </a:rPr>
                        <m:t>𝑛</m:t>
                      </m:r>
                      <m:r>
                        <a:rPr lang="pt-BR" i="1" dirty="0" smtClean="0">
                          <a:latin typeface="Cambria Math"/>
                        </a:rPr>
                        <m:t>)</m:t>
                      </m:r>
                    </m:oMath>
                  </m:oMathPara>
                </a14:m>
                <a:endParaRPr lang="en-IN" dirty="0"/>
              </a:p>
              <a:p>
                <a:pPr marL="0" indent="0">
                  <a:buNone/>
                </a:pPr>
                <a:r>
                  <a:rPr lang="en-IN" dirty="0"/>
                  <a:t>where, n is the sample size.</a:t>
                </a:r>
              </a:p>
              <a:p>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695" r="-2074" b="-2022"/>
                </a:stretch>
              </a:blipFill>
            </p:spPr>
            <p:txBody>
              <a:bodyPr/>
              <a:lstStyle/>
              <a:p>
                <a:r>
                  <a:rPr lang="en-IN">
                    <a:noFill/>
                  </a:rPr>
                  <a:t> </a:t>
                </a:r>
              </a:p>
            </p:txBody>
          </p:sp>
        </mc:Fallback>
      </mc:AlternateContent>
    </p:spTree>
    <p:extLst>
      <p:ext uri="{BB962C8B-B14F-4D97-AF65-F5344CB8AC3E}">
        <p14:creationId xmlns:p14="http://schemas.microsoft.com/office/powerpoint/2010/main" val="33243007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For model comparison, the model with the lowest AIC and BIC score is preferred.</a:t>
            </a:r>
          </a:p>
          <a:p>
            <a:r>
              <a:rPr lang="en-IN" dirty="0"/>
              <a:t>AIC(</a:t>
            </a:r>
            <a:r>
              <a:rPr lang="en-IN" dirty="0" err="1"/>
              <a:t>linearMod</a:t>
            </a:r>
            <a:r>
              <a:rPr lang="en-IN" dirty="0"/>
              <a:t>) # AIC =&gt; 419.1569 BIC(</a:t>
            </a:r>
            <a:r>
              <a:rPr lang="en-IN" dirty="0" err="1"/>
              <a:t>linearMod</a:t>
            </a:r>
            <a:r>
              <a:rPr lang="en-IN" dirty="0"/>
              <a:t>) # BIC =&gt; 424.8929</a:t>
            </a:r>
          </a:p>
          <a:p>
            <a:endParaRPr lang="en-IN" dirty="0"/>
          </a:p>
        </p:txBody>
      </p:sp>
    </p:spTree>
    <p:extLst>
      <p:ext uri="{BB962C8B-B14F-4D97-AF65-F5344CB8AC3E}">
        <p14:creationId xmlns:p14="http://schemas.microsoft.com/office/powerpoint/2010/main" val="3207961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Autofit/>
          </a:bodyPr>
          <a:lstStyle/>
          <a:p>
            <a:r>
              <a:rPr lang="en-IN" sz="2800" b="1" dirty="0"/>
              <a:t>How to know if the model is best fit for your data</a:t>
            </a:r>
            <a:r>
              <a:rPr lang="en-IN" sz="2800" b="1" dirty="0" smtClean="0"/>
              <a:t>?</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7226344"/>
              </p:ext>
            </p:extLst>
          </p:nvPr>
        </p:nvGraphicFramePr>
        <p:xfrm>
          <a:off x="806896" y="692696"/>
          <a:ext cx="8229600" cy="52578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a:r>
                        <a:rPr lang="en-IN" dirty="0"/>
                        <a:t>STATISTIC</a:t>
                      </a:r>
                    </a:p>
                  </a:txBody>
                  <a:tcPr anchor="ctr"/>
                </a:tc>
                <a:tc>
                  <a:txBody>
                    <a:bodyPr/>
                    <a:lstStyle/>
                    <a:p>
                      <a:pPr algn="l"/>
                      <a:r>
                        <a:rPr lang="en-IN"/>
                        <a:t>CRITERION</a:t>
                      </a:r>
                    </a:p>
                  </a:txBody>
                  <a:tcPr anchor="ctr"/>
                </a:tc>
              </a:tr>
              <a:tr h="370840">
                <a:tc>
                  <a:txBody>
                    <a:bodyPr/>
                    <a:lstStyle/>
                    <a:p>
                      <a:pPr algn="l"/>
                      <a:r>
                        <a:rPr lang="en-IN" dirty="0"/>
                        <a:t>R-Squared</a:t>
                      </a:r>
                    </a:p>
                  </a:txBody>
                  <a:tcPr anchor="ctr"/>
                </a:tc>
                <a:tc>
                  <a:txBody>
                    <a:bodyPr/>
                    <a:lstStyle/>
                    <a:p>
                      <a:pPr algn="l"/>
                      <a:r>
                        <a:rPr lang="en-IN"/>
                        <a:t>Higher the better </a:t>
                      </a:r>
                      <a:r>
                        <a:rPr lang="en-IN" i="1"/>
                        <a:t>(&gt; 0.70)</a:t>
                      </a:r>
                      <a:endParaRPr lang="en-IN"/>
                    </a:p>
                  </a:txBody>
                  <a:tcPr anchor="ctr"/>
                </a:tc>
              </a:tr>
              <a:tr h="370840">
                <a:tc>
                  <a:txBody>
                    <a:bodyPr/>
                    <a:lstStyle/>
                    <a:p>
                      <a:pPr algn="l"/>
                      <a:r>
                        <a:rPr lang="en-IN"/>
                        <a:t>Adj R-Squared</a:t>
                      </a:r>
                    </a:p>
                  </a:txBody>
                  <a:tcPr anchor="ctr"/>
                </a:tc>
                <a:tc>
                  <a:txBody>
                    <a:bodyPr/>
                    <a:lstStyle/>
                    <a:p>
                      <a:pPr algn="l"/>
                      <a:r>
                        <a:rPr lang="en-IN"/>
                        <a:t>Higher the better</a:t>
                      </a:r>
                    </a:p>
                  </a:txBody>
                  <a:tcPr anchor="ctr"/>
                </a:tc>
              </a:tr>
              <a:tr h="370840">
                <a:tc>
                  <a:txBody>
                    <a:bodyPr/>
                    <a:lstStyle/>
                    <a:p>
                      <a:pPr algn="l"/>
                      <a:r>
                        <a:rPr lang="en-IN"/>
                        <a:t>F-Statistic</a:t>
                      </a:r>
                    </a:p>
                  </a:txBody>
                  <a:tcPr anchor="ctr"/>
                </a:tc>
                <a:tc>
                  <a:txBody>
                    <a:bodyPr/>
                    <a:lstStyle/>
                    <a:p>
                      <a:pPr algn="l"/>
                      <a:r>
                        <a:rPr lang="en-IN"/>
                        <a:t>Higher the better</a:t>
                      </a:r>
                    </a:p>
                  </a:txBody>
                  <a:tcPr anchor="ctr"/>
                </a:tc>
              </a:tr>
              <a:tr h="370840">
                <a:tc>
                  <a:txBody>
                    <a:bodyPr/>
                    <a:lstStyle/>
                    <a:p>
                      <a:pPr algn="l"/>
                      <a:r>
                        <a:rPr lang="en-IN"/>
                        <a:t>Std. Error</a:t>
                      </a:r>
                    </a:p>
                  </a:txBody>
                  <a:tcPr anchor="ctr"/>
                </a:tc>
                <a:tc>
                  <a:txBody>
                    <a:bodyPr/>
                    <a:lstStyle/>
                    <a:p>
                      <a:pPr algn="l"/>
                      <a:r>
                        <a:rPr lang="en-IN"/>
                        <a:t>Closer to zero the better</a:t>
                      </a:r>
                    </a:p>
                  </a:txBody>
                  <a:tcPr anchor="ctr"/>
                </a:tc>
              </a:tr>
              <a:tr h="370840">
                <a:tc>
                  <a:txBody>
                    <a:bodyPr/>
                    <a:lstStyle/>
                    <a:p>
                      <a:pPr algn="l"/>
                      <a:r>
                        <a:rPr lang="en-IN"/>
                        <a:t>t-statistic</a:t>
                      </a:r>
                    </a:p>
                  </a:txBody>
                  <a:tcPr anchor="ctr"/>
                </a:tc>
                <a:tc>
                  <a:txBody>
                    <a:bodyPr/>
                    <a:lstStyle/>
                    <a:p>
                      <a:pPr algn="l"/>
                      <a:r>
                        <a:rPr lang="en-IN"/>
                        <a:t>Should be greater 1.96 for p-value to be less than 0.05</a:t>
                      </a:r>
                    </a:p>
                  </a:txBody>
                  <a:tcPr anchor="ctr"/>
                </a:tc>
              </a:tr>
              <a:tr h="370840">
                <a:tc>
                  <a:txBody>
                    <a:bodyPr/>
                    <a:lstStyle/>
                    <a:p>
                      <a:pPr algn="l"/>
                      <a:r>
                        <a:rPr lang="en-IN"/>
                        <a:t>AIC</a:t>
                      </a:r>
                    </a:p>
                  </a:txBody>
                  <a:tcPr anchor="ctr"/>
                </a:tc>
                <a:tc>
                  <a:txBody>
                    <a:bodyPr/>
                    <a:lstStyle/>
                    <a:p>
                      <a:pPr algn="l"/>
                      <a:r>
                        <a:rPr lang="en-IN"/>
                        <a:t>Lower the better</a:t>
                      </a:r>
                    </a:p>
                  </a:txBody>
                  <a:tcPr anchor="ctr"/>
                </a:tc>
              </a:tr>
              <a:tr h="370840">
                <a:tc>
                  <a:txBody>
                    <a:bodyPr/>
                    <a:lstStyle/>
                    <a:p>
                      <a:pPr algn="l"/>
                      <a:r>
                        <a:rPr lang="en-IN"/>
                        <a:t>BIC</a:t>
                      </a:r>
                    </a:p>
                  </a:txBody>
                  <a:tcPr anchor="ctr"/>
                </a:tc>
                <a:tc>
                  <a:txBody>
                    <a:bodyPr/>
                    <a:lstStyle/>
                    <a:p>
                      <a:pPr algn="l"/>
                      <a:r>
                        <a:rPr lang="en-IN"/>
                        <a:t>Lower the better</a:t>
                      </a:r>
                    </a:p>
                  </a:txBody>
                  <a:tcPr anchor="ctr"/>
                </a:tc>
              </a:tr>
              <a:tr h="370840">
                <a:tc>
                  <a:txBody>
                    <a:bodyPr/>
                    <a:lstStyle/>
                    <a:p>
                      <a:pPr algn="l"/>
                      <a:r>
                        <a:rPr lang="en-IN"/>
                        <a:t>Mallows cp</a:t>
                      </a:r>
                    </a:p>
                  </a:txBody>
                  <a:tcPr anchor="ctr"/>
                </a:tc>
                <a:tc>
                  <a:txBody>
                    <a:bodyPr/>
                    <a:lstStyle/>
                    <a:p>
                      <a:pPr algn="l"/>
                      <a:r>
                        <a:rPr lang="en-IN"/>
                        <a:t>Should be close to the number of predictors in model</a:t>
                      </a:r>
                    </a:p>
                  </a:txBody>
                  <a:tcPr anchor="ctr"/>
                </a:tc>
              </a:tr>
              <a:tr h="370840">
                <a:tc>
                  <a:txBody>
                    <a:bodyPr/>
                    <a:lstStyle/>
                    <a:p>
                      <a:pPr algn="l"/>
                      <a:r>
                        <a:rPr lang="en-IN"/>
                        <a:t>MAPE (Mean absolute percentage error)</a:t>
                      </a:r>
                    </a:p>
                  </a:txBody>
                  <a:tcPr anchor="ctr"/>
                </a:tc>
                <a:tc>
                  <a:txBody>
                    <a:bodyPr/>
                    <a:lstStyle/>
                    <a:p>
                      <a:pPr algn="l"/>
                      <a:r>
                        <a:rPr lang="en-IN"/>
                        <a:t>Lower the better</a:t>
                      </a:r>
                    </a:p>
                  </a:txBody>
                  <a:tcPr anchor="ctr"/>
                </a:tc>
              </a:tr>
              <a:tr h="370840">
                <a:tc>
                  <a:txBody>
                    <a:bodyPr/>
                    <a:lstStyle/>
                    <a:p>
                      <a:pPr algn="l"/>
                      <a:r>
                        <a:rPr lang="en-IN"/>
                        <a:t>MSE (Mean squared error)</a:t>
                      </a:r>
                    </a:p>
                  </a:txBody>
                  <a:tcPr anchor="ctr"/>
                </a:tc>
                <a:tc>
                  <a:txBody>
                    <a:bodyPr/>
                    <a:lstStyle/>
                    <a:p>
                      <a:pPr algn="l"/>
                      <a:r>
                        <a:rPr lang="en-IN"/>
                        <a:t>Lower the better</a:t>
                      </a:r>
                    </a:p>
                  </a:txBody>
                  <a:tcPr anchor="ctr"/>
                </a:tc>
              </a:tr>
              <a:tr h="370840">
                <a:tc>
                  <a:txBody>
                    <a:bodyPr/>
                    <a:lstStyle/>
                    <a:p>
                      <a:pPr algn="l"/>
                      <a:r>
                        <a:rPr lang="en-IN"/>
                        <a:t>Min_Max Accuracy =&gt; mean(min(actual, predicted)/max(actual, predicted))</a:t>
                      </a:r>
                    </a:p>
                  </a:txBody>
                  <a:tcPr anchor="ctr"/>
                </a:tc>
                <a:tc>
                  <a:txBody>
                    <a:bodyPr/>
                    <a:lstStyle/>
                    <a:p>
                      <a:pPr algn="l"/>
                      <a:r>
                        <a:rPr lang="en-IN" dirty="0"/>
                        <a:t>Higher the better</a:t>
                      </a:r>
                    </a:p>
                  </a:txBody>
                  <a:tcPr anchor="ctr"/>
                </a:tc>
              </a:tr>
            </a:tbl>
          </a:graphicData>
        </a:graphic>
      </p:graphicFrame>
    </p:spTree>
    <p:extLst>
      <p:ext uri="{BB962C8B-B14F-4D97-AF65-F5344CB8AC3E}">
        <p14:creationId xmlns:p14="http://schemas.microsoft.com/office/powerpoint/2010/main" val="37232099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Predicting Linear </a:t>
            </a:r>
            <a:r>
              <a:rPr lang="en-IN" b="1" dirty="0" smtClean="0"/>
              <a:t>Models</a:t>
            </a:r>
            <a:endParaRPr lang="en-IN" dirty="0"/>
          </a:p>
        </p:txBody>
      </p:sp>
      <p:sp>
        <p:nvSpPr>
          <p:cNvPr id="3" name="Content Placeholder 2"/>
          <p:cNvSpPr>
            <a:spLocks noGrp="1"/>
          </p:cNvSpPr>
          <p:nvPr>
            <p:ph idx="1"/>
          </p:nvPr>
        </p:nvSpPr>
        <p:spPr/>
        <p:txBody>
          <a:bodyPr>
            <a:normAutofit fontScale="92500" lnSpcReduction="10000"/>
          </a:bodyPr>
          <a:lstStyle/>
          <a:p>
            <a:r>
              <a:rPr lang="en-IN" dirty="0"/>
              <a:t>So far we have seen how to build a linear regression model using the whole dataset. If we build it that way, there is no way to tell how the model will perform with new data. So the preferred practice is to split your dataset into a 80:20 sample (</a:t>
            </a:r>
            <a:r>
              <a:rPr lang="en-IN" dirty="0" err="1"/>
              <a:t>training:test</a:t>
            </a:r>
            <a:r>
              <a:rPr lang="en-IN" dirty="0"/>
              <a:t>), then, build the model on the 80% sample and then use the model thus built to predict the dependent variable on test data.</a:t>
            </a:r>
          </a:p>
          <a:p>
            <a:r>
              <a:rPr lang="en-IN" dirty="0"/>
              <a:t>Doing it this way, we will have the model predicted values for the 20% data (test) as well as the actuals (from the original dataset). By calculating accuracy measures (like </a:t>
            </a:r>
            <a:r>
              <a:rPr lang="en-IN" dirty="0" err="1"/>
              <a:t>min_max</a:t>
            </a:r>
            <a:r>
              <a:rPr lang="en-IN" dirty="0"/>
              <a:t> accuracy) and error rates (MAPE or MSE), we can find out the prediction accuracy of the model. Now, lets see how to actually do this..</a:t>
            </a:r>
          </a:p>
          <a:p>
            <a:endParaRPr lang="en-IN" dirty="0"/>
          </a:p>
        </p:txBody>
      </p:sp>
    </p:spTree>
    <p:extLst>
      <p:ext uri="{BB962C8B-B14F-4D97-AF65-F5344CB8AC3E}">
        <p14:creationId xmlns:p14="http://schemas.microsoft.com/office/powerpoint/2010/main" val="228756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 1: Create the training (development) and test (validation) data samples from original data</a:t>
            </a:r>
            <a:r>
              <a:rPr lang="en-IN" b="1" dirty="0" smtClean="0"/>
              <a:t>.</a:t>
            </a:r>
            <a:endParaRPr lang="en-IN" dirty="0"/>
          </a:p>
        </p:txBody>
      </p:sp>
      <p:sp>
        <p:nvSpPr>
          <p:cNvPr id="3" name="Content Placeholder 2"/>
          <p:cNvSpPr>
            <a:spLocks noGrp="1"/>
          </p:cNvSpPr>
          <p:nvPr>
            <p:ph idx="1"/>
          </p:nvPr>
        </p:nvSpPr>
        <p:spPr/>
        <p:txBody>
          <a:bodyPr>
            <a:normAutofit/>
          </a:bodyPr>
          <a:lstStyle/>
          <a:p>
            <a:r>
              <a:rPr lang="en-IN" dirty="0"/>
              <a:t># Create Training and Test data </a:t>
            </a:r>
            <a:r>
              <a:rPr lang="en-IN" dirty="0" smtClean="0"/>
              <a:t>– </a:t>
            </a:r>
          </a:p>
          <a:p>
            <a:r>
              <a:rPr lang="en-IN" dirty="0" err="1" smtClean="0"/>
              <a:t>set.seed</a:t>
            </a:r>
            <a:r>
              <a:rPr lang="en-IN" dirty="0" smtClean="0"/>
              <a:t>(100</a:t>
            </a:r>
            <a:r>
              <a:rPr lang="en-IN" dirty="0"/>
              <a:t>) # setting seed to reproduce results of random sampling </a:t>
            </a:r>
            <a:endParaRPr lang="en-IN" dirty="0" smtClean="0"/>
          </a:p>
          <a:p>
            <a:r>
              <a:rPr lang="en-IN" dirty="0" err="1" smtClean="0"/>
              <a:t>trainingRowIndex</a:t>
            </a:r>
            <a:r>
              <a:rPr lang="en-IN" dirty="0" smtClean="0"/>
              <a:t> </a:t>
            </a:r>
            <a:r>
              <a:rPr lang="en-IN" dirty="0"/>
              <a:t>&lt;- sample(1:nrow(cars), 0.8*</a:t>
            </a:r>
            <a:r>
              <a:rPr lang="en-IN" dirty="0" err="1"/>
              <a:t>nrow</a:t>
            </a:r>
            <a:r>
              <a:rPr lang="en-IN" dirty="0"/>
              <a:t>(cars)) # row indices for training data </a:t>
            </a:r>
            <a:endParaRPr lang="en-IN" dirty="0" smtClean="0"/>
          </a:p>
          <a:p>
            <a:r>
              <a:rPr lang="en-IN" dirty="0" err="1" smtClean="0"/>
              <a:t>trainingData</a:t>
            </a:r>
            <a:r>
              <a:rPr lang="en-IN" dirty="0" smtClean="0"/>
              <a:t> </a:t>
            </a:r>
            <a:r>
              <a:rPr lang="en-IN" dirty="0"/>
              <a:t>&lt;- cars[</a:t>
            </a:r>
            <a:r>
              <a:rPr lang="en-IN" dirty="0" err="1"/>
              <a:t>trainingRowIndex</a:t>
            </a:r>
            <a:r>
              <a:rPr lang="en-IN" dirty="0"/>
              <a:t>, ] # model training data </a:t>
            </a:r>
            <a:endParaRPr lang="en-IN" dirty="0" smtClean="0"/>
          </a:p>
          <a:p>
            <a:r>
              <a:rPr lang="en-IN" dirty="0" err="1" smtClean="0"/>
              <a:t>testData</a:t>
            </a:r>
            <a:r>
              <a:rPr lang="en-IN" dirty="0" smtClean="0"/>
              <a:t> </a:t>
            </a:r>
            <a:r>
              <a:rPr lang="en-IN" dirty="0"/>
              <a:t>&lt;- cars[-</a:t>
            </a:r>
            <a:r>
              <a:rPr lang="en-IN" dirty="0" err="1"/>
              <a:t>trainingRowIndex</a:t>
            </a:r>
            <a:r>
              <a:rPr lang="en-IN" dirty="0"/>
              <a:t>, ] # test data</a:t>
            </a:r>
          </a:p>
          <a:p>
            <a:endParaRPr lang="en-IN" dirty="0"/>
          </a:p>
        </p:txBody>
      </p:sp>
    </p:spTree>
    <p:extLst>
      <p:ext uri="{BB962C8B-B14F-4D97-AF65-F5344CB8AC3E}">
        <p14:creationId xmlns:p14="http://schemas.microsoft.com/office/powerpoint/2010/main" val="1978125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 2: Develop the model on the training data and use it to predict the distance on test </a:t>
            </a:r>
            <a:r>
              <a:rPr lang="en-IN" b="1" dirty="0" smtClean="0"/>
              <a:t>data</a:t>
            </a:r>
            <a:endParaRPr lang="en-IN" dirty="0"/>
          </a:p>
        </p:txBody>
      </p:sp>
      <p:sp>
        <p:nvSpPr>
          <p:cNvPr id="3" name="Content Placeholder 2"/>
          <p:cNvSpPr>
            <a:spLocks noGrp="1"/>
          </p:cNvSpPr>
          <p:nvPr>
            <p:ph idx="1"/>
          </p:nvPr>
        </p:nvSpPr>
        <p:spPr/>
        <p:txBody>
          <a:bodyPr/>
          <a:lstStyle/>
          <a:p>
            <a:r>
              <a:rPr lang="en-IN" dirty="0"/>
              <a:t># Build the model on training data -</a:t>
            </a:r>
          </a:p>
          <a:p>
            <a:r>
              <a:rPr lang="en-IN" dirty="0" err="1"/>
              <a:t>lmMod</a:t>
            </a:r>
            <a:r>
              <a:rPr lang="en-IN" dirty="0"/>
              <a:t> &lt;- lm(</a:t>
            </a:r>
            <a:r>
              <a:rPr lang="en-IN" dirty="0" err="1"/>
              <a:t>dist</a:t>
            </a:r>
            <a:r>
              <a:rPr lang="en-IN" dirty="0"/>
              <a:t> ~ speed, data=</a:t>
            </a:r>
            <a:r>
              <a:rPr lang="en-IN" dirty="0" err="1"/>
              <a:t>trainingData</a:t>
            </a:r>
            <a:r>
              <a:rPr lang="en-IN" dirty="0"/>
              <a:t>)  # build the model</a:t>
            </a:r>
          </a:p>
          <a:p>
            <a:r>
              <a:rPr lang="en-IN" dirty="0" err="1"/>
              <a:t>distPred</a:t>
            </a:r>
            <a:r>
              <a:rPr lang="en-IN" dirty="0"/>
              <a:t> &lt;- predict(</a:t>
            </a:r>
            <a:r>
              <a:rPr lang="en-IN" dirty="0" err="1"/>
              <a:t>lmMod</a:t>
            </a:r>
            <a:r>
              <a:rPr lang="en-IN" dirty="0"/>
              <a:t>, </a:t>
            </a:r>
            <a:r>
              <a:rPr lang="en-IN" dirty="0" err="1"/>
              <a:t>testData</a:t>
            </a:r>
            <a:r>
              <a:rPr lang="en-IN" dirty="0"/>
              <a:t>)  # predict distance</a:t>
            </a:r>
          </a:p>
        </p:txBody>
      </p:sp>
    </p:spTree>
    <p:extLst>
      <p:ext uri="{BB962C8B-B14F-4D97-AF65-F5344CB8AC3E}">
        <p14:creationId xmlns:p14="http://schemas.microsoft.com/office/powerpoint/2010/main" val="2733659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23" y="44624"/>
            <a:ext cx="7402883" cy="874951"/>
          </a:xfrm>
        </p:spPr>
        <p:txBody>
          <a:bodyPr>
            <a:normAutofit/>
          </a:bodyPr>
          <a:lstStyle/>
          <a:p>
            <a:r>
              <a:rPr lang="en-IN" b="1" dirty="0"/>
              <a:t>Step 3: Review diagnostic measures</a:t>
            </a:r>
            <a:r>
              <a:rPr lang="en-IN" b="1" dirty="0" smtClean="0"/>
              <a:t>.</a:t>
            </a:r>
            <a:endParaRPr lang="en-IN" dirty="0"/>
          </a:p>
        </p:txBody>
      </p:sp>
      <p:sp>
        <p:nvSpPr>
          <p:cNvPr id="3" name="Content Placeholder 2"/>
          <p:cNvSpPr>
            <a:spLocks noGrp="1"/>
          </p:cNvSpPr>
          <p:nvPr>
            <p:ph idx="1"/>
          </p:nvPr>
        </p:nvSpPr>
        <p:spPr>
          <a:xfrm>
            <a:off x="683568" y="548680"/>
            <a:ext cx="8229600" cy="4525963"/>
          </a:xfrm>
        </p:spPr>
        <p:txBody>
          <a:bodyPr>
            <a:noAutofit/>
          </a:bodyPr>
          <a:lstStyle/>
          <a:p>
            <a:r>
              <a:rPr lang="en-IN" sz="1400" dirty="0"/>
              <a:t>summary (</a:t>
            </a:r>
            <a:r>
              <a:rPr lang="en-IN" sz="1400" dirty="0" err="1"/>
              <a:t>lmMod</a:t>
            </a:r>
            <a:r>
              <a:rPr lang="en-IN" sz="1400" dirty="0"/>
              <a:t>)  # model summary</a:t>
            </a:r>
          </a:p>
          <a:p>
            <a:r>
              <a:rPr lang="en-IN" sz="1400" dirty="0" smtClean="0"/>
              <a:t>#&gt; </a:t>
            </a:r>
            <a:r>
              <a:rPr lang="en-IN" sz="1400" dirty="0"/>
              <a:t>Call:</a:t>
            </a:r>
          </a:p>
          <a:p>
            <a:r>
              <a:rPr lang="en-IN" sz="1400" dirty="0"/>
              <a:t>#&gt; lm(formula = </a:t>
            </a:r>
            <a:r>
              <a:rPr lang="en-IN" sz="1400" dirty="0" err="1"/>
              <a:t>dist</a:t>
            </a:r>
            <a:r>
              <a:rPr lang="en-IN" sz="1400" dirty="0"/>
              <a:t> ~ speed, data = </a:t>
            </a:r>
            <a:r>
              <a:rPr lang="en-IN" sz="1400" dirty="0" err="1"/>
              <a:t>trainingData</a:t>
            </a:r>
            <a:r>
              <a:rPr lang="en-IN" sz="1400" dirty="0"/>
              <a:t>)</a:t>
            </a:r>
          </a:p>
          <a:p>
            <a:r>
              <a:rPr lang="en-IN" sz="1400" dirty="0"/>
              <a:t>#&gt; </a:t>
            </a:r>
            <a:r>
              <a:rPr lang="en-IN" sz="1400" dirty="0" smtClean="0"/>
              <a:t>#&gt; </a:t>
            </a:r>
            <a:r>
              <a:rPr lang="en-IN" sz="1400" dirty="0"/>
              <a:t>Residuals:</a:t>
            </a:r>
          </a:p>
          <a:p>
            <a:r>
              <a:rPr lang="en-IN" sz="1400" dirty="0"/>
              <a:t>#&gt;     Min      1Q  Median      3Q     Max </a:t>
            </a:r>
          </a:p>
          <a:p>
            <a:r>
              <a:rPr lang="en-IN" sz="1400" dirty="0"/>
              <a:t>#&gt; -23.350 -10.771  -2.137   9.255  42.231 </a:t>
            </a:r>
          </a:p>
          <a:p>
            <a:r>
              <a:rPr lang="en-IN" sz="1400" dirty="0"/>
              <a:t>#&gt; </a:t>
            </a:r>
            <a:r>
              <a:rPr lang="en-IN" sz="1400" dirty="0" smtClean="0"/>
              <a:t>#&gt; </a:t>
            </a:r>
            <a:r>
              <a:rPr lang="en-IN" sz="1400" dirty="0"/>
              <a:t>Coefficients:</a:t>
            </a:r>
          </a:p>
          <a:p>
            <a:r>
              <a:rPr lang="en-IN" sz="1400" dirty="0"/>
              <a:t>#&gt;             Estimate Std. Error t value </a:t>
            </a:r>
            <a:r>
              <a:rPr lang="en-IN" sz="1400" dirty="0" err="1"/>
              <a:t>Pr</a:t>
            </a:r>
            <a:r>
              <a:rPr lang="en-IN" sz="1400" dirty="0"/>
              <a:t>(&gt;|t|)    </a:t>
            </a:r>
          </a:p>
          <a:p>
            <a:r>
              <a:rPr lang="en-IN" sz="1400" dirty="0"/>
              <a:t>#&gt; (Intercept)  -22.657      7.999  -2.833  0.00735 ** </a:t>
            </a:r>
          </a:p>
          <a:p>
            <a:r>
              <a:rPr lang="en-IN" sz="1400" dirty="0"/>
              <a:t>#&gt; speed          4.316      0.487   8.863 8.73e-11 ***</a:t>
            </a:r>
          </a:p>
          <a:p>
            <a:r>
              <a:rPr lang="en-IN" sz="1400" dirty="0"/>
              <a:t>#&gt; ---</a:t>
            </a:r>
          </a:p>
          <a:p>
            <a:r>
              <a:rPr lang="en-IN" sz="1400" dirty="0"/>
              <a:t>#&gt; </a:t>
            </a:r>
            <a:r>
              <a:rPr lang="en-IN" sz="1400" dirty="0" err="1"/>
              <a:t>Signif</a:t>
            </a:r>
            <a:r>
              <a:rPr lang="en-IN" sz="1400" dirty="0"/>
              <a:t>. codes:  0 '***' 0.001 '**' 0.01 '*' 0.05 '.' 0.1 ' ' 1</a:t>
            </a:r>
          </a:p>
          <a:p>
            <a:r>
              <a:rPr lang="en-IN" sz="1400" dirty="0"/>
              <a:t>#&gt; </a:t>
            </a:r>
          </a:p>
          <a:p>
            <a:r>
              <a:rPr lang="en-IN" sz="1400" dirty="0"/>
              <a:t>#&gt; Residual standard error: 15.84 on 38 degrees of freedom</a:t>
            </a:r>
          </a:p>
          <a:p>
            <a:r>
              <a:rPr lang="en-IN" sz="1400" dirty="0"/>
              <a:t>#&gt; Multiple R-squared:  0.674,  Adjusted R-squared:  0.6654 </a:t>
            </a:r>
          </a:p>
          <a:p>
            <a:r>
              <a:rPr lang="en-IN" sz="1400" dirty="0"/>
              <a:t>#&gt; F-statistic: 78.56 on 1 and 38 DF,  p-value: 8.734e-11</a:t>
            </a:r>
          </a:p>
          <a:p>
            <a:r>
              <a:rPr lang="en-IN" sz="1400" dirty="0"/>
              <a:t>AIC (</a:t>
            </a:r>
            <a:r>
              <a:rPr lang="en-IN" sz="1400" dirty="0" err="1"/>
              <a:t>lmMod</a:t>
            </a:r>
            <a:r>
              <a:rPr lang="en-IN" sz="1400" dirty="0"/>
              <a:t>)  # Calculate </a:t>
            </a:r>
            <a:r>
              <a:rPr lang="en-IN" sz="1400" dirty="0" err="1"/>
              <a:t>akaike</a:t>
            </a:r>
            <a:r>
              <a:rPr lang="en-IN" sz="1400" dirty="0"/>
              <a:t> information criterion</a:t>
            </a:r>
          </a:p>
          <a:p>
            <a:r>
              <a:rPr lang="en-IN" sz="1400" dirty="0"/>
              <a:t>#&gt; [1] 338.4489</a:t>
            </a:r>
          </a:p>
        </p:txBody>
      </p:sp>
    </p:spTree>
    <p:extLst>
      <p:ext uri="{BB962C8B-B14F-4D97-AF65-F5344CB8AC3E}">
        <p14:creationId xmlns:p14="http://schemas.microsoft.com/office/powerpoint/2010/main" val="1781470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23" y="105777"/>
            <a:ext cx="7402883" cy="874951"/>
          </a:xfrm>
        </p:spPr>
        <p:txBody>
          <a:bodyPr>
            <a:normAutofit fontScale="90000"/>
          </a:bodyPr>
          <a:lstStyle/>
          <a:p>
            <a:r>
              <a:rPr lang="en-IN" b="1" dirty="0"/>
              <a:t>Step 4: Calculate prediction accuracy and error </a:t>
            </a:r>
            <a:r>
              <a:rPr lang="en-IN" b="1" dirty="0" smtClean="0"/>
              <a:t>rates</a:t>
            </a:r>
            <a:endParaRPr lang="en-IN" dirty="0"/>
          </a:p>
        </p:txBody>
      </p:sp>
      <p:sp>
        <p:nvSpPr>
          <p:cNvPr id="3" name="Content Placeholder 2"/>
          <p:cNvSpPr>
            <a:spLocks noGrp="1"/>
          </p:cNvSpPr>
          <p:nvPr>
            <p:ph idx="1"/>
          </p:nvPr>
        </p:nvSpPr>
        <p:spPr>
          <a:xfrm>
            <a:off x="700004" y="1082428"/>
            <a:ext cx="8229600" cy="4525963"/>
          </a:xfrm>
        </p:spPr>
        <p:txBody>
          <a:bodyPr>
            <a:noAutofit/>
          </a:bodyPr>
          <a:lstStyle/>
          <a:p>
            <a:r>
              <a:rPr lang="en-IN" sz="1900" dirty="0"/>
              <a:t>A simple correlation between the actuals and predicted values can be used as a form of accuracy measure. A higher correlation accuracy implies that the actuals and predicted values have similar directional movement, i.e. when the actuals values increase the </a:t>
            </a:r>
            <a:r>
              <a:rPr lang="en-IN" sz="1900" dirty="0" err="1"/>
              <a:t>predicteds</a:t>
            </a:r>
            <a:r>
              <a:rPr lang="en-IN" sz="1900" dirty="0"/>
              <a:t> also increase and vice-versa</a:t>
            </a:r>
            <a:r>
              <a:rPr lang="en-IN" sz="1900" dirty="0" smtClean="0"/>
              <a:t>.</a:t>
            </a:r>
          </a:p>
          <a:p>
            <a:r>
              <a:rPr lang="en-IN" sz="1900" dirty="0" err="1"/>
              <a:t>actuals_preds</a:t>
            </a:r>
            <a:r>
              <a:rPr lang="en-IN" sz="1900" dirty="0"/>
              <a:t> &lt;- </a:t>
            </a:r>
            <a:r>
              <a:rPr lang="en-IN" sz="1900" dirty="0" err="1"/>
              <a:t>data.frame</a:t>
            </a:r>
            <a:r>
              <a:rPr lang="en-IN" sz="1900" dirty="0"/>
              <a:t>(</a:t>
            </a:r>
            <a:r>
              <a:rPr lang="en-IN" sz="1900" dirty="0" err="1"/>
              <a:t>cbind</a:t>
            </a:r>
            <a:r>
              <a:rPr lang="en-IN" sz="1900" dirty="0"/>
              <a:t>(actuals=</a:t>
            </a:r>
            <a:r>
              <a:rPr lang="en-IN" sz="1900" dirty="0" err="1"/>
              <a:t>testData$dist</a:t>
            </a:r>
            <a:r>
              <a:rPr lang="en-IN" sz="1900" dirty="0"/>
              <a:t>, </a:t>
            </a:r>
            <a:r>
              <a:rPr lang="en-IN" sz="1900" dirty="0" err="1"/>
              <a:t>predicteds</a:t>
            </a:r>
            <a:r>
              <a:rPr lang="en-IN" sz="1900" dirty="0"/>
              <a:t>=</a:t>
            </a:r>
            <a:r>
              <a:rPr lang="en-IN" sz="1900" dirty="0" err="1"/>
              <a:t>distPred</a:t>
            </a:r>
            <a:r>
              <a:rPr lang="en-IN" sz="1900" dirty="0"/>
              <a:t>)) # make </a:t>
            </a:r>
            <a:r>
              <a:rPr lang="en-IN" sz="1900" dirty="0" err="1"/>
              <a:t>actuals_predicteds</a:t>
            </a:r>
            <a:r>
              <a:rPr lang="en-IN" sz="1900" dirty="0"/>
              <a:t> </a:t>
            </a:r>
            <a:r>
              <a:rPr lang="en-IN" sz="1900" dirty="0" err="1"/>
              <a:t>dataframe</a:t>
            </a:r>
            <a:r>
              <a:rPr lang="en-IN" sz="1900" dirty="0"/>
              <a:t>. </a:t>
            </a:r>
            <a:endParaRPr lang="en-IN" sz="1900" dirty="0" smtClean="0"/>
          </a:p>
          <a:p>
            <a:r>
              <a:rPr lang="en-IN" sz="1900" dirty="0" err="1" smtClean="0"/>
              <a:t>correlation_accuracy</a:t>
            </a:r>
            <a:r>
              <a:rPr lang="en-IN" sz="1900" dirty="0" smtClean="0"/>
              <a:t> </a:t>
            </a:r>
            <a:r>
              <a:rPr lang="en-IN" sz="1900" dirty="0"/>
              <a:t>&lt;- </a:t>
            </a:r>
            <a:r>
              <a:rPr lang="en-IN" sz="1900" dirty="0" err="1"/>
              <a:t>cor</a:t>
            </a:r>
            <a:r>
              <a:rPr lang="en-IN" sz="1900" dirty="0"/>
              <a:t>(</a:t>
            </a:r>
            <a:r>
              <a:rPr lang="en-IN" sz="1900" dirty="0" err="1"/>
              <a:t>actuals_preds</a:t>
            </a:r>
            <a:r>
              <a:rPr lang="en-IN" sz="1900" dirty="0"/>
              <a:t>) </a:t>
            </a:r>
            <a:r>
              <a:rPr lang="en-IN" sz="1900" dirty="0" smtClean="0"/>
              <a:t># </a:t>
            </a:r>
            <a:r>
              <a:rPr lang="en-IN" sz="1900" dirty="0"/>
              <a:t>82.7% </a:t>
            </a:r>
            <a:endParaRPr lang="en-IN" sz="1900" dirty="0" smtClean="0"/>
          </a:p>
          <a:p>
            <a:r>
              <a:rPr lang="en-IN" sz="1900" dirty="0" smtClean="0"/>
              <a:t>head(</a:t>
            </a:r>
            <a:r>
              <a:rPr lang="en-IN" sz="1900" dirty="0" err="1" smtClean="0"/>
              <a:t>actuals_preds</a:t>
            </a:r>
            <a:r>
              <a:rPr lang="en-IN" sz="1900" dirty="0"/>
              <a:t>) </a:t>
            </a:r>
            <a:endParaRPr lang="en-IN" sz="1900" dirty="0" smtClean="0"/>
          </a:p>
          <a:p>
            <a:r>
              <a:rPr lang="en-IN" sz="1900" dirty="0" smtClean="0"/>
              <a:t>#&gt; </a:t>
            </a:r>
            <a:r>
              <a:rPr lang="en-IN" sz="1900" dirty="0"/>
              <a:t>actuals </a:t>
            </a:r>
            <a:r>
              <a:rPr lang="en-IN" sz="1900" dirty="0" err="1"/>
              <a:t>predicteds</a:t>
            </a:r>
            <a:r>
              <a:rPr lang="en-IN" sz="1900" dirty="0"/>
              <a:t> </a:t>
            </a:r>
            <a:endParaRPr lang="en-IN" sz="1900" dirty="0" smtClean="0"/>
          </a:p>
          <a:p>
            <a:r>
              <a:rPr lang="en-IN" sz="1900" dirty="0" smtClean="0"/>
              <a:t>#&gt; </a:t>
            </a:r>
            <a:r>
              <a:rPr lang="en-IN" sz="1900" dirty="0"/>
              <a:t>1 2 -5.392776 </a:t>
            </a:r>
            <a:endParaRPr lang="en-IN" sz="1900" dirty="0" smtClean="0"/>
          </a:p>
          <a:p>
            <a:r>
              <a:rPr lang="en-IN" sz="1900" dirty="0" smtClean="0"/>
              <a:t>#&gt; </a:t>
            </a:r>
            <a:r>
              <a:rPr lang="en-IN" sz="1900" dirty="0"/>
              <a:t>4 22 7.555787 </a:t>
            </a:r>
            <a:endParaRPr lang="en-IN" sz="1900" dirty="0" smtClean="0"/>
          </a:p>
          <a:p>
            <a:r>
              <a:rPr lang="en-IN" sz="1900" dirty="0" smtClean="0"/>
              <a:t>#&gt; </a:t>
            </a:r>
            <a:r>
              <a:rPr lang="en-IN" sz="1900" dirty="0"/>
              <a:t>8 26 20.504349 </a:t>
            </a:r>
            <a:endParaRPr lang="en-IN" sz="1900" dirty="0" smtClean="0"/>
          </a:p>
          <a:p>
            <a:r>
              <a:rPr lang="en-IN" sz="1900" dirty="0" smtClean="0"/>
              <a:t>#&gt; </a:t>
            </a:r>
            <a:r>
              <a:rPr lang="en-IN" sz="1900" dirty="0"/>
              <a:t>20 26 37.769100 </a:t>
            </a:r>
            <a:endParaRPr lang="en-IN" sz="1900" dirty="0" smtClean="0"/>
          </a:p>
          <a:p>
            <a:r>
              <a:rPr lang="en-IN" sz="1900" dirty="0" smtClean="0"/>
              <a:t>#&gt; </a:t>
            </a:r>
            <a:r>
              <a:rPr lang="en-IN" sz="1900" dirty="0"/>
              <a:t>26 54 42.085287 </a:t>
            </a:r>
            <a:endParaRPr lang="en-IN" sz="1900" dirty="0" smtClean="0"/>
          </a:p>
          <a:p>
            <a:r>
              <a:rPr lang="en-IN" sz="1900" dirty="0" smtClean="0"/>
              <a:t>#&gt; </a:t>
            </a:r>
            <a:r>
              <a:rPr lang="en-IN" sz="1900" dirty="0"/>
              <a:t>31 50 50.717663</a:t>
            </a:r>
          </a:p>
        </p:txBody>
      </p:sp>
    </p:spTree>
    <p:extLst>
      <p:ext uri="{BB962C8B-B14F-4D97-AF65-F5344CB8AC3E}">
        <p14:creationId xmlns:p14="http://schemas.microsoft.com/office/powerpoint/2010/main" val="3244762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522" t="29099" r="10815" b="32940"/>
          <a:stretch/>
        </p:blipFill>
        <p:spPr bwMode="auto">
          <a:xfrm>
            <a:off x="1259632" y="1988841"/>
            <a:ext cx="5426879"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71600" y="1052736"/>
            <a:ext cx="7848872" cy="646331"/>
          </a:xfrm>
          <a:prstGeom prst="rect">
            <a:avLst/>
          </a:prstGeom>
        </p:spPr>
        <p:txBody>
          <a:bodyPr wrap="square">
            <a:spAutoFit/>
          </a:bodyPr>
          <a:lstStyle/>
          <a:p>
            <a:r>
              <a:rPr lang="en-US" dirty="0"/>
              <a:t>The formulas for calculating the </a:t>
            </a:r>
            <a:r>
              <a:rPr lang="en-US" b="1" dirty="0">
                <a:effectLst>
                  <a:outerShdw blurRad="38100" dist="38100" dir="2700000" algn="tl">
                    <a:srgbClr val="000000">
                      <a:alpha val="43137"/>
                    </a:srgbClr>
                  </a:outerShdw>
                </a:effectLst>
              </a:rPr>
              <a:t>slope </a:t>
            </a:r>
            <a:r>
              <a:rPr lang="en-US" b="1" dirty="0" smtClean="0">
                <a:effectLst>
                  <a:outerShdw blurRad="38100" dist="38100" dir="2700000" algn="tl">
                    <a:srgbClr val="000000">
                      <a:alpha val="43137"/>
                    </a:srgbClr>
                  </a:outerShdw>
                </a:effectLst>
              </a:rPr>
              <a:t>(a) </a:t>
            </a:r>
            <a:r>
              <a:rPr lang="en-US" b="1" dirty="0">
                <a:effectLst>
                  <a:outerShdw blurRad="38100" dist="38100" dir="2700000" algn="tl">
                    <a:srgbClr val="000000">
                      <a:alpha val="43137"/>
                    </a:srgbClr>
                  </a:outerShdw>
                </a:effectLst>
              </a:rPr>
              <a:t>and y-intercept (b) </a:t>
            </a:r>
            <a:r>
              <a:rPr lang="en-US" dirty="0"/>
              <a:t>in simple linear regression are given by</a:t>
            </a:r>
          </a:p>
        </p:txBody>
      </p:sp>
      <p:sp>
        <p:nvSpPr>
          <p:cNvPr id="5" name="TextBox 4"/>
          <p:cNvSpPr txBox="1"/>
          <p:nvPr/>
        </p:nvSpPr>
        <p:spPr>
          <a:xfrm>
            <a:off x="2339752" y="476266"/>
            <a:ext cx="4197239" cy="523220"/>
          </a:xfrm>
          <a:prstGeom prst="rect">
            <a:avLst/>
          </a:prstGeom>
          <a:noFill/>
        </p:spPr>
        <p:txBody>
          <a:bodyPr wrap="none" rtlCol="0">
            <a:spAutoFit/>
          </a:bodyPr>
          <a:lstStyle/>
          <a:p>
            <a:r>
              <a:rPr lang="en-US" sz="2800" b="1" dirty="0" smtClean="0">
                <a:effectLst>
                  <a:outerShdw blurRad="38100" dist="38100" dir="2700000" algn="tl">
                    <a:srgbClr val="000000">
                      <a:alpha val="43137"/>
                    </a:srgbClr>
                  </a:outerShdw>
                </a:effectLst>
                <a:latin typeface="+mj-lt"/>
              </a:rPr>
              <a:t>Linear Regression Numerical</a:t>
            </a:r>
            <a:endParaRPr lang="en-US" sz="2800" b="1"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554851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27" t="41739" r="43831" b="27101"/>
          <a:stretch/>
        </p:blipFill>
        <p:spPr bwMode="auto">
          <a:xfrm>
            <a:off x="1043608" y="1196752"/>
            <a:ext cx="7196578" cy="4050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19672" y="564648"/>
            <a:ext cx="5400600"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latin typeface="+mj-lt"/>
              </a:rPr>
              <a:t>Numerical On Linear Regression</a:t>
            </a:r>
            <a:endParaRPr lang="en-US" sz="2800" dirty="0">
              <a:effectLst>
                <a:outerShdw blurRad="38100" dist="38100" dir="2700000" algn="tl">
                  <a:srgbClr val="000000">
                    <a:alpha val="43137"/>
                  </a:srgbClr>
                </a:outerShdw>
              </a:effectLst>
              <a:latin typeface="+mj-lt"/>
            </a:endParaRPr>
          </a:p>
        </p:txBody>
      </p:sp>
      <p:sp>
        <p:nvSpPr>
          <p:cNvPr id="5" name="TextBox 4"/>
          <p:cNvSpPr txBox="1"/>
          <p:nvPr/>
        </p:nvSpPr>
        <p:spPr>
          <a:xfrm>
            <a:off x="1115616" y="5591592"/>
            <a:ext cx="2871171" cy="369332"/>
          </a:xfrm>
          <a:prstGeom prst="rect">
            <a:avLst/>
          </a:prstGeom>
          <a:noFill/>
        </p:spPr>
        <p:txBody>
          <a:bodyPr wrap="none" rtlCol="0">
            <a:spAutoFit/>
          </a:bodyPr>
          <a:lstStyle/>
          <a:p>
            <a:r>
              <a:rPr lang="en-US" dirty="0" smtClean="0"/>
              <a:t>Find the regression equation</a:t>
            </a:r>
            <a:endParaRPr lang="en-US" dirty="0"/>
          </a:p>
        </p:txBody>
      </p:sp>
    </p:spTree>
    <p:extLst>
      <p:ext uri="{BB962C8B-B14F-4D97-AF65-F5344CB8AC3E}">
        <p14:creationId xmlns:p14="http://schemas.microsoft.com/office/powerpoint/2010/main" val="290829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dirty="0"/>
              <a:t>Y</a:t>
            </a:r>
            <a:r>
              <a:rPr lang="en-IN" b="1" dirty="0"/>
              <a:t> = </a:t>
            </a:r>
            <a:r>
              <a:rPr lang="el-GR" b="1" i="1" dirty="0"/>
              <a:t>β</a:t>
            </a:r>
            <a:r>
              <a:rPr lang="el-GR" b="1" baseline="-25000" dirty="0"/>
              <a:t>1</a:t>
            </a:r>
            <a:r>
              <a:rPr lang="el-GR" b="1" dirty="0"/>
              <a:t> + </a:t>
            </a:r>
            <a:r>
              <a:rPr lang="el-GR" b="1" i="1" dirty="0"/>
              <a:t>β</a:t>
            </a:r>
            <a:r>
              <a:rPr lang="el-GR" b="1" baseline="-25000" dirty="0"/>
              <a:t>2</a:t>
            </a:r>
            <a:r>
              <a:rPr lang="en-IN" b="1" i="1" dirty="0"/>
              <a:t>X</a:t>
            </a:r>
            <a:r>
              <a:rPr lang="en-IN" b="1" dirty="0"/>
              <a:t> + </a:t>
            </a:r>
            <a:r>
              <a:rPr lang="el-GR" b="1" i="1" dirty="0" smtClean="0"/>
              <a:t>ϵ</a:t>
            </a:r>
            <a:endParaRPr lang="en-IN" b="1" dirty="0"/>
          </a:p>
        </p:txBody>
      </p:sp>
      <p:sp>
        <p:nvSpPr>
          <p:cNvPr id="3" name="Content Placeholder 2"/>
          <p:cNvSpPr>
            <a:spLocks noGrp="1"/>
          </p:cNvSpPr>
          <p:nvPr>
            <p:ph idx="1"/>
          </p:nvPr>
        </p:nvSpPr>
        <p:spPr/>
        <p:txBody>
          <a:bodyPr/>
          <a:lstStyle/>
          <a:p>
            <a:r>
              <a:rPr lang="en-IN" i="1" dirty="0"/>
              <a:t>β</a:t>
            </a:r>
            <a:r>
              <a:rPr lang="en-IN" baseline="-25000" dirty="0"/>
              <a:t>1</a:t>
            </a:r>
            <a:r>
              <a:rPr lang="en-IN" dirty="0"/>
              <a:t> is the intercept and </a:t>
            </a:r>
            <a:r>
              <a:rPr lang="en-IN" i="1" dirty="0" smtClean="0"/>
              <a:t>β</a:t>
            </a:r>
            <a:r>
              <a:rPr lang="en-IN" baseline="-25000" dirty="0" smtClean="0"/>
              <a:t>2</a:t>
            </a:r>
            <a:r>
              <a:rPr lang="en-IN" dirty="0" smtClean="0"/>
              <a:t> </a:t>
            </a:r>
            <a:r>
              <a:rPr lang="en-IN" dirty="0"/>
              <a:t>is the </a:t>
            </a:r>
            <a:r>
              <a:rPr lang="en-IN" dirty="0" smtClean="0"/>
              <a:t>slope.</a:t>
            </a:r>
          </a:p>
          <a:p>
            <a:r>
              <a:rPr lang="en-IN" dirty="0"/>
              <a:t>Collectively, they are called </a:t>
            </a:r>
            <a:r>
              <a:rPr lang="en-IN" i="1" dirty="0"/>
              <a:t>regression coefficients</a:t>
            </a:r>
            <a:r>
              <a:rPr lang="en-IN" dirty="0" smtClean="0"/>
              <a:t>.</a:t>
            </a:r>
          </a:p>
          <a:p>
            <a:r>
              <a:rPr lang="en-IN" i="1" dirty="0"/>
              <a:t>ϵ</a:t>
            </a:r>
            <a:r>
              <a:rPr lang="en-IN" dirty="0"/>
              <a:t> is the error term, the part of </a:t>
            </a:r>
            <a:r>
              <a:rPr lang="en-IN" i="1" dirty="0"/>
              <a:t>Y</a:t>
            </a:r>
            <a:r>
              <a:rPr lang="en-IN" dirty="0"/>
              <a:t> the regression model is unable to explain.</a:t>
            </a:r>
            <a:endParaRPr lang="en-IN" dirty="0" smtClean="0"/>
          </a:p>
          <a:p>
            <a:endParaRPr lang="en-IN" dirty="0"/>
          </a:p>
        </p:txBody>
      </p:sp>
    </p:spTree>
    <p:extLst>
      <p:ext uri="{BB962C8B-B14F-4D97-AF65-F5344CB8AC3E}">
        <p14:creationId xmlns:p14="http://schemas.microsoft.com/office/powerpoint/2010/main" val="23639115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636" t="25796" r="63315" b="27682"/>
          <a:stretch/>
        </p:blipFill>
        <p:spPr bwMode="auto">
          <a:xfrm>
            <a:off x="1763688" y="1628800"/>
            <a:ext cx="3967540" cy="431722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971600" y="404664"/>
            <a:ext cx="6624736" cy="923330"/>
          </a:xfrm>
          <a:prstGeom prst="rect">
            <a:avLst/>
          </a:prstGeom>
          <a:noFill/>
        </p:spPr>
        <p:txBody>
          <a:bodyPr wrap="square" rtlCol="0">
            <a:spAutoFit/>
          </a:bodyPr>
          <a:lstStyle/>
          <a:p>
            <a:r>
              <a:rPr lang="en-US" dirty="0" smtClean="0"/>
              <a:t>Example No.2  Following table shows the persons age and their respective glucose level. Apply the linear regression and find the equation of line.</a:t>
            </a:r>
            <a:endParaRPr lang="en-US" dirty="0"/>
          </a:p>
        </p:txBody>
      </p:sp>
    </p:spTree>
    <p:extLst>
      <p:ext uri="{BB962C8B-B14F-4D97-AF65-F5344CB8AC3E}">
        <p14:creationId xmlns:p14="http://schemas.microsoft.com/office/powerpoint/2010/main" val="2053397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493" r="44484" b="17391"/>
          <a:stretch/>
        </p:blipFill>
        <p:spPr bwMode="auto">
          <a:xfrm>
            <a:off x="827584" y="1061865"/>
            <a:ext cx="6768548" cy="4671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11560" y="188640"/>
            <a:ext cx="1824538" cy="369332"/>
          </a:xfrm>
          <a:prstGeom prst="rect">
            <a:avLst/>
          </a:prstGeom>
          <a:noFill/>
          <a:ln>
            <a:solidFill>
              <a:schemeClr val="tx1"/>
            </a:solidFill>
          </a:ln>
        </p:spPr>
        <p:txBody>
          <a:bodyPr wrap="none" rtlCol="0">
            <a:spAutoFit/>
          </a:bodyPr>
          <a:lstStyle/>
          <a:p>
            <a:r>
              <a:rPr lang="en-US" dirty="0" smtClean="0"/>
              <a:t>Answer </a:t>
            </a:r>
            <a:r>
              <a:rPr lang="en-US" dirty="0" err="1" smtClean="0"/>
              <a:t>Exp</a:t>
            </a:r>
            <a:r>
              <a:rPr lang="en-US" dirty="0" smtClean="0"/>
              <a:t> No. 2</a:t>
            </a:r>
            <a:endParaRPr lang="en-US" dirty="0"/>
          </a:p>
        </p:txBody>
      </p:sp>
    </p:spTree>
    <p:extLst>
      <p:ext uri="{BB962C8B-B14F-4D97-AF65-F5344CB8AC3E}">
        <p14:creationId xmlns:p14="http://schemas.microsoft.com/office/powerpoint/2010/main" val="303416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5841" y="2967335"/>
            <a:ext cx="285232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Question</a:t>
            </a:r>
          </a:p>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2312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2482850" y="4275138"/>
          <a:ext cx="3794125" cy="1103312"/>
        </p:xfrm>
        <a:graphic>
          <a:graphicData uri="http://schemas.openxmlformats.org/presentationml/2006/ole">
            <mc:AlternateContent xmlns:mc="http://schemas.openxmlformats.org/markup-compatibility/2006">
              <mc:Choice xmlns:v="urn:schemas-microsoft-com:vml" Requires="v">
                <p:oleObj spid="_x0000_s5165" name="Equation" r:id="rId3" imgW="876240" imgH="253800" progId="Equation.3">
                  <p:embed/>
                </p:oleObj>
              </mc:Choice>
              <mc:Fallback>
                <p:oleObj name="Equation" r:id="rId3" imgW="8762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850" y="4275138"/>
                        <a:ext cx="3794125" cy="1103312"/>
                      </a:xfrm>
                      <a:prstGeom prst="rect">
                        <a:avLst/>
                      </a:prstGeom>
                      <a:solidFill>
                        <a:srgbClr val="FDE0B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 name="Text Box 3"/>
          <p:cNvSpPr txBox="1">
            <a:spLocks noChangeArrowheads="1"/>
          </p:cNvSpPr>
          <p:nvPr/>
        </p:nvSpPr>
        <p:spPr bwMode="auto">
          <a:xfrm>
            <a:off x="1143000" y="1600200"/>
            <a:ext cx="7086600" cy="835025"/>
          </a:xfrm>
          <a:prstGeom prst="rect">
            <a:avLst/>
          </a:prstGeom>
          <a:solidFill>
            <a:srgbClr val="FDE0BD"/>
          </a:solidFill>
          <a:ln w="12700">
            <a:solidFill>
              <a:schemeClr val="tx1"/>
            </a:solidFill>
            <a:miter lim="800000"/>
            <a:headEnd/>
            <a:tailEnd/>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r>
              <a:rPr lang="en-US" altLang="en-US"/>
              <a:t>The simple linear regression equation provides an </a:t>
            </a:r>
            <a:r>
              <a:rPr lang="en-US" altLang="en-US">
                <a:solidFill>
                  <a:schemeClr val="folHlink"/>
                </a:solidFill>
              </a:rPr>
              <a:t>estimate</a:t>
            </a:r>
            <a:r>
              <a:rPr lang="en-US" altLang="en-US"/>
              <a:t> of the population regression line</a:t>
            </a:r>
          </a:p>
        </p:txBody>
      </p:sp>
      <p:sp>
        <p:nvSpPr>
          <p:cNvPr id="5124" name="Rectangle 4"/>
          <p:cNvSpPr>
            <a:spLocks noGrp="1" noChangeArrowheads="1"/>
          </p:cNvSpPr>
          <p:nvPr>
            <p:ph type="title"/>
          </p:nvPr>
        </p:nvSpPr>
        <p:spPr>
          <a:xfrm>
            <a:off x="1150938" y="381000"/>
            <a:ext cx="7078662" cy="990600"/>
          </a:xfrm>
        </p:spPr>
        <p:txBody>
          <a:bodyPr/>
          <a:lstStyle/>
          <a:p>
            <a:pPr eaLnBrk="1" hangingPunct="1">
              <a:lnSpc>
                <a:spcPct val="80000"/>
              </a:lnSpc>
            </a:pPr>
            <a:r>
              <a:rPr lang="en-US" altLang="en-US" smtClean="0"/>
              <a:t>Simple Linear Regression Equation (Prediction Line)</a:t>
            </a:r>
          </a:p>
        </p:txBody>
      </p:sp>
      <p:sp>
        <p:nvSpPr>
          <p:cNvPr id="5125" name="Rectangle 5"/>
          <p:cNvSpPr>
            <a:spLocks noChangeArrowheads="1"/>
          </p:cNvSpPr>
          <p:nvPr/>
        </p:nvSpPr>
        <p:spPr bwMode="auto">
          <a:xfrm>
            <a:off x="3429000" y="2959100"/>
            <a:ext cx="18288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000"/>
              <a:t>Estimate of the regression </a:t>
            </a:r>
            <a:br>
              <a:rPr lang="en-US" altLang="en-US" sz="2000"/>
            </a:br>
            <a:r>
              <a:rPr lang="en-US" altLang="en-US" sz="2000"/>
              <a:t>intercept</a:t>
            </a:r>
            <a:endParaRPr lang="en-US" altLang="en-US" sz="2000" baseline="-25000"/>
          </a:p>
        </p:txBody>
      </p:sp>
      <p:sp>
        <p:nvSpPr>
          <p:cNvPr id="5126" name="Rectangle 6"/>
          <p:cNvSpPr>
            <a:spLocks noChangeArrowheads="1"/>
          </p:cNvSpPr>
          <p:nvPr/>
        </p:nvSpPr>
        <p:spPr bwMode="auto">
          <a:xfrm>
            <a:off x="5410200" y="3035300"/>
            <a:ext cx="20574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000"/>
              <a:t>Estimate of the regression slope</a:t>
            </a:r>
            <a:br>
              <a:rPr lang="en-US" altLang="en-US" sz="2000"/>
            </a:br>
            <a:endParaRPr lang="en-US" altLang="en-US" sz="2000" baseline="-25000"/>
          </a:p>
        </p:txBody>
      </p:sp>
      <p:sp>
        <p:nvSpPr>
          <p:cNvPr id="5127" name="Line 7"/>
          <p:cNvSpPr>
            <a:spLocks noChangeShapeType="1"/>
          </p:cNvSpPr>
          <p:nvPr/>
        </p:nvSpPr>
        <p:spPr bwMode="auto">
          <a:xfrm>
            <a:off x="3810000" y="3949700"/>
            <a:ext cx="762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28" name="Line 8"/>
          <p:cNvSpPr>
            <a:spLocks noChangeShapeType="1"/>
          </p:cNvSpPr>
          <p:nvPr/>
        </p:nvSpPr>
        <p:spPr bwMode="auto">
          <a:xfrm flipH="1">
            <a:off x="5410200" y="3721100"/>
            <a:ext cx="2286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29" name="Rectangle 9"/>
          <p:cNvSpPr>
            <a:spLocks noChangeArrowheads="1"/>
          </p:cNvSpPr>
          <p:nvPr/>
        </p:nvSpPr>
        <p:spPr bwMode="auto">
          <a:xfrm>
            <a:off x="1066800" y="2654300"/>
            <a:ext cx="17526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000"/>
              <a:t>Estimated  (or predicted) Y value for observation i</a:t>
            </a:r>
            <a:endParaRPr lang="en-US" altLang="en-US" sz="2000" baseline="-25000"/>
          </a:p>
        </p:txBody>
      </p:sp>
      <p:sp>
        <p:nvSpPr>
          <p:cNvPr id="5130" name="Line 10"/>
          <p:cNvSpPr>
            <a:spLocks noChangeShapeType="1"/>
          </p:cNvSpPr>
          <p:nvPr/>
        </p:nvSpPr>
        <p:spPr bwMode="auto">
          <a:xfrm>
            <a:off x="2133600" y="3949700"/>
            <a:ext cx="4572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131" name="Rectangle 11"/>
          <p:cNvSpPr>
            <a:spLocks noChangeArrowheads="1"/>
          </p:cNvSpPr>
          <p:nvPr/>
        </p:nvSpPr>
        <p:spPr bwMode="auto">
          <a:xfrm>
            <a:off x="6629400" y="4102100"/>
            <a:ext cx="1752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en-US" altLang="en-US" sz="2000"/>
              <a:t>Value of X for observation i</a:t>
            </a:r>
          </a:p>
        </p:txBody>
      </p:sp>
      <p:sp>
        <p:nvSpPr>
          <p:cNvPr id="5132" name="Line 12"/>
          <p:cNvSpPr>
            <a:spLocks noChangeShapeType="1"/>
          </p:cNvSpPr>
          <p:nvPr/>
        </p:nvSpPr>
        <p:spPr bwMode="auto">
          <a:xfrm flipH="1">
            <a:off x="6096000" y="4483100"/>
            <a:ext cx="5334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1069992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1828800"/>
            <a:ext cx="8153400" cy="1371600"/>
          </a:xfrm>
          <a:prstGeom prst="rect">
            <a:avLst/>
          </a:prstGeom>
          <a:solidFill>
            <a:srgbClr val="FDE0BD"/>
          </a:solidFill>
          <a:ln w="9525">
            <a:solidFill>
              <a:schemeClr val="tx1"/>
            </a:solidFill>
            <a:miter lim="800000"/>
            <a:headEnd/>
            <a:tailEnd/>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28675" name="Rectangle 3"/>
          <p:cNvSpPr>
            <a:spLocks noGrp="1" noChangeArrowheads="1"/>
          </p:cNvSpPr>
          <p:nvPr>
            <p:ph type="title"/>
          </p:nvPr>
        </p:nvSpPr>
        <p:spPr>
          <a:xfrm>
            <a:off x="1150938" y="381000"/>
            <a:ext cx="7078662" cy="990600"/>
          </a:xfrm>
        </p:spPr>
        <p:txBody>
          <a:bodyPr/>
          <a:lstStyle/>
          <a:p>
            <a:pPr eaLnBrk="1" hangingPunct="1">
              <a:lnSpc>
                <a:spcPct val="80000"/>
              </a:lnSpc>
            </a:pPr>
            <a:r>
              <a:rPr lang="en-US" altLang="en-US" smtClean="0"/>
              <a:t>Simple Linear Regression Example</a:t>
            </a:r>
          </a:p>
        </p:txBody>
      </p:sp>
      <p:sp>
        <p:nvSpPr>
          <p:cNvPr id="28676" name="Rectangle 4"/>
          <p:cNvSpPr>
            <a:spLocks noGrp="1" noChangeArrowheads="1"/>
          </p:cNvSpPr>
          <p:nvPr>
            <p:ph type="body" idx="1"/>
          </p:nvPr>
        </p:nvSpPr>
        <p:spPr>
          <a:xfrm>
            <a:off x="762000" y="1828800"/>
            <a:ext cx="8153400" cy="4114800"/>
          </a:xfrm>
        </p:spPr>
        <p:txBody>
          <a:bodyPr/>
          <a:lstStyle/>
          <a:p>
            <a:pPr eaLnBrk="1" hangingPunct="1"/>
            <a:r>
              <a:rPr lang="en-US" altLang="en-US" sz="2700" smtClean="0"/>
              <a:t>A real estate agent wishes to examine the relationship between the selling price of a home and its size (measured in square feet)</a:t>
            </a:r>
          </a:p>
          <a:p>
            <a:pPr eaLnBrk="1" hangingPunct="1"/>
            <a:endParaRPr lang="en-US" altLang="en-US" sz="1400" smtClean="0"/>
          </a:p>
          <a:p>
            <a:pPr eaLnBrk="1" hangingPunct="1"/>
            <a:r>
              <a:rPr lang="en-US" altLang="en-US" sz="2700" smtClean="0"/>
              <a:t>A random sample of 10 houses is selected</a:t>
            </a:r>
          </a:p>
          <a:p>
            <a:pPr lvl="1" eaLnBrk="1" hangingPunct="1"/>
            <a:r>
              <a:rPr lang="en-US" altLang="en-US" sz="2700" smtClean="0">
                <a:solidFill>
                  <a:schemeClr val="folHlink"/>
                </a:solidFill>
              </a:rPr>
              <a:t>Dependent variable (Y) = house price </a:t>
            </a:r>
            <a:r>
              <a:rPr lang="en-US" altLang="en-US" sz="2300" smtClean="0">
                <a:solidFill>
                  <a:schemeClr val="folHlink"/>
                </a:solidFill>
              </a:rPr>
              <a:t>in $1000s</a:t>
            </a:r>
          </a:p>
          <a:p>
            <a:pPr lvl="1" eaLnBrk="1" hangingPunct="1"/>
            <a:r>
              <a:rPr lang="en-US" altLang="en-US" sz="2700" smtClean="0">
                <a:solidFill>
                  <a:schemeClr val="folHlink"/>
                </a:solidFill>
              </a:rPr>
              <a:t>Independent variable (X) = square feet</a:t>
            </a:r>
          </a:p>
        </p:txBody>
      </p:sp>
      <p:pic>
        <p:nvPicPr>
          <p:cNvPr id="28677" name="Picture 5" descr="h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5029200"/>
            <a:ext cx="1981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5671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50938" y="381000"/>
            <a:ext cx="7078662" cy="990600"/>
          </a:xfrm>
        </p:spPr>
        <p:txBody>
          <a:bodyPr/>
          <a:lstStyle/>
          <a:p>
            <a:pPr eaLnBrk="1" hangingPunct="1">
              <a:lnSpc>
                <a:spcPct val="80000"/>
              </a:lnSpc>
            </a:pPr>
            <a:r>
              <a:rPr lang="en-US" altLang="en-US" smtClean="0"/>
              <a:t>Sample Data for House Price Model</a:t>
            </a:r>
          </a:p>
        </p:txBody>
      </p:sp>
      <p:graphicFrame>
        <p:nvGraphicFramePr>
          <p:cNvPr id="162863" name="Group 47"/>
          <p:cNvGraphicFramePr>
            <a:graphicFrameLocks noGrp="1"/>
          </p:cNvGraphicFramePr>
          <p:nvPr/>
        </p:nvGraphicFramePr>
        <p:xfrm>
          <a:off x="1524000" y="1600200"/>
          <a:ext cx="6096000" cy="4480428"/>
        </p:xfrm>
        <a:graphic>
          <a:graphicData uri="http://schemas.openxmlformats.org/drawingml/2006/table">
            <a:tbl>
              <a:tblPr/>
              <a:tblGrid>
                <a:gridCol w="3048000"/>
                <a:gridCol w="3048000"/>
              </a:tblGrid>
              <a:tr h="670465">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House Price in $1000s</a:t>
                      </a:r>
                    </a:p>
                    <a:p>
                      <a:pPr marL="0" marR="0" lvl="0" indent="0" algn="ctr" defTabSz="852488" rtl="0" eaLnBrk="1" fontAlgn="base" latinLnBrk="0" hangingPunct="1">
                        <a:lnSpc>
                          <a:spcPct val="8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(Y)</a:t>
                      </a:r>
                    </a:p>
                  </a:txBody>
                  <a:tcPr marT="45714" marB="457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Square Feet </a:t>
                      </a:r>
                    </a:p>
                    <a:p>
                      <a:pPr marL="0" marR="0" lvl="0" indent="0" algn="ctr" defTabSz="852488" rtl="0" eaLnBrk="1" fontAlgn="base" latinLnBrk="0" hangingPunct="1">
                        <a:lnSpc>
                          <a:spcPct val="8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(X)</a:t>
                      </a:r>
                    </a:p>
                  </a:txBody>
                  <a:tcPr marT="45714" marB="457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245</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1400</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312</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1600</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279</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1700</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308</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1875</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199</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1100</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219</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1550</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405</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2350</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324</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2450</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319</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1425</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r>
              <a:tr h="380946">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smtClean="0">
                          <a:ln>
                            <a:noFill/>
                          </a:ln>
                          <a:solidFill>
                            <a:schemeClr val="tx1"/>
                          </a:solidFill>
                          <a:effectLst/>
                          <a:latin typeface="Arial" pitchFamily="34" charset="0"/>
                        </a:rPr>
                        <a:t>255</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Tx/>
                        <a:buFont typeface="Wingdings" pitchFamily="2" charset="2"/>
                        <a:buNone/>
                        <a:tabLst/>
                      </a:pPr>
                      <a:r>
                        <a:rPr kumimoji="0" lang="en-US" sz="1900" b="1" i="0" u="none" strike="noStrike" cap="none" normalizeH="0" baseline="0" dirty="0" smtClean="0">
                          <a:ln>
                            <a:noFill/>
                          </a:ln>
                          <a:solidFill>
                            <a:schemeClr val="tx1"/>
                          </a:solidFill>
                          <a:effectLst/>
                          <a:latin typeface="Arial" pitchFamily="34" charset="0"/>
                        </a:rPr>
                        <a:t>1700</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r>
            </a:tbl>
          </a:graphicData>
        </a:graphic>
      </p:graphicFrame>
      <p:pic>
        <p:nvPicPr>
          <p:cNvPr id="29737" name="Picture 45" descr="h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5562600"/>
            <a:ext cx="12954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449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1447800" y="2286000"/>
          <a:ext cx="5715000" cy="3883025"/>
        </p:xfrm>
        <a:graphic>
          <a:graphicData uri="http://schemas.openxmlformats.org/presentationml/2006/ole">
            <mc:AlternateContent xmlns:mc="http://schemas.openxmlformats.org/markup-compatibility/2006">
              <mc:Choice xmlns:v="urn:schemas-microsoft-com:vml" Requires="v">
                <p:oleObj spid="_x0000_s7213" name="Chart" r:id="rId3" imgW="5562600" imgH="3781552" progId="Excel.Chart.8">
                  <p:embed/>
                </p:oleObj>
              </mc:Choice>
              <mc:Fallback>
                <p:oleObj name="Chart" r:id="rId3" imgW="5562600" imgH="3781552"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5715000" cy="38830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3"/>
          <p:cNvSpPr>
            <a:spLocks noGrp="1" noChangeArrowheads="1"/>
          </p:cNvSpPr>
          <p:nvPr>
            <p:ph type="title"/>
          </p:nvPr>
        </p:nvSpPr>
        <p:spPr/>
        <p:txBody>
          <a:bodyPr/>
          <a:lstStyle/>
          <a:p>
            <a:pPr eaLnBrk="1" hangingPunct="1"/>
            <a:r>
              <a:rPr lang="en-US" altLang="en-US" smtClean="0"/>
              <a:t>Graphical Presentation</a:t>
            </a:r>
          </a:p>
        </p:txBody>
      </p:sp>
      <p:sp>
        <p:nvSpPr>
          <p:cNvPr id="7172" name="Rectangle 4"/>
          <p:cNvSpPr>
            <a:spLocks noGrp="1" noChangeArrowheads="1"/>
          </p:cNvSpPr>
          <p:nvPr>
            <p:ph type="body" idx="1"/>
          </p:nvPr>
        </p:nvSpPr>
        <p:spPr>
          <a:xfrm>
            <a:off x="1752600" y="1952625"/>
            <a:ext cx="5791200" cy="1174750"/>
          </a:xfrm>
        </p:spPr>
        <p:txBody>
          <a:bodyPr/>
          <a:lstStyle/>
          <a:p>
            <a:pPr eaLnBrk="1" hangingPunct="1"/>
            <a:r>
              <a:rPr lang="en-US" altLang="en-US" smtClean="0"/>
              <a:t>House price model:  scatter plot</a:t>
            </a:r>
          </a:p>
        </p:txBody>
      </p:sp>
      <p:pic>
        <p:nvPicPr>
          <p:cNvPr id="7173" name="Picture 5" descr="ho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562600"/>
            <a:ext cx="12954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3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descr="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056313"/>
            <a:ext cx="1219200"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3"/>
          <p:cNvSpPr>
            <a:spLocks noChangeArrowheads="1"/>
          </p:cNvSpPr>
          <p:nvPr/>
        </p:nvSpPr>
        <p:spPr bwMode="auto">
          <a:xfrm>
            <a:off x="3276600" y="2286000"/>
            <a:ext cx="5715000" cy="533400"/>
          </a:xfrm>
          <a:prstGeom prst="rect">
            <a:avLst/>
          </a:prstGeom>
          <a:solidFill>
            <a:srgbClr val="FDE0BD"/>
          </a:solidFill>
          <a:ln w="9525">
            <a:solidFill>
              <a:schemeClr val="tx1"/>
            </a:solidFill>
            <a:miter lim="800000"/>
            <a:headEnd/>
            <a:tailEnd/>
          </a:ln>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8197" name="Rectangle 4"/>
          <p:cNvSpPr>
            <a:spLocks noGrp="1" noChangeArrowheads="1"/>
          </p:cNvSpPr>
          <p:nvPr>
            <p:ph type="title"/>
          </p:nvPr>
        </p:nvSpPr>
        <p:spPr/>
        <p:txBody>
          <a:bodyPr/>
          <a:lstStyle/>
          <a:p>
            <a:pPr eaLnBrk="1" hangingPunct="1"/>
            <a:r>
              <a:rPr lang="en-US" altLang="en-US" smtClean="0"/>
              <a:t>Excel Output</a:t>
            </a:r>
          </a:p>
        </p:txBody>
      </p:sp>
      <p:graphicFrame>
        <p:nvGraphicFramePr>
          <p:cNvPr id="165893" name="Group 5"/>
          <p:cNvGraphicFramePr>
            <a:graphicFrameLocks noGrp="1"/>
          </p:cNvGraphicFramePr>
          <p:nvPr/>
        </p:nvGraphicFramePr>
        <p:xfrm>
          <a:off x="533400" y="1676400"/>
          <a:ext cx="8229600" cy="4327525"/>
        </p:xfrm>
        <a:graphic>
          <a:graphicData uri="http://schemas.openxmlformats.org/drawingml/2006/table">
            <a:tbl>
              <a:tblPr/>
              <a:tblGrid>
                <a:gridCol w="1600200"/>
                <a:gridCol w="1066800"/>
                <a:gridCol w="1447800"/>
                <a:gridCol w="1079500"/>
                <a:gridCol w="792163"/>
                <a:gridCol w="1252537"/>
                <a:gridCol w="990600"/>
              </a:tblGrid>
              <a:tr h="255588">
                <a:tc grid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Regression Statistics</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cap="fla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Multiple R</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0.76211</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R Square</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0.58082</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Adjusted R Square</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0.52842</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Standard Error</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41.33032</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Observations</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Arial" pitchFamily="34" charset="0"/>
                        </a:rPr>
                        <a:t>ANOVA</a:t>
                      </a:r>
                    </a:p>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 </a:t>
                      </a:r>
                    </a:p>
                  </a:txBody>
                  <a:tcPr anchor="b" horzOverflow="overflow">
                    <a:lnL cap="flat">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df</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SS</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MS</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F</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Significance F</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Regression</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18934.9348</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18934.9348</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11.0848</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0.01039</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Residual</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13665.5652</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1708.1957</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Total</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32600.5000</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a:noFill/>
                    </a:lnB>
                    <a:lnTlToBr>
                      <a:noFill/>
                    </a:lnTlToBr>
                    <a:lnBlToTr>
                      <a:noFill/>
                    </a:lnBlToTr>
                    <a:noFill/>
                  </a:tcPr>
                </a:tc>
              </a:tr>
              <a:tr h="288925">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852488" rtl="0" eaLnBrk="1" fontAlgn="base" latinLnBrk="0" hangingPunct="1">
                        <a:lnSpc>
                          <a:spcPct val="100000"/>
                        </a:lnSpc>
                        <a:spcBef>
                          <a:spcPct val="20000"/>
                        </a:spcBef>
                        <a:spcAft>
                          <a:spcPct val="0"/>
                        </a:spcAft>
                        <a:buClr>
                          <a:schemeClr val="folHlink"/>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r h="25558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Coefficients</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Standard Error</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t Stat</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P-value</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Lower 95%</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pitchFamily="34" charset="0"/>
                          <a:cs typeface="Arial" pitchFamily="34" charset="0"/>
                        </a:rPr>
                        <a:t>Upper 95%</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Intercept</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98.24833</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58.03348</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1.69296</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0.12892</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-35.57720</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232.07386</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r>
              <a:tr h="2555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Square Feet</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cap="flat">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0.10977</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0.03297</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3.32938</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0.01039</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0.03374</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0.18580</a:t>
                      </a:r>
                      <a:endParaRPr kumimoji="0" lang="en-US" sz="1200" b="1" i="0" u="none" strike="noStrike" cap="none" normalizeH="0" baseline="0" smtClean="0">
                        <a:ln>
                          <a:noFill/>
                        </a:ln>
                        <a:solidFill>
                          <a:schemeClr val="tx1"/>
                        </a:solidFill>
                        <a:effectLst/>
                        <a:latin typeface="Arial" pitchFamily="34" charset="0"/>
                      </a:endParaRPr>
                    </a:p>
                  </a:txBody>
                  <a:tcPr anchor="b" horzOverflow="overflow">
                    <a:lnL>
                      <a:noFill/>
                    </a:lnL>
                    <a:lnR cap="flat">
                      <a:noFill/>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8311" name="Oval 121"/>
          <p:cNvSpPr>
            <a:spLocks noChangeArrowheads="1"/>
          </p:cNvSpPr>
          <p:nvPr/>
        </p:nvSpPr>
        <p:spPr bwMode="auto">
          <a:xfrm>
            <a:off x="381000" y="4953000"/>
            <a:ext cx="3124200" cy="1371600"/>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8312" name="Line 122"/>
          <p:cNvSpPr>
            <a:spLocks noChangeShapeType="1"/>
          </p:cNvSpPr>
          <p:nvPr/>
        </p:nvSpPr>
        <p:spPr bwMode="auto">
          <a:xfrm flipV="1">
            <a:off x="2667000" y="2819400"/>
            <a:ext cx="1447800" cy="22098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313" name="Text Box 123"/>
          <p:cNvSpPr txBox="1">
            <a:spLocks noChangeArrowheads="1"/>
          </p:cNvSpPr>
          <p:nvPr/>
        </p:nvSpPr>
        <p:spPr bwMode="auto">
          <a:xfrm>
            <a:off x="3200400" y="1828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spcBef>
                <a:spcPct val="50000"/>
              </a:spcBef>
            </a:pPr>
            <a:r>
              <a:rPr lang="en-US" altLang="en-US">
                <a:solidFill>
                  <a:schemeClr val="folHlink"/>
                </a:solidFill>
              </a:rPr>
              <a:t>The regression equation is:</a:t>
            </a:r>
          </a:p>
        </p:txBody>
      </p:sp>
      <p:graphicFrame>
        <p:nvGraphicFramePr>
          <p:cNvPr id="8194" name="Object 124"/>
          <p:cNvGraphicFramePr>
            <a:graphicFrameLocks noChangeAspect="1"/>
          </p:cNvGraphicFramePr>
          <p:nvPr/>
        </p:nvGraphicFramePr>
        <p:xfrm>
          <a:off x="3276600" y="2438400"/>
          <a:ext cx="5735638" cy="365125"/>
        </p:xfrm>
        <a:graphic>
          <a:graphicData uri="http://schemas.openxmlformats.org/presentationml/2006/ole">
            <mc:AlternateContent xmlns:mc="http://schemas.openxmlformats.org/markup-compatibility/2006">
              <mc:Choice xmlns:v="urn:schemas-microsoft-com:vml" Requires="v">
                <p:oleObj spid="_x0000_s8237" name="Equation" r:id="rId4" imgW="3200400" imgH="203040" progId="Equation.3">
                  <p:embed/>
                </p:oleObj>
              </mc:Choice>
              <mc:Fallback>
                <p:oleObj name="Equation" r:id="rId4" imgW="32004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438400"/>
                        <a:ext cx="5735638" cy="3651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14" name="Freeform 125"/>
          <p:cNvSpPr>
            <a:spLocks/>
          </p:cNvSpPr>
          <p:nvPr/>
        </p:nvSpPr>
        <p:spPr bwMode="auto">
          <a:xfrm>
            <a:off x="3657600" y="2362200"/>
            <a:ext cx="628650" cy="85725"/>
          </a:xfrm>
          <a:custGeom>
            <a:avLst/>
            <a:gdLst>
              <a:gd name="T0" fmla="*/ 0 w 396"/>
              <a:gd name="T1" fmla="*/ 120967515 h 54"/>
              <a:gd name="T2" fmla="*/ 514111915 w 396"/>
              <a:gd name="T3" fmla="*/ 0 h 54"/>
              <a:gd name="T4" fmla="*/ 997981964 w 396"/>
              <a:gd name="T5" fmla="*/ 136088449 h 54"/>
              <a:gd name="T6" fmla="*/ 0 60000 65536"/>
              <a:gd name="T7" fmla="*/ 0 60000 65536"/>
              <a:gd name="T8" fmla="*/ 0 60000 65536"/>
              <a:gd name="T9" fmla="*/ 0 w 396"/>
              <a:gd name="T10" fmla="*/ 0 h 54"/>
              <a:gd name="T11" fmla="*/ 396 w 396"/>
              <a:gd name="T12" fmla="*/ 54 h 54"/>
            </a:gdLst>
            <a:ahLst/>
            <a:cxnLst>
              <a:cxn ang="T6">
                <a:pos x="T0" y="T1"/>
              </a:cxn>
              <a:cxn ang="T7">
                <a:pos x="T2" y="T3"/>
              </a:cxn>
              <a:cxn ang="T8">
                <a:pos x="T4" y="T5"/>
              </a:cxn>
            </a:cxnLst>
            <a:rect l="T9" t="T10" r="T11" b="T12"/>
            <a:pathLst>
              <a:path w="396" h="54">
                <a:moveTo>
                  <a:pt x="0" y="48"/>
                </a:moveTo>
                <a:lnTo>
                  <a:pt x="204" y="0"/>
                </a:lnTo>
                <a:lnTo>
                  <a:pt x="396" y="54"/>
                </a:ln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Tree>
    <p:extLst>
      <p:ext uri="{BB962C8B-B14F-4D97-AF65-F5344CB8AC3E}">
        <p14:creationId xmlns:p14="http://schemas.microsoft.com/office/powerpoint/2010/main" val="3200683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TotalTime>
  <Words>2582</Words>
  <Application>Microsoft Office PowerPoint</Application>
  <PresentationFormat>On-screen Show (4:3)</PresentationFormat>
  <Paragraphs>293</Paragraphs>
  <Slides>42</Slides>
  <Notes>3</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2_Custom Design</vt:lpstr>
      <vt:lpstr>Equation</vt:lpstr>
      <vt:lpstr>Chart</vt:lpstr>
      <vt:lpstr>Introduction to  Regression Analysis</vt:lpstr>
      <vt:lpstr>Simple Linear Regression Model</vt:lpstr>
      <vt:lpstr>Simple Linear Regression Model</vt:lpstr>
      <vt:lpstr>Y = β1 + β2X + ϵ</vt:lpstr>
      <vt:lpstr>Simple Linear Regression Equation (Prediction Line)</vt:lpstr>
      <vt:lpstr>Simple Linear Regression Example</vt:lpstr>
      <vt:lpstr>Sample Data for House Price Model</vt:lpstr>
      <vt:lpstr>Graphical Presentation</vt:lpstr>
      <vt:lpstr>Excel Output</vt:lpstr>
      <vt:lpstr>Graphical Presentation</vt:lpstr>
      <vt:lpstr>Interpretation of the  Intercept,  b0</vt:lpstr>
      <vt:lpstr>Interpretation of the  Slope Coefficient,  b1</vt:lpstr>
      <vt:lpstr>Predictions using  Regression Analysis</vt:lpstr>
      <vt:lpstr>Coefficient of Determination, r2</vt:lpstr>
      <vt:lpstr>Graphical Analysis</vt:lpstr>
      <vt:lpstr>Correlation</vt:lpstr>
      <vt:lpstr>PowerPoint Presentation</vt:lpstr>
      <vt:lpstr>Build Linear Model</vt:lpstr>
      <vt:lpstr>PowerPoint Presentation</vt:lpstr>
      <vt:lpstr>PowerPoint Presentation</vt:lpstr>
      <vt:lpstr>Linear Regression Diagnostics</vt:lpstr>
      <vt:lpstr>The p Value: Checking for statistical significance</vt:lpstr>
      <vt:lpstr>Null and alternate hypothesis</vt:lpstr>
      <vt:lpstr>t-value</vt:lpstr>
      <vt:lpstr>PowerPoint Presentation</vt:lpstr>
      <vt:lpstr>What this means to us?</vt:lpstr>
      <vt:lpstr>R-Squared and Adj R-Squared</vt:lpstr>
      <vt:lpstr>Adjusted R-Squared</vt:lpstr>
      <vt:lpstr>Standard Error and F-Statistic</vt:lpstr>
      <vt:lpstr>AIC and BIC</vt:lpstr>
      <vt:lpstr>PowerPoint Presentation</vt:lpstr>
      <vt:lpstr>How to know if the model is best fit for your data?</vt:lpstr>
      <vt:lpstr>Predicting Linear Models</vt:lpstr>
      <vt:lpstr>Step 1: Create the training (development) and test (validation) data samples from original data.</vt:lpstr>
      <vt:lpstr>Step 2: Develop the model on the training data and use it to predict the distance on test data</vt:lpstr>
      <vt:lpstr>Step 3: Review diagnostic measures.</vt:lpstr>
      <vt:lpstr>Step 4: Calculate prediction accuracy and error rates</vt:lpstr>
      <vt:lpstr>PowerPoint Presentation</vt:lpstr>
      <vt:lpstr>PowerPoint Presentation</vt:lpstr>
      <vt:lpstr>PowerPoint Presentation</vt:lpstr>
      <vt:lpstr>PowerPoint Presentation</vt:lpstr>
      <vt:lpstr>PowerPoint Presentation</vt:lpstr>
    </vt:vector>
  </TitlesOfParts>
  <Manager>Vaibhav Vasani</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dc:title>
  <dc:subject>ADS</dc:subject>
  <dc:creator>Vaibhav Vasani</dc:creator>
  <cp:keywords>ADS</cp:keywords>
  <dc:description>Vaibhav</dc:description>
  <cp:lastModifiedBy>payal</cp:lastModifiedBy>
  <cp:revision>30</cp:revision>
  <dcterms:created xsi:type="dcterms:W3CDTF">2021-02-11T03:47:51Z</dcterms:created>
  <dcterms:modified xsi:type="dcterms:W3CDTF">2024-02-20T03:42:18Z</dcterms:modified>
  <cp:category>Honours</cp:category>
</cp:coreProperties>
</file>