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2" r:id="rId6"/>
    <p:sldId id="264" r:id="rId7"/>
    <p:sldId id="265" r:id="rId8"/>
    <p:sldId id="287" r:id="rId9"/>
    <p:sldId id="288" r:id="rId10"/>
    <p:sldId id="289" r:id="rId11"/>
    <p:sldId id="271" r:id="rId12"/>
    <p:sldId id="270" r:id="rId13"/>
    <p:sldId id="269" r:id="rId14"/>
    <p:sldId id="280" r:id="rId15"/>
    <p:sldId id="28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82" d="100"/>
          <a:sy n="82" d="100"/>
        </p:scale>
        <p:origin x="147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91CA1-1BAC-453F-8374-7E57503622DA}" type="datetimeFigureOut">
              <a:rPr lang="en-US" smtClean="0"/>
              <a:pPr/>
              <a:t>4/9/2024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0614A7-0C15-4FC3-9135-C1ADE50691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54503053-BBE8-4A53-8B62-3209958F9E64}" type="datetimeFigureOut">
              <a:rPr lang="en-US" smtClean="0"/>
              <a:pPr/>
              <a:t>4/9/2024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2431FEE-F4C3-4A71-9DA1-A95A21FDBB4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503053-BBE8-4A53-8B62-3209958F9E64}"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31FEE-F4C3-4A71-9DA1-A95A21FDBB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503053-BBE8-4A53-8B62-3209958F9E64}"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31FEE-F4C3-4A71-9DA1-A95A21FDBB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4503053-BBE8-4A53-8B62-3209958F9E64}" type="datetimeFigureOut">
              <a:rPr lang="en-US" smtClean="0"/>
              <a:pPr/>
              <a:t>4/9/2024</a:t>
            </a:fld>
            <a:endParaRPr lang="en-US"/>
          </a:p>
        </p:txBody>
      </p:sp>
      <p:sp>
        <p:nvSpPr>
          <p:cNvPr id="9" name="Slide Number Placeholder 8"/>
          <p:cNvSpPr>
            <a:spLocks noGrp="1"/>
          </p:cNvSpPr>
          <p:nvPr>
            <p:ph type="sldNum" sz="quarter" idx="15"/>
          </p:nvPr>
        </p:nvSpPr>
        <p:spPr/>
        <p:txBody>
          <a:bodyPr rtlCol="0"/>
          <a:lstStyle/>
          <a:p>
            <a:fld id="{F2431FEE-F4C3-4A71-9DA1-A95A21FDBB4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4503053-BBE8-4A53-8B62-3209958F9E64}" type="datetimeFigureOut">
              <a:rPr lang="en-US" smtClean="0"/>
              <a:pPr/>
              <a:t>4/9/2024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2431FEE-F4C3-4A71-9DA1-A95A21FDBB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4503053-BBE8-4A53-8B62-3209958F9E64}"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31FEE-F4C3-4A71-9DA1-A95A21FDBB4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54503053-BBE8-4A53-8B62-3209958F9E64}" type="datetimeFigureOut">
              <a:rPr lang="en-US" smtClean="0"/>
              <a:pPr/>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31FEE-F4C3-4A71-9DA1-A95A21FDBB4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54503053-BBE8-4A53-8B62-3209958F9E64}" type="datetimeFigureOut">
              <a:rPr lang="en-US" smtClean="0"/>
              <a:pPr/>
              <a:t>4/9/2024</a:t>
            </a:fld>
            <a:endParaRPr lang="en-US"/>
          </a:p>
        </p:txBody>
      </p:sp>
      <p:sp>
        <p:nvSpPr>
          <p:cNvPr id="7" name="Slide Number Placeholder 6"/>
          <p:cNvSpPr>
            <a:spLocks noGrp="1"/>
          </p:cNvSpPr>
          <p:nvPr>
            <p:ph type="sldNum" sz="quarter" idx="11"/>
          </p:nvPr>
        </p:nvSpPr>
        <p:spPr/>
        <p:txBody>
          <a:bodyPr rtlCol="0"/>
          <a:lstStyle/>
          <a:p>
            <a:fld id="{F2431FEE-F4C3-4A71-9DA1-A95A21FDBB4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03053-BBE8-4A53-8B62-3209958F9E64}" type="datetimeFigureOut">
              <a:rPr lang="en-US" smtClean="0"/>
              <a:pPr/>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31FEE-F4C3-4A71-9DA1-A95A21FDBB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54503053-BBE8-4A53-8B62-3209958F9E64}" type="datetimeFigureOut">
              <a:rPr lang="en-US" smtClean="0"/>
              <a:pPr/>
              <a:t>4/9/2024</a:t>
            </a:fld>
            <a:endParaRPr lang="en-US"/>
          </a:p>
        </p:txBody>
      </p:sp>
      <p:sp>
        <p:nvSpPr>
          <p:cNvPr id="22" name="Slide Number Placeholder 21"/>
          <p:cNvSpPr>
            <a:spLocks noGrp="1"/>
          </p:cNvSpPr>
          <p:nvPr>
            <p:ph type="sldNum" sz="quarter" idx="15"/>
          </p:nvPr>
        </p:nvSpPr>
        <p:spPr/>
        <p:txBody>
          <a:bodyPr rtlCol="0"/>
          <a:lstStyle/>
          <a:p>
            <a:fld id="{F2431FEE-F4C3-4A71-9DA1-A95A21FDBB4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4503053-BBE8-4A53-8B62-3209958F9E64}" type="datetimeFigureOut">
              <a:rPr lang="en-US" smtClean="0"/>
              <a:pPr/>
              <a:t>4/9/2024</a:t>
            </a:fld>
            <a:endParaRPr lang="en-US"/>
          </a:p>
        </p:txBody>
      </p:sp>
      <p:sp>
        <p:nvSpPr>
          <p:cNvPr id="18" name="Slide Number Placeholder 17"/>
          <p:cNvSpPr>
            <a:spLocks noGrp="1"/>
          </p:cNvSpPr>
          <p:nvPr>
            <p:ph type="sldNum" sz="quarter" idx="11"/>
          </p:nvPr>
        </p:nvSpPr>
        <p:spPr/>
        <p:txBody>
          <a:bodyPr rtlCol="0"/>
          <a:lstStyle/>
          <a:p>
            <a:fld id="{F2431FEE-F4C3-4A71-9DA1-A95A21FDBB4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4503053-BBE8-4A53-8B62-3209958F9E64}" type="datetimeFigureOut">
              <a:rPr lang="en-US" smtClean="0"/>
              <a:pPr/>
              <a:t>4/9/2024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2431FEE-F4C3-4A71-9DA1-A95A21FDBB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Hidden Markov Models</a:t>
            </a:r>
          </a:p>
        </p:txBody>
      </p:sp>
      <p:sp>
        <p:nvSpPr>
          <p:cNvPr id="3" name="Subtitle 2"/>
          <p:cNvSpPr>
            <a:spLocks noGrp="1"/>
          </p:cNvSpPr>
          <p:nvPr>
            <p:ph type="subTitle" idx="1"/>
          </p:nvPr>
        </p:nvSpPr>
        <p:spPr/>
        <p:txBody>
          <a:bodyPr/>
          <a:lstStyle/>
          <a:p>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CFA81ED3-C61D-D32C-87EB-E3D5CB82B146}"/>
              </a:ext>
            </a:extLst>
          </p:cNvPr>
          <p:cNvSpPr txBox="1">
            <a:spLocks noChangeArrowheads="1"/>
          </p:cNvSpPr>
          <p:nvPr/>
        </p:nvSpPr>
        <p:spPr bwMode="auto">
          <a:xfrm>
            <a:off x="1965325" y="600075"/>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800"/>
          </a:p>
        </p:txBody>
      </p:sp>
      <p:sp>
        <p:nvSpPr>
          <p:cNvPr id="8196" name="Text Box 4">
            <a:extLst>
              <a:ext uri="{FF2B5EF4-FFF2-40B4-BE49-F238E27FC236}">
                <a16:creationId xmlns:a16="http://schemas.microsoft.com/office/drawing/2014/main" id="{A0B474B8-8413-D584-D725-4FFB0E327CE6}"/>
              </a:ext>
            </a:extLst>
          </p:cNvPr>
          <p:cNvSpPr txBox="1">
            <a:spLocks noChangeArrowheads="1"/>
          </p:cNvSpPr>
          <p:nvPr/>
        </p:nvSpPr>
        <p:spPr bwMode="auto">
          <a:xfrm>
            <a:off x="381000" y="1295400"/>
            <a:ext cx="824547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dirty="0"/>
              <a:t> By Markov chain property, probability of state sequence can be found by the formula:</a:t>
            </a:r>
          </a:p>
          <a:p>
            <a:pPr>
              <a:buFontTx/>
              <a:buChar char="•"/>
            </a:pPr>
            <a:endParaRPr lang="en-US" altLang="en-US" dirty="0"/>
          </a:p>
          <a:p>
            <a:pPr>
              <a:buFontTx/>
              <a:buChar char="•"/>
            </a:pPr>
            <a:endParaRPr lang="en-US" altLang="en-US" dirty="0"/>
          </a:p>
          <a:p>
            <a:pPr>
              <a:buFontTx/>
              <a:buChar char="•"/>
            </a:pPr>
            <a:endParaRPr lang="en-US" altLang="en-US" dirty="0"/>
          </a:p>
          <a:p>
            <a:pPr>
              <a:buFontTx/>
              <a:buChar char="•"/>
            </a:pPr>
            <a:endParaRPr lang="en-US" altLang="en-US" dirty="0"/>
          </a:p>
          <a:p>
            <a:pPr>
              <a:buFontTx/>
              <a:buChar char="•"/>
            </a:pPr>
            <a:endParaRPr lang="en-US" altLang="en-US" dirty="0"/>
          </a:p>
          <a:p>
            <a:pPr>
              <a:buFontTx/>
              <a:buChar char="•"/>
            </a:pPr>
            <a:endParaRPr lang="en-US" altLang="en-US" dirty="0"/>
          </a:p>
          <a:p>
            <a:pPr>
              <a:buFontTx/>
              <a:buChar char="•"/>
            </a:pPr>
            <a:endParaRPr lang="en-US" altLang="en-US" dirty="0"/>
          </a:p>
          <a:p>
            <a:pPr>
              <a:buFontTx/>
              <a:buChar char="•"/>
            </a:pPr>
            <a:r>
              <a:rPr lang="en-US" altLang="en-US" dirty="0"/>
              <a:t> Suppose we want to calculate a probability of a sequence of states in our example,  {‘</a:t>
            </a:r>
            <a:r>
              <a:rPr lang="en-US" altLang="en-US" dirty="0" err="1"/>
              <a:t>Dry’,’Dry’,’Rain’,Rain</a:t>
            </a:r>
            <a:r>
              <a:rPr lang="en-US" altLang="en-US" dirty="0"/>
              <a:t>’}. </a:t>
            </a:r>
          </a:p>
          <a:p>
            <a:r>
              <a:rPr lang="en-US" altLang="en-US" sz="3200" dirty="0"/>
              <a:t>      	 P(</a:t>
            </a:r>
            <a:r>
              <a:rPr lang="en-US" altLang="en-US" dirty="0"/>
              <a:t>{‘</a:t>
            </a:r>
            <a:r>
              <a:rPr lang="en-US" altLang="en-US" dirty="0" err="1"/>
              <a:t>Dry’,’Dry’,’Rain’,Rain</a:t>
            </a:r>
            <a:r>
              <a:rPr lang="en-US" altLang="en-US" dirty="0"/>
              <a:t>’} </a:t>
            </a:r>
            <a:r>
              <a:rPr lang="en-US" altLang="en-US" sz="3200" dirty="0"/>
              <a:t>) =</a:t>
            </a:r>
          </a:p>
          <a:p>
            <a:r>
              <a:rPr lang="en-US" altLang="en-US" sz="3200" dirty="0"/>
              <a:t>P(</a:t>
            </a:r>
            <a:r>
              <a:rPr lang="en-US" altLang="en-US" dirty="0"/>
              <a:t>‘</a:t>
            </a:r>
            <a:r>
              <a:rPr lang="en-US" altLang="en-US" dirty="0" err="1"/>
              <a:t>Rain’</a:t>
            </a:r>
            <a:r>
              <a:rPr lang="en-US" altLang="en-US" sz="3200" dirty="0" err="1"/>
              <a:t>|</a:t>
            </a:r>
            <a:r>
              <a:rPr lang="en-US" altLang="en-US" dirty="0" err="1"/>
              <a:t>’Rain</a:t>
            </a:r>
            <a:r>
              <a:rPr lang="en-US" altLang="en-US" dirty="0"/>
              <a:t>’</a:t>
            </a:r>
            <a:r>
              <a:rPr lang="en-US" altLang="en-US" sz="3200" dirty="0"/>
              <a:t>) P(</a:t>
            </a:r>
            <a:r>
              <a:rPr lang="en-US" altLang="en-US" dirty="0"/>
              <a:t>‘</a:t>
            </a:r>
            <a:r>
              <a:rPr lang="en-US" altLang="en-US" dirty="0" err="1"/>
              <a:t>Rain’</a:t>
            </a:r>
            <a:r>
              <a:rPr lang="en-US" altLang="en-US" sz="3200" dirty="0" err="1"/>
              <a:t>|</a:t>
            </a:r>
            <a:r>
              <a:rPr lang="en-US" altLang="en-US" dirty="0" err="1"/>
              <a:t>’Dry</a:t>
            </a:r>
            <a:r>
              <a:rPr lang="en-US" altLang="en-US" dirty="0"/>
              <a:t>’</a:t>
            </a:r>
            <a:r>
              <a:rPr lang="en-US" altLang="en-US" sz="3200" dirty="0"/>
              <a:t>) P(</a:t>
            </a:r>
            <a:r>
              <a:rPr lang="en-US" altLang="en-US" dirty="0"/>
              <a:t>‘</a:t>
            </a:r>
            <a:r>
              <a:rPr lang="en-US" altLang="en-US" dirty="0" err="1"/>
              <a:t>Dry’</a:t>
            </a:r>
            <a:r>
              <a:rPr lang="en-US" altLang="en-US" sz="3200" dirty="0" err="1"/>
              <a:t>|</a:t>
            </a:r>
            <a:r>
              <a:rPr lang="en-US" altLang="en-US" dirty="0" err="1"/>
              <a:t>’Dry</a:t>
            </a:r>
            <a:r>
              <a:rPr lang="en-US" altLang="en-US" dirty="0"/>
              <a:t>’</a:t>
            </a:r>
            <a:r>
              <a:rPr lang="en-US" altLang="en-US" sz="3200" dirty="0"/>
              <a:t>) P(</a:t>
            </a:r>
            <a:r>
              <a:rPr lang="en-US" altLang="en-US" dirty="0"/>
              <a:t>‘Dry’</a:t>
            </a:r>
            <a:r>
              <a:rPr lang="en-US" altLang="en-US" sz="3200" dirty="0"/>
              <a:t>)=</a:t>
            </a:r>
          </a:p>
          <a:p>
            <a:r>
              <a:rPr lang="en-US" altLang="en-US" sz="3200" dirty="0"/>
              <a:t>           = 0.3*0.2*0.8*0.6</a:t>
            </a:r>
          </a:p>
        </p:txBody>
      </p:sp>
      <p:sp>
        <p:nvSpPr>
          <p:cNvPr id="8197" name="Rectangle 5">
            <a:extLst>
              <a:ext uri="{FF2B5EF4-FFF2-40B4-BE49-F238E27FC236}">
                <a16:creationId xmlns:a16="http://schemas.microsoft.com/office/drawing/2014/main" id="{A4133AAB-8DC3-E1DA-8CAF-A2665D26D907}"/>
              </a:ext>
            </a:extLst>
          </p:cNvPr>
          <p:cNvSpPr>
            <a:spLocks noGrp="1" noChangeArrowheads="1"/>
          </p:cNvSpPr>
          <p:nvPr>
            <p:ph type="title" idx="4294967295"/>
          </p:nvPr>
        </p:nvSpPr>
        <p:spPr>
          <a:xfrm>
            <a:off x="533400" y="0"/>
            <a:ext cx="8229600" cy="1295400"/>
          </a:xfrm>
        </p:spPr>
        <p:txBody>
          <a:bodyPr/>
          <a:lstStyle/>
          <a:p>
            <a:r>
              <a:rPr lang="en-US" altLang="en-US"/>
              <a:t>Calculation of sequence probability</a:t>
            </a:r>
          </a:p>
        </p:txBody>
      </p:sp>
      <p:graphicFrame>
        <p:nvGraphicFramePr>
          <p:cNvPr id="8198" name="Object 6">
            <a:extLst>
              <a:ext uri="{FF2B5EF4-FFF2-40B4-BE49-F238E27FC236}">
                <a16:creationId xmlns:a16="http://schemas.microsoft.com/office/drawing/2014/main" id="{BD5916D7-CE3F-87AE-CA14-D4B33139F05F}"/>
              </a:ext>
            </a:extLst>
          </p:cNvPr>
          <p:cNvGraphicFramePr>
            <a:graphicFrameLocks noChangeAspect="1"/>
          </p:cNvGraphicFramePr>
          <p:nvPr/>
        </p:nvGraphicFramePr>
        <p:xfrm>
          <a:off x="609600" y="2133600"/>
          <a:ext cx="8161338" cy="1600200"/>
        </p:xfrm>
        <a:graphic>
          <a:graphicData uri="http://schemas.openxmlformats.org/presentationml/2006/ole">
            <mc:AlternateContent xmlns:mc="http://schemas.openxmlformats.org/markup-compatibility/2006">
              <mc:Choice xmlns:v="urn:schemas-microsoft-com:vml" Requires="v">
                <p:oleObj name="Equation" r:id="rId2" imgW="3504960" imgH="685800" progId="Equation.3">
                  <p:embed/>
                </p:oleObj>
              </mc:Choice>
              <mc:Fallback>
                <p:oleObj name="Equation" r:id="rId2" imgW="3504960" imgH="685800" progId="Equation.3">
                  <p:embed/>
                  <p:pic>
                    <p:nvPicPr>
                      <p:cNvPr id="8198" name="Object 6">
                        <a:extLst>
                          <a:ext uri="{FF2B5EF4-FFF2-40B4-BE49-F238E27FC236}">
                            <a16:creationId xmlns:a16="http://schemas.microsoft.com/office/drawing/2014/main" id="{BD5916D7-CE3F-87AE-CA14-D4B33139F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3600"/>
                        <a:ext cx="8161338"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Hidden </a:t>
            </a:r>
            <a:r>
              <a:rPr lang="en-US" dirty="0" err="1"/>
              <a:t>markov</a:t>
            </a:r>
            <a:r>
              <a:rPr lang="en-US" dirty="0"/>
              <a:t> models</a:t>
            </a:r>
            <a:br>
              <a:rPr lang="en-US" dirty="0"/>
            </a:br>
            <a:r>
              <a:rPr lang="en-US" dirty="0"/>
              <a:t>( Probabilistic finite state automata )</a:t>
            </a:r>
          </a:p>
        </p:txBody>
      </p:sp>
      <p:sp>
        <p:nvSpPr>
          <p:cNvPr id="3" name="Content Placeholder 2"/>
          <p:cNvSpPr>
            <a:spLocks noGrp="1"/>
          </p:cNvSpPr>
          <p:nvPr>
            <p:ph sz="quarter" idx="1"/>
          </p:nvPr>
        </p:nvSpPr>
        <p:spPr/>
        <p:txBody>
          <a:bodyPr/>
          <a:lstStyle/>
          <a:p>
            <a:r>
              <a:rPr lang="en-US" dirty="0"/>
              <a:t>The Scenarios where states cannot be directly observed.</a:t>
            </a:r>
          </a:p>
          <a:p>
            <a:r>
              <a:rPr lang="en-US" dirty="0"/>
              <a:t>We need an extension </a:t>
            </a:r>
            <a:r>
              <a:rPr lang="en-US" dirty="0" err="1"/>
              <a:t>i.e</a:t>
            </a:r>
            <a:r>
              <a:rPr lang="en-US" dirty="0"/>
              <a:t>, Hidden Markov Models</a:t>
            </a:r>
          </a:p>
          <a:p>
            <a:endParaRPr lang="en-US" dirty="0"/>
          </a:p>
        </p:txBody>
      </p:sp>
      <p:grpSp>
        <p:nvGrpSpPr>
          <p:cNvPr id="49" name="Group 4"/>
          <p:cNvGrpSpPr>
            <a:grpSpLocks/>
          </p:cNvGrpSpPr>
          <p:nvPr/>
        </p:nvGrpSpPr>
        <p:grpSpPr bwMode="auto">
          <a:xfrm>
            <a:off x="914400" y="3133725"/>
            <a:ext cx="5194300" cy="2251075"/>
            <a:chOff x="286" y="1764"/>
            <a:chExt cx="3272" cy="1418"/>
          </a:xfrm>
        </p:grpSpPr>
        <p:sp>
          <p:nvSpPr>
            <p:cNvPr id="50" name="Oval 5"/>
            <p:cNvSpPr>
              <a:spLocks noChangeArrowheads="1"/>
            </p:cNvSpPr>
            <p:nvPr/>
          </p:nvSpPr>
          <p:spPr bwMode="auto">
            <a:xfrm>
              <a:off x="1194" y="1782"/>
              <a:ext cx="120" cy="288"/>
            </a:xfrm>
            <a:prstGeom prst="ellipse">
              <a:avLst/>
            </a:prstGeom>
            <a:noFill/>
            <a:ln w="19050">
              <a:solidFill>
                <a:schemeClr val="hlink"/>
              </a:solidFill>
              <a:round/>
              <a:headEnd/>
              <a:tailEnd/>
            </a:ln>
            <a:effectLst/>
          </p:spPr>
          <p:txBody>
            <a:bodyPr wrap="none" anchor="ctr"/>
            <a:lstStyle/>
            <a:p>
              <a:endParaRPr lang="en-US"/>
            </a:p>
          </p:txBody>
        </p:sp>
        <p:sp>
          <p:nvSpPr>
            <p:cNvPr id="51" name="Oval 6"/>
            <p:cNvSpPr>
              <a:spLocks noChangeArrowheads="1"/>
            </p:cNvSpPr>
            <p:nvPr/>
          </p:nvSpPr>
          <p:spPr bwMode="auto">
            <a:xfrm>
              <a:off x="1176" y="2052"/>
              <a:ext cx="144" cy="144"/>
            </a:xfrm>
            <a:prstGeom prst="ellipse">
              <a:avLst/>
            </a:prstGeom>
            <a:solidFill>
              <a:srgbClr val="FC0128"/>
            </a:solidFill>
            <a:ln w="12700">
              <a:solidFill>
                <a:schemeClr val="tx1"/>
              </a:solidFill>
              <a:round/>
              <a:headEnd/>
              <a:tailEnd/>
            </a:ln>
            <a:effectLst/>
          </p:spPr>
          <p:txBody>
            <a:bodyPr wrap="none" anchor="ctr"/>
            <a:lstStyle/>
            <a:p>
              <a:endParaRPr lang="en-US"/>
            </a:p>
          </p:txBody>
        </p:sp>
        <p:sp>
          <p:nvSpPr>
            <p:cNvPr id="52" name="Line 7"/>
            <p:cNvSpPr>
              <a:spLocks noChangeShapeType="1"/>
            </p:cNvSpPr>
            <p:nvPr/>
          </p:nvSpPr>
          <p:spPr bwMode="auto">
            <a:xfrm>
              <a:off x="1314" y="1920"/>
              <a:ext cx="0" cy="48"/>
            </a:xfrm>
            <a:prstGeom prst="line">
              <a:avLst/>
            </a:prstGeom>
            <a:noFill/>
            <a:ln w="28575">
              <a:solidFill>
                <a:schemeClr val="hlink"/>
              </a:solidFill>
              <a:round/>
              <a:headEnd/>
              <a:tailEnd type="triangle" w="med" len="med"/>
            </a:ln>
            <a:effectLst/>
          </p:spPr>
          <p:txBody>
            <a:bodyPr wrap="none" anchor="ctr"/>
            <a:lstStyle/>
            <a:p>
              <a:endParaRPr lang="en-US"/>
            </a:p>
          </p:txBody>
        </p:sp>
        <p:sp>
          <p:nvSpPr>
            <p:cNvPr id="53" name="Line 8"/>
            <p:cNvSpPr>
              <a:spLocks noChangeShapeType="1"/>
            </p:cNvSpPr>
            <p:nvPr/>
          </p:nvSpPr>
          <p:spPr bwMode="auto">
            <a:xfrm>
              <a:off x="1320" y="2124"/>
              <a:ext cx="606" cy="0"/>
            </a:xfrm>
            <a:prstGeom prst="line">
              <a:avLst/>
            </a:prstGeom>
            <a:noFill/>
            <a:ln w="19050">
              <a:solidFill>
                <a:schemeClr val="hlink"/>
              </a:solidFill>
              <a:round/>
              <a:headEnd/>
              <a:tailEnd/>
            </a:ln>
            <a:effectLst/>
          </p:spPr>
          <p:txBody>
            <a:bodyPr wrap="none" anchor="ctr"/>
            <a:lstStyle/>
            <a:p>
              <a:endParaRPr lang="en-US"/>
            </a:p>
          </p:txBody>
        </p:sp>
        <p:sp>
          <p:nvSpPr>
            <p:cNvPr id="54" name="Line 9"/>
            <p:cNvSpPr>
              <a:spLocks noChangeShapeType="1"/>
            </p:cNvSpPr>
            <p:nvPr/>
          </p:nvSpPr>
          <p:spPr bwMode="auto">
            <a:xfrm>
              <a:off x="1632" y="2124"/>
              <a:ext cx="48" cy="0"/>
            </a:xfrm>
            <a:prstGeom prst="line">
              <a:avLst/>
            </a:prstGeom>
            <a:noFill/>
            <a:ln w="28575">
              <a:solidFill>
                <a:schemeClr val="hlink"/>
              </a:solidFill>
              <a:round/>
              <a:headEnd/>
              <a:tailEnd type="triangle" w="med" len="med"/>
            </a:ln>
            <a:effectLst/>
          </p:spPr>
          <p:txBody>
            <a:bodyPr wrap="none" anchor="ctr"/>
            <a:lstStyle/>
            <a:p>
              <a:endParaRPr lang="en-US"/>
            </a:p>
          </p:txBody>
        </p:sp>
        <p:grpSp>
          <p:nvGrpSpPr>
            <p:cNvPr id="55" name="Group 10"/>
            <p:cNvGrpSpPr>
              <a:grpSpLocks/>
            </p:cNvGrpSpPr>
            <p:nvPr/>
          </p:nvGrpSpPr>
          <p:grpSpPr bwMode="auto">
            <a:xfrm>
              <a:off x="2688" y="1782"/>
              <a:ext cx="120" cy="288"/>
              <a:chOff x="2688" y="1782"/>
              <a:chExt cx="120" cy="288"/>
            </a:xfrm>
          </p:grpSpPr>
          <p:sp>
            <p:nvSpPr>
              <p:cNvPr id="92" name="Oval 11"/>
              <p:cNvSpPr>
                <a:spLocks noChangeArrowheads="1"/>
              </p:cNvSpPr>
              <p:nvPr/>
            </p:nvSpPr>
            <p:spPr bwMode="auto">
              <a:xfrm>
                <a:off x="2688" y="1782"/>
                <a:ext cx="120" cy="288"/>
              </a:xfrm>
              <a:prstGeom prst="ellipse">
                <a:avLst/>
              </a:prstGeom>
              <a:noFill/>
              <a:ln w="19050">
                <a:solidFill>
                  <a:schemeClr val="hlink"/>
                </a:solidFill>
                <a:round/>
                <a:headEnd/>
                <a:tailEnd/>
              </a:ln>
              <a:effectLst/>
            </p:spPr>
            <p:txBody>
              <a:bodyPr wrap="none" anchor="ctr"/>
              <a:lstStyle/>
              <a:p>
                <a:endParaRPr lang="en-US"/>
              </a:p>
            </p:txBody>
          </p:sp>
          <p:sp>
            <p:nvSpPr>
              <p:cNvPr id="93" name="Line 12"/>
              <p:cNvSpPr>
                <a:spLocks noChangeShapeType="1"/>
              </p:cNvSpPr>
              <p:nvPr/>
            </p:nvSpPr>
            <p:spPr bwMode="auto">
              <a:xfrm>
                <a:off x="2808" y="1920"/>
                <a:ext cx="0" cy="48"/>
              </a:xfrm>
              <a:prstGeom prst="line">
                <a:avLst/>
              </a:prstGeom>
              <a:noFill/>
              <a:ln w="28575">
                <a:solidFill>
                  <a:schemeClr val="hlink"/>
                </a:solidFill>
                <a:round/>
                <a:headEnd/>
                <a:tailEnd type="triangle" w="med" len="med"/>
              </a:ln>
              <a:effectLst/>
            </p:spPr>
            <p:txBody>
              <a:bodyPr wrap="none" anchor="ctr"/>
              <a:lstStyle/>
              <a:p>
                <a:endParaRPr lang="en-US"/>
              </a:p>
            </p:txBody>
          </p:sp>
        </p:grpSp>
        <p:sp>
          <p:nvSpPr>
            <p:cNvPr id="56" name="Line 13"/>
            <p:cNvSpPr>
              <a:spLocks noChangeShapeType="1"/>
            </p:cNvSpPr>
            <p:nvPr/>
          </p:nvSpPr>
          <p:spPr bwMode="auto">
            <a:xfrm>
              <a:off x="2814" y="2124"/>
              <a:ext cx="606" cy="0"/>
            </a:xfrm>
            <a:prstGeom prst="line">
              <a:avLst/>
            </a:prstGeom>
            <a:noFill/>
            <a:ln w="19050">
              <a:solidFill>
                <a:schemeClr val="hlink"/>
              </a:solidFill>
              <a:round/>
              <a:headEnd/>
              <a:tailEnd/>
            </a:ln>
            <a:effectLst/>
          </p:spPr>
          <p:txBody>
            <a:bodyPr wrap="none" anchor="ctr"/>
            <a:lstStyle/>
            <a:p>
              <a:endParaRPr lang="en-US"/>
            </a:p>
          </p:txBody>
        </p:sp>
        <p:sp>
          <p:nvSpPr>
            <p:cNvPr id="57" name="Line 14"/>
            <p:cNvSpPr>
              <a:spLocks noChangeShapeType="1"/>
            </p:cNvSpPr>
            <p:nvPr/>
          </p:nvSpPr>
          <p:spPr bwMode="auto">
            <a:xfrm>
              <a:off x="3126" y="2124"/>
              <a:ext cx="48" cy="0"/>
            </a:xfrm>
            <a:prstGeom prst="line">
              <a:avLst/>
            </a:prstGeom>
            <a:noFill/>
            <a:ln w="28575">
              <a:solidFill>
                <a:schemeClr val="hlink"/>
              </a:solidFill>
              <a:round/>
              <a:headEnd/>
              <a:tailEnd type="triangle" w="med" len="med"/>
            </a:ln>
            <a:effectLst/>
          </p:spPr>
          <p:txBody>
            <a:bodyPr wrap="none" anchor="ctr"/>
            <a:lstStyle/>
            <a:p>
              <a:endParaRPr lang="en-US"/>
            </a:p>
          </p:txBody>
        </p:sp>
        <p:sp>
          <p:nvSpPr>
            <p:cNvPr id="58" name="Line 15"/>
            <p:cNvSpPr>
              <a:spLocks noChangeShapeType="1"/>
            </p:cNvSpPr>
            <p:nvPr/>
          </p:nvSpPr>
          <p:spPr bwMode="auto">
            <a:xfrm>
              <a:off x="2064" y="2124"/>
              <a:ext cx="606" cy="0"/>
            </a:xfrm>
            <a:prstGeom prst="line">
              <a:avLst/>
            </a:prstGeom>
            <a:noFill/>
            <a:ln w="19050">
              <a:solidFill>
                <a:schemeClr val="hlink"/>
              </a:solidFill>
              <a:round/>
              <a:headEnd/>
              <a:tailEnd/>
            </a:ln>
            <a:effectLst/>
          </p:spPr>
          <p:txBody>
            <a:bodyPr wrap="none" anchor="ctr"/>
            <a:lstStyle/>
            <a:p>
              <a:endParaRPr lang="en-US"/>
            </a:p>
          </p:txBody>
        </p:sp>
        <p:sp>
          <p:nvSpPr>
            <p:cNvPr id="59" name="Line 16"/>
            <p:cNvSpPr>
              <a:spLocks noChangeShapeType="1"/>
            </p:cNvSpPr>
            <p:nvPr/>
          </p:nvSpPr>
          <p:spPr bwMode="auto">
            <a:xfrm>
              <a:off x="2352" y="2124"/>
              <a:ext cx="48" cy="0"/>
            </a:xfrm>
            <a:prstGeom prst="line">
              <a:avLst/>
            </a:prstGeom>
            <a:noFill/>
            <a:ln w="28575">
              <a:solidFill>
                <a:schemeClr val="hlink"/>
              </a:solidFill>
              <a:round/>
              <a:headEnd/>
              <a:tailEnd type="triangle" w="med" len="med"/>
            </a:ln>
            <a:effectLst/>
          </p:spPr>
          <p:txBody>
            <a:bodyPr wrap="none" anchor="ctr"/>
            <a:lstStyle/>
            <a:p>
              <a:endParaRPr lang="en-US"/>
            </a:p>
          </p:txBody>
        </p:sp>
        <p:grpSp>
          <p:nvGrpSpPr>
            <p:cNvPr id="60" name="Group 17"/>
            <p:cNvGrpSpPr>
              <a:grpSpLocks/>
            </p:cNvGrpSpPr>
            <p:nvPr/>
          </p:nvGrpSpPr>
          <p:grpSpPr bwMode="auto">
            <a:xfrm>
              <a:off x="3432" y="1782"/>
              <a:ext cx="120" cy="288"/>
              <a:chOff x="2688" y="1782"/>
              <a:chExt cx="120" cy="288"/>
            </a:xfrm>
          </p:grpSpPr>
          <p:sp>
            <p:nvSpPr>
              <p:cNvPr id="90" name="Oval 18"/>
              <p:cNvSpPr>
                <a:spLocks noChangeArrowheads="1"/>
              </p:cNvSpPr>
              <p:nvPr/>
            </p:nvSpPr>
            <p:spPr bwMode="auto">
              <a:xfrm>
                <a:off x="2688" y="1782"/>
                <a:ext cx="120" cy="288"/>
              </a:xfrm>
              <a:prstGeom prst="ellipse">
                <a:avLst/>
              </a:prstGeom>
              <a:noFill/>
              <a:ln w="19050">
                <a:solidFill>
                  <a:schemeClr val="hlink"/>
                </a:solidFill>
                <a:round/>
                <a:headEnd/>
                <a:tailEnd/>
              </a:ln>
              <a:effectLst/>
            </p:spPr>
            <p:txBody>
              <a:bodyPr wrap="none" anchor="ctr"/>
              <a:lstStyle/>
              <a:p>
                <a:endParaRPr lang="en-US"/>
              </a:p>
            </p:txBody>
          </p:sp>
          <p:sp>
            <p:nvSpPr>
              <p:cNvPr id="91" name="Line 19"/>
              <p:cNvSpPr>
                <a:spLocks noChangeShapeType="1"/>
              </p:cNvSpPr>
              <p:nvPr/>
            </p:nvSpPr>
            <p:spPr bwMode="auto">
              <a:xfrm>
                <a:off x="2808" y="1920"/>
                <a:ext cx="0" cy="48"/>
              </a:xfrm>
              <a:prstGeom prst="line">
                <a:avLst/>
              </a:prstGeom>
              <a:noFill/>
              <a:ln w="28575">
                <a:solidFill>
                  <a:schemeClr val="hlink"/>
                </a:solidFill>
                <a:round/>
                <a:headEnd/>
                <a:tailEnd type="triangle" w="med" len="med"/>
              </a:ln>
              <a:effectLst/>
            </p:spPr>
            <p:txBody>
              <a:bodyPr wrap="none" anchor="ctr"/>
              <a:lstStyle/>
              <a:p>
                <a:endParaRPr lang="en-US"/>
              </a:p>
            </p:txBody>
          </p:sp>
        </p:grpSp>
        <p:grpSp>
          <p:nvGrpSpPr>
            <p:cNvPr id="61" name="Group 20"/>
            <p:cNvGrpSpPr>
              <a:grpSpLocks/>
            </p:cNvGrpSpPr>
            <p:nvPr/>
          </p:nvGrpSpPr>
          <p:grpSpPr bwMode="auto">
            <a:xfrm>
              <a:off x="1932" y="1782"/>
              <a:ext cx="120" cy="288"/>
              <a:chOff x="2688" y="1782"/>
              <a:chExt cx="120" cy="288"/>
            </a:xfrm>
          </p:grpSpPr>
          <p:sp>
            <p:nvSpPr>
              <p:cNvPr id="88" name="Oval 21"/>
              <p:cNvSpPr>
                <a:spLocks noChangeArrowheads="1"/>
              </p:cNvSpPr>
              <p:nvPr/>
            </p:nvSpPr>
            <p:spPr bwMode="auto">
              <a:xfrm>
                <a:off x="2688" y="1782"/>
                <a:ext cx="120" cy="288"/>
              </a:xfrm>
              <a:prstGeom prst="ellipse">
                <a:avLst/>
              </a:prstGeom>
              <a:noFill/>
              <a:ln w="19050">
                <a:solidFill>
                  <a:schemeClr val="hlink"/>
                </a:solidFill>
                <a:round/>
                <a:headEnd/>
                <a:tailEnd/>
              </a:ln>
              <a:effectLst/>
            </p:spPr>
            <p:txBody>
              <a:bodyPr wrap="none" anchor="ctr"/>
              <a:lstStyle/>
              <a:p>
                <a:endParaRPr lang="en-US"/>
              </a:p>
            </p:txBody>
          </p:sp>
          <p:sp>
            <p:nvSpPr>
              <p:cNvPr id="89" name="Line 22"/>
              <p:cNvSpPr>
                <a:spLocks noChangeShapeType="1"/>
              </p:cNvSpPr>
              <p:nvPr/>
            </p:nvSpPr>
            <p:spPr bwMode="auto">
              <a:xfrm>
                <a:off x="2808" y="1920"/>
                <a:ext cx="0" cy="48"/>
              </a:xfrm>
              <a:prstGeom prst="line">
                <a:avLst/>
              </a:prstGeom>
              <a:noFill/>
              <a:ln w="28575">
                <a:solidFill>
                  <a:schemeClr val="hlink"/>
                </a:solidFill>
                <a:round/>
                <a:headEnd/>
                <a:tailEnd type="triangle" w="med" len="med"/>
              </a:ln>
              <a:effectLst/>
            </p:spPr>
            <p:txBody>
              <a:bodyPr wrap="none" anchor="ctr"/>
              <a:lstStyle/>
              <a:p>
                <a:endParaRPr lang="en-US"/>
              </a:p>
            </p:txBody>
          </p:sp>
        </p:grpSp>
        <p:sp>
          <p:nvSpPr>
            <p:cNvPr id="62" name="Oval 23"/>
            <p:cNvSpPr>
              <a:spLocks noChangeArrowheads="1"/>
            </p:cNvSpPr>
            <p:nvPr/>
          </p:nvSpPr>
          <p:spPr bwMode="auto">
            <a:xfrm>
              <a:off x="1920" y="2052"/>
              <a:ext cx="144" cy="144"/>
            </a:xfrm>
            <a:prstGeom prst="ellipse">
              <a:avLst/>
            </a:prstGeom>
            <a:solidFill>
              <a:srgbClr val="FC0128"/>
            </a:solidFill>
            <a:ln w="12700">
              <a:solidFill>
                <a:schemeClr val="tx1"/>
              </a:solidFill>
              <a:round/>
              <a:headEnd/>
              <a:tailEnd/>
            </a:ln>
            <a:effectLst/>
          </p:spPr>
          <p:txBody>
            <a:bodyPr wrap="none" anchor="ctr"/>
            <a:lstStyle/>
            <a:p>
              <a:endParaRPr lang="en-US"/>
            </a:p>
          </p:txBody>
        </p:sp>
        <p:sp>
          <p:nvSpPr>
            <p:cNvPr id="63" name="Oval 24"/>
            <p:cNvSpPr>
              <a:spLocks noChangeArrowheads="1"/>
            </p:cNvSpPr>
            <p:nvPr/>
          </p:nvSpPr>
          <p:spPr bwMode="auto">
            <a:xfrm>
              <a:off x="3414" y="2052"/>
              <a:ext cx="144" cy="144"/>
            </a:xfrm>
            <a:prstGeom prst="ellipse">
              <a:avLst/>
            </a:prstGeom>
            <a:solidFill>
              <a:srgbClr val="FC0128"/>
            </a:solidFill>
            <a:ln w="12700">
              <a:solidFill>
                <a:schemeClr val="tx1"/>
              </a:solidFill>
              <a:round/>
              <a:headEnd/>
              <a:tailEnd/>
            </a:ln>
            <a:effectLst/>
          </p:spPr>
          <p:txBody>
            <a:bodyPr wrap="none" anchor="ctr"/>
            <a:lstStyle/>
            <a:p>
              <a:endParaRPr lang="en-US"/>
            </a:p>
          </p:txBody>
        </p:sp>
        <p:sp>
          <p:nvSpPr>
            <p:cNvPr id="64" name="Oval 25"/>
            <p:cNvSpPr>
              <a:spLocks noChangeArrowheads="1"/>
            </p:cNvSpPr>
            <p:nvPr/>
          </p:nvSpPr>
          <p:spPr bwMode="auto">
            <a:xfrm>
              <a:off x="2670" y="2052"/>
              <a:ext cx="144" cy="144"/>
            </a:xfrm>
            <a:prstGeom prst="ellipse">
              <a:avLst/>
            </a:prstGeom>
            <a:solidFill>
              <a:srgbClr val="FC0128"/>
            </a:solidFill>
            <a:ln w="12700">
              <a:solidFill>
                <a:schemeClr val="tx1"/>
              </a:solidFill>
              <a:round/>
              <a:headEnd/>
              <a:tailEnd/>
            </a:ln>
            <a:effectLst/>
          </p:spPr>
          <p:txBody>
            <a:bodyPr wrap="none" anchor="ctr"/>
            <a:lstStyle/>
            <a:p>
              <a:endParaRPr lang="en-US"/>
            </a:p>
          </p:txBody>
        </p:sp>
        <p:sp>
          <p:nvSpPr>
            <p:cNvPr id="65" name="Text Box 26"/>
            <p:cNvSpPr txBox="1">
              <a:spLocks noChangeArrowheads="1"/>
            </p:cNvSpPr>
            <p:nvPr/>
          </p:nvSpPr>
          <p:spPr bwMode="auto">
            <a:xfrm>
              <a:off x="906" y="1764"/>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11</a:t>
              </a:r>
              <a:endParaRPr lang="en-US" sz="2400" i="0">
                <a:ea typeface="Times New Roman (Hebrew)" charset="0"/>
                <a:cs typeface="Times New Roman (Hebrew)" charset="0"/>
              </a:endParaRPr>
            </a:p>
          </p:txBody>
        </p:sp>
        <p:sp>
          <p:nvSpPr>
            <p:cNvPr id="66" name="Text Box 27"/>
            <p:cNvSpPr txBox="1">
              <a:spLocks noChangeArrowheads="1"/>
            </p:cNvSpPr>
            <p:nvPr/>
          </p:nvSpPr>
          <p:spPr bwMode="auto">
            <a:xfrm>
              <a:off x="1638" y="1776"/>
              <a:ext cx="336" cy="250"/>
            </a:xfrm>
            <a:prstGeom prst="rect">
              <a:avLst/>
            </a:prstGeom>
            <a:noFill/>
            <a:ln w="12700">
              <a:noFill/>
              <a:miter lim="800000"/>
              <a:headEnd/>
              <a:tailEnd/>
            </a:ln>
            <a:effectLst/>
          </p:spPr>
          <p:txBody>
            <a:bodyPr>
              <a:spAutoFit/>
            </a:bodyPr>
            <a:lstStyle/>
            <a:p>
              <a:pPr>
                <a:spcBef>
                  <a:spcPct val="50000"/>
                </a:spcBef>
              </a:pPr>
              <a:r>
                <a:rPr lang="en-US" sz="2000" i="0">
                  <a:ea typeface="Times New Roman (Hebrew)" charset="0"/>
                  <a:cs typeface="Times New Roman (Hebrew)" charset="0"/>
                </a:rPr>
                <a:t>a</a:t>
              </a:r>
              <a:r>
                <a:rPr lang="en-US" sz="2000" b="1" i="0" baseline="-25000">
                  <a:ea typeface="Times New Roman (Hebrew)" charset="0"/>
                  <a:cs typeface="Times New Roman (Hebrew)" charset="0"/>
                </a:rPr>
                <a:t>22</a:t>
              </a:r>
              <a:endParaRPr lang="en-US" sz="2800" i="0">
                <a:ea typeface="Times New Roman (Hebrew)" charset="0"/>
                <a:cs typeface="Times New Roman (Hebrew)" charset="0"/>
              </a:endParaRPr>
            </a:p>
          </p:txBody>
        </p:sp>
        <p:sp>
          <p:nvSpPr>
            <p:cNvPr id="67" name="Text Box 28"/>
            <p:cNvSpPr txBox="1">
              <a:spLocks noChangeArrowheads="1"/>
            </p:cNvSpPr>
            <p:nvPr/>
          </p:nvSpPr>
          <p:spPr bwMode="auto">
            <a:xfrm>
              <a:off x="2406" y="1770"/>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33</a:t>
              </a:r>
              <a:endParaRPr lang="en-US" sz="2400" i="0">
                <a:ea typeface="Times New Roman (Hebrew)" charset="0"/>
                <a:cs typeface="Times New Roman (Hebrew)" charset="0"/>
              </a:endParaRPr>
            </a:p>
          </p:txBody>
        </p:sp>
        <p:sp>
          <p:nvSpPr>
            <p:cNvPr id="68" name="Text Box 29"/>
            <p:cNvSpPr txBox="1">
              <a:spLocks noChangeArrowheads="1"/>
            </p:cNvSpPr>
            <p:nvPr/>
          </p:nvSpPr>
          <p:spPr bwMode="auto">
            <a:xfrm>
              <a:off x="3150" y="1764"/>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44</a:t>
              </a:r>
              <a:endParaRPr lang="en-US" sz="2400" i="0">
                <a:ea typeface="Times New Roman (Hebrew)" charset="0"/>
                <a:cs typeface="Times New Roman (Hebrew)" charset="0"/>
              </a:endParaRPr>
            </a:p>
          </p:txBody>
        </p:sp>
        <p:sp>
          <p:nvSpPr>
            <p:cNvPr id="69" name="Text Box 30"/>
            <p:cNvSpPr txBox="1">
              <a:spLocks noChangeArrowheads="1"/>
            </p:cNvSpPr>
            <p:nvPr/>
          </p:nvSpPr>
          <p:spPr bwMode="auto">
            <a:xfrm>
              <a:off x="1440" y="2091"/>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12</a:t>
              </a:r>
              <a:endParaRPr lang="en-US" sz="2400" i="0">
                <a:ea typeface="Times New Roman (Hebrew)" charset="0"/>
                <a:cs typeface="Times New Roman (Hebrew)" charset="0"/>
              </a:endParaRPr>
            </a:p>
          </p:txBody>
        </p:sp>
        <p:sp>
          <p:nvSpPr>
            <p:cNvPr id="70" name="Text Box 31"/>
            <p:cNvSpPr txBox="1">
              <a:spLocks noChangeArrowheads="1"/>
            </p:cNvSpPr>
            <p:nvPr/>
          </p:nvSpPr>
          <p:spPr bwMode="auto">
            <a:xfrm>
              <a:off x="2208" y="2133"/>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23</a:t>
              </a:r>
              <a:endParaRPr lang="en-US" sz="2400" i="0">
                <a:ea typeface="Times New Roman (Hebrew)" charset="0"/>
                <a:cs typeface="Times New Roman (Hebrew)" charset="0"/>
              </a:endParaRPr>
            </a:p>
          </p:txBody>
        </p:sp>
        <p:sp>
          <p:nvSpPr>
            <p:cNvPr id="71" name="Text Box 32"/>
            <p:cNvSpPr txBox="1">
              <a:spLocks noChangeArrowheads="1"/>
            </p:cNvSpPr>
            <p:nvPr/>
          </p:nvSpPr>
          <p:spPr bwMode="auto">
            <a:xfrm>
              <a:off x="2976" y="2115"/>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34</a:t>
              </a:r>
              <a:endParaRPr lang="en-US" sz="2400" i="0">
                <a:ea typeface="Times New Roman (Hebrew)" charset="0"/>
                <a:cs typeface="Times New Roman (Hebrew)" charset="0"/>
              </a:endParaRPr>
            </a:p>
          </p:txBody>
        </p:sp>
        <p:sp>
          <p:nvSpPr>
            <p:cNvPr id="72" name="Line 33"/>
            <p:cNvSpPr>
              <a:spLocks noChangeShapeType="1"/>
            </p:cNvSpPr>
            <p:nvPr/>
          </p:nvSpPr>
          <p:spPr bwMode="auto">
            <a:xfrm flipH="1">
              <a:off x="400" y="2196"/>
              <a:ext cx="842" cy="531"/>
            </a:xfrm>
            <a:prstGeom prst="line">
              <a:avLst/>
            </a:prstGeom>
            <a:noFill/>
            <a:ln w="12700">
              <a:solidFill>
                <a:srgbClr val="114FFB"/>
              </a:solidFill>
              <a:round/>
              <a:headEnd/>
              <a:tailEnd/>
            </a:ln>
            <a:effectLst/>
          </p:spPr>
          <p:txBody>
            <a:bodyPr wrap="none" anchor="ctr"/>
            <a:lstStyle/>
            <a:p>
              <a:endParaRPr lang="en-US"/>
            </a:p>
          </p:txBody>
        </p:sp>
        <p:sp>
          <p:nvSpPr>
            <p:cNvPr id="73" name="Line 34"/>
            <p:cNvSpPr>
              <a:spLocks noChangeShapeType="1"/>
            </p:cNvSpPr>
            <p:nvPr/>
          </p:nvSpPr>
          <p:spPr bwMode="auto">
            <a:xfrm flipH="1">
              <a:off x="906" y="2196"/>
              <a:ext cx="336" cy="636"/>
            </a:xfrm>
            <a:prstGeom prst="line">
              <a:avLst/>
            </a:prstGeom>
            <a:noFill/>
            <a:ln w="12700">
              <a:solidFill>
                <a:srgbClr val="114FFB"/>
              </a:solidFill>
              <a:round/>
              <a:headEnd/>
              <a:tailEnd/>
            </a:ln>
            <a:effectLst/>
          </p:spPr>
          <p:txBody>
            <a:bodyPr wrap="none" anchor="ctr"/>
            <a:lstStyle/>
            <a:p>
              <a:endParaRPr lang="en-US"/>
            </a:p>
          </p:txBody>
        </p:sp>
        <p:sp>
          <p:nvSpPr>
            <p:cNvPr id="74" name="Line 35"/>
            <p:cNvSpPr>
              <a:spLocks noChangeShapeType="1"/>
            </p:cNvSpPr>
            <p:nvPr/>
          </p:nvSpPr>
          <p:spPr bwMode="auto">
            <a:xfrm>
              <a:off x="1242" y="2196"/>
              <a:ext cx="390" cy="636"/>
            </a:xfrm>
            <a:prstGeom prst="line">
              <a:avLst/>
            </a:prstGeom>
            <a:noFill/>
            <a:ln w="12700">
              <a:solidFill>
                <a:srgbClr val="114FFB"/>
              </a:solidFill>
              <a:round/>
              <a:headEnd/>
              <a:tailEnd/>
            </a:ln>
            <a:effectLst/>
          </p:spPr>
          <p:txBody>
            <a:bodyPr wrap="none" anchor="ctr"/>
            <a:lstStyle/>
            <a:p>
              <a:endParaRPr lang="en-US"/>
            </a:p>
          </p:txBody>
        </p:sp>
        <p:sp>
          <p:nvSpPr>
            <p:cNvPr id="75" name="Line 36"/>
            <p:cNvSpPr>
              <a:spLocks noChangeShapeType="1"/>
            </p:cNvSpPr>
            <p:nvPr/>
          </p:nvSpPr>
          <p:spPr bwMode="auto">
            <a:xfrm>
              <a:off x="1242" y="2196"/>
              <a:ext cx="1110" cy="492"/>
            </a:xfrm>
            <a:prstGeom prst="line">
              <a:avLst/>
            </a:prstGeom>
            <a:noFill/>
            <a:ln w="12700">
              <a:solidFill>
                <a:srgbClr val="114FFB"/>
              </a:solidFill>
              <a:round/>
              <a:headEnd/>
              <a:tailEnd/>
            </a:ln>
            <a:effectLst/>
          </p:spPr>
          <p:txBody>
            <a:bodyPr wrap="none" anchor="ctr"/>
            <a:lstStyle/>
            <a:p>
              <a:endParaRPr lang="en-US"/>
            </a:p>
          </p:txBody>
        </p:sp>
        <p:sp>
          <p:nvSpPr>
            <p:cNvPr id="76" name="Text Box 37"/>
            <p:cNvSpPr txBox="1">
              <a:spLocks noChangeArrowheads="1"/>
            </p:cNvSpPr>
            <p:nvPr/>
          </p:nvSpPr>
          <p:spPr bwMode="auto">
            <a:xfrm>
              <a:off x="368" y="2374"/>
              <a:ext cx="330" cy="231"/>
            </a:xfrm>
            <a:prstGeom prst="rect">
              <a:avLst/>
            </a:prstGeom>
            <a:noFill/>
            <a:ln w="12700">
              <a:noFill/>
              <a:miter lim="800000"/>
              <a:headEnd/>
              <a:tailEnd/>
            </a:ln>
            <a:effectLst/>
          </p:spPr>
          <p:txBody>
            <a:bodyPr>
              <a:spAutoFit/>
            </a:bodyPr>
            <a:lstStyle/>
            <a:p>
              <a:pPr>
                <a:spcBef>
                  <a:spcPct val="50000"/>
                </a:spcBef>
              </a:pPr>
              <a:r>
                <a:rPr lang="en-US" sz="1800" i="0">
                  <a:solidFill>
                    <a:srgbClr val="114FFB"/>
                  </a:solidFill>
                  <a:ea typeface="Times New Roman (Hebrew)" charset="0"/>
                  <a:cs typeface="Times New Roman (Hebrew)" charset="0"/>
                </a:rPr>
                <a:t>b</a:t>
              </a:r>
              <a:r>
                <a:rPr lang="en-US" sz="1800" b="1" i="0" baseline="-25000">
                  <a:solidFill>
                    <a:srgbClr val="114FFB"/>
                  </a:solidFill>
                  <a:ea typeface="Times New Roman (Hebrew)" charset="0"/>
                  <a:cs typeface="Times New Roman (Hebrew)" charset="0"/>
                </a:rPr>
                <a:t>11</a:t>
              </a:r>
              <a:endParaRPr lang="en-US" sz="1800" b="1" i="0" baseline="-25000">
                <a:solidFill>
                  <a:schemeClr val="bg2"/>
                </a:solidFill>
                <a:ea typeface="Times New Roman (Hebrew)" charset="0"/>
                <a:cs typeface="Times New Roman (Hebrew)" charset="0"/>
              </a:endParaRPr>
            </a:p>
          </p:txBody>
        </p:sp>
        <p:sp>
          <p:nvSpPr>
            <p:cNvPr id="77" name="Text Box 38"/>
            <p:cNvSpPr txBox="1">
              <a:spLocks noChangeArrowheads="1"/>
            </p:cNvSpPr>
            <p:nvPr/>
          </p:nvSpPr>
          <p:spPr bwMode="auto">
            <a:xfrm>
              <a:off x="2022" y="2364"/>
              <a:ext cx="330" cy="231"/>
            </a:xfrm>
            <a:prstGeom prst="rect">
              <a:avLst/>
            </a:prstGeom>
            <a:noFill/>
            <a:ln w="12700">
              <a:noFill/>
              <a:miter lim="800000"/>
              <a:headEnd/>
              <a:tailEnd/>
            </a:ln>
            <a:effectLst/>
          </p:spPr>
          <p:txBody>
            <a:bodyPr>
              <a:spAutoFit/>
            </a:bodyPr>
            <a:lstStyle/>
            <a:p>
              <a:pPr>
                <a:spcBef>
                  <a:spcPct val="50000"/>
                </a:spcBef>
              </a:pPr>
              <a:r>
                <a:rPr lang="en-US" sz="1800" i="0">
                  <a:solidFill>
                    <a:srgbClr val="114FFB"/>
                  </a:solidFill>
                  <a:ea typeface="Times New Roman (Hebrew)" charset="0"/>
                  <a:cs typeface="Times New Roman (Hebrew)" charset="0"/>
                </a:rPr>
                <a:t>b</a:t>
              </a:r>
              <a:r>
                <a:rPr lang="en-US" sz="1800" b="1" i="0" baseline="-25000">
                  <a:solidFill>
                    <a:srgbClr val="114FFB"/>
                  </a:solidFill>
                  <a:ea typeface="Times New Roman (Hebrew)" charset="0"/>
                  <a:cs typeface="Times New Roman (Hebrew)" charset="0"/>
                </a:rPr>
                <a:t>14</a:t>
              </a:r>
              <a:endParaRPr lang="en-US" sz="1800" b="1" i="0" baseline="-25000">
                <a:solidFill>
                  <a:schemeClr val="bg2"/>
                </a:solidFill>
                <a:ea typeface="Times New Roman (Hebrew)" charset="0"/>
                <a:cs typeface="Times New Roman (Hebrew)" charset="0"/>
              </a:endParaRPr>
            </a:p>
          </p:txBody>
        </p:sp>
        <p:sp>
          <p:nvSpPr>
            <p:cNvPr id="78" name="Text Box 39"/>
            <p:cNvSpPr txBox="1">
              <a:spLocks noChangeArrowheads="1"/>
            </p:cNvSpPr>
            <p:nvPr/>
          </p:nvSpPr>
          <p:spPr bwMode="auto">
            <a:xfrm>
              <a:off x="662" y="2552"/>
              <a:ext cx="330" cy="231"/>
            </a:xfrm>
            <a:prstGeom prst="rect">
              <a:avLst/>
            </a:prstGeom>
            <a:noFill/>
            <a:ln w="12700">
              <a:noFill/>
              <a:miter lim="800000"/>
              <a:headEnd/>
              <a:tailEnd/>
            </a:ln>
            <a:effectLst/>
          </p:spPr>
          <p:txBody>
            <a:bodyPr>
              <a:spAutoFit/>
            </a:bodyPr>
            <a:lstStyle/>
            <a:p>
              <a:pPr>
                <a:spcBef>
                  <a:spcPct val="50000"/>
                </a:spcBef>
              </a:pPr>
              <a:r>
                <a:rPr lang="en-US" sz="1800" i="0">
                  <a:solidFill>
                    <a:srgbClr val="114FFB"/>
                  </a:solidFill>
                  <a:ea typeface="Times New Roman (Hebrew)" charset="0"/>
                  <a:cs typeface="Times New Roman (Hebrew)" charset="0"/>
                </a:rPr>
                <a:t>b</a:t>
              </a:r>
              <a:r>
                <a:rPr lang="en-US" sz="1800" b="1" i="0" baseline="-25000">
                  <a:solidFill>
                    <a:srgbClr val="114FFB"/>
                  </a:solidFill>
                  <a:ea typeface="Times New Roman (Hebrew)" charset="0"/>
                  <a:cs typeface="Times New Roman (Hebrew)" charset="0"/>
                </a:rPr>
                <a:t>12</a:t>
              </a:r>
              <a:endParaRPr lang="en-US" sz="1800" b="1" i="0" baseline="-25000">
                <a:solidFill>
                  <a:schemeClr val="bg2"/>
                </a:solidFill>
                <a:ea typeface="Times New Roman (Hebrew)" charset="0"/>
                <a:cs typeface="Times New Roman (Hebrew)" charset="0"/>
              </a:endParaRPr>
            </a:p>
          </p:txBody>
        </p:sp>
        <p:sp>
          <p:nvSpPr>
            <p:cNvPr id="79" name="Text Box 40"/>
            <p:cNvSpPr txBox="1">
              <a:spLocks noChangeArrowheads="1"/>
            </p:cNvSpPr>
            <p:nvPr/>
          </p:nvSpPr>
          <p:spPr bwMode="auto">
            <a:xfrm>
              <a:off x="1440" y="2457"/>
              <a:ext cx="330" cy="231"/>
            </a:xfrm>
            <a:prstGeom prst="rect">
              <a:avLst/>
            </a:prstGeom>
            <a:noFill/>
            <a:ln w="12700">
              <a:noFill/>
              <a:miter lim="800000"/>
              <a:headEnd/>
              <a:tailEnd/>
            </a:ln>
            <a:effectLst/>
          </p:spPr>
          <p:txBody>
            <a:bodyPr>
              <a:spAutoFit/>
            </a:bodyPr>
            <a:lstStyle/>
            <a:p>
              <a:pPr>
                <a:spcBef>
                  <a:spcPct val="50000"/>
                </a:spcBef>
              </a:pPr>
              <a:r>
                <a:rPr lang="en-US" sz="1800" i="0">
                  <a:solidFill>
                    <a:srgbClr val="114FFB"/>
                  </a:solidFill>
                  <a:ea typeface="Times New Roman (Hebrew)" charset="0"/>
                  <a:cs typeface="Times New Roman (Hebrew)" charset="0"/>
                </a:rPr>
                <a:t>b</a:t>
              </a:r>
              <a:r>
                <a:rPr lang="en-US" sz="1800" b="1" i="0" baseline="-25000">
                  <a:solidFill>
                    <a:srgbClr val="114FFB"/>
                  </a:solidFill>
                  <a:ea typeface="Times New Roman (Hebrew)" charset="0"/>
                  <a:cs typeface="Times New Roman (Hebrew)" charset="0"/>
                </a:rPr>
                <a:t>13</a:t>
              </a:r>
              <a:endParaRPr lang="en-US" sz="1800" b="1" i="0" baseline="-25000">
                <a:solidFill>
                  <a:schemeClr val="bg2"/>
                </a:solidFill>
                <a:ea typeface="Times New Roman (Hebrew)" charset="0"/>
                <a:cs typeface="Times New Roman (Hebrew)" charset="0"/>
              </a:endParaRPr>
            </a:p>
          </p:txBody>
        </p:sp>
        <p:sp>
          <p:nvSpPr>
            <p:cNvPr id="80" name="Oval 41"/>
            <p:cNvSpPr>
              <a:spLocks noChangeArrowheads="1"/>
            </p:cNvSpPr>
            <p:nvPr/>
          </p:nvSpPr>
          <p:spPr bwMode="auto">
            <a:xfrm>
              <a:off x="2352" y="2639"/>
              <a:ext cx="144" cy="144"/>
            </a:xfrm>
            <a:prstGeom prst="ellipse">
              <a:avLst/>
            </a:prstGeom>
            <a:solidFill>
              <a:srgbClr val="114FFB"/>
            </a:solidFill>
            <a:ln w="12700">
              <a:solidFill>
                <a:schemeClr val="tx1"/>
              </a:solidFill>
              <a:round/>
              <a:headEnd/>
              <a:tailEnd/>
            </a:ln>
            <a:effectLst/>
          </p:spPr>
          <p:txBody>
            <a:bodyPr wrap="none" anchor="ctr"/>
            <a:lstStyle/>
            <a:p>
              <a:endParaRPr lang="en-US"/>
            </a:p>
          </p:txBody>
        </p:sp>
        <p:sp>
          <p:nvSpPr>
            <p:cNvPr id="81" name="Oval 42"/>
            <p:cNvSpPr>
              <a:spLocks noChangeArrowheads="1"/>
            </p:cNvSpPr>
            <p:nvPr/>
          </p:nvSpPr>
          <p:spPr bwMode="auto">
            <a:xfrm>
              <a:off x="1589" y="2788"/>
              <a:ext cx="144" cy="144"/>
            </a:xfrm>
            <a:prstGeom prst="ellipse">
              <a:avLst/>
            </a:prstGeom>
            <a:solidFill>
              <a:srgbClr val="114FFB"/>
            </a:solidFill>
            <a:ln w="12700">
              <a:solidFill>
                <a:schemeClr val="tx1"/>
              </a:solidFill>
              <a:round/>
              <a:headEnd/>
              <a:tailEnd/>
            </a:ln>
            <a:effectLst/>
          </p:spPr>
          <p:txBody>
            <a:bodyPr wrap="none" anchor="ctr"/>
            <a:lstStyle/>
            <a:p>
              <a:endParaRPr lang="en-US"/>
            </a:p>
          </p:txBody>
        </p:sp>
        <p:sp>
          <p:nvSpPr>
            <p:cNvPr id="82" name="Oval 43"/>
            <p:cNvSpPr>
              <a:spLocks noChangeArrowheads="1"/>
            </p:cNvSpPr>
            <p:nvPr/>
          </p:nvSpPr>
          <p:spPr bwMode="auto">
            <a:xfrm>
              <a:off x="821" y="2807"/>
              <a:ext cx="144" cy="144"/>
            </a:xfrm>
            <a:prstGeom prst="ellipse">
              <a:avLst/>
            </a:prstGeom>
            <a:solidFill>
              <a:srgbClr val="114FFB"/>
            </a:solidFill>
            <a:ln w="12700">
              <a:solidFill>
                <a:schemeClr val="tx1"/>
              </a:solidFill>
              <a:round/>
              <a:headEnd/>
              <a:tailEnd/>
            </a:ln>
            <a:effectLst/>
          </p:spPr>
          <p:txBody>
            <a:bodyPr wrap="none" anchor="ctr"/>
            <a:lstStyle/>
            <a:p>
              <a:endParaRPr lang="en-US"/>
            </a:p>
          </p:txBody>
        </p:sp>
        <p:sp>
          <p:nvSpPr>
            <p:cNvPr id="83" name="Oval 44"/>
            <p:cNvSpPr>
              <a:spLocks noChangeArrowheads="1"/>
            </p:cNvSpPr>
            <p:nvPr/>
          </p:nvSpPr>
          <p:spPr bwMode="auto">
            <a:xfrm>
              <a:off x="288" y="2688"/>
              <a:ext cx="144" cy="144"/>
            </a:xfrm>
            <a:prstGeom prst="ellipse">
              <a:avLst/>
            </a:prstGeom>
            <a:solidFill>
              <a:srgbClr val="114FFB"/>
            </a:solidFill>
            <a:ln w="12700">
              <a:solidFill>
                <a:schemeClr val="tx1"/>
              </a:solidFill>
              <a:round/>
              <a:headEnd/>
              <a:tailEnd/>
            </a:ln>
            <a:effectLst/>
          </p:spPr>
          <p:txBody>
            <a:bodyPr wrap="none" anchor="ctr"/>
            <a:lstStyle/>
            <a:p>
              <a:endParaRPr lang="en-US"/>
            </a:p>
          </p:txBody>
        </p:sp>
        <p:sp>
          <p:nvSpPr>
            <p:cNvPr id="84" name="Text Box 45"/>
            <p:cNvSpPr txBox="1">
              <a:spLocks noChangeArrowheads="1"/>
            </p:cNvSpPr>
            <p:nvPr/>
          </p:nvSpPr>
          <p:spPr bwMode="auto">
            <a:xfrm>
              <a:off x="286" y="2792"/>
              <a:ext cx="288" cy="250"/>
            </a:xfrm>
            <a:prstGeom prst="rect">
              <a:avLst/>
            </a:prstGeom>
            <a:noFill/>
            <a:ln w="12700">
              <a:noFill/>
              <a:miter lim="800000"/>
              <a:headEnd/>
              <a:tailEnd/>
            </a:ln>
            <a:effectLst/>
          </p:spPr>
          <p:txBody>
            <a:bodyPr>
              <a:spAutoFit/>
            </a:bodyPr>
            <a:lstStyle/>
            <a:p>
              <a:pPr>
                <a:spcBef>
                  <a:spcPct val="50000"/>
                </a:spcBef>
              </a:pPr>
              <a:r>
                <a:rPr lang="en-US" sz="2000" i="0">
                  <a:ea typeface="Times New Roman (Hebrew)" charset="0"/>
                  <a:cs typeface="Times New Roman (Hebrew)" charset="0"/>
                </a:rPr>
                <a:t>1</a:t>
              </a:r>
              <a:endParaRPr lang="en-US" sz="2400" i="0">
                <a:ea typeface="Times New Roman (Hebrew)" charset="0"/>
                <a:cs typeface="Times New Roman (Hebrew)" charset="0"/>
              </a:endParaRPr>
            </a:p>
          </p:txBody>
        </p:sp>
        <p:sp>
          <p:nvSpPr>
            <p:cNvPr id="85" name="Text Box 46"/>
            <p:cNvSpPr txBox="1">
              <a:spLocks noChangeArrowheads="1"/>
            </p:cNvSpPr>
            <p:nvPr/>
          </p:nvSpPr>
          <p:spPr bwMode="auto">
            <a:xfrm>
              <a:off x="888" y="2932"/>
              <a:ext cx="288" cy="250"/>
            </a:xfrm>
            <a:prstGeom prst="rect">
              <a:avLst/>
            </a:prstGeom>
            <a:noFill/>
            <a:ln w="12700">
              <a:noFill/>
              <a:miter lim="800000"/>
              <a:headEnd/>
              <a:tailEnd/>
            </a:ln>
            <a:effectLst/>
          </p:spPr>
          <p:txBody>
            <a:bodyPr>
              <a:spAutoFit/>
            </a:bodyPr>
            <a:lstStyle/>
            <a:p>
              <a:pPr>
                <a:spcBef>
                  <a:spcPct val="50000"/>
                </a:spcBef>
              </a:pPr>
              <a:r>
                <a:rPr lang="en-US" sz="2000" i="0">
                  <a:ea typeface="Times New Roman (Hebrew)" charset="0"/>
                  <a:cs typeface="Times New Roman (Hebrew)" charset="0"/>
                </a:rPr>
                <a:t>2</a:t>
              </a:r>
              <a:endParaRPr lang="en-US" sz="2400" i="0">
                <a:ea typeface="Times New Roman (Hebrew)" charset="0"/>
                <a:cs typeface="Times New Roman (Hebrew)" charset="0"/>
              </a:endParaRPr>
            </a:p>
          </p:txBody>
        </p:sp>
        <p:sp>
          <p:nvSpPr>
            <p:cNvPr id="86" name="Text Box 47"/>
            <p:cNvSpPr txBox="1">
              <a:spLocks noChangeArrowheads="1"/>
            </p:cNvSpPr>
            <p:nvPr/>
          </p:nvSpPr>
          <p:spPr bwMode="auto">
            <a:xfrm>
              <a:off x="1644" y="2888"/>
              <a:ext cx="288" cy="250"/>
            </a:xfrm>
            <a:prstGeom prst="rect">
              <a:avLst/>
            </a:prstGeom>
            <a:noFill/>
            <a:ln w="12700">
              <a:noFill/>
              <a:miter lim="800000"/>
              <a:headEnd/>
              <a:tailEnd/>
            </a:ln>
            <a:effectLst/>
          </p:spPr>
          <p:txBody>
            <a:bodyPr>
              <a:spAutoFit/>
            </a:bodyPr>
            <a:lstStyle/>
            <a:p>
              <a:pPr>
                <a:spcBef>
                  <a:spcPct val="50000"/>
                </a:spcBef>
              </a:pPr>
              <a:r>
                <a:rPr lang="en-US" sz="2000" i="0">
                  <a:ea typeface="Times New Roman (Hebrew)" charset="0"/>
                  <a:cs typeface="Times New Roman (Hebrew)" charset="0"/>
                </a:rPr>
                <a:t>3</a:t>
              </a:r>
              <a:endParaRPr lang="en-US" sz="2400" i="0">
                <a:ea typeface="Times New Roman (Hebrew)" charset="0"/>
                <a:cs typeface="Times New Roman (Hebrew)" charset="0"/>
              </a:endParaRPr>
            </a:p>
          </p:txBody>
        </p:sp>
        <p:sp>
          <p:nvSpPr>
            <p:cNvPr id="87" name="Text Box 48"/>
            <p:cNvSpPr txBox="1">
              <a:spLocks noChangeArrowheads="1"/>
            </p:cNvSpPr>
            <p:nvPr/>
          </p:nvSpPr>
          <p:spPr bwMode="auto">
            <a:xfrm>
              <a:off x="2454" y="2682"/>
              <a:ext cx="288" cy="250"/>
            </a:xfrm>
            <a:prstGeom prst="rect">
              <a:avLst/>
            </a:prstGeom>
            <a:noFill/>
            <a:ln w="12700">
              <a:noFill/>
              <a:miter lim="800000"/>
              <a:headEnd/>
              <a:tailEnd/>
            </a:ln>
            <a:effectLst/>
          </p:spPr>
          <p:txBody>
            <a:bodyPr>
              <a:spAutoFit/>
            </a:bodyPr>
            <a:lstStyle/>
            <a:p>
              <a:pPr>
                <a:spcBef>
                  <a:spcPct val="50000"/>
                </a:spcBef>
              </a:pPr>
              <a:r>
                <a:rPr lang="en-US" sz="2000" i="0">
                  <a:ea typeface="Times New Roman (Hebrew)" charset="0"/>
                  <a:cs typeface="Times New Roman (Hebrew)" charset="0"/>
                </a:rPr>
                <a:t>4</a:t>
              </a:r>
              <a:endParaRPr lang="en-US" sz="2400" i="0">
                <a:ea typeface="Times New Roman (Hebrew)" charset="0"/>
                <a:cs typeface="Times New Roman (Hebrew)"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nSpc>
                <a:spcPct val="75000"/>
              </a:lnSpc>
              <a:spcBef>
                <a:spcPct val="50000"/>
              </a:spcBef>
            </a:pPr>
            <a:r>
              <a:rPr lang="en-US" dirty="0" err="1">
                <a:ea typeface="Times New Roman (Hebrew)" charset="0"/>
                <a:cs typeface="Times New Roman (Hebrew)" charset="0"/>
              </a:rPr>
              <a:t>a</a:t>
            </a:r>
            <a:r>
              <a:rPr lang="en-US" b="1" baseline="-25000" dirty="0" err="1">
                <a:ea typeface="Times New Roman (Hebrew)" charset="0"/>
                <a:cs typeface="Times New Roman (Hebrew)" charset="0"/>
              </a:rPr>
              <a:t>ij</a:t>
            </a:r>
            <a:r>
              <a:rPr lang="en-US" dirty="0">
                <a:ea typeface="Times New Roman (Hebrew)" charset="0"/>
                <a:cs typeface="Times New Roman (Hebrew)" charset="0"/>
              </a:rPr>
              <a:t> are </a:t>
            </a:r>
            <a:r>
              <a:rPr lang="en-US" dirty="0">
                <a:solidFill>
                  <a:schemeClr val="hlink"/>
                </a:solidFill>
                <a:ea typeface="Times New Roman (Hebrew)" charset="0"/>
                <a:cs typeface="Times New Roman (Hebrew)" charset="0"/>
              </a:rPr>
              <a:t>state transition</a:t>
            </a:r>
            <a:r>
              <a:rPr lang="en-US" dirty="0">
                <a:ea typeface="Times New Roman (Hebrew)" charset="0"/>
                <a:cs typeface="Times New Roman (Hebrew)" charset="0"/>
              </a:rPr>
              <a:t> probabilities.</a:t>
            </a:r>
          </a:p>
          <a:p>
            <a:pPr>
              <a:lnSpc>
                <a:spcPct val="75000"/>
              </a:lnSpc>
              <a:spcBef>
                <a:spcPct val="50000"/>
              </a:spcBef>
            </a:pPr>
            <a:r>
              <a:rPr lang="en-US" dirty="0" err="1">
                <a:ea typeface="Times New Roman (Hebrew)" charset="0"/>
                <a:cs typeface="Times New Roman (Hebrew)" charset="0"/>
              </a:rPr>
              <a:t>b</a:t>
            </a:r>
            <a:r>
              <a:rPr lang="en-US" b="1" baseline="-25000" dirty="0" err="1">
                <a:ea typeface="Times New Roman (Hebrew)" charset="0"/>
                <a:cs typeface="Times New Roman (Hebrew)" charset="0"/>
              </a:rPr>
              <a:t>ik</a:t>
            </a:r>
            <a:r>
              <a:rPr lang="en-US" dirty="0">
                <a:ea typeface="Times New Roman (Hebrew)" charset="0"/>
                <a:cs typeface="Times New Roman (Hebrew)" charset="0"/>
              </a:rPr>
              <a:t> are </a:t>
            </a:r>
            <a:r>
              <a:rPr lang="en-US" dirty="0">
                <a:solidFill>
                  <a:schemeClr val="hlink"/>
                </a:solidFill>
                <a:ea typeface="Times New Roman (Hebrew)" charset="0"/>
                <a:cs typeface="Times New Roman (Hebrew)" charset="0"/>
              </a:rPr>
              <a:t>observation (output) probabilities</a:t>
            </a:r>
            <a:r>
              <a:rPr lang="en-US" sz="2000" dirty="0">
                <a:solidFill>
                  <a:schemeClr val="hlink"/>
                </a:solidFill>
                <a:ea typeface="Times New Roman (Hebrew)" charset="0"/>
                <a:cs typeface="Times New Roman (Hebrew)" charset="0"/>
              </a:rPr>
              <a:t>.</a:t>
            </a:r>
          </a:p>
          <a:p>
            <a:endParaRPr lang="en-US" dirty="0"/>
          </a:p>
          <a:p>
            <a:pPr>
              <a:spcBef>
                <a:spcPct val="10000"/>
              </a:spcBef>
            </a:pPr>
            <a:r>
              <a:rPr lang="en-US" dirty="0">
                <a:ea typeface="Times New Roman (Hebrew)" charset="0"/>
                <a:cs typeface="Times New Roman (Hebrew)" charset="0"/>
              </a:rPr>
              <a:t>b</a:t>
            </a:r>
            <a:r>
              <a:rPr lang="en-US" b="1" baseline="-25000" dirty="0">
                <a:ea typeface="Times New Roman (Hebrew)" charset="0"/>
                <a:cs typeface="Times New Roman (Hebrew)" charset="0"/>
              </a:rPr>
              <a:t>11</a:t>
            </a:r>
            <a:r>
              <a:rPr lang="en-US" dirty="0">
                <a:ea typeface="Times New Roman (Hebrew)" charset="0"/>
                <a:cs typeface="Times New Roman (Hebrew)" charset="0"/>
              </a:rPr>
              <a:t> + b</a:t>
            </a:r>
            <a:r>
              <a:rPr lang="en-US" b="1" baseline="-25000" dirty="0">
                <a:ea typeface="Times New Roman (Hebrew)" charset="0"/>
                <a:cs typeface="Times New Roman (Hebrew)" charset="0"/>
              </a:rPr>
              <a:t>12 </a:t>
            </a:r>
            <a:r>
              <a:rPr lang="en-US" dirty="0">
                <a:ea typeface="Times New Roman (Hebrew)" charset="0"/>
                <a:cs typeface="Times New Roman (Hebrew)" charset="0"/>
              </a:rPr>
              <a:t>+ b</a:t>
            </a:r>
            <a:r>
              <a:rPr lang="en-US" b="1" baseline="-25000" dirty="0">
                <a:ea typeface="Times New Roman (Hebrew)" charset="0"/>
                <a:cs typeface="Times New Roman (Hebrew)" charset="0"/>
              </a:rPr>
              <a:t>13 </a:t>
            </a:r>
            <a:r>
              <a:rPr lang="en-US" dirty="0">
                <a:ea typeface="Times New Roman (Hebrew)" charset="0"/>
                <a:cs typeface="Times New Roman (Hebrew)" charset="0"/>
              </a:rPr>
              <a:t>+ b</a:t>
            </a:r>
            <a:r>
              <a:rPr lang="en-US" b="1" baseline="-25000" dirty="0">
                <a:ea typeface="Times New Roman (Hebrew)" charset="0"/>
                <a:cs typeface="Times New Roman (Hebrew)" charset="0"/>
              </a:rPr>
              <a:t>14 </a:t>
            </a:r>
            <a:r>
              <a:rPr lang="en-US" dirty="0">
                <a:ea typeface="Times New Roman (Hebrew)" charset="0"/>
                <a:cs typeface="Times New Roman (Hebrew)" charset="0"/>
              </a:rPr>
              <a:t>= 1,</a:t>
            </a:r>
          </a:p>
          <a:p>
            <a:pPr>
              <a:spcBef>
                <a:spcPct val="10000"/>
              </a:spcBef>
            </a:pPr>
            <a:r>
              <a:rPr lang="en-US" dirty="0">
                <a:ea typeface="Times New Roman (Hebrew)" charset="0"/>
                <a:cs typeface="Times New Roman (Hebrew)" charset="0"/>
              </a:rPr>
              <a:t>b</a:t>
            </a:r>
            <a:r>
              <a:rPr lang="en-US" b="1" baseline="-25000" dirty="0">
                <a:ea typeface="Times New Roman (Hebrew)" charset="0"/>
                <a:cs typeface="Times New Roman (Hebrew)" charset="0"/>
              </a:rPr>
              <a:t>21</a:t>
            </a:r>
            <a:r>
              <a:rPr lang="en-US" dirty="0">
                <a:ea typeface="Times New Roman (Hebrew)" charset="0"/>
                <a:cs typeface="Times New Roman (Hebrew)" charset="0"/>
              </a:rPr>
              <a:t> + b</a:t>
            </a:r>
            <a:r>
              <a:rPr lang="en-US" b="1" baseline="-25000" dirty="0">
                <a:ea typeface="Times New Roman (Hebrew)" charset="0"/>
                <a:cs typeface="Times New Roman (Hebrew)" charset="0"/>
              </a:rPr>
              <a:t>22 </a:t>
            </a:r>
            <a:r>
              <a:rPr lang="en-US" dirty="0">
                <a:ea typeface="Times New Roman (Hebrew)" charset="0"/>
                <a:cs typeface="Times New Roman (Hebrew)" charset="0"/>
              </a:rPr>
              <a:t>+ b</a:t>
            </a:r>
            <a:r>
              <a:rPr lang="en-US" b="1" baseline="-25000" dirty="0">
                <a:ea typeface="Times New Roman (Hebrew)" charset="0"/>
                <a:cs typeface="Times New Roman (Hebrew)" charset="0"/>
              </a:rPr>
              <a:t>23 </a:t>
            </a:r>
            <a:r>
              <a:rPr lang="en-US" dirty="0">
                <a:ea typeface="Times New Roman (Hebrew)" charset="0"/>
                <a:cs typeface="Times New Roman (Hebrew)" charset="0"/>
              </a:rPr>
              <a:t>+ b</a:t>
            </a:r>
            <a:r>
              <a:rPr lang="en-US" b="1" baseline="-25000" dirty="0">
                <a:ea typeface="Times New Roman (Hebrew)" charset="0"/>
                <a:cs typeface="Times New Roman (Hebrew)" charset="0"/>
              </a:rPr>
              <a:t>24 </a:t>
            </a:r>
            <a:r>
              <a:rPr lang="en-US" dirty="0">
                <a:ea typeface="Times New Roman (Hebrew)" charset="0"/>
                <a:cs typeface="Times New Roman (Hebrew)" charset="0"/>
              </a:rPr>
              <a:t>= 1.</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sz="2800" dirty="0"/>
              <a:t>Hidden Markov Models -  HMM</a:t>
            </a:r>
            <a:endParaRPr lang="en-US" dirty="0"/>
          </a:p>
        </p:txBody>
      </p:sp>
      <p:sp>
        <p:nvSpPr>
          <p:cNvPr id="4" name="AutoShape 44"/>
          <p:cNvSpPr>
            <a:spLocks noGrp="1" noChangeArrowheads="1"/>
          </p:cNvSpPr>
          <p:nvPr>
            <p:ph sz="quarter" idx="1"/>
          </p:nvPr>
        </p:nvSpPr>
        <p:spPr bwMode="auto">
          <a:xfrm>
            <a:off x="1905000" y="1524000"/>
            <a:ext cx="4343400" cy="1295400"/>
          </a:xfrm>
          <a:prstGeom prst="wedgeRoundRectCallout">
            <a:avLst>
              <a:gd name="adj1" fmla="val -37819"/>
              <a:gd name="adj2" fmla="val 72579"/>
              <a:gd name="adj3" fmla="val 16667"/>
            </a:avLst>
          </a:prstGeom>
          <a:solidFill>
            <a:srgbClr val="FAD2D2"/>
          </a:solidFill>
          <a:ln w="25400">
            <a:solidFill>
              <a:schemeClr val="tx1"/>
            </a:solidFill>
            <a:miter lim="800000"/>
            <a:headEnd/>
            <a:tailEnd/>
          </a:ln>
          <a:effectLst/>
        </p:spPr>
        <p:txBody>
          <a:bodyPr anchor="ctr"/>
          <a:lstStyle/>
          <a:p>
            <a:pPr algn="ctr"/>
            <a:r>
              <a:rPr lang="en-US" sz="2400" i="0" dirty="0">
                <a:latin typeface="Times New Roman" pitchFamily="18" charset="0"/>
              </a:rPr>
              <a:t>Hidden variables</a:t>
            </a:r>
          </a:p>
        </p:txBody>
      </p:sp>
      <p:grpSp>
        <p:nvGrpSpPr>
          <p:cNvPr id="5" name="Group 42"/>
          <p:cNvGrpSpPr>
            <a:grpSpLocks/>
          </p:cNvGrpSpPr>
          <p:nvPr/>
        </p:nvGrpSpPr>
        <p:grpSpPr bwMode="auto">
          <a:xfrm>
            <a:off x="762000" y="3352800"/>
            <a:ext cx="7315200" cy="1371600"/>
            <a:chOff x="459" y="795"/>
            <a:chExt cx="4612" cy="842"/>
          </a:xfrm>
        </p:grpSpPr>
        <p:sp>
          <p:nvSpPr>
            <p:cNvPr id="6" name="Oval 5"/>
            <p:cNvSpPr>
              <a:spLocks noChangeAspect="1" noChangeArrowheads="1"/>
            </p:cNvSpPr>
            <p:nvPr/>
          </p:nvSpPr>
          <p:spPr bwMode="auto">
            <a:xfrm>
              <a:off x="459" y="795"/>
              <a:ext cx="664" cy="276"/>
            </a:xfrm>
            <a:prstGeom prst="ellipse">
              <a:avLst/>
            </a:prstGeom>
            <a:solidFill>
              <a:srgbClr val="FFFF00"/>
            </a:solidFill>
            <a:ln w="28575">
              <a:solidFill>
                <a:schemeClr val="tx1"/>
              </a:solidFill>
              <a:round/>
              <a:headEnd type="none" w="sm" len="sm"/>
              <a:tailEnd/>
            </a:ln>
            <a:effectLst/>
          </p:spPr>
          <p:txBody>
            <a:bodyPr wrap="none" anchor="ctr"/>
            <a:lstStyle/>
            <a:p>
              <a:pPr algn="ctr"/>
              <a:r>
                <a:rPr lang="en-US" sz="1800" b="1" dirty="0">
                  <a:cs typeface="Arial" pitchFamily="34" charset="0"/>
                </a:rPr>
                <a:t>H</a:t>
              </a:r>
              <a:r>
                <a:rPr lang="en-US" sz="1800" b="1" baseline="-25000" dirty="0">
                  <a:cs typeface="Arial" pitchFamily="34" charset="0"/>
                </a:rPr>
                <a:t>1</a:t>
              </a:r>
            </a:p>
          </p:txBody>
        </p:sp>
        <p:sp>
          <p:nvSpPr>
            <p:cNvPr id="7" name="Oval 6"/>
            <p:cNvSpPr>
              <a:spLocks noChangeAspect="1" noChangeArrowheads="1"/>
            </p:cNvSpPr>
            <p:nvPr/>
          </p:nvSpPr>
          <p:spPr bwMode="auto">
            <a:xfrm>
              <a:off x="1415" y="795"/>
              <a:ext cx="663" cy="276"/>
            </a:xfrm>
            <a:prstGeom prst="ellipse">
              <a:avLst/>
            </a:prstGeom>
            <a:solidFill>
              <a:srgbClr val="FFFF00"/>
            </a:solidFill>
            <a:ln w="28575">
              <a:solidFill>
                <a:schemeClr val="tx1"/>
              </a:solidFill>
              <a:round/>
              <a:headEnd type="none" w="sm" len="sm"/>
              <a:tailEnd/>
            </a:ln>
            <a:effectLst/>
          </p:spPr>
          <p:txBody>
            <a:bodyPr wrap="none" anchor="ctr"/>
            <a:lstStyle/>
            <a:p>
              <a:pPr algn="ctr"/>
              <a:r>
                <a:rPr lang="en-US" sz="1800" b="1" dirty="0">
                  <a:latin typeface="Comic Sans MS" pitchFamily="66" charset="0"/>
                </a:rPr>
                <a:t>H</a:t>
              </a:r>
              <a:r>
                <a:rPr lang="en-US" sz="1800" b="1" baseline="-25000" dirty="0">
                  <a:latin typeface="Comic Sans MS" pitchFamily="66" charset="0"/>
                </a:rPr>
                <a:t>2</a:t>
              </a:r>
            </a:p>
          </p:txBody>
        </p:sp>
        <p:sp>
          <p:nvSpPr>
            <p:cNvPr id="8" name="Oval 7"/>
            <p:cNvSpPr>
              <a:spLocks noChangeAspect="1" noChangeArrowheads="1"/>
            </p:cNvSpPr>
            <p:nvPr/>
          </p:nvSpPr>
          <p:spPr bwMode="auto">
            <a:xfrm>
              <a:off x="3472" y="795"/>
              <a:ext cx="664" cy="276"/>
            </a:xfrm>
            <a:prstGeom prst="ellipse">
              <a:avLst/>
            </a:prstGeom>
            <a:solidFill>
              <a:srgbClr val="FFFF00"/>
            </a:solidFill>
            <a:ln w="28575">
              <a:solidFill>
                <a:schemeClr val="tx1"/>
              </a:solidFill>
              <a:round/>
              <a:headEnd type="none" w="sm" len="sm"/>
              <a:tailEnd/>
            </a:ln>
            <a:effectLst/>
          </p:spPr>
          <p:txBody>
            <a:bodyPr wrap="none" anchor="ctr"/>
            <a:lstStyle/>
            <a:p>
              <a:pPr algn="ctr"/>
              <a:r>
                <a:rPr lang="en-US" sz="1800" b="1">
                  <a:latin typeface="Comic Sans MS" pitchFamily="66" charset="0"/>
                </a:rPr>
                <a:t>H</a:t>
              </a:r>
              <a:r>
                <a:rPr lang="en-US" sz="1800" b="1" baseline="-25000">
                  <a:latin typeface="Comic Sans MS" pitchFamily="66" charset="0"/>
                </a:rPr>
                <a:t>L-1</a:t>
              </a:r>
            </a:p>
          </p:txBody>
        </p:sp>
        <p:sp>
          <p:nvSpPr>
            <p:cNvPr id="9" name="Oval 8"/>
            <p:cNvSpPr>
              <a:spLocks noChangeAspect="1" noChangeArrowheads="1"/>
            </p:cNvSpPr>
            <p:nvPr/>
          </p:nvSpPr>
          <p:spPr bwMode="auto">
            <a:xfrm>
              <a:off x="4407" y="795"/>
              <a:ext cx="664" cy="276"/>
            </a:xfrm>
            <a:prstGeom prst="ellipse">
              <a:avLst/>
            </a:prstGeom>
            <a:solidFill>
              <a:srgbClr val="FFFF00"/>
            </a:solidFill>
            <a:ln w="28575">
              <a:solidFill>
                <a:schemeClr val="tx1"/>
              </a:solidFill>
              <a:round/>
              <a:headEnd type="none" w="sm" len="sm"/>
              <a:tailEnd/>
            </a:ln>
            <a:effectLst/>
          </p:spPr>
          <p:txBody>
            <a:bodyPr wrap="none" anchor="ctr"/>
            <a:lstStyle/>
            <a:p>
              <a:pPr algn="ctr"/>
              <a:r>
                <a:rPr lang="en-US" sz="1800" b="1">
                  <a:latin typeface="Comic Sans MS" pitchFamily="66" charset="0"/>
                </a:rPr>
                <a:t>H</a:t>
              </a:r>
              <a:r>
                <a:rPr lang="en-US" sz="1800" b="1" baseline="-25000">
                  <a:latin typeface="Comic Sans MS" pitchFamily="66" charset="0"/>
                </a:rPr>
                <a:t>L</a:t>
              </a:r>
            </a:p>
          </p:txBody>
        </p:sp>
        <p:sp>
          <p:nvSpPr>
            <p:cNvPr id="10" name="Oval 9"/>
            <p:cNvSpPr>
              <a:spLocks noChangeArrowheads="1"/>
            </p:cNvSpPr>
            <p:nvPr/>
          </p:nvSpPr>
          <p:spPr bwMode="auto">
            <a:xfrm>
              <a:off x="2361" y="912"/>
              <a:ext cx="48" cy="47"/>
            </a:xfrm>
            <a:prstGeom prst="ellipse">
              <a:avLst/>
            </a:prstGeom>
            <a:solidFill>
              <a:srgbClr val="FFFF00"/>
            </a:solidFill>
            <a:ln w="28575">
              <a:solidFill>
                <a:schemeClr val="tx1"/>
              </a:solidFill>
              <a:round/>
              <a:headEnd/>
              <a:tailEnd/>
            </a:ln>
            <a:effectLst/>
          </p:spPr>
          <p:txBody>
            <a:bodyPr wrap="none" anchor="ctr">
              <a:spAutoFit/>
            </a:bodyPr>
            <a:lstStyle/>
            <a:p>
              <a:endParaRPr lang="en-US"/>
            </a:p>
          </p:txBody>
        </p:sp>
        <p:sp>
          <p:nvSpPr>
            <p:cNvPr id="11" name="Oval 11"/>
            <p:cNvSpPr>
              <a:spLocks noChangeArrowheads="1"/>
            </p:cNvSpPr>
            <p:nvPr/>
          </p:nvSpPr>
          <p:spPr bwMode="auto">
            <a:xfrm>
              <a:off x="3139" y="912"/>
              <a:ext cx="47" cy="47"/>
            </a:xfrm>
            <a:prstGeom prst="ellipse">
              <a:avLst/>
            </a:prstGeom>
            <a:solidFill>
              <a:srgbClr val="FFFF00"/>
            </a:solidFill>
            <a:ln w="28575">
              <a:solidFill>
                <a:schemeClr val="tx1"/>
              </a:solidFill>
              <a:round/>
              <a:headEnd/>
              <a:tailEnd/>
            </a:ln>
            <a:effectLst/>
          </p:spPr>
          <p:txBody>
            <a:bodyPr wrap="none" anchor="ctr">
              <a:spAutoFit/>
            </a:bodyPr>
            <a:lstStyle/>
            <a:p>
              <a:endParaRPr lang="en-US"/>
            </a:p>
          </p:txBody>
        </p:sp>
        <p:cxnSp>
          <p:nvCxnSpPr>
            <p:cNvPr id="12" name="AutoShape 12"/>
            <p:cNvCxnSpPr>
              <a:cxnSpLocks noChangeShapeType="1"/>
              <a:stCxn id="6" idx="6"/>
              <a:endCxn id="7" idx="2"/>
            </p:cNvCxnSpPr>
            <p:nvPr/>
          </p:nvCxnSpPr>
          <p:spPr bwMode="auto">
            <a:xfrm>
              <a:off x="1130" y="933"/>
              <a:ext cx="277" cy="0"/>
            </a:xfrm>
            <a:prstGeom prst="straightConnector1">
              <a:avLst/>
            </a:prstGeom>
            <a:noFill/>
            <a:ln w="25400">
              <a:solidFill>
                <a:schemeClr val="tx1"/>
              </a:solidFill>
              <a:round/>
              <a:headEnd/>
              <a:tailEnd type="triangle" w="med" len="med"/>
            </a:ln>
            <a:effectLst/>
          </p:spPr>
        </p:cxnSp>
        <p:cxnSp>
          <p:nvCxnSpPr>
            <p:cNvPr id="13" name="AutoShape 13"/>
            <p:cNvCxnSpPr>
              <a:cxnSpLocks noChangeShapeType="1"/>
              <a:stCxn id="8" idx="6"/>
              <a:endCxn id="9" idx="2"/>
            </p:cNvCxnSpPr>
            <p:nvPr/>
          </p:nvCxnSpPr>
          <p:spPr bwMode="auto">
            <a:xfrm>
              <a:off x="4143" y="933"/>
              <a:ext cx="257" cy="0"/>
            </a:xfrm>
            <a:prstGeom prst="straightConnector1">
              <a:avLst/>
            </a:prstGeom>
            <a:noFill/>
            <a:ln w="25400">
              <a:solidFill>
                <a:schemeClr val="tx1"/>
              </a:solidFill>
              <a:round/>
              <a:headEnd/>
              <a:tailEnd type="triangle" w="med" len="med"/>
            </a:ln>
            <a:effectLst/>
          </p:spPr>
        </p:cxnSp>
        <p:cxnSp>
          <p:nvCxnSpPr>
            <p:cNvPr id="14" name="AutoShape 14"/>
            <p:cNvCxnSpPr>
              <a:cxnSpLocks noChangeShapeType="1"/>
              <a:stCxn id="7" idx="6"/>
              <a:endCxn id="10" idx="2"/>
            </p:cNvCxnSpPr>
            <p:nvPr/>
          </p:nvCxnSpPr>
          <p:spPr bwMode="auto">
            <a:xfrm>
              <a:off x="2087" y="933"/>
              <a:ext cx="265" cy="3"/>
            </a:xfrm>
            <a:prstGeom prst="straightConnector1">
              <a:avLst/>
            </a:prstGeom>
            <a:noFill/>
            <a:ln w="25400">
              <a:solidFill>
                <a:schemeClr val="tx1"/>
              </a:solidFill>
              <a:round/>
              <a:headEnd/>
              <a:tailEnd type="triangle" w="med" len="med"/>
            </a:ln>
            <a:effectLst/>
          </p:spPr>
        </p:cxnSp>
        <p:cxnSp>
          <p:nvCxnSpPr>
            <p:cNvPr id="15" name="AutoShape 15"/>
            <p:cNvCxnSpPr>
              <a:cxnSpLocks noChangeShapeType="1"/>
              <a:stCxn id="11" idx="6"/>
              <a:endCxn id="8" idx="2"/>
            </p:cNvCxnSpPr>
            <p:nvPr/>
          </p:nvCxnSpPr>
          <p:spPr bwMode="auto">
            <a:xfrm flipV="1">
              <a:off x="3195" y="933"/>
              <a:ext cx="268" cy="3"/>
            </a:xfrm>
            <a:prstGeom prst="straightConnector1">
              <a:avLst/>
            </a:prstGeom>
            <a:noFill/>
            <a:ln w="25400">
              <a:solidFill>
                <a:schemeClr val="tx1"/>
              </a:solidFill>
              <a:round/>
              <a:headEnd/>
              <a:tailEnd type="triangle" w="med" len="med"/>
            </a:ln>
            <a:effectLst/>
          </p:spPr>
        </p:cxnSp>
        <p:sp>
          <p:nvSpPr>
            <p:cNvPr id="16" name="Oval 16"/>
            <p:cNvSpPr>
              <a:spLocks noChangeAspect="1" noChangeArrowheads="1"/>
            </p:cNvSpPr>
            <p:nvPr/>
          </p:nvSpPr>
          <p:spPr bwMode="auto">
            <a:xfrm>
              <a:off x="459" y="1352"/>
              <a:ext cx="664" cy="276"/>
            </a:xfrm>
            <a:prstGeom prst="ellipse">
              <a:avLst/>
            </a:prstGeom>
            <a:solidFill>
              <a:srgbClr val="FF9966"/>
            </a:solidFill>
            <a:ln w="28575">
              <a:solidFill>
                <a:schemeClr val="tx1"/>
              </a:solidFill>
              <a:round/>
              <a:headEnd type="none" w="sm" len="sm"/>
              <a:tailEnd/>
            </a:ln>
            <a:effectLst/>
          </p:spPr>
          <p:txBody>
            <a:bodyPr wrap="none" anchor="ctr"/>
            <a:lstStyle/>
            <a:p>
              <a:pPr algn="ctr"/>
              <a:r>
                <a:rPr lang="en-US" sz="1800" b="1">
                  <a:cs typeface="Arial" pitchFamily="34" charset="0"/>
                </a:rPr>
                <a:t>X</a:t>
              </a:r>
              <a:r>
                <a:rPr lang="en-US" sz="1800" b="1" baseline="-25000">
                  <a:cs typeface="Arial" pitchFamily="34" charset="0"/>
                </a:rPr>
                <a:t>1</a:t>
              </a:r>
            </a:p>
          </p:txBody>
        </p:sp>
        <p:sp>
          <p:nvSpPr>
            <p:cNvPr id="17" name="Oval 17"/>
            <p:cNvSpPr>
              <a:spLocks noChangeAspect="1" noChangeArrowheads="1"/>
            </p:cNvSpPr>
            <p:nvPr/>
          </p:nvSpPr>
          <p:spPr bwMode="auto">
            <a:xfrm>
              <a:off x="1415" y="1352"/>
              <a:ext cx="663" cy="276"/>
            </a:xfrm>
            <a:prstGeom prst="ellipse">
              <a:avLst/>
            </a:prstGeom>
            <a:solidFill>
              <a:srgbClr val="FF9966"/>
            </a:solidFill>
            <a:ln w="28575">
              <a:solidFill>
                <a:schemeClr val="tx1"/>
              </a:solidFill>
              <a:round/>
              <a:headEnd type="none" w="sm" len="sm"/>
              <a:tailEnd/>
            </a:ln>
            <a:effectLst/>
          </p:spPr>
          <p:txBody>
            <a:bodyPr wrap="none" anchor="ctr"/>
            <a:lstStyle/>
            <a:p>
              <a:pPr algn="ctr"/>
              <a:r>
                <a:rPr lang="en-US" sz="1800" b="1">
                  <a:latin typeface="Comic Sans MS" pitchFamily="66" charset="0"/>
                </a:rPr>
                <a:t>X</a:t>
              </a:r>
              <a:r>
                <a:rPr lang="en-US" sz="1800" b="1" baseline="-25000">
                  <a:latin typeface="Comic Sans MS" pitchFamily="66" charset="0"/>
                </a:rPr>
                <a:t>2</a:t>
              </a:r>
            </a:p>
          </p:txBody>
        </p:sp>
        <p:sp>
          <p:nvSpPr>
            <p:cNvPr id="18" name="Oval 18"/>
            <p:cNvSpPr>
              <a:spLocks noChangeAspect="1" noChangeArrowheads="1"/>
            </p:cNvSpPr>
            <p:nvPr/>
          </p:nvSpPr>
          <p:spPr bwMode="auto">
            <a:xfrm>
              <a:off x="3472" y="1352"/>
              <a:ext cx="664" cy="276"/>
            </a:xfrm>
            <a:prstGeom prst="ellipse">
              <a:avLst/>
            </a:prstGeom>
            <a:solidFill>
              <a:srgbClr val="FF9966"/>
            </a:solidFill>
            <a:ln w="28575">
              <a:solidFill>
                <a:schemeClr val="tx1"/>
              </a:solidFill>
              <a:round/>
              <a:headEnd type="none" w="sm" len="sm"/>
              <a:tailEnd/>
            </a:ln>
            <a:effectLst/>
          </p:spPr>
          <p:txBody>
            <a:bodyPr wrap="none" anchor="ctr"/>
            <a:lstStyle/>
            <a:p>
              <a:pPr algn="ctr"/>
              <a:r>
                <a:rPr lang="en-US" sz="1800" b="1">
                  <a:latin typeface="Comic Sans MS" pitchFamily="66" charset="0"/>
                </a:rPr>
                <a:t>X</a:t>
              </a:r>
              <a:r>
                <a:rPr lang="en-US" sz="1800" b="1" baseline="-25000">
                  <a:latin typeface="Comic Sans MS" pitchFamily="66" charset="0"/>
                </a:rPr>
                <a:t>L-1</a:t>
              </a:r>
            </a:p>
          </p:txBody>
        </p:sp>
        <p:sp>
          <p:nvSpPr>
            <p:cNvPr id="19" name="Oval 19"/>
            <p:cNvSpPr>
              <a:spLocks noChangeAspect="1" noChangeArrowheads="1"/>
            </p:cNvSpPr>
            <p:nvPr/>
          </p:nvSpPr>
          <p:spPr bwMode="auto">
            <a:xfrm>
              <a:off x="4407" y="1352"/>
              <a:ext cx="664" cy="276"/>
            </a:xfrm>
            <a:prstGeom prst="ellipse">
              <a:avLst/>
            </a:prstGeom>
            <a:solidFill>
              <a:srgbClr val="FF9966"/>
            </a:solidFill>
            <a:ln w="28575">
              <a:solidFill>
                <a:schemeClr val="tx1"/>
              </a:solidFill>
              <a:round/>
              <a:headEnd type="none" w="sm" len="sm"/>
              <a:tailEnd/>
            </a:ln>
            <a:effectLst/>
          </p:spPr>
          <p:txBody>
            <a:bodyPr wrap="none" anchor="ctr"/>
            <a:lstStyle/>
            <a:p>
              <a:pPr algn="ctr"/>
              <a:r>
                <a:rPr lang="en-US" sz="1800" b="1">
                  <a:latin typeface="Comic Sans MS" pitchFamily="66" charset="0"/>
                </a:rPr>
                <a:t>X</a:t>
              </a:r>
              <a:r>
                <a:rPr lang="en-US" sz="1800" b="1" baseline="-25000">
                  <a:latin typeface="Comic Sans MS" pitchFamily="66" charset="0"/>
                </a:rPr>
                <a:t>L</a:t>
              </a:r>
            </a:p>
          </p:txBody>
        </p:sp>
        <p:sp>
          <p:nvSpPr>
            <p:cNvPr id="20" name="Oval 20"/>
            <p:cNvSpPr>
              <a:spLocks noChangeArrowheads="1"/>
            </p:cNvSpPr>
            <p:nvPr/>
          </p:nvSpPr>
          <p:spPr bwMode="auto">
            <a:xfrm>
              <a:off x="2361" y="1463"/>
              <a:ext cx="48" cy="47"/>
            </a:xfrm>
            <a:prstGeom prst="ellipse">
              <a:avLst/>
            </a:prstGeom>
            <a:solidFill>
              <a:srgbClr val="FF9900"/>
            </a:solidFill>
            <a:ln w="28575">
              <a:solidFill>
                <a:schemeClr val="tx1"/>
              </a:solidFill>
              <a:round/>
              <a:headEnd/>
              <a:tailEnd/>
            </a:ln>
            <a:effectLst/>
          </p:spPr>
          <p:txBody>
            <a:bodyPr wrap="none" anchor="ctr">
              <a:spAutoFit/>
            </a:bodyPr>
            <a:lstStyle/>
            <a:p>
              <a:endParaRPr lang="en-US"/>
            </a:p>
          </p:txBody>
        </p:sp>
        <p:sp>
          <p:nvSpPr>
            <p:cNvPr id="21" name="Oval 22"/>
            <p:cNvSpPr>
              <a:spLocks noChangeArrowheads="1"/>
            </p:cNvSpPr>
            <p:nvPr/>
          </p:nvSpPr>
          <p:spPr bwMode="auto">
            <a:xfrm>
              <a:off x="3139" y="1463"/>
              <a:ext cx="47" cy="47"/>
            </a:xfrm>
            <a:prstGeom prst="ellipse">
              <a:avLst/>
            </a:prstGeom>
            <a:solidFill>
              <a:srgbClr val="FF9900"/>
            </a:solidFill>
            <a:ln w="28575">
              <a:solidFill>
                <a:schemeClr val="tx1"/>
              </a:solidFill>
              <a:round/>
              <a:headEnd/>
              <a:tailEnd/>
            </a:ln>
            <a:effectLst/>
          </p:spPr>
          <p:txBody>
            <a:bodyPr wrap="none" anchor="ctr">
              <a:spAutoFit/>
            </a:bodyPr>
            <a:lstStyle/>
            <a:p>
              <a:endParaRPr lang="en-US"/>
            </a:p>
          </p:txBody>
        </p:sp>
        <p:cxnSp>
          <p:nvCxnSpPr>
            <p:cNvPr id="22" name="AutoShape 23"/>
            <p:cNvCxnSpPr>
              <a:cxnSpLocks noChangeShapeType="1"/>
              <a:stCxn id="6" idx="4"/>
              <a:endCxn id="16" idx="0"/>
            </p:cNvCxnSpPr>
            <p:nvPr/>
          </p:nvCxnSpPr>
          <p:spPr bwMode="auto">
            <a:xfrm>
              <a:off x="791" y="1079"/>
              <a:ext cx="0" cy="265"/>
            </a:xfrm>
            <a:prstGeom prst="straightConnector1">
              <a:avLst/>
            </a:prstGeom>
            <a:noFill/>
            <a:ln w="25400">
              <a:solidFill>
                <a:schemeClr val="tx1"/>
              </a:solidFill>
              <a:round/>
              <a:headEnd/>
              <a:tailEnd type="triangle" w="med" len="med"/>
            </a:ln>
            <a:effectLst/>
          </p:spPr>
        </p:cxnSp>
        <p:cxnSp>
          <p:nvCxnSpPr>
            <p:cNvPr id="23" name="AutoShape 24"/>
            <p:cNvCxnSpPr>
              <a:cxnSpLocks noChangeShapeType="1"/>
              <a:stCxn id="7" idx="4"/>
              <a:endCxn id="17" idx="0"/>
            </p:cNvCxnSpPr>
            <p:nvPr/>
          </p:nvCxnSpPr>
          <p:spPr bwMode="auto">
            <a:xfrm>
              <a:off x="1747" y="1079"/>
              <a:ext cx="0" cy="265"/>
            </a:xfrm>
            <a:prstGeom prst="straightConnector1">
              <a:avLst/>
            </a:prstGeom>
            <a:noFill/>
            <a:ln w="25400">
              <a:solidFill>
                <a:schemeClr val="tx1"/>
              </a:solidFill>
              <a:round/>
              <a:headEnd/>
              <a:tailEnd type="triangle" w="med" len="med"/>
            </a:ln>
            <a:effectLst/>
          </p:spPr>
        </p:cxnSp>
        <p:cxnSp>
          <p:nvCxnSpPr>
            <p:cNvPr id="24" name="AutoShape 25"/>
            <p:cNvCxnSpPr>
              <a:cxnSpLocks noChangeShapeType="1"/>
              <a:stCxn id="8" idx="4"/>
              <a:endCxn id="18" idx="0"/>
            </p:cNvCxnSpPr>
            <p:nvPr/>
          </p:nvCxnSpPr>
          <p:spPr bwMode="auto">
            <a:xfrm>
              <a:off x="3804" y="1079"/>
              <a:ext cx="0" cy="265"/>
            </a:xfrm>
            <a:prstGeom prst="straightConnector1">
              <a:avLst/>
            </a:prstGeom>
            <a:noFill/>
            <a:ln w="25400">
              <a:solidFill>
                <a:schemeClr val="tx1"/>
              </a:solidFill>
              <a:round/>
              <a:headEnd/>
              <a:tailEnd type="triangle" w="med" len="med"/>
            </a:ln>
            <a:effectLst/>
          </p:spPr>
        </p:cxnSp>
        <p:cxnSp>
          <p:nvCxnSpPr>
            <p:cNvPr id="25" name="AutoShape 26"/>
            <p:cNvCxnSpPr>
              <a:cxnSpLocks noChangeShapeType="1"/>
              <a:stCxn id="9" idx="4"/>
              <a:endCxn id="19" idx="0"/>
            </p:cNvCxnSpPr>
            <p:nvPr/>
          </p:nvCxnSpPr>
          <p:spPr bwMode="auto">
            <a:xfrm>
              <a:off x="4740" y="1079"/>
              <a:ext cx="0" cy="265"/>
            </a:xfrm>
            <a:prstGeom prst="straightConnector1">
              <a:avLst/>
            </a:prstGeom>
            <a:noFill/>
            <a:ln w="25400">
              <a:solidFill>
                <a:schemeClr val="tx1"/>
              </a:solidFill>
              <a:round/>
              <a:headEnd/>
              <a:tailEnd type="triangle" w="med" len="med"/>
            </a:ln>
            <a:effectLst/>
          </p:spPr>
        </p:cxnSp>
        <p:sp>
          <p:nvSpPr>
            <p:cNvPr id="26" name="Oval 39"/>
            <p:cNvSpPr>
              <a:spLocks noChangeAspect="1" noChangeArrowheads="1"/>
            </p:cNvSpPr>
            <p:nvPr/>
          </p:nvSpPr>
          <p:spPr bwMode="auto">
            <a:xfrm>
              <a:off x="2442" y="804"/>
              <a:ext cx="664" cy="276"/>
            </a:xfrm>
            <a:prstGeom prst="ellipse">
              <a:avLst/>
            </a:prstGeom>
            <a:solidFill>
              <a:srgbClr val="FFFF00"/>
            </a:solidFill>
            <a:ln w="28575">
              <a:solidFill>
                <a:schemeClr val="tx1"/>
              </a:solidFill>
              <a:round/>
              <a:headEnd type="none" w="sm" len="sm"/>
              <a:tailEnd/>
            </a:ln>
            <a:effectLst/>
          </p:spPr>
          <p:txBody>
            <a:bodyPr wrap="none" anchor="ctr"/>
            <a:lstStyle/>
            <a:p>
              <a:pPr algn="ctr"/>
              <a:r>
                <a:rPr lang="en-US" sz="1800" b="1">
                  <a:latin typeface="Comic Sans MS" pitchFamily="66" charset="0"/>
                </a:rPr>
                <a:t>H</a:t>
              </a:r>
              <a:r>
                <a:rPr lang="en-US" sz="1800" b="1" baseline="-25000">
                  <a:latin typeface="Comic Sans MS" pitchFamily="66" charset="0"/>
                </a:rPr>
                <a:t>i</a:t>
              </a:r>
            </a:p>
          </p:txBody>
        </p:sp>
        <p:sp>
          <p:nvSpPr>
            <p:cNvPr id="27" name="Oval 40"/>
            <p:cNvSpPr>
              <a:spLocks noChangeAspect="1" noChangeArrowheads="1"/>
            </p:cNvSpPr>
            <p:nvPr/>
          </p:nvSpPr>
          <p:spPr bwMode="auto">
            <a:xfrm>
              <a:off x="2442" y="1361"/>
              <a:ext cx="664" cy="276"/>
            </a:xfrm>
            <a:prstGeom prst="ellipse">
              <a:avLst/>
            </a:prstGeom>
            <a:solidFill>
              <a:srgbClr val="FF9966"/>
            </a:solidFill>
            <a:ln w="28575">
              <a:solidFill>
                <a:schemeClr val="tx1"/>
              </a:solidFill>
              <a:round/>
              <a:headEnd type="none" w="sm" len="sm"/>
              <a:tailEnd/>
            </a:ln>
            <a:effectLst/>
          </p:spPr>
          <p:txBody>
            <a:bodyPr wrap="none" anchor="ctr"/>
            <a:lstStyle/>
            <a:p>
              <a:pPr algn="ctr"/>
              <a:r>
                <a:rPr lang="en-US" sz="1800" b="1">
                  <a:latin typeface="Comic Sans MS" pitchFamily="66" charset="0"/>
                </a:rPr>
                <a:t>X</a:t>
              </a:r>
              <a:r>
                <a:rPr lang="en-US" sz="1800" b="1" baseline="-25000">
                  <a:latin typeface="Comic Sans MS" pitchFamily="66" charset="0"/>
                </a:rPr>
                <a:t>i</a:t>
              </a:r>
            </a:p>
          </p:txBody>
        </p:sp>
        <p:cxnSp>
          <p:nvCxnSpPr>
            <p:cNvPr id="28" name="AutoShape 41"/>
            <p:cNvCxnSpPr>
              <a:cxnSpLocks noChangeShapeType="1"/>
              <a:stCxn id="26" idx="4"/>
              <a:endCxn id="27" idx="0"/>
            </p:cNvCxnSpPr>
            <p:nvPr/>
          </p:nvCxnSpPr>
          <p:spPr bwMode="auto">
            <a:xfrm>
              <a:off x="2775" y="1088"/>
              <a:ext cx="0" cy="265"/>
            </a:xfrm>
            <a:prstGeom prst="straightConnector1">
              <a:avLst/>
            </a:prstGeom>
            <a:noFill/>
            <a:ln w="25400">
              <a:solidFill>
                <a:schemeClr val="tx1"/>
              </a:solidFill>
              <a:round/>
              <a:headEnd/>
              <a:tailEnd type="triangle" w="med" len="med"/>
            </a:ln>
            <a:effectLst/>
          </p:spPr>
        </p:cxnSp>
      </p:grpSp>
      <p:sp>
        <p:nvSpPr>
          <p:cNvPr id="29" name="AutoShape 46"/>
          <p:cNvSpPr>
            <a:spLocks noChangeArrowheads="1"/>
          </p:cNvSpPr>
          <p:nvPr/>
        </p:nvSpPr>
        <p:spPr bwMode="auto">
          <a:xfrm>
            <a:off x="2743200" y="5334000"/>
            <a:ext cx="3230562" cy="984250"/>
          </a:xfrm>
          <a:prstGeom prst="wedgeEllipseCallout">
            <a:avLst>
              <a:gd name="adj1" fmla="val -39338"/>
              <a:gd name="adj2" fmla="val -96611"/>
            </a:avLst>
          </a:prstGeom>
          <a:solidFill>
            <a:srgbClr val="EFA9EF"/>
          </a:solidFill>
          <a:ln w="25400">
            <a:solidFill>
              <a:schemeClr val="tx1"/>
            </a:solidFill>
            <a:miter lim="800000"/>
            <a:headEnd/>
            <a:tailEnd/>
          </a:ln>
          <a:effectLst/>
        </p:spPr>
        <p:txBody>
          <a:bodyPr anchor="ctr"/>
          <a:lstStyle/>
          <a:p>
            <a:pPr algn="ctr"/>
            <a:r>
              <a:rPr lang="en-US" sz="2400" i="0" dirty="0">
                <a:latin typeface="Times New Roman" pitchFamily="18" charset="0"/>
              </a:rPr>
              <a:t>Observed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HMM</a:t>
            </a:r>
          </a:p>
        </p:txBody>
      </p:sp>
      <p:sp>
        <p:nvSpPr>
          <p:cNvPr id="3" name="Content Placeholder 2"/>
          <p:cNvSpPr>
            <a:spLocks noGrp="1"/>
          </p:cNvSpPr>
          <p:nvPr>
            <p:ph sz="quarter" idx="1"/>
          </p:nvPr>
        </p:nvSpPr>
        <p:spPr/>
        <p:txBody>
          <a:bodyPr/>
          <a:lstStyle/>
          <a:p>
            <a:r>
              <a:rPr lang="en-US" dirty="0"/>
              <a:t>Cryptanalysis</a:t>
            </a:r>
          </a:p>
          <a:p>
            <a:endParaRPr lang="en-US" dirty="0"/>
          </a:p>
          <a:p>
            <a:r>
              <a:rPr lang="en-US" dirty="0"/>
              <a:t>Speech Recognition</a:t>
            </a:r>
          </a:p>
          <a:p>
            <a:endParaRPr lang="en-US" dirty="0"/>
          </a:p>
          <a:p>
            <a:r>
              <a:rPr lang="en-US" dirty="0"/>
              <a:t>Pattern Recognition</a:t>
            </a:r>
          </a:p>
          <a:p>
            <a:endParaRPr lang="en-US" dirty="0"/>
          </a:p>
          <a:p>
            <a:r>
              <a:rPr lang="en-US" dirty="0"/>
              <a:t>Activity Recognition</a:t>
            </a:r>
          </a:p>
          <a:p>
            <a:endParaRPr lang="en-US" dirty="0"/>
          </a:p>
          <a:p>
            <a:r>
              <a:rPr lang="en-US" dirty="0"/>
              <a:t>Machine Translation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838200" y="1143000"/>
            <a:ext cx="7467600" cy="4873752"/>
          </a:xfrm>
        </p:spPr>
        <p:txBody>
          <a:bodyPr/>
          <a:lstStyle/>
          <a:p>
            <a:endParaRPr lang="en-US" dirty="0"/>
          </a:p>
          <a:p>
            <a:endParaRPr lang="en-US" dirty="0"/>
          </a:p>
          <a:p>
            <a:endParaRPr lang="en-US" dirty="0"/>
          </a:p>
          <a:p>
            <a:endParaRPr lang="en-US" dirty="0"/>
          </a:p>
          <a:p>
            <a:pPr lvl="6">
              <a:buNone/>
            </a:pPr>
            <a:r>
              <a:rPr lang="en-US" sz="4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a:t>
            </a:r>
          </a:p>
        </p:txBody>
      </p:sp>
      <p:sp>
        <p:nvSpPr>
          <p:cNvPr id="5" name="Content Placeholder 4"/>
          <p:cNvSpPr>
            <a:spLocks noGrp="1"/>
          </p:cNvSpPr>
          <p:nvPr>
            <p:ph sz="quarter" idx="1"/>
          </p:nvPr>
        </p:nvSpPr>
        <p:spPr/>
        <p:txBody>
          <a:bodyPr/>
          <a:lstStyle/>
          <a:p>
            <a:r>
              <a:rPr lang="en-US" dirty="0"/>
              <a:t>Markov models</a:t>
            </a:r>
          </a:p>
          <a:p>
            <a:endParaRPr lang="en-US" dirty="0"/>
          </a:p>
          <a:p>
            <a:r>
              <a:rPr lang="en-US" dirty="0"/>
              <a:t>Hidden Markov models(HMM)</a:t>
            </a:r>
          </a:p>
          <a:p>
            <a:endParaRPr lang="en-US" dirty="0"/>
          </a:p>
          <a:p>
            <a:r>
              <a:rPr lang="en-US" dirty="0"/>
              <a:t>Issues Regarding HMM</a:t>
            </a:r>
          </a:p>
          <a:p>
            <a:endParaRPr lang="en-US" dirty="0"/>
          </a:p>
          <a:p>
            <a:r>
              <a:rPr lang="en-US" dirty="0"/>
              <a:t>Algorithmic approach to Issues of HMM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Markov Models</a:t>
            </a:r>
          </a:p>
        </p:txBody>
      </p:sp>
      <p:sp>
        <p:nvSpPr>
          <p:cNvPr id="3" name="Content Placeholder 2"/>
          <p:cNvSpPr>
            <a:spLocks noGrp="1"/>
          </p:cNvSpPr>
          <p:nvPr>
            <p:ph sz="quarter" idx="1"/>
          </p:nvPr>
        </p:nvSpPr>
        <p:spPr/>
        <p:txBody>
          <a:bodyPr/>
          <a:lstStyle/>
          <a:p>
            <a:r>
              <a:rPr lang="en-US" dirty="0"/>
              <a:t> A Markov  model is a finite state machine with N </a:t>
            </a:r>
            <a:r>
              <a:rPr lang="en-US" dirty="0" err="1"/>
              <a:t>distint</a:t>
            </a:r>
            <a:r>
              <a:rPr lang="en-US" dirty="0"/>
              <a:t> states begins at (Time t = 1) in initial state .</a:t>
            </a:r>
          </a:p>
          <a:p>
            <a:endParaRPr lang="en-US" dirty="0"/>
          </a:p>
          <a:p>
            <a:r>
              <a:rPr lang="en-US" dirty="0"/>
              <a:t>It moves from current state to Next state according to the transition probabilities associated with the Current state</a:t>
            </a:r>
          </a:p>
          <a:p>
            <a:endParaRPr lang="en-US" dirty="0"/>
          </a:p>
          <a:p>
            <a:r>
              <a:rPr lang="en-US" dirty="0"/>
              <a:t>This kind of system is called Finite or Discrete Markov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Markov Property</a:t>
            </a:r>
          </a:p>
        </p:txBody>
      </p:sp>
      <p:sp>
        <p:nvSpPr>
          <p:cNvPr id="3" name="Content Placeholder 2"/>
          <p:cNvSpPr>
            <a:spLocks noGrp="1"/>
          </p:cNvSpPr>
          <p:nvPr>
            <p:ph sz="quarter" idx="1"/>
          </p:nvPr>
        </p:nvSpPr>
        <p:spPr/>
        <p:txBody>
          <a:bodyPr/>
          <a:lstStyle/>
          <a:p>
            <a:r>
              <a:rPr lang="en-US" dirty="0"/>
              <a:t>Markov Property : The Current state of the system depends only on the previous state of the system</a:t>
            </a:r>
          </a:p>
          <a:p>
            <a:endParaRPr lang="en-US" dirty="0"/>
          </a:p>
          <a:p>
            <a:r>
              <a:rPr lang="en-US" dirty="0"/>
              <a:t>The State of the system at Time [ T+1 ] depends on the state of the system at time T.</a:t>
            </a:r>
          </a:p>
          <a:p>
            <a:endParaRPr lang="en-US" dirty="0"/>
          </a:p>
          <a:p>
            <a:r>
              <a:rPr lang="en-US" dirty="0"/>
              <a:t> </a:t>
            </a:r>
          </a:p>
        </p:txBody>
      </p:sp>
      <p:sp>
        <p:nvSpPr>
          <p:cNvPr id="10" name="Oval 6"/>
          <p:cNvSpPr>
            <a:spLocks noChangeArrowheads="1"/>
          </p:cNvSpPr>
          <p:nvPr/>
        </p:nvSpPr>
        <p:spPr bwMode="auto">
          <a:xfrm>
            <a:off x="533400" y="4800600"/>
            <a:ext cx="668383" cy="762000"/>
          </a:xfrm>
          <a:prstGeom prst="ellipse">
            <a:avLst/>
          </a:prstGeom>
          <a:solidFill>
            <a:srgbClr val="FF9966"/>
          </a:solidFill>
          <a:ln w="25400">
            <a:solidFill>
              <a:schemeClr val="tx1"/>
            </a:solidFill>
            <a:round/>
            <a:headEnd/>
            <a:tailEnd/>
          </a:ln>
          <a:effectLst/>
        </p:spPr>
        <p:txBody>
          <a:bodyPr wrap="none" anchor="ctr"/>
          <a:lstStyle/>
          <a:p>
            <a:pPr algn="ctr"/>
            <a:r>
              <a:rPr lang="en-US" sz="2400" i="0" dirty="0" err="1">
                <a:latin typeface="Times New Roman" pitchFamily="18" charset="0"/>
              </a:rPr>
              <a:t>X</a:t>
            </a:r>
            <a:r>
              <a:rPr lang="en-US" sz="2400" i="0" baseline="-25000" dirty="0" err="1">
                <a:solidFill>
                  <a:srgbClr val="000099"/>
                </a:solidFill>
                <a:latin typeface="Times New Roman" pitchFamily="18" charset="0"/>
              </a:rPr>
              <a:t>t</a:t>
            </a:r>
            <a:r>
              <a:rPr lang="en-US" sz="2400" i="0" baseline="-25000" dirty="0">
                <a:solidFill>
                  <a:srgbClr val="000099"/>
                </a:solidFill>
                <a:latin typeface="Times New Roman" pitchFamily="18" charset="0"/>
              </a:rPr>
              <a:t>=1</a:t>
            </a:r>
          </a:p>
        </p:txBody>
      </p:sp>
      <p:sp>
        <p:nvSpPr>
          <p:cNvPr id="13" name="Oval 6"/>
          <p:cNvSpPr>
            <a:spLocks noChangeArrowheads="1"/>
          </p:cNvSpPr>
          <p:nvPr/>
        </p:nvSpPr>
        <p:spPr bwMode="auto">
          <a:xfrm>
            <a:off x="1828800" y="4800600"/>
            <a:ext cx="668383" cy="706664"/>
          </a:xfrm>
          <a:prstGeom prst="ellipse">
            <a:avLst/>
          </a:prstGeom>
          <a:solidFill>
            <a:srgbClr val="FF9966"/>
          </a:solidFill>
          <a:ln w="25400">
            <a:solidFill>
              <a:schemeClr val="tx1"/>
            </a:solidFill>
            <a:round/>
            <a:headEnd/>
            <a:tailEnd/>
          </a:ln>
          <a:effectLst/>
        </p:spPr>
        <p:txBody>
          <a:bodyPr wrap="none" anchor="ctr"/>
          <a:lstStyle/>
          <a:p>
            <a:pPr algn="ctr"/>
            <a:r>
              <a:rPr lang="en-US" sz="2400" i="0" dirty="0" err="1">
                <a:latin typeface="Times New Roman" pitchFamily="18" charset="0"/>
              </a:rPr>
              <a:t>X</a:t>
            </a:r>
            <a:r>
              <a:rPr lang="en-US" sz="2400" i="0" baseline="-25000" dirty="0" err="1">
                <a:solidFill>
                  <a:srgbClr val="000099"/>
                </a:solidFill>
                <a:latin typeface="Times New Roman" pitchFamily="18" charset="0"/>
              </a:rPr>
              <a:t>t</a:t>
            </a:r>
            <a:r>
              <a:rPr lang="en-US" sz="2400" i="0" baseline="-25000" dirty="0">
                <a:solidFill>
                  <a:srgbClr val="000099"/>
                </a:solidFill>
                <a:latin typeface="Times New Roman" pitchFamily="18" charset="0"/>
              </a:rPr>
              <a:t>=2</a:t>
            </a:r>
          </a:p>
        </p:txBody>
      </p:sp>
      <p:sp>
        <p:nvSpPr>
          <p:cNvPr id="14" name="Oval 6"/>
          <p:cNvSpPr>
            <a:spLocks noChangeArrowheads="1"/>
          </p:cNvSpPr>
          <p:nvPr/>
        </p:nvSpPr>
        <p:spPr bwMode="auto">
          <a:xfrm>
            <a:off x="3352800" y="4800600"/>
            <a:ext cx="668383" cy="706664"/>
          </a:xfrm>
          <a:prstGeom prst="ellipse">
            <a:avLst/>
          </a:prstGeom>
          <a:solidFill>
            <a:srgbClr val="FF9966"/>
          </a:solidFill>
          <a:ln w="25400">
            <a:solidFill>
              <a:schemeClr val="tx1"/>
            </a:solidFill>
            <a:round/>
            <a:headEnd/>
            <a:tailEnd/>
          </a:ln>
          <a:effectLst/>
        </p:spPr>
        <p:txBody>
          <a:bodyPr wrap="none" anchor="ctr"/>
          <a:lstStyle/>
          <a:p>
            <a:pPr algn="ctr"/>
            <a:r>
              <a:rPr lang="en-US" sz="2400" i="0" dirty="0" err="1">
                <a:latin typeface="Times New Roman" pitchFamily="18" charset="0"/>
              </a:rPr>
              <a:t>X</a:t>
            </a:r>
            <a:r>
              <a:rPr lang="en-US" sz="2400" i="0" baseline="-25000" dirty="0" err="1">
                <a:solidFill>
                  <a:srgbClr val="000099"/>
                </a:solidFill>
                <a:latin typeface="Times New Roman" pitchFamily="18" charset="0"/>
              </a:rPr>
              <a:t>t</a:t>
            </a:r>
            <a:r>
              <a:rPr lang="en-US" sz="2400" i="0" baseline="-25000" dirty="0">
                <a:solidFill>
                  <a:srgbClr val="000099"/>
                </a:solidFill>
                <a:latin typeface="Times New Roman" pitchFamily="18" charset="0"/>
              </a:rPr>
              <a:t>=3</a:t>
            </a:r>
          </a:p>
        </p:txBody>
      </p:sp>
      <p:sp>
        <p:nvSpPr>
          <p:cNvPr id="15" name="Oval 6"/>
          <p:cNvSpPr>
            <a:spLocks noChangeArrowheads="1"/>
          </p:cNvSpPr>
          <p:nvPr/>
        </p:nvSpPr>
        <p:spPr bwMode="auto">
          <a:xfrm>
            <a:off x="4800600" y="4800600"/>
            <a:ext cx="668383" cy="706664"/>
          </a:xfrm>
          <a:prstGeom prst="ellipse">
            <a:avLst/>
          </a:prstGeom>
          <a:solidFill>
            <a:srgbClr val="FF9966"/>
          </a:solidFill>
          <a:ln w="25400">
            <a:solidFill>
              <a:schemeClr val="tx1"/>
            </a:solidFill>
            <a:round/>
            <a:headEnd/>
            <a:tailEnd/>
          </a:ln>
          <a:effectLst/>
        </p:spPr>
        <p:txBody>
          <a:bodyPr wrap="none" anchor="ctr"/>
          <a:lstStyle/>
          <a:p>
            <a:pPr algn="ctr"/>
            <a:r>
              <a:rPr lang="en-US" sz="2400" i="0" dirty="0" err="1">
                <a:latin typeface="Times New Roman" pitchFamily="18" charset="0"/>
              </a:rPr>
              <a:t>X</a:t>
            </a:r>
            <a:r>
              <a:rPr lang="en-US" sz="2400" i="0" baseline="-25000" dirty="0" err="1">
                <a:solidFill>
                  <a:srgbClr val="000099"/>
                </a:solidFill>
                <a:latin typeface="Times New Roman" pitchFamily="18" charset="0"/>
              </a:rPr>
              <a:t>t</a:t>
            </a:r>
            <a:r>
              <a:rPr lang="en-US" sz="2400" i="0" baseline="-25000" dirty="0">
                <a:solidFill>
                  <a:srgbClr val="000099"/>
                </a:solidFill>
                <a:latin typeface="Times New Roman" pitchFamily="18" charset="0"/>
              </a:rPr>
              <a:t>=4</a:t>
            </a:r>
          </a:p>
        </p:txBody>
      </p:sp>
      <p:sp>
        <p:nvSpPr>
          <p:cNvPr id="16" name="Oval 6"/>
          <p:cNvSpPr>
            <a:spLocks noChangeArrowheads="1"/>
          </p:cNvSpPr>
          <p:nvPr/>
        </p:nvSpPr>
        <p:spPr bwMode="auto">
          <a:xfrm>
            <a:off x="6477000" y="4800600"/>
            <a:ext cx="668383" cy="706664"/>
          </a:xfrm>
          <a:prstGeom prst="ellipse">
            <a:avLst/>
          </a:prstGeom>
          <a:solidFill>
            <a:srgbClr val="FF9966"/>
          </a:solidFill>
          <a:ln w="25400">
            <a:solidFill>
              <a:schemeClr val="tx1"/>
            </a:solidFill>
            <a:round/>
            <a:headEnd/>
            <a:tailEnd/>
          </a:ln>
          <a:effectLst/>
        </p:spPr>
        <p:txBody>
          <a:bodyPr wrap="none" anchor="ctr"/>
          <a:lstStyle/>
          <a:p>
            <a:pPr algn="ctr"/>
            <a:r>
              <a:rPr lang="en-US" sz="2400" i="0" dirty="0" err="1">
                <a:latin typeface="Times New Roman" pitchFamily="18" charset="0"/>
              </a:rPr>
              <a:t>X</a:t>
            </a:r>
            <a:r>
              <a:rPr lang="en-US" sz="2400" i="0" baseline="-25000" dirty="0" err="1">
                <a:solidFill>
                  <a:srgbClr val="000099"/>
                </a:solidFill>
                <a:latin typeface="Times New Roman" pitchFamily="18" charset="0"/>
              </a:rPr>
              <a:t>t</a:t>
            </a:r>
            <a:r>
              <a:rPr lang="en-US" sz="2400" i="0" baseline="-25000" dirty="0">
                <a:solidFill>
                  <a:srgbClr val="000099"/>
                </a:solidFill>
                <a:latin typeface="Times New Roman" pitchFamily="18" charset="0"/>
              </a:rPr>
              <a:t>=5</a:t>
            </a:r>
          </a:p>
        </p:txBody>
      </p:sp>
      <p:cxnSp>
        <p:nvCxnSpPr>
          <p:cNvPr id="17" name="AutoShape 12"/>
          <p:cNvCxnSpPr>
            <a:cxnSpLocks noChangeShapeType="1"/>
          </p:cNvCxnSpPr>
          <p:nvPr/>
        </p:nvCxnSpPr>
        <p:spPr bwMode="auto">
          <a:xfrm rot="5400000" flipH="1" flipV="1">
            <a:off x="1507557" y="4131243"/>
            <a:ext cx="15902" cy="1354615"/>
          </a:xfrm>
          <a:prstGeom prst="curvedConnector3">
            <a:avLst>
              <a:gd name="adj1" fmla="val 744158"/>
            </a:avLst>
          </a:prstGeom>
          <a:noFill/>
          <a:ln w="25400">
            <a:solidFill>
              <a:schemeClr val="tx1"/>
            </a:solidFill>
            <a:round/>
            <a:headEnd/>
            <a:tailEnd type="triangle" w="med" len="med"/>
          </a:ln>
          <a:effectLst/>
        </p:spPr>
      </p:cxnSp>
      <p:cxnSp>
        <p:nvCxnSpPr>
          <p:cNvPr id="19" name="AutoShape 12"/>
          <p:cNvCxnSpPr>
            <a:cxnSpLocks noChangeShapeType="1"/>
          </p:cNvCxnSpPr>
          <p:nvPr/>
        </p:nvCxnSpPr>
        <p:spPr bwMode="auto">
          <a:xfrm rot="5400000" flipH="1" flipV="1">
            <a:off x="2955357" y="4131243"/>
            <a:ext cx="15902" cy="1354615"/>
          </a:xfrm>
          <a:prstGeom prst="curvedConnector3">
            <a:avLst>
              <a:gd name="adj1" fmla="val 744158"/>
            </a:avLst>
          </a:prstGeom>
          <a:noFill/>
          <a:ln w="25400">
            <a:solidFill>
              <a:schemeClr val="tx1"/>
            </a:solidFill>
            <a:round/>
            <a:headEnd/>
            <a:tailEnd type="triangle" w="med" len="med"/>
          </a:ln>
          <a:effectLst/>
        </p:spPr>
      </p:cxnSp>
      <p:cxnSp>
        <p:nvCxnSpPr>
          <p:cNvPr id="20" name="AutoShape 12"/>
          <p:cNvCxnSpPr>
            <a:cxnSpLocks noChangeShapeType="1"/>
          </p:cNvCxnSpPr>
          <p:nvPr/>
        </p:nvCxnSpPr>
        <p:spPr bwMode="auto">
          <a:xfrm rot="5400000" flipH="1" flipV="1">
            <a:off x="6003357" y="4207443"/>
            <a:ext cx="15902" cy="1354615"/>
          </a:xfrm>
          <a:prstGeom prst="curvedConnector3">
            <a:avLst>
              <a:gd name="adj1" fmla="val 744158"/>
            </a:avLst>
          </a:prstGeom>
          <a:noFill/>
          <a:ln w="25400">
            <a:solidFill>
              <a:schemeClr val="tx1"/>
            </a:solidFill>
            <a:round/>
            <a:headEnd/>
            <a:tailEnd type="triangle" w="med" len="med"/>
          </a:ln>
          <a:effectLst/>
        </p:spPr>
      </p:cxnSp>
      <p:cxnSp>
        <p:nvCxnSpPr>
          <p:cNvPr id="21" name="AutoShape 12"/>
          <p:cNvCxnSpPr>
            <a:cxnSpLocks noChangeShapeType="1"/>
          </p:cNvCxnSpPr>
          <p:nvPr/>
        </p:nvCxnSpPr>
        <p:spPr bwMode="auto">
          <a:xfrm rot="5400000" flipH="1" flipV="1">
            <a:off x="4479357" y="4131243"/>
            <a:ext cx="15902" cy="1354615"/>
          </a:xfrm>
          <a:prstGeom prst="curvedConnector3">
            <a:avLst>
              <a:gd name="adj1" fmla="val 744158"/>
            </a:avLst>
          </a:prstGeom>
          <a:noFill/>
          <a:ln w="25400">
            <a:solidFill>
              <a:schemeClr val="tx1"/>
            </a:solidFill>
            <a:round/>
            <a:headEnd/>
            <a:tailEnd type="triangle" w="med" len="med"/>
          </a:ln>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Markov  Models </a:t>
            </a:r>
          </a:p>
        </p:txBody>
      </p:sp>
      <p:sp>
        <p:nvSpPr>
          <p:cNvPr id="3" name="Content Placeholder 2"/>
          <p:cNvSpPr>
            <a:spLocks noGrp="1"/>
          </p:cNvSpPr>
          <p:nvPr>
            <p:ph sz="quarter" idx="1"/>
          </p:nvPr>
        </p:nvSpPr>
        <p:spPr/>
        <p:txBody>
          <a:bodyPr/>
          <a:lstStyle/>
          <a:p>
            <a:r>
              <a:rPr lang="en-US" dirty="0"/>
              <a:t>A Hidden Markov model is a statistical model in which the system being </a:t>
            </a:r>
            <a:r>
              <a:rPr lang="en-US" dirty="0" err="1"/>
              <a:t>modelled</a:t>
            </a:r>
            <a:r>
              <a:rPr lang="en-US" dirty="0"/>
              <a:t> is assumed to be </a:t>
            </a:r>
            <a:r>
              <a:rPr lang="en-US" dirty="0" err="1"/>
              <a:t>markov</a:t>
            </a:r>
            <a:r>
              <a:rPr lang="en-US" dirty="0"/>
              <a:t> process with unobserved hidden states.</a:t>
            </a:r>
          </a:p>
          <a:p>
            <a:endParaRPr lang="en-US" dirty="0"/>
          </a:p>
          <a:p>
            <a:r>
              <a:rPr lang="en-US" dirty="0"/>
              <a:t>In Regular Markov models the state is clearly visible to others in which the state transition probabilities are the parameters only where as in HMM the state is not visible but the output is visible.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Description</a:t>
            </a:r>
          </a:p>
        </p:txBody>
      </p:sp>
      <p:sp>
        <p:nvSpPr>
          <p:cNvPr id="3" name="Content Placeholder 2"/>
          <p:cNvSpPr>
            <a:spLocks noGrp="1"/>
          </p:cNvSpPr>
          <p:nvPr>
            <p:ph sz="quarter" idx="1"/>
          </p:nvPr>
        </p:nvSpPr>
        <p:spPr/>
        <p:txBody>
          <a:bodyPr/>
          <a:lstStyle/>
          <a:p>
            <a:r>
              <a:rPr lang="en-US" dirty="0"/>
              <a:t>It consists of set of states : S1,S2,S3…….</a:t>
            </a:r>
            <a:r>
              <a:rPr lang="en-US" dirty="0" err="1"/>
              <a:t>sn</a:t>
            </a:r>
            <a:r>
              <a:rPr lang="en-US" dirty="0"/>
              <a:t>.</a:t>
            </a:r>
          </a:p>
          <a:p>
            <a:r>
              <a:rPr lang="en-US" dirty="0"/>
              <a:t>Process moves from One state to another state generating a sequence of states  Si1,Si2,….</a:t>
            </a:r>
            <a:r>
              <a:rPr lang="en-US" dirty="0" err="1"/>
              <a:t>Sik</a:t>
            </a:r>
            <a:r>
              <a:rPr lang="en-US" dirty="0"/>
              <a:t>…</a:t>
            </a:r>
          </a:p>
          <a:p>
            <a:r>
              <a:rPr lang="en-US" dirty="0"/>
              <a:t>Markov chain property:  probability of each subsequent state depends only on what was the previous state</a:t>
            </a:r>
          </a:p>
          <a:p>
            <a:pPr>
              <a:buNone/>
            </a:pPr>
            <a:r>
              <a:rPr lang="en-US" dirty="0"/>
              <a:t>    P( </a:t>
            </a:r>
            <a:r>
              <a:rPr lang="en-US" dirty="0" err="1"/>
              <a:t>Sik</a:t>
            </a:r>
            <a:r>
              <a:rPr lang="en-US" dirty="0"/>
              <a:t> | Sk1,Si2,……..Sik-1) =  P ( </a:t>
            </a:r>
            <a:r>
              <a:rPr lang="en-US" dirty="0" err="1"/>
              <a:t>Sik</a:t>
            </a:r>
            <a:r>
              <a:rPr lang="en-US" dirty="0"/>
              <a:t> | Sik-1)</a:t>
            </a:r>
          </a:p>
          <a:p>
            <a:r>
              <a:rPr lang="en-US" dirty="0"/>
              <a:t>States are not visible, but each state randomly generates one of M observations (or visible states)</a:t>
            </a:r>
          </a:p>
          <a:p>
            <a:pPr>
              <a:buNone/>
            </a:pPr>
            <a:r>
              <a:rPr lang="en-US" dirty="0"/>
              <a:t>                V = { v1,v2,v3…..</a:t>
            </a:r>
            <a:r>
              <a:rPr lang="en-US" dirty="0" err="1"/>
              <a:t>vk</a:t>
            </a:r>
            <a:r>
              <a:rPr lang="en-US" dirty="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Essentials</a:t>
            </a:r>
          </a:p>
        </p:txBody>
      </p:sp>
      <p:sp>
        <p:nvSpPr>
          <p:cNvPr id="3" name="Content Placeholder 2"/>
          <p:cNvSpPr>
            <a:spLocks noGrp="1"/>
          </p:cNvSpPr>
          <p:nvPr>
            <p:ph sz="quarter" idx="1"/>
          </p:nvPr>
        </p:nvSpPr>
        <p:spPr/>
        <p:txBody>
          <a:bodyPr/>
          <a:lstStyle/>
          <a:p>
            <a:r>
              <a:rPr lang="en-US" dirty="0"/>
              <a:t>To define hidden Markov model, the following probabilities  have to be specified: matrix of transition probabilities </a:t>
            </a:r>
            <a:r>
              <a:rPr lang="en-US" sz="3200" dirty="0"/>
              <a:t>A=(</a:t>
            </a:r>
            <a:r>
              <a:rPr lang="en-US" sz="3200" dirty="0" err="1"/>
              <a:t>a</a:t>
            </a:r>
            <a:r>
              <a:rPr lang="en-US" baseline="-16000" dirty="0" err="1"/>
              <a:t>ij</a:t>
            </a:r>
            <a:r>
              <a:rPr lang="en-US" sz="3200" dirty="0"/>
              <a:t>), </a:t>
            </a:r>
            <a:r>
              <a:rPr lang="en-US" sz="3200" dirty="0" err="1"/>
              <a:t>a</a:t>
            </a:r>
            <a:r>
              <a:rPr lang="en-US" baseline="-16000" dirty="0" err="1"/>
              <a:t>ij</a:t>
            </a:r>
            <a:r>
              <a:rPr lang="en-US" sz="3200" dirty="0"/>
              <a:t>= P(</a:t>
            </a:r>
            <a:r>
              <a:rPr lang="en-US" sz="3200" dirty="0" err="1"/>
              <a:t>s</a:t>
            </a:r>
            <a:r>
              <a:rPr lang="en-US" baseline="-16000" dirty="0" err="1"/>
              <a:t>i</a:t>
            </a:r>
            <a:r>
              <a:rPr lang="en-US" sz="1800" baseline="-26000" dirty="0"/>
              <a:t> </a:t>
            </a:r>
            <a:r>
              <a:rPr lang="en-US" sz="3200" dirty="0"/>
              <a:t>| </a:t>
            </a:r>
            <a:r>
              <a:rPr lang="en-US" sz="3200" dirty="0" err="1"/>
              <a:t>s</a:t>
            </a:r>
            <a:r>
              <a:rPr lang="en-US" baseline="-16000" dirty="0" err="1"/>
              <a:t>j</a:t>
            </a:r>
            <a:r>
              <a:rPr lang="en-US" sz="3200" dirty="0"/>
              <a:t>) </a:t>
            </a:r>
            <a:r>
              <a:rPr lang="en-US" dirty="0"/>
              <a:t>, matrix of observation probabilities </a:t>
            </a:r>
          </a:p>
          <a:p>
            <a:pPr>
              <a:buNone/>
            </a:pPr>
            <a:r>
              <a:rPr lang="en-US" sz="3200" dirty="0"/>
              <a:t>   B=(b</a:t>
            </a:r>
            <a:r>
              <a:rPr lang="en-US" baseline="-16000" dirty="0"/>
              <a:t>i </a:t>
            </a:r>
            <a:r>
              <a:rPr lang="en-US" sz="3200" dirty="0"/>
              <a:t>(</a:t>
            </a:r>
            <a:r>
              <a:rPr lang="en-US" sz="3200" dirty="0" err="1"/>
              <a:t>v</a:t>
            </a:r>
            <a:r>
              <a:rPr lang="en-US" baseline="-16000" dirty="0" err="1"/>
              <a:t>m</a:t>
            </a:r>
            <a:r>
              <a:rPr lang="en-US" baseline="-16000" dirty="0"/>
              <a:t> </a:t>
            </a:r>
            <a:r>
              <a:rPr lang="en-US" sz="3200" dirty="0"/>
              <a:t>)), b</a:t>
            </a:r>
            <a:r>
              <a:rPr lang="en-US" baseline="-16000" dirty="0"/>
              <a:t>i</a:t>
            </a:r>
            <a:r>
              <a:rPr lang="en-US" sz="3200" dirty="0"/>
              <a:t>(</a:t>
            </a:r>
            <a:r>
              <a:rPr lang="en-US" sz="3200" dirty="0" err="1"/>
              <a:t>v</a:t>
            </a:r>
            <a:r>
              <a:rPr lang="en-US" baseline="-16000" dirty="0" err="1"/>
              <a:t>m</a:t>
            </a:r>
            <a:r>
              <a:rPr lang="en-US" baseline="-16000" dirty="0"/>
              <a:t> </a:t>
            </a:r>
            <a:r>
              <a:rPr lang="en-US" sz="3200" dirty="0"/>
              <a:t>)</a:t>
            </a:r>
            <a:r>
              <a:rPr lang="en-US" sz="1800" baseline="-26000" dirty="0"/>
              <a:t> </a:t>
            </a:r>
            <a:r>
              <a:rPr lang="en-US" sz="3200" dirty="0"/>
              <a:t>= P(</a:t>
            </a:r>
            <a:r>
              <a:rPr lang="en-US" sz="3200" dirty="0" err="1"/>
              <a:t>v</a:t>
            </a:r>
            <a:r>
              <a:rPr lang="en-US" baseline="-16000" dirty="0" err="1"/>
              <a:t>m</a:t>
            </a:r>
            <a:r>
              <a:rPr lang="en-US" sz="1800" baseline="-26000" dirty="0"/>
              <a:t> </a:t>
            </a:r>
            <a:r>
              <a:rPr lang="en-US" sz="3200" dirty="0"/>
              <a:t>| </a:t>
            </a:r>
            <a:r>
              <a:rPr lang="en-US" sz="3200" dirty="0" err="1"/>
              <a:t>s</a:t>
            </a:r>
            <a:r>
              <a:rPr lang="en-US" baseline="-16000" dirty="0" err="1"/>
              <a:t>i</a:t>
            </a:r>
            <a:r>
              <a:rPr lang="en-US" sz="3200" dirty="0"/>
              <a:t>) </a:t>
            </a:r>
            <a:r>
              <a:rPr lang="en-US" dirty="0"/>
              <a:t>and a vector of initial probabilities  </a:t>
            </a:r>
            <a:r>
              <a:rPr lang="en-US" sz="3200" dirty="0">
                <a:sym typeface="Symbol" pitchFamily="18" charset="2"/>
              </a:rPr>
              <a:t>=(</a:t>
            </a:r>
            <a:r>
              <a:rPr lang="en-US" baseline="-16000" dirty="0" err="1"/>
              <a:t>i</a:t>
            </a:r>
            <a:r>
              <a:rPr lang="en-US" sz="3200" dirty="0">
                <a:sym typeface="Symbol" pitchFamily="18" charset="2"/>
              </a:rPr>
              <a:t>),  </a:t>
            </a:r>
            <a:r>
              <a:rPr lang="en-US" baseline="-16000" dirty="0" err="1"/>
              <a:t>i</a:t>
            </a:r>
            <a:r>
              <a:rPr lang="en-US" sz="3200" dirty="0">
                <a:sym typeface="Symbol" pitchFamily="18" charset="2"/>
              </a:rPr>
              <a:t> </a:t>
            </a:r>
            <a:r>
              <a:rPr lang="en-US" sz="3200" dirty="0"/>
              <a:t>= P(</a:t>
            </a:r>
            <a:r>
              <a:rPr lang="en-US" sz="3200" dirty="0" err="1"/>
              <a:t>s</a:t>
            </a:r>
            <a:r>
              <a:rPr lang="en-US" baseline="-16000" dirty="0" err="1"/>
              <a:t>i</a:t>
            </a:r>
            <a:r>
              <a:rPr lang="en-US" sz="3200" dirty="0"/>
              <a:t>) . </a:t>
            </a:r>
            <a:r>
              <a:rPr lang="en-US" dirty="0"/>
              <a:t>Model is represented by </a:t>
            </a:r>
            <a:r>
              <a:rPr lang="en-US" sz="3200" dirty="0"/>
              <a:t>M=(A, B, </a:t>
            </a:r>
            <a:r>
              <a:rPr lang="en-US" sz="3200" dirty="0">
                <a:sym typeface="Symbol" pitchFamily="18" charset="2"/>
              </a:rPr>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027">
            <a:extLst>
              <a:ext uri="{FF2B5EF4-FFF2-40B4-BE49-F238E27FC236}">
                <a16:creationId xmlns:a16="http://schemas.microsoft.com/office/drawing/2014/main" id="{07DC37DE-2A59-520B-545B-42158D4C8A87}"/>
              </a:ext>
            </a:extLst>
          </p:cNvPr>
          <p:cNvSpPr txBox="1">
            <a:spLocks noChangeArrowheads="1"/>
          </p:cNvSpPr>
          <p:nvPr/>
        </p:nvSpPr>
        <p:spPr bwMode="auto">
          <a:xfrm>
            <a:off x="533400" y="1752600"/>
            <a:ext cx="83820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dirty="0"/>
              <a:t> Set of states: </a:t>
            </a:r>
          </a:p>
          <a:p>
            <a:pPr>
              <a:buFontTx/>
              <a:buChar char="•"/>
            </a:pPr>
            <a:r>
              <a:rPr lang="en-US" altLang="en-US" dirty="0"/>
              <a:t> Process moves from one state to another generating a 	        	sequence of states :    </a:t>
            </a:r>
          </a:p>
          <a:p>
            <a:pPr>
              <a:buFontTx/>
              <a:buChar char="•"/>
            </a:pPr>
            <a:r>
              <a:rPr lang="en-US" altLang="en-US" dirty="0"/>
              <a:t> Markov chain property:  probability of each subsequent state depends only on what was the previous state:</a:t>
            </a:r>
          </a:p>
          <a:p>
            <a:r>
              <a:rPr lang="en-US" altLang="en-US" dirty="0"/>
              <a:t>	</a:t>
            </a:r>
          </a:p>
          <a:p>
            <a:endParaRPr lang="en-US" altLang="en-US" dirty="0"/>
          </a:p>
          <a:p>
            <a:pPr>
              <a:buFontTx/>
              <a:buChar char="•"/>
            </a:pPr>
            <a:r>
              <a:rPr lang="en-US" altLang="en-US" dirty="0"/>
              <a:t> To define Markov model, the following probabilities have to be specified: transition probabilities                                                                                      and initial probabilities</a:t>
            </a:r>
          </a:p>
          <a:p>
            <a:pPr>
              <a:buFontTx/>
              <a:buChar char="•"/>
            </a:pPr>
            <a:endParaRPr lang="en-US" altLang="en-US" dirty="0"/>
          </a:p>
        </p:txBody>
      </p:sp>
      <p:sp>
        <p:nvSpPr>
          <p:cNvPr id="6148" name="Rectangle 1028">
            <a:extLst>
              <a:ext uri="{FF2B5EF4-FFF2-40B4-BE49-F238E27FC236}">
                <a16:creationId xmlns:a16="http://schemas.microsoft.com/office/drawing/2014/main" id="{F74E9DC4-4217-4A62-3893-2BB4E29B9129}"/>
              </a:ext>
            </a:extLst>
          </p:cNvPr>
          <p:cNvSpPr>
            <a:spLocks noGrp="1" noChangeArrowheads="1"/>
          </p:cNvSpPr>
          <p:nvPr>
            <p:ph type="title" idx="4294967295"/>
          </p:nvPr>
        </p:nvSpPr>
        <p:spPr>
          <a:xfrm>
            <a:off x="609600" y="228600"/>
            <a:ext cx="7772400" cy="1143000"/>
          </a:xfrm>
        </p:spPr>
        <p:txBody>
          <a:bodyPr/>
          <a:lstStyle/>
          <a:p>
            <a:r>
              <a:rPr lang="en-US" altLang="en-US"/>
              <a:t>Markov Models</a:t>
            </a:r>
          </a:p>
        </p:txBody>
      </p:sp>
      <p:graphicFrame>
        <p:nvGraphicFramePr>
          <p:cNvPr id="6149" name="Object 1029">
            <a:extLst>
              <a:ext uri="{FF2B5EF4-FFF2-40B4-BE49-F238E27FC236}">
                <a16:creationId xmlns:a16="http://schemas.microsoft.com/office/drawing/2014/main" id="{F989BE51-831C-3EC6-ABA6-10672D15F16C}"/>
              </a:ext>
            </a:extLst>
          </p:cNvPr>
          <p:cNvGraphicFramePr>
            <a:graphicFrameLocks noChangeAspect="1"/>
          </p:cNvGraphicFramePr>
          <p:nvPr/>
        </p:nvGraphicFramePr>
        <p:xfrm>
          <a:off x="2438400" y="1676400"/>
          <a:ext cx="1981200" cy="533400"/>
        </p:xfrm>
        <a:graphic>
          <a:graphicData uri="http://schemas.openxmlformats.org/presentationml/2006/ole">
            <mc:AlternateContent xmlns:mc="http://schemas.openxmlformats.org/markup-compatibility/2006">
              <mc:Choice xmlns:v="urn:schemas-microsoft-com:vml" Requires="v">
                <p:oleObj name="Equation" r:id="rId2" imgW="850680" imgH="228600" progId="Equation.3">
                  <p:embed/>
                </p:oleObj>
              </mc:Choice>
              <mc:Fallback>
                <p:oleObj name="Equation" r:id="rId2" imgW="850680" imgH="228600" progId="Equation.3">
                  <p:embed/>
                  <p:pic>
                    <p:nvPicPr>
                      <p:cNvPr id="6149" name="Object 1029">
                        <a:extLst>
                          <a:ext uri="{FF2B5EF4-FFF2-40B4-BE49-F238E27FC236}">
                            <a16:creationId xmlns:a16="http://schemas.microsoft.com/office/drawing/2014/main" id="{F989BE51-831C-3EC6-ABA6-10672D15F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676400"/>
                        <a:ext cx="1981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1030">
            <a:extLst>
              <a:ext uri="{FF2B5EF4-FFF2-40B4-BE49-F238E27FC236}">
                <a16:creationId xmlns:a16="http://schemas.microsoft.com/office/drawing/2014/main" id="{D52DB0F9-700E-3E77-3FA2-AF5EFFA3FA5B}"/>
              </a:ext>
            </a:extLst>
          </p:cNvPr>
          <p:cNvGraphicFramePr>
            <a:graphicFrameLocks noChangeAspect="1"/>
          </p:cNvGraphicFramePr>
          <p:nvPr>
            <p:extLst>
              <p:ext uri="{D42A27DB-BD31-4B8C-83A1-F6EECF244321}">
                <p14:modId xmlns:p14="http://schemas.microsoft.com/office/powerpoint/2010/main" val="300705947"/>
              </p:ext>
            </p:extLst>
          </p:nvPr>
        </p:nvGraphicFramePr>
        <p:xfrm>
          <a:off x="3794125" y="2181185"/>
          <a:ext cx="2306638" cy="533400"/>
        </p:xfrm>
        <a:graphic>
          <a:graphicData uri="http://schemas.openxmlformats.org/presentationml/2006/ole">
            <mc:AlternateContent xmlns:mc="http://schemas.openxmlformats.org/markup-compatibility/2006">
              <mc:Choice xmlns:v="urn:schemas-microsoft-com:vml" Requires="v">
                <p:oleObj name="Equation" r:id="rId4" imgW="990360" imgH="228600" progId="Equation.3">
                  <p:embed/>
                </p:oleObj>
              </mc:Choice>
              <mc:Fallback>
                <p:oleObj name="Equation" r:id="rId4" imgW="990360" imgH="228600" progId="Equation.3">
                  <p:embed/>
                  <p:pic>
                    <p:nvPicPr>
                      <p:cNvPr id="6150" name="Object 1030">
                        <a:extLst>
                          <a:ext uri="{FF2B5EF4-FFF2-40B4-BE49-F238E27FC236}">
                            <a16:creationId xmlns:a16="http://schemas.microsoft.com/office/drawing/2014/main" id="{D52DB0F9-700E-3E77-3FA2-AF5EFFA3FA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4125" y="2181185"/>
                        <a:ext cx="23066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1031">
            <a:extLst>
              <a:ext uri="{FF2B5EF4-FFF2-40B4-BE49-F238E27FC236}">
                <a16:creationId xmlns:a16="http://schemas.microsoft.com/office/drawing/2014/main" id="{1A287E8E-CB13-F9FC-1485-B075391CD6AC}"/>
              </a:ext>
            </a:extLst>
          </p:cNvPr>
          <p:cNvGraphicFramePr>
            <a:graphicFrameLocks noChangeAspect="1"/>
          </p:cNvGraphicFramePr>
          <p:nvPr>
            <p:extLst>
              <p:ext uri="{D42A27DB-BD31-4B8C-83A1-F6EECF244321}">
                <p14:modId xmlns:p14="http://schemas.microsoft.com/office/powerpoint/2010/main" val="576103532"/>
              </p:ext>
            </p:extLst>
          </p:nvPr>
        </p:nvGraphicFramePr>
        <p:xfrm>
          <a:off x="2438400" y="3143170"/>
          <a:ext cx="5027613" cy="533400"/>
        </p:xfrm>
        <a:graphic>
          <a:graphicData uri="http://schemas.openxmlformats.org/presentationml/2006/ole">
            <mc:AlternateContent xmlns:mc="http://schemas.openxmlformats.org/markup-compatibility/2006">
              <mc:Choice xmlns:v="urn:schemas-microsoft-com:vml" Requires="v">
                <p:oleObj name="Equation" r:id="rId6" imgW="2158920" imgH="228600" progId="Equation.3">
                  <p:embed/>
                </p:oleObj>
              </mc:Choice>
              <mc:Fallback>
                <p:oleObj name="Equation" r:id="rId6" imgW="2158920" imgH="228600" progId="Equation.3">
                  <p:embed/>
                  <p:pic>
                    <p:nvPicPr>
                      <p:cNvPr id="6151" name="Object 1031">
                        <a:extLst>
                          <a:ext uri="{FF2B5EF4-FFF2-40B4-BE49-F238E27FC236}">
                            <a16:creationId xmlns:a16="http://schemas.microsoft.com/office/drawing/2014/main" id="{1A287E8E-CB13-F9FC-1485-B075391CD6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3143170"/>
                        <a:ext cx="50276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1032">
            <a:extLst>
              <a:ext uri="{FF2B5EF4-FFF2-40B4-BE49-F238E27FC236}">
                <a16:creationId xmlns:a16="http://schemas.microsoft.com/office/drawing/2014/main" id="{6D2C1F06-2CD3-71F2-C3F5-10902828A6B7}"/>
              </a:ext>
            </a:extLst>
          </p:cNvPr>
          <p:cNvGraphicFramePr>
            <a:graphicFrameLocks noChangeAspect="1"/>
          </p:cNvGraphicFramePr>
          <p:nvPr>
            <p:extLst>
              <p:ext uri="{D42A27DB-BD31-4B8C-83A1-F6EECF244321}">
                <p14:modId xmlns:p14="http://schemas.microsoft.com/office/powerpoint/2010/main" val="1666000348"/>
              </p:ext>
            </p:extLst>
          </p:nvPr>
        </p:nvGraphicFramePr>
        <p:xfrm>
          <a:off x="3040062" y="3909218"/>
          <a:ext cx="2039938" cy="563563"/>
        </p:xfrm>
        <a:graphic>
          <a:graphicData uri="http://schemas.openxmlformats.org/presentationml/2006/ole">
            <mc:AlternateContent xmlns:mc="http://schemas.openxmlformats.org/markup-compatibility/2006">
              <mc:Choice xmlns:v="urn:schemas-microsoft-com:vml" Requires="v">
                <p:oleObj name="Equation" r:id="rId8" imgW="876240" imgH="241200" progId="Equation.3">
                  <p:embed/>
                </p:oleObj>
              </mc:Choice>
              <mc:Fallback>
                <p:oleObj name="Equation" r:id="rId8" imgW="876240" imgH="241200" progId="Equation.3">
                  <p:embed/>
                  <p:pic>
                    <p:nvPicPr>
                      <p:cNvPr id="6152" name="Object 1032">
                        <a:extLst>
                          <a:ext uri="{FF2B5EF4-FFF2-40B4-BE49-F238E27FC236}">
                            <a16:creationId xmlns:a16="http://schemas.microsoft.com/office/drawing/2014/main" id="{6D2C1F06-2CD3-71F2-C3F5-10902828A6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0062" y="3909218"/>
                        <a:ext cx="2039938"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1033">
            <a:extLst>
              <a:ext uri="{FF2B5EF4-FFF2-40B4-BE49-F238E27FC236}">
                <a16:creationId xmlns:a16="http://schemas.microsoft.com/office/drawing/2014/main" id="{AA2BD4ED-29A2-4D05-B5CF-72C26A83752B}"/>
              </a:ext>
            </a:extLst>
          </p:cNvPr>
          <p:cNvGraphicFramePr>
            <a:graphicFrameLocks noChangeAspect="1"/>
          </p:cNvGraphicFramePr>
          <p:nvPr>
            <p:extLst>
              <p:ext uri="{D42A27DB-BD31-4B8C-83A1-F6EECF244321}">
                <p14:modId xmlns:p14="http://schemas.microsoft.com/office/powerpoint/2010/main" val="362693385"/>
              </p:ext>
            </p:extLst>
          </p:nvPr>
        </p:nvGraphicFramePr>
        <p:xfrm>
          <a:off x="3063875" y="4494860"/>
          <a:ext cx="1508125" cy="533400"/>
        </p:xfrm>
        <a:graphic>
          <a:graphicData uri="http://schemas.openxmlformats.org/presentationml/2006/ole">
            <mc:AlternateContent xmlns:mc="http://schemas.openxmlformats.org/markup-compatibility/2006">
              <mc:Choice xmlns:v="urn:schemas-microsoft-com:vml" Requires="v">
                <p:oleObj name="Equation" r:id="rId10" imgW="647640" imgH="228600" progId="Equation.3">
                  <p:embed/>
                </p:oleObj>
              </mc:Choice>
              <mc:Fallback>
                <p:oleObj name="Equation" r:id="rId10" imgW="647640" imgH="228600" progId="Equation.3">
                  <p:embed/>
                  <p:pic>
                    <p:nvPicPr>
                      <p:cNvPr id="6153" name="Object 1033">
                        <a:extLst>
                          <a:ext uri="{FF2B5EF4-FFF2-40B4-BE49-F238E27FC236}">
                            <a16:creationId xmlns:a16="http://schemas.microsoft.com/office/drawing/2014/main" id="{AA2BD4ED-29A2-4D05-B5CF-72C26A8375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63875" y="4494860"/>
                        <a:ext cx="15081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86" name="Group 18">
            <a:extLst>
              <a:ext uri="{FF2B5EF4-FFF2-40B4-BE49-F238E27FC236}">
                <a16:creationId xmlns:a16="http://schemas.microsoft.com/office/drawing/2014/main" id="{5E8D3DEF-2C65-78D4-1A7E-1229AD0DA903}"/>
              </a:ext>
            </a:extLst>
          </p:cNvPr>
          <p:cNvGrpSpPr>
            <a:grpSpLocks/>
          </p:cNvGrpSpPr>
          <p:nvPr/>
        </p:nvGrpSpPr>
        <p:grpSpPr bwMode="auto">
          <a:xfrm>
            <a:off x="1905000" y="1524000"/>
            <a:ext cx="4965700" cy="2043113"/>
            <a:chOff x="768" y="1200"/>
            <a:chExt cx="3128" cy="1287"/>
          </a:xfrm>
        </p:grpSpPr>
        <p:sp>
          <p:nvSpPr>
            <p:cNvPr id="7172" name="Oval 4">
              <a:extLst>
                <a:ext uri="{FF2B5EF4-FFF2-40B4-BE49-F238E27FC236}">
                  <a16:creationId xmlns:a16="http://schemas.microsoft.com/office/drawing/2014/main" id="{8171FD96-BDDE-55C1-3E88-AEEE697AD8E4}"/>
                </a:ext>
              </a:extLst>
            </p:cNvPr>
            <p:cNvSpPr>
              <a:spLocks noChangeArrowheads="1"/>
            </p:cNvSpPr>
            <p:nvPr/>
          </p:nvSpPr>
          <p:spPr bwMode="auto">
            <a:xfrm>
              <a:off x="816" y="1536"/>
              <a:ext cx="912" cy="52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4" name="Text Box 6">
              <a:extLst>
                <a:ext uri="{FF2B5EF4-FFF2-40B4-BE49-F238E27FC236}">
                  <a16:creationId xmlns:a16="http://schemas.microsoft.com/office/drawing/2014/main" id="{39ED5E5D-518F-D0F1-5ABF-76D7E3037D4D}"/>
                </a:ext>
              </a:extLst>
            </p:cNvPr>
            <p:cNvSpPr txBox="1">
              <a:spLocks noChangeArrowheads="1"/>
            </p:cNvSpPr>
            <p:nvPr/>
          </p:nvSpPr>
          <p:spPr bwMode="auto">
            <a:xfrm>
              <a:off x="998" y="1658"/>
              <a:ext cx="4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Rain</a:t>
              </a:r>
            </a:p>
          </p:txBody>
        </p:sp>
        <p:sp>
          <p:nvSpPr>
            <p:cNvPr id="7175" name="Oval 7">
              <a:extLst>
                <a:ext uri="{FF2B5EF4-FFF2-40B4-BE49-F238E27FC236}">
                  <a16:creationId xmlns:a16="http://schemas.microsoft.com/office/drawing/2014/main" id="{06E67CFA-4A25-3E2A-C18A-0D29EDE19DC8}"/>
                </a:ext>
              </a:extLst>
            </p:cNvPr>
            <p:cNvSpPr>
              <a:spLocks noChangeArrowheads="1"/>
            </p:cNvSpPr>
            <p:nvPr/>
          </p:nvSpPr>
          <p:spPr bwMode="auto">
            <a:xfrm>
              <a:off x="2928" y="1584"/>
              <a:ext cx="912" cy="52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6" name="Text Box 8">
              <a:extLst>
                <a:ext uri="{FF2B5EF4-FFF2-40B4-BE49-F238E27FC236}">
                  <a16:creationId xmlns:a16="http://schemas.microsoft.com/office/drawing/2014/main" id="{7C7D84DB-2DD9-3F3D-C9B1-EA8FFDA138D1}"/>
                </a:ext>
              </a:extLst>
            </p:cNvPr>
            <p:cNvSpPr txBox="1">
              <a:spLocks noChangeArrowheads="1"/>
            </p:cNvSpPr>
            <p:nvPr/>
          </p:nvSpPr>
          <p:spPr bwMode="auto">
            <a:xfrm>
              <a:off x="3216" y="1680"/>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Dry</a:t>
              </a:r>
            </a:p>
          </p:txBody>
        </p:sp>
        <p:cxnSp>
          <p:nvCxnSpPr>
            <p:cNvPr id="7177" name="AutoShape 9">
              <a:extLst>
                <a:ext uri="{FF2B5EF4-FFF2-40B4-BE49-F238E27FC236}">
                  <a16:creationId xmlns:a16="http://schemas.microsoft.com/office/drawing/2014/main" id="{8DAEDD49-DD8A-A322-FB84-517D4B427FBA}"/>
                </a:ext>
              </a:extLst>
            </p:cNvPr>
            <p:cNvCxnSpPr>
              <a:cxnSpLocks noChangeShapeType="1"/>
              <a:stCxn id="7172" idx="7"/>
              <a:endCxn id="7175" idx="1"/>
            </p:cNvCxnSpPr>
            <p:nvPr/>
          </p:nvCxnSpPr>
          <p:spPr bwMode="auto">
            <a:xfrm rot="5400000" flipV="1">
              <a:off x="2304" y="903"/>
              <a:ext cx="48" cy="1468"/>
            </a:xfrm>
            <a:prstGeom prst="curvedConnector3">
              <a:avLst>
                <a:gd name="adj1" fmla="val -46041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8" name="AutoShape 10">
              <a:extLst>
                <a:ext uri="{FF2B5EF4-FFF2-40B4-BE49-F238E27FC236}">
                  <a16:creationId xmlns:a16="http://schemas.microsoft.com/office/drawing/2014/main" id="{0D09118F-31EE-3BF9-D587-7FB49A323E88}"/>
                </a:ext>
              </a:extLst>
            </p:cNvPr>
            <p:cNvCxnSpPr>
              <a:cxnSpLocks noChangeShapeType="1"/>
              <a:stCxn id="7175" idx="3"/>
              <a:endCxn id="7172" idx="5"/>
            </p:cNvCxnSpPr>
            <p:nvPr/>
          </p:nvCxnSpPr>
          <p:spPr bwMode="auto">
            <a:xfrm rot="16200000" flipV="1">
              <a:off x="2304" y="1277"/>
              <a:ext cx="48" cy="1468"/>
            </a:xfrm>
            <a:prstGeom prst="curvedConnector3">
              <a:avLst>
                <a:gd name="adj1" fmla="val -46041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0" name="AutoShape 12">
              <a:extLst>
                <a:ext uri="{FF2B5EF4-FFF2-40B4-BE49-F238E27FC236}">
                  <a16:creationId xmlns:a16="http://schemas.microsoft.com/office/drawing/2014/main" id="{2E63D7F9-17F5-F19F-E14D-9D61B230F35B}"/>
                </a:ext>
              </a:extLst>
            </p:cNvPr>
            <p:cNvCxnSpPr>
              <a:cxnSpLocks noChangeShapeType="1"/>
              <a:stCxn id="7172" idx="0"/>
              <a:endCxn id="7172" idx="2"/>
            </p:cNvCxnSpPr>
            <p:nvPr/>
          </p:nvCxnSpPr>
          <p:spPr bwMode="auto">
            <a:xfrm rot="16200000" flipH="1" flipV="1">
              <a:off x="912" y="1440"/>
              <a:ext cx="264" cy="456"/>
            </a:xfrm>
            <a:prstGeom prst="curvedConnector4">
              <a:avLst>
                <a:gd name="adj1" fmla="val -54546"/>
                <a:gd name="adj2" fmla="val 13157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1" name="AutoShape 13">
              <a:extLst>
                <a:ext uri="{FF2B5EF4-FFF2-40B4-BE49-F238E27FC236}">
                  <a16:creationId xmlns:a16="http://schemas.microsoft.com/office/drawing/2014/main" id="{A36460B7-49C2-0C5C-AC34-136D81670159}"/>
                </a:ext>
              </a:extLst>
            </p:cNvPr>
            <p:cNvCxnSpPr>
              <a:cxnSpLocks noChangeShapeType="1"/>
              <a:stCxn id="7175" idx="4"/>
              <a:endCxn id="7175" idx="6"/>
            </p:cNvCxnSpPr>
            <p:nvPr/>
          </p:nvCxnSpPr>
          <p:spPr bwMode="auto">
            <a:xfrm rot="5400000" flipH="1" flipV="1">
              <a:off x="3480" y="1752"/>
              <a:ext cx="264" cy="456"/>
            </a:xfrm>
            <a:prstGeom prst="curvedConnector4">
              <a:avLst>
                <a:gd name="adj1" fmla="val -54546"/>
                <a:gd name="adj2" fmla="val 13157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2" name="Text Box 14">
              <a:extLst>
                <a:ext uri="{FF2B5EF4-FFF2-40B4-BE49-F238E27FC236}">
                  <a16:creationId xmlns:a16="http://schemas.microsoft.com/office/drawing/2014/main" id="{5124D249-15AE-7AF8-0123-B853B4A7C01F}"/>
                </a:ext>
              </a:extLst>
            </p:cNvPr>
            <p:cNvSpPr txBox="1">
              <a:spLocks noChangeArrowheads="1"/>
            </p:cNvSpPr>
            <p:nvPr/>
          </p:nvSpPr>
          <p:spPr bwMode="auto">
            <a:xfrm>
              <a:off x="2160" y="1200"/>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0.7</a:t>
              </a:r>
            </a:p>
          </p:txBody>
        </p:sp>
        <p:sp>
          <p:nvSpPr>
            <p:cNvPr id="7183" name="Text Box 15">
              <a:extLst>
                <a:ext uri="{FF2B5EF4-FFF2-40B4-BE49-F238E27FC236}">
                  <a16:creationId xmlns:a16="http://schemas.microsoft.com/office/drawing/2014/main" id="{38D198CB-7329-289A-FE2F-CA9F55D77C18}"/>
                </a:ext>
              </a:extLst>
            </p:cNvPr>
            <p:cNvSpPr txBox="1">
              <a:spLocks noChangeArrowheads="1"/>
            </p:cNvSpPr>
            <p:nvPr/>
          </p:nvSpPr>
          <p:spPr bwMode="auto">
            <a:xfrm>
              <a:off x="768" y="1200"/>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0.3</a:t>
              </a:r>
            </a:p>
          </p:txBody>
        </p:sp>
        <p:sp>
          <p:nvSpPr>
            <p:cNvPr id="7184" name="Text Box 16">
              <a:extLst>
                <a:ext uri="{FF2B5EF4-FFF2-40B4-BE49-F238E27FC236}">
                  <a16:creationId xmlns:a16="http://schemas.microsoft.com/office/drawing/2014/main" id="{CA84D837-BDA2-946F-3AA8-965D8E1ED919}"/>
                </a:ext>
              </a:extLst>
            </p:cNvPr>
            <p:cNvSpPr txBox="1">
              <a:spLocks noChangeArrowheads="1"/>
            </p:cNvSpPr>
            <p:nvPr/>
          </p:nvSpPr>
          <p:spPr bwMode="auto">
            <a:xfrm>
              <a:off x="2160" y="2256"/>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0.2</a:t>
              </a:r>
            </a:p>
          </p:txBody>
        </p:sp>
        <p:sp>
          <p:nvSpPr>
            <p:cNvPr id="7185" name="Text Box 17">
              <a:extLst>
                <a:ext uri="{FF2B5EF4-FFF2-40B4-BE49-F238E27FC236}">
                  <a16:creationId xmlns:a16="http://schemas.microsoft.com/office/drawing/2014/main" id="{D3EC5529-93EA-F05E-B348-247D233020F2}"/>
                </a:ext>
              </a:extLst>
            </p:cNvPr>
            <p:cNvSpPr txBox="1">
              <a:spLocks noChangeArrowheads="1"/>
            </p:cNvSpPr>
            <p:nvPr/>
          </p:nvSpPr>
          <p:spPr bwMode="auto">
            <a:xfrm>
              <a:off x="3600" y="2256"/>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0.8</a:t>
              </a:r>
            </a:p>
          </p:txBody>
        </p:sp>
      </p:grpSp>
      <p:sp>
        <p:nvSpPr>
          <p:cNvPr id="7188" name="Text Box 20">
            <a:extLst>
              <a:ext uri="{FF2B5EF4-FFF2-40B4-BE49-F238E27FC236}">
                <a16:creationId xmlns:a16="http://schemas.microsoft.com/office/drawing/2014/main" id="{BE039F8D-E268-AF9C-3B8F-329680208DCF}"/>
              </a:ext>
            </a:extLst>
          </p:cNvPr>
          <p:cNvSpPr txBox="1">
            <a:spLocks noChangeArrowheads="1"/>
          </p:cNvSpPr>
          <p:nvPr/>
        </p:nvSpPr>
        <p:spPr bwMode="auto">
          <a:xfrm>
            <a:off x="304800" y="4191000"/>
            <a:ext cx="8382000" cy="191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a:t> Two states : ‘Rain’ and ‘Dry’.</a:t>
            </a:r>
          </a:p>
          <a:p>
            <a:pPr>
              <a:buFontTx/>
              <a:buChar char="•"/>
            </a:pPr>
            <a:r>
              <a:rPr lang="en-US" altLang="en-US"/>
              <a:t> Transition probabilities: </a:t>
            </a:r>
            <a:r>
              <a:rPr lang="en-US" altLang="en-US" sz="3200"/>
              <a:t>P(</a:t>
            </a:r>
            <a:r>
              <a:rPr lang="en-US" altLang="en-US"/>
              <a:t>‘Rain’|‘Rain’</a:t>
            </a:r>
            <a:r>
              <a:rPr lang="en-US" altLang="en-US" sz="3200"/>
              <a:t>)</a:t>
            </a:r>
            <a:r>
              <a:rPr lang="en-US" altLang="en-US"/>
              <a:t>=0.3 , </a:t>
            </a:r>
            <a:r>
              <a:rPr lang="en-US" altLang="en-US" sz="3200"/>
              <a:t>P(</a:t>
            </a:r>
            <a:r>
              <a:rPr lang="en-US" altLang="en-US"/>
              <a:t>‘Dry’|‘Rain’</a:t>
            </a:r>
            <a:r>
              <a:rPr lang="en-US" altLang="en-US" sz="3200"/>
              <a:t>)</a:t>
            </a:r>
            <a:r>
              <a:rPr lang="en-US" altLang="en-US"/>
              <a:t>=0.7 , </a:t>
            </a:r>
            <a:r>
              <a:rPr lang="en-US" altLang="en-US" sz="3200"/>
              <a:t>P(</a:t>
            </a:r>
            <a:r>
              <a:rPr lang="en-US" altLang="en-US"/>
              <a:t>‘Rain’|‘Dry’</a:t>
            </a:r>
            <a:r>
              <a:rPr lang="en-US" altLang="en-US" sz="3200"/>
              <a:t>)</a:t>
            </a:r>
            <a:r>
              <a:rPr lang="en-US" altLang="en-US"/>
              <a:t>=0.2, </a:t>
            </a:r>
            <a:r>
              <a:rPr lang="en-US" altLang="en-US" sz="3200"/>
              <a:t>P(</a:t>
            </a:r>
            <a:r>
              <a:rPr lang="en-US" altLang="en-US"/>
              <a:t>‘Dry’|‘Dry’</a:t>
            </a:r>
            <a:r>
              <a:rPr lang="en-US" altLang="en-US" sz="3200"/>
              <a:t>)</a:t>
            </a:r>
            <a:r>
              <a:rPr lang="en-US" altLang="en-US"/>
              <a:t>=0.8</a:t>
            </a:r>
          </a:p>
          <a:p>
            <a:pPr>
              <a:buFontTx/>
              <a:buChar char="•"/>
            </a:pPr>
            <a:r>
              <a:rPr lang="en-US" altLang="en-US"/>
              <a:t> Initial probabilities: say </a:t>
            </a:r>
            <a:r>
              <a:rPr lang="en-US" altLang="en-US" sz="3200"/>
              <a:t>P(</a:t>
            </a:r>
            <a:r>
              <a:rPr lang="en-US" altLang="en-US"/>
              <a:t>‘Rain’</a:t>
            </a:r>
            <a:r>
              <a:rPr lang="en-US" altLang="en-US" sz="3200"/>
              <a:t>)</a:t>
            </a:r>
            <a:r>
              <a:rPr lang="en-US" altLang="en-US"/>
              <a:t>=0.4 , </a:t>
            </a:r>
            <a:r>
              <a:rPr lang="en-US" altLang="en-US" sz="3200"/>
              <a:t>P(</a:t>
            </a:r>
            <a:r>
              <a:rPr lang="en-US" altLang="en-US"/>
              <a:t>‘Dry’</a:t>
            </a:r>
            <a:r>
              <a:rPr lang="en-US" altLang="en-US" sz="3200"/>
              <a:t>)</a:t>
            </a:r>
            <a:r>
              <a:rPr lang="en-US" altLang="en-US"/>
              <a:t>=0.6 .</a:t>
            </a:r>
          </a:p>
        </p:txBody>
      </p:sp>
      <p:sp>
        <p:nvSpPr>
          <p:cNvPr id="7189" name="Rectangle 21">
            <a:extLst>
              <a:ext uri="{FF2B5EF4-FFF2-40B4-BE49-F238E27FC236}">
                <a16:creationId xmlns:a16="http://schemas.microsoft.com/office/drawing/2014/main" id="{9EA7DFEC-AB30-D9BC-659E-37146C1BC0DB}"/>
              </a:ext>
            </a:extLst>
          </p:cNvPr>
          <p:cNvSpPr>
            <a:spLocks noGrp="1" noChangeArrowheads="1"/>
          </p:cNvSpPr>
          <p:nvPr>
            <p:ph type="title" idx="4294967295"/>
          </p:nvPr>
        </p:nvSpPr>
        <p:spPr>
          <a:xfrm>
            <a:off x="533400" y="228600"/>
            <a:ext cx="7772400" cy="1143000"/>
          </a:xfrm>
        </p:spPr>
        <p:txBody>
          <a:bodyPr/>
          <a:lstStyle/>
          <a:p>
            <a:r>
              <a:rPr lang="en-US" altLang="en-US"/>
              <a:t>Example of Markov Model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383</TotalTime>
  <Words>724</Words>
  <Application>Microsoft Office PowerPoint</Application>
  <PresentationFormat>On-screen Show (4:3)</PresentationFormat>
  <Paragraphs>122</Paragraphs>
  <Slides>15</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6" baseType="lpstr">
      <vt:lpstr>Arial</vt:lpstr>
      <vt:lpstr>Calibri</vt:lpstr>
      <vt:lpstr>Century Schoolbook</vt:lpstr>
      <vt:lpstr>Comic Sans MS</vt:lpstr>
      <vt:lpstr>Symbol</vt:lpstr>
      <vt:lpstr>Times New Roman</vt:lpstr>
      <vt:lpstr>Times New Roman (Hebrew)</vt:lpstr>
      <vt:lpstr>Wingdings</vt:lpstr>
      <vt:lpstr>Wingdings 2</vt:lpstr>
      <vt:lpstr>Oriel</vt:lpstr>
      <vt:lpstr>Equation</vt:lpstr>
      <vt:lpstr>Hidden Markov Models</vt:lpstr>
      <vt:lpstr>Overview</vt:lpstr>
      <vt:lpstr>Markov Models</vt:lpstr>
      <vt:lpstr>Markov Property</vt:lpstr>
      <vt:lpstr>Hidden  Markov  Models </vt:lpstr>
      <vt:lpstr> Description</vt:lpstr>
      <vt:lpstr>Essentials</vt:lpstr>
      <vt:lpstr>Markov Models</vt:lpstr>
      <vt:lpstr>Example of Markov Model</vt:lpstr>
      <vt:lpstr>Calculation of sequence probability</vt:lpstr>
      <vt:lpstr>Hidden markov models ( Probabilistic finite state automata )</vt:lpstr>
      <vt:lpstr>PowerPoint Presentation</vt:lpstr>
      <vt:lpstr>Hidden Markov Models -  HMM</vt:lpstr>
      <vt:lpstr>Applications of HMM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Markov Models</dc:title>
  <dc:creator>Raj</dc:creator>
  <cp:lastModifiedBy>Payal Varangaonkar</cp:lastModifiedBy>
  <cp:revision>42</cp:revision>
  <dcterms:created xsi:type="dcterms:W3CDTF">2012-10-31T03:17:19Z</dcterms:created>
  <dcterms:modified xsi:type="dcterms:W3CDTF">2024-04-09T08:26:13Z</dcterms:modified>
</cp:coreProperties>
</file>