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9144000" cy="6858000" type="screen4x3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6712" y="108013"/>
            <a:ext cx="382905" cy="474980"/>
          </a:xfrm>
          <a:custGeom>
            <a:avLst/>
            <a:gdLst/>
            <a:ahLst/>
            <a:cxnLst/>
            <a:rect l="l" t="t" r="r" b="b"/>
            <a:pathLst>
              <a:path w="382905" h="474980">
                <a:moveTo>
                  <a:pt x="0" y="474662"/>
                </a:moveTo>
                <a:lnTo>
                  <a:pt x="382587" y="474662"/>
                </a:lnTo>
                <a:lnTo>
                  <a:pt x="382587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300" y="108013"/>
            <a:ext cx="328612" cy="47466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90537" y="530288"/>
            <a:ext cx="370205" cy="474980"/>
          </a:xfrm>
          <a:custGeom>
            <a:avLst/>
            <a:gdLst/>
            <a:ahLst/>
            <a:cxnLst/>
            <a:rect l="l" t="t" r="r" b="b"/>
            <a:pathLst>
              <a:path w="370205" h="474980">
                <a:moveTo>
                  <a:pt x="0" y="474662"/>
                </a:moveTo>
                <a:lnTo>
                  <a:pt x="369887" y="474662"/>
                </a:lnTo>
                <a:lnTo>
                  <a:pt x="369887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425" y="530288"/>
            <a:ext cx="368300" cy="47466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612" y="457199"/>
            <a:ext cx="561975" cy="422275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11200" y="63"/>
            <a:ext cx="31750" cy="1052830"/>
          </a:xfrm>
          <a:custGeom>
            <a:avLst/>
            <a:gdLst/>
            <a:ahLst/>
            <a:cxnLst/>
            <a:rect l="l" t="t" r="r" b="b"/>
            <a:pathLst>
              <a:path w="31750" h="1052830">
                <a:moveTo>
                  <a:pt x="31750" y="565086"/>
                </a:moveTo>
                <a:lnTo>
                  <a:pt x="0" y="565086"/>
                </a:lnTo>
                <a:lnTo>
                  <a:pt x="0" y="1052512"/>
                </a:lnTo>
                <a:lnTo>
                  <a:pt x="31750" y="1052512"/>
                </a:lnTo>
                <a:lnTo>
                  <a:pt x="31750" y="565086"/>
                </a:lnTo>
                <a:close/>
              </a:path>
              <a:path w="31750" h="1052830">
                <a:moveTo>
                  <a:pt x="31750" y="0"/>
                </a:moveTo>
                <a:lnTo>
                  <a:pt x="0" y="0"/>
                </a:lnTo>
                <a:lnTo>
                  <a:pt x="0" y="533336"/>
                </a:lnTo>
                <a:lnTo>
                  <a:pt x="31750" y="533336"/>
                </a:lnTo>
                <a:lnTo>
                  <a:pt x="31750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2912" y="533399"/>
            <a:ext cx="8226425" cy="3175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457200" y="2667000"/>
            <a:ext cx="8153400" cy="1905"/>
          </a:xfrm>
          <a:custGeom>
            <a:avLst/>
            <a:gdLst/>
            <a:ahLst/>
            <a:cxnLst/>
            <a:rect l="l" t="t" r="r" b="b"/>
            <a:pathLst>
              <a:path w="8153400" h="1905">
                <a:moveTo>
                  <a:pt x="0" y="0"/>
                </a:moveTo>
                <a:lnTo>
                  <a:pt x="8153400" y="165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58787" y="4419600"/>
            <a:ext cx="8154034" cy="1905"/>
          </a:xfrm>
          <a:custGeom>
            <a:avLst/>
            <a:gdLst/>
            <a:ahLst/>
            <a:cxnLst/>
            <a:rect l="l" t="t" r="r" b="b"/>
            <a:pathLst>
              <a:path w="8154034" h="1904">
                <a:moveTo>
                  <a:pt x="0" y="0"/>
                </a:moveTo>
                <a:lnTo>
                  <a:pt x="8153463" y="1524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6712" y="108013"/>
            <a:ext cx="382905" cy="474980"/>
          </a:xfrm>
          <a:custGeom>
            <a:avLst/>
            <a:gdLst/>
            <a:ahLst/>
            <a:cxnLst/>
            <a:rect l="l" t="t" r="r" b="b"/>
            <a:pathLst>
              <a:path w="382905" h="474980">
                <a:moveTo>
                  <a:pt x="0" y="474662"/>
                </a:moveTo>
                <a:lnTo>
                  <a:pt x="382587" y="474662"/>
                </a:lnTo>
                <a:lnTo>
                  <a:pt x="382587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9300" y="108013"/>
            <a:ext cx="328612" cy="47466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90537" y="530288"/>
            <a:ext cx="370205" cy="474980"/>
          </a:xfrm>
          <a:custGeom>
            <a:avLst/>
            <a:gdLst/>
            <a:ahLst/>
            <a:cxnLst/>
            <a:rect l="l" t="t" r="r" b="b"/>
            <a:pathLst>
              <a:path w="370205" h="474980">
                <a:moveTo>
                  <a:pt x="0" y="474662"/>
                </a:moveTo>
                <a:lnTo>
                  <a:pt x="369887" y="474662"/>
                </a:lnTo>
                <a:lnTo>
                  <a:pt x="369887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0425" y="530288"/>
            <a:ext cx="368300" cy="47466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612" y="457199"/>
            <a:ext cx="561975" cy="422275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11200" y="63"/>
            <a:ext cx="31750" cy="1052830"/>
          </a:xfrm>
          <a:custGeom>
            <a:avLst/>
            <a:gdLst/>
            <a:ahLst/>
            <a:cxnLst/>
            <a:rect l="l" t="t" r="r" b="b"/>
            <a:pathLst>
              <a:path w="31750" h="1052830">
                <a:moveTo>
                  <a:pt x="31750" y="565086"/>
                </a:moveTo>
                <a:lnTo>
                  <a:pt x="0" y="565086"/>
                </a:lnTo>
                <a:lnTo>
                  <a:pt x="0" y="1052512"/>
                </a:lnTo>
                <a:lnTo>
                  <a:pt x="31750" y="1052512"/>
                </a:lnTo>
                <a:lnTo>
                  <a:pt x="31750" y="565086"/>
                </a:lnTo>
                <a:close/>
              </a:path>
              <a:path w="31750" h="1052830">
                <a:moveTo>
                  <a:pt x="31750" y="0"/>
                </a:moveTo>
                <a:lnTo>
                  <a:pt x="0" y="0"/>
                </a:lnTo>
                <a:lnTo>
                  <a:pt x="0" y="533336"/>
                </a:lnTo>
                <a:lnTo>
                  <a:pt x="31750" y="533336"/>
                </a:lnTo>
                <a:lnTo>
                  <a:pt x="31750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42912" y="533399"/>
            <a:ext cx="8226425" cy="317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524" y="-26416"/>
            <a:ext cx="5239385" cy="920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5524" y="1118361"/>
            <a:ext cx="8481060" cy="4720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3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26" Type="http://schemas.openxmlformats.org/officeDocument/2006/relationships/image" Target="../media/image79.png"/><Relationship Id="rId39" Type="http://schemas.openxmlformats.org/officeDocument/2006/relationships/image" Target="../media/image92.png"/><Relationship Id="rId3" Type="http://schemas.openxmlformats.org/officeDocument/2006/relationships/image" Target="../media/image56.png"/><Relationship Id="rId21" Type="http://schemas.openxmlformats.org/officeDocument/2006/relationships/image" Target="../media/image74.png"/><Relationship Id="rId34" Type="http://schemas.openxmlformats.org/officeDocument/2006/relationships/image" Target="../media/image87.png"/><Relationship Id="rId42" Type="http://schemas.openxmlformats.org/officeDocument/2006/relationships/image" Target="../media/image95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5" Type="http://schemas.openxmlformats.org/officeDocument/2006/relationships/image" Target="../media/image78.png"/><Relationship Id="rId33" Type="http://schemas.openxmlformats.org/officeDocument/2006/relationships/image" Target="../media/image86.png"/><Relationship Id="rId38" Type="http://schemas.openxmlformats.org/officeDocument/2006/relationships/image" Target="../media/image91.png"/><Relationship Id="rId46" Type="http://schemas.openxmlformats.org/officeDocument/2006/relationships/image" Target="../media/image99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29" Type="http://schemas.openxmlformats.org/officeDocument/2006/relationships/image" Target="../media/image82.png"/><Relationship Id="rId41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32" Type="http://schemas.openxmlformats.org/officeDocument/2006/relationships/image" Target="../media/image85.png"/><Relationship Id="rId37" Type="http://schemas.openxmlformats.org/officeDocument/2006/relationships/image" Target="../media/image90.png"/><Relationship Id="rId40" Type="http://schemas.openxmlformats.org/officeDocument/2006/relationships/image" Target="../media/image93.png"/><Relationship Id="rId45" Type="http://schemas.openxmlformats.org/officeDocument/2006/relationships/image" Target="../media/image98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28" Type="http://schemas.openxmlformats.org/officeDocument/2006/relationships/image" Target="../media/image81.png"/><Relationship Id="rId36" Type="http://schemas.openxmlformats.org/officeDocument/2006/relationships/image" Target="../media/image89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31" Type="http://schemas.openxmlformats.org/officeDocument/2006/relationships/image" Target="../media/image84.png"/><Relationship Id="rId44" Type="http://schemas.openxmlformats.org/officeDocument/2006/relationships/image" Target="../media/image97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80.png"/><Relationship Id="rId30" Type="http://schemas.openxmlformats.org/officeDocument/2006/relationships/image" Target="../media/image83.png"/><Relationship Id="rId35" Type="http://schemas.openxmlformats.org/officeDocument/2006/relationships/image" Target="../media/image88.png"/><Relationship Id="rId43" Type="http://schemas.openxmlformats.org/officeDocument/2006/relationships/image" Target="../media/image9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5563" y="1630502"/>
            <a:ext cx="5926455" cy="2434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Error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detection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90"/>
              </a:spcBef>
            </a:pPr>
            <a:endParaRPr sz="3200">
              <a:latin typeface="Tahoma"/>
              <a:cs typeface="Tahoma"/>
            </a:endParaRPr>
          </a:p>
          <a:p>
            <a:pPr marL="180213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Arial"/>
                <a:cs typeface="Arial"/>
              </a:rPr>
              <a:t>Error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detection,</a:t>
            </a:r>
            <a:endParaRPr sz="2800">
              <a:latin typeface="Arial"/>
              <a:cs typeface="Arial"/>
            </a:endParaRPr>
          </a:p>
          <a:p>
            <a:pPr marL="1802130" marR="5080">
              <a:lnSpc>
                <a:spcPts val="3350"/>
              </a:lnSpc>
              <a:spcBef>
                <a:spcPts val="105"/>
              </a:spcBef>
            </a:pPr>
            <a:r>
              <a:rPr sz="2800" dirty="0">
                <a:latin typeface="Arial"/>
                <a:cs typeface="Arial"/>
              </a:rPr>
              <a:t>Parity,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Internet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checksum, </a:t>
            </a:r>
            <a:r>
              <a:rPr sz="2800" spc="-20" dirty="0">
                <a:latin typeface="Arial"/>
                <a:cs typeface="Arial"/>
              </a:rPr>
              <a:t>CRC.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76200"/>
            <a:ext cx="8763000" cy="1905"/>
          </a:xfrm>
          <a:custGeom>
            <a:avLst/>
            <a:gdLst/>
            <a:ahLst/>
            <a:cxnLst/>
            <a:rect l="l" t="t" r="r" b="b"/>
            <a:pathLst>
              <a:path w="8763000" h="1905">
                <a:moveTo>
                  <a:pt x="0" y="0"/>
                </a:moveTo>
                <a:lnTo>
                  <a:pt x="8763000" y="16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914400"/>
            <a:ext cx="8763000" cy="1905"/>
          </a:xfrm>
          <a:custGeom>
            <a:avLst/>
            <a:gdLst/>
            <a:ahLst/>
            <a:cxnLst/>
            <a:rect l="l" t="t" r="r" b="b"/>
            <a:pathLst>
              <a:path w="8763000" h="1905">
                <a:moveTo>
                  <a:pt x="0" y="0"/>
                </a:moveTo>
                <a:lnTo>
                  <a:pt x="8763000" y="165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1724" y="281432"/>
            <a:ext cx="883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7066" y="331724"/>
            <a:ext cx="26447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Times New Roman"/>
                <a:cs typeface="Times New Roman"/>
              </a:rPr>
              <a:t>Division</a:t>
            </a:r>
            <a:r>
              <a:rPr sz="2000" b="1" i="1" spc="-4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in</a:t>
            </a:r>
            <a:r>
              <a:rPr sz="2000" b="1" i="1" spc="-3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CRC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spc="-10" dirty="0">
                <a:latin typeface="Times New Roman"/>
                <a:cs typeface="Times New Roman"/>
              </a:rPr>
              <a:t>encoder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324600"/>
            <a:ext cx="8763000" cy="1905"/>
          </a:xfrm>
          <a:custGeom>
            <a:avLst/>
            <a:gdLst/>
            <a:ahLst/>
            <a:cxnLst/>
            <a:rect l="l" t="t" r="r" b="b"/>
            <a:pathLst>
              <a:path w="8763000" h="1904">
                <a:moveTo>
                  <a:pt x="0" y="0"/>
                </a:moveTo>
                <a:lnTo>
                  <a:pt x="8763000" y="1587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3239" y="1000125"/>
            <a:ext cx="4849960" cy="49778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33400"/>
            <a:ext cx="8763000" cy="1905"/>
          </a:xfrm>
          <a:custGeom>
            <a:avLst/>
            <a:gdLst/>
            <a:ahLst/>
            <a:cxnLst/>
            <a:rect l="l" t="t" r="r" b="b"/>
            <a:pathLst>
              <a:path w="8763000" h="1904">
                <a:moveTo>
                  <a:pt x="0" y="0"/>
                </a:moveTo>
                <a:lnTo>
                  <a:pt x="8763000" y="16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371600"/>
            <a:ext cx="8763000" cy="1905"/>
          </a:xfrm>
          <a:custGeom>
            <a:avLst/>
            <a:gdLst/>
            <a:ahLst/>
            <a:cxnLst/>
            <a:rect l="l" t="t" r="r" b="b"/>
            <a:pathLst>
              <a:path w="8763000" h="1905">
                <a:moveTo>
                  <a:pt x="0" y="0"/>
                </a:moveTo>
                <a:lnTo>
                  <a:pt x="8763000" y="165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1724" y="738885"/>
            <a:ext cx="1110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Solution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4142" y="789177"/>
            <a:ext cx="44329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imes New Roman"/>
                <a:cs typeface="Times New Roman"/>
              </a:rPr>
              <a:t>Division</a:t>
            </a:r>
            <a:r>
              <a:rPr sz="2000" b="1" i="1" spc="-3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in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the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CRC decoder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for</a:t>
            </a:r>
            <a:r>
              <a:rPr sz="2000" b="1" i="1" spc="-4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two</a:t>
            </a:r>
            <a:r>
              <a:rPr sz="2000" b="1" i="1" spc="-5" dirty="0">
                <a:latin typeface="Times New Roman"/>
                <a:cs typeface="Times New Roman"/>
              </a:rPr>
              <a:t> </a:t>
            </a:r>
            <a:r>
              <a:rPr sz="2000" b="1" i="1" spc="-10" dirty="0">
                <a:latin typeface="Times New Roman"/>
                <a:cs typeface="Times New Roman"/>
              </a:rPr>
              <a:t>cases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1905"/>
          </a:xfrm>
          <a:custGeom>
            <a:avLst/>
            <a:gdLst/>
            <a:ahLst/>
            <a:cxnLst/>
            <a:rect l="l" t="t" r="r" b="b"/>
            <a:pathLst>
              <a:path w="8763000" h="1904">
                <a:moveTo>
                  <a:pt x="0" y="0"/>
                </a:moveTo>
                <a:lnTo>
                  <a:pt x="8763000" y="1587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712" y="1551050"/>
            <a:ext cx="7655009" cy="453099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163" y="639826"/>
            <a:ext cx="44697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333399"/>
                </a:solidFill>
                <a:latin typeface="Tahoma"/>
                <a:cs typeface="Tahoma"/>
              </a:rPr>
              <a:t>Using</a:t>
            </a:r>
            <a:r>
              <a:rPr sz="4400" b="0" spc="-2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b="0" spc="-10" dirty="0">
                <a:solidFill>
                  <a:srgbClr val="333399"/>
                </a:solidFill>
                <a:latin typeface="Tahoma"/>
                <a:cs typeface="Tahoma"/>
              </a:rPr>
              <a:t>Polynomials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4163" y="1970658"/>
            <a:ext cx="7232650" cy="38296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617220" indent="-343535">
              <a:lnSpc>
                <a:spcPts val="3020"/>
              </a:lnSpc>
              <a:spcBef>
                <a:spcPts val="4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We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can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use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polynomial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to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represent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spc="-50" dirty="0">
                <a:latin typeface="Tahoma"/>
                <a:cs typeface="Tahoma"/>
              </a:rPr>
              <a:t>a </a:t>
            </a:r>
            <a:r>
              <a:rPr sz="2800" dirty="0">
                <a:latin typeface="Tahoma"/>
                <a:cs typeface="Tahoma"/>
              </a:rPr>
              <a:t>binary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word.</a:t>
            </a:r>
            <a:endParaRPr sz="2800">
              <a:latin typeface="Tahoma"/>
              <a:cs typeface="Tahoma"/>
            </a:endParaRPr>
          </a:p>
          <a:p>
            <a:pPr marL="355600" marR="53340" indent="-343535">
              <a:lnSpc>
                <a:spcPts val="3020"/>
              </a:lnSpc>
              <a:spcBef>
                <a:spcPts val="81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Each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bit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from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right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to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left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is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mapped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onto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50" dirty="0">
                <a:latin typeface="Tahoma"/>
                <a:cs typeface="Tahoma"/>
              </a:rPr>
              <a:t>a </a:t>
            </a:r>
            <a:r>
              <a:rPr sz="2800" dirty="0">
                <a:latin typeface="Tahoma"/>
                <a:cs typeface="Tahoma"/>
              </a:rPr>
              <a:t>power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term.</a:t>
            </a:r>
            <a:endParaRPr sz="2800">
              <a:latin typeface="Tahoma"/>
              <a:cs typeface="Tahoma"/>
            </a:endParaRPr>
          </a:p>
          <a:p>
            <a:pPr marL="354330" marR="43180" indent="-342265" algn="just">
              <a:lnSpc>
                <a:spcPct val="90000"/>
              </a:lnSpc>
              <a:spcBef>
                <a:spcPts val="75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The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rightmost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bit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represents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“0”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power 	</a:t>
            </a:r>
            <a:r>
              <a:rPr sz="2800" dirty="0">
                <a:latin typeface="Tahoma"/>
                <a:cs typeface="Tahoma"/>
              </a:rPr>
              <a:t>term.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bit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next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to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it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“1”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power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term, 	</a:t>
            </a:r>
            <a:r>
              <a:rPr sz="2800" spc="-20" dirty="0">
                <a:latin typeface="Tahoma"/>
                <a:cs typeface="Tahoma"/>
              </a:rPr>
              <a:t>etc.</a:t>
            </a:r>
            <a:endParaRPr sz="2800">
              <a:latin typeface="Tahoma"/>
              <a:cs typeface="Tahoma"/>
            </a:endParaRPr>
          </a:p>
          <a:p>
            <a:pPr marL="354330" marR="5080" indent="-342265" algn="just">
              <a:lnSpc>
                <a:spcPts val="3030"/>
              </a:lnSpc>
              <a:spcBef>
                <a:spcPts val="844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If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bit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is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value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zero,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power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term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is 	</a:t>
            </a:r>
            <a:r>
              <a:rPr sz="2800" dirty="0">
                <a:latin typeface="Tahoma"/>
                <a:cs typeface="Tahoma"/>
              </a:rPr>
              <a:t>deleted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from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expression.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33400"/>
            <a:ext cx="8763000" cy="1905"/>
          </a:xfrm>
          <a:custGeom>
            <a:avLst/>
            <a:gdLst/>
            <a:ahLst/>
            <a:cxnLst/>
            <a:rect l="l" t="t" r="r" b="b"/>
            <a:pathLst>
              <a:path w="8763000" h="1904">
                <a:moveTo>
                  <a:pt x="0" y="0"/>
                </a:moveTo>
                <a:lnTo>
                  <a:pt x="8763000" y="16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371600"/>
            <a:ext cx="8763000" cy="1905"/>
          </a:xfrm>
          <a:custGeom>
            <a:avLst/>
            <a:gdLst/>
            <a:ahLst/>
            <a:cxnLst/>
            <a:rect l="l" t="t" r="r" b="b"/>
            <a:pathLst>
              <a:path w="8763000" h="1905">
                <a:moveTo>
                  <a:pt x="0" y="0"/>
                </a:moveTo>
                <a:lnTo>
                  <a:pt x="8763000" y="165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1724" y="738885"/>
            <a:ext cx="16440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b="1" spc="-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10.21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79066" y="738885"/>
            <a:ext cx="4284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3333CC"/>
                </a:solidFill>
              </a:rPr>
              <a:t>A</a:t>
            </a:r>
            <a:r>
              <a:rPr sz="2400" i="1" spc="-5" dirty="0">
                <a:solidFill>
                  <a:srgbClr val="3333CC"/>
                </a:solidFill>
              </a:rPr>
              <a:t> </a:t>
            </a:r>
            <a:r>
              <a:rPr i="1" dirty="0"/>
              <a:t>polynomial</a:t>
            </a:r>
            <a:r>
              <a:rPr i="1" spc="-40" dirty="0"/>
              <a:t> </a:t>
            </a:r>
            <a:r>
              <a:rPr i="1" dirty="0"/>
              <a:t>to</a:t>
            </a:r>
            <a:r>
              <a:rPr i="1" spc="-10" dirty="0"/>
              <a:t> </a:t>
            </a:r>
            <a:r>
              <a:rPr i="1" dirty="0"/>
              <a:t>represent</a:t>
            </a:r>
            <a:r>
              <a:rPr i="1" spc="-35" dirty="0"/>
              <a:t> </a:t>
            </a:r>
            <a:r>
              <a:rPr i="1" dirty="0"/>
              <a:t>a binary</a:t>
            </a:r>
            <a:r>
              <a:rPr i="1" spc="-35" dirty="0"/>
              <a:t> </a:t>
            </a:r>
            <a:r>
              <a:rPr i="1" spc="-20" dirty="0"/>
              <a:t>word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1905"/>
          </a:xfrm>
          <a:custGeom>
            <a:avLst/>
            <a:gdLst/>
            <a:ahLst/>
            <a:cxnLst/>
            <a:rect l="l" t="t" r="r" b="b"/>
            <a:pathLst>
              <a:path w="8763000" h="1904">
                <a:moveTo>
                  <a:pt x="0" y="0"/>
                </a:moveTo>
                <a:lnTo>
                  <a:pt x="8763000" y="1587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2560701"/>
            <a:ext cx="8848725" cy="238672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1905"/>
          </a:xfrm>
          <a:custGeom>
            <a:avLst/>
            <a:gdLst/>
            <a:ahLst/>
            <a:cxnLst/>
            <a:rect l="l" t="t" r="r" b="b"/>
            <a:pathLst>
              <a:path w="8763000" h="1905">
                <a:moveTo>
                  <a:pt x="0" y="0"/>
                </a:moveTo>
                <a:lnTo>
                  <a:pt x="8763000" y="16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990600"/>
            <a:ext cx="8763000" cy="1905"/>
          </a:xfrm>
          <a:custGeom>
            <a:avLst/>
            <a:gdLst/>
            <a:ahLst/>
            <a:cxnLst/>
            <a:rect l="l" t="t" r="r" b="b"/>
            <a:pathLst>
              <a:path w="8763000" h="1905">
                <a:moveTo>
                  <a:pt x="0" y="0"/>
                </a:moveTo>
                <a:lnTo>
                  <a:pt x="8763000" y="165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6697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  <a:tabLst>
                <a:tab pos="1859914" algn="l"/>
              </a:tabLst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spc="-7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3333CC"/>
                </a:solidFill>
                <a:latin typeface="Times New Roman"/>
                <a:cs typeface="Times New Roman"/>
              </a:rPr>
              <a:t>10.22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i="1" dirty="0"/>
              <a:t>CRC</a:t>
            </a:r>
            <a:r>
              <a:rPr i="1" spc="-5" dirty="0"/>
              <a:t> </a:t>
            </a:r>
            <a:r>
              <a:rPr i="1" dirty="0"/>
              <a:t>division</a:t>
            </a:r>
            <a:r>
              <a:rPr i="1" spc="-40" dirty="0"/>
              <a:t> </a:t>
            </a:r>
            <a:r>
              <a:rPr i="1" dirty="0"/>
              <a:t>using</a:t>
            </a:r>
            <a:r>
              <a:rPr i="1" spc="-35" dirty="0"/>
              <a:t> </a:t>
            </a:r>
            <a:r>
              <a:rPr i="1" spc="-10" dirty="0"/>
              <a:t>polynomials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1905"/>
          </a:xfrm>
          <a:custGeom>
            <a:avLst/>
            <a:gdLst/>
            <a:ahLst/>
            <a:cxnLst/>
            <a:rect l="l" t="t" r="r" b="b"/>
            <a:pathLst>
              <a:path w="8763000" h="1904">
                <a:moveTo>
                  <a:pt x="0" y="0"/>
                </a:moveTo>
                <a:lnTo>
                  <a:pt x="8763000" y="1587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6275" y="1524063"/>
            <a:ext cx="6097524" cy="424148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300" y="2759075"/>
            <a:ext cx="8077200" cy="14986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5080" rIns="0" bIns="0" rtlCol="0">
            <a:spAutoFit/>
          </a:bodyPr>
          <a:lstStyle/>
          <a:p>
            <a:pPr marL="273050" marR="254000" algn="ctr">
              <a:lnSpc>
                <a:spcPts val="3840"/>
              </a:lnSpc>
              <a:spcBef>
                <a:spcPts val="40"/>
              </a:spcBef>
            </a:pP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divisor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cyclic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code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normally </a:t>
            </a:r>
            <a:r>
              <a:rPr sz="3200" b="1" dirty="0">
                <a:latin typeface="Arial"/>
                <a:cs typeface="Arial"/>
              </a:rPr>
              <a:t>called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generator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polynomial</a:t>
            </a:r>
            <a:endParaRPr sz="3200">
              <a:latin typeface="Arial"/>
              <a:cs typeface="Arial"/>
            </a:endParaRPr>
          </a:p>
          <a:p>
            <a:pPr marL="4445" algn="ctr">
              <a:lnSpc>
                <a:spcPts val="3710"/>
              </a:lnSpc>
            </a:pPr>
            <a:r>
              <a:rPr sz="3200" b="1" dirty="0">
                <a:latin typeface="Arial"/>
                <a:cs typeface="Arial"/>
              </a:rPr>
              <a:t>or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simply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generator.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2024062"/>
            <a:ext cx="1143000" cy="56673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3826" y="1999564"/>
            <a:ext cx="716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057400"/>
            <a:ext cx="8683625" cy="1905"/>
          </a:xfrm>
          <a:custGeom>
            <a:avLst/>
            <a:gdLst/>
            <a:ahLst/>
            <a:cxnLst/>
            <a:rect l="l" t="t" r="r" b="b"/>
            <a:pathLst>
              <a:path w="8683625" h="1905">
                <a:moveTo>
                  <a:pt x="0" y="0"/>
                </a:moveTo>
                <a:lnTo>
                  <a:pt x="8683625" y="165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0187" y="5715000"/>
            <a:ext cx="8685530" cy="1905"/>
          </a:xfrm>
          <a:custGeom>
            <a:avLst/>
            <a:gdLst/>
            <a:ahLst/>
            <a:cxnLst/>
            <a:rect l="l" t="t" r="r" b="b"/>
            <a:pathLst>
              <a:path w="8685530" h="1904">
                <a:moveTo>
                  <a:pt x="0" y="0"/>
                </a:moveTo>
                <a:lnTo>
                  <a:pt x="8685212" y="1587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" y="2149475"/>
            <a:ext cx="8496300" cy="3378200"/>
          </a:xfrm>
          <a:custGeom>
            <a:avLst/>
            <a:gdLst/>
            <a:ahLst/>
            <a:cxnLst/>
            <a:rect l="l" t="t" r="r" b="b"/>
            <a:pathLst>
              <a:path w="8496300" h="3378200">
                <a:moveTo>
                  <a:pt x="8496300" y="0"/>
                </a:moveTo>
                <a:lnTo>
                  <a:pt x="0" y="0"/>
                </a:lnTo>
                <a:lnTo>
                  <a:pt x="0" y="3378200"/>
                </a:lnTo>
                <a:lnTo>
                  <a:pt x="8496300" y="3378200"/>
                </a:lnTo>
                <a:lnTo>
                  <a:pt x="8496300" y="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9824" y="2125218"/>
            <a:ext cx="775970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5095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In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cyclic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code,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If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(x)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≠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0,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one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more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bits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corrupted. </a:t>
            </a:r>
            <a:r>
              <a:rPr sz="3200" dirty="0">
                <a:latin typeface="Arial"/>
                <a:cs typeface="Arial"/>
              </a:rPr>
              <a:t>If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(x)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= 0,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either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151" y="4076141"/>
            <a:ext cx="6745605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2915" indent="-450215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AutoNum type="alphaLcPeriod"/>
              <a:tabLst>
                <a:tab pos="462915" algn="l"/>
              </a:tabLst>
            </a:pPr>
            <a:r>
              <a:rPr sz="3200" b="1" dirty="0">
                <a:latin typeface="Arial"/>
                <a:cs typeface="Arial"/>
              </a:rPr>
              <a:t>No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bit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corrupted.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or</a:t>
            </a:r>
            <a:endParaRPr sz="3200">
              <a:latin typeface="Arial"/>
              <a:cs typeface="Arial"/>
            </a:endParaRPr>
          </a:p>
          <a:p>
            <a:pPr marL="463550" marR="5080" indent="-451484">
              <a:lnSpc>
                <a:spcPct val="100000"/>
              </a:lnSpc>
              <a:buAutoNum type="alphaLcPeriod"/>
              <a:tabLst>
                <a:tab pos="463550" algn="l"/>
                <a:tab pos="483234" algn="l"/>
              </a:tabLst>
            </a:pP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3200" b="1" dirty="0">
                <a:latin typeface="Arial"/>
                <a:cs typeface="Arial"/>
              </a:rPr>
              <a:t>Some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bits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are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corrupted,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but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the </a:t>
            </a:r>
            <a:r>
              <a:rPr sz="3200" b="1" dirty="0">
                <a:latin typeface="Arial"/>
                <a:cs typeface="Arial"/>
              </a:rPr>
              <a:t>decoder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failed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to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detect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them.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371536"/>
            <a:ext cx="1143000" cy="56673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65226" y="1346961"/>
            <a:ext cx="71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023" y="1053160"/>
            <a:ext cx="8661400" cy="4949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 marR="43180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latin typeface="Times New Roman"/>
                <a:cs typeface="Times New Roman"/>
              </a:rPr>
              <a:t>Which</a:t>
            </a:r>
            <a:r>
              <a:rPr sz="2800" b="1" i="1" spc="-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following</a:t>
            </a:r>
            <a:r>
              <a:rPr sz="2800" b="1" i="1" spc="-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g(x)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values</a:t>
            </a:r>
            <a:r>
              <a:rPr sz="2800" b="1" i="1" spc="-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guarantees</a:t>
            </a:r>
            <a:r>
              <a:rPr sz="2800" b="1" i="1" spc="-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that</a:t>
            </a:r>
            <a:r>
              <a:rPr sz="2800" b="1" i="1" spc="-50" dirty="0">
                <a:latin typeface="Times New Roman"/>
                <a:cs typeface="Times New Roman"/>
              </a:rPr>
              <a:t> a </a:t>
            </a:r>
            <a:r>
              <a:rPr sz="2800" b="1" i="1" spc="-10" dirty="0">
                <a:latin typeface="Times New Roman"/>
                <a:cs typeface="Times New Roman"/>
              </a:rPr>
              <a:t>single-</a:t>
            </a:r>
            <a:r>
              <a:rPr sz="2800" b="1" i="1" dirty="0">
                <a:latin typeface="Times New Roman"/>
                <a:cs typeface="Times New Roman"/>
              </a:rPr>
              <a:t>bit</a:t>
            </a:r>
            <a:r>
              <a:rPr sz="2800" b="1" i="1" spc="-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error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caught?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For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each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case,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what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error </a:t>
            </a:r>
            <a:r>
              <a:rPr sz="2800" b="1" i="1" dirty="0">
                <a:latin typeface="Times New Roman"/>
                <a:cs typeface="Times New Roman"/>
              </a:rPr>
              <a:t>that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cannot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be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caught?</a:t>
            </a:r>
            <a:endParaRPr sz="2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  <a:tabLst>
                <a:tab pos="520700" algn="l"/>
                <a:tab pos="1878964" algn="l"/>
                <a:tab pos="3598545" algn="l"/>
              </a:tabLst>
            </a:pPr>
            <a:r>
              <a:rPr sz="28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a.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b="1" i="1" dirty="0">
                <a:latin typeface="Times New Roman"/>
                <a:cs typeface="Times New Roman"/>
              </a:rPr>
              <a:t>x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+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0" dirty="0">
                <a:latin typeface="Times New Roman"/>
                <a:cs typeface="Times New Roman"/>
              </a:rPr>
              <a:t>1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b.</a:t>
            </a:r>
            <a:r>
              <a:rPr sz="28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x</a:t>
            </a:r>
            <a:r>
              <a:rPr sz="2775" b="1" spc="-37" baseline="25525" dirty="0">
                <a:latin typeface="Times New Roman"/>
                <a:cs typeface="Times New Roman"/>
              </a:rPr>
              <a:t>3</a:t>
            </a:r>
            <a:r>
              <a:rPr sz="2775" b="1" baseline="25525" dirty="0">
                <a:latin typeface="Times New Roman"/>
                <a:cs typeface="Times New Roman"/>
              </a:rPr>
              <a:t>	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c.</a:t>
            </a:r>
            <a:r>
              <a:rPr sz="28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5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810"/>
              </a:spcBef>
            </a:pPr>
            <a:r>
              <a:rPr sz="28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429259" marR="200025" indent="-353695">
              <a:lnSpc>
                <a:spcPct val="100000"/>
              </a:lnSpc>
              <a:buClr>
                <a:srgbClr val="FF0000"/>
              </a:buClr>
              <a:buAutoNum type="alphaLcPeriod"/>
              <a:tabLst>
                <a:tab pos="431165" algn="l"/>
              </a:tabLst>
            </a:pPr>
            <a:r>
              <a:rPr sz="2800" b="1" i="1" dirty="0">
                <a:latin typeface="Times New Roman"/>
                <a:cs typeface="Times New Roman"/>
              </a:rPr>
              <a:t>No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x</a:t>
            </a:r>
            <a:r>
              <a:rPr sz="2775" b="1" i="1" baseline="25525" dirty="0">
                <a:latin typeface="Times New Roman"/>
                <a:cs typeface="Times New Roman"/>
              </a:rPr>
              <a:t>i</a:t>
            </a:r>
            <a:r>
              <a:rPr sz="2775" b="1" i="1" spc="322" baseline="255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can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divisible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by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x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+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1.</a:t>
            </a:r>
            <a:r>
              <a:rPr sz="2800" b="1" i="1" spc="-114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Any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single-</a:t>
            </a:r>
            <a:r>
              <a:rPr sz="2800" b="1" i="1" dirty="0">
                <a:latin typeface="Times New Roman"/>
                <a:cs typeface="Times New Roman"/>
              </a:rPr>
              <a:t>bit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error</a:t>
            </a:r>
            <a:r>
              <a:rPr sz="2800" b="1" i="1" spc="-25" dirty="0">
                <a:latin typeface="Times New Roman"/>
                <a:cs typeface="Times New Roman"/>
              </a:rPr>
              <a:t> can 	</a:t>
            </a:r>
            <a:r>
              <a:rPr sz="2800" b="1" i="1" dirty="0">
                <a:latin typeface="Times New Roman"/>
                <a:cs typeface="Times New Roman"/>
              </a:rPr>
              <a:t>be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caught.</a:t>
            </a:r>
            <a:endParaRPr sz="2800">
              <a:latin typeface="Times New Roman"/>
              <a:cs typeface="Times New Roman"/>
            </a:endParaRPr>
          </a:p>
          <a:p>
            <a:pPr marL="328930" marR="419100" indent="-253365">
              <a:lnSpc>
                <a:spcPct val="100000"/>
              </a:lnSpc>
              <a:buClr>
                <a:srgbClr val="FF0000"/>
              </a:buClr>
              <a:buAutoNum type="alphaLcPeriod"/>
              <a:tabLst>
                <a:tab pos="328930" algn="l"/>
                <a:tab pos="429895" algn="l"/>
              </a:tabLst>
            </a:pPr>
            <a:r>
              <a:rPr sz="2800" b="1" i="1" dirty="0">
                <a:latin typeface="Times New Roman"/>
                <a:cs typeface="Times New Roman"/>
              </a:rPr>
              <a:t>	If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equal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to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or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greater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than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3,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x</a:t>
            </a:r>
            <a:r>
              <a:rPr sz="2775" b="1" i="1" baseline="25525" dirty="0">
                <a:latin typeface="Times New Roman"/>
                <a:cs typeface="Times New Roman"/>
              </a:rPr>
              <a:t>i</a:t>
            </a:r>
            <a:r>
              <a:rPr sz="2775" b="1" i="1" spc="-37" baseline="255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divisible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by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g(x). </a:t>
            </a:r>
            <a:r>
              <a:rPr sz="2800" b="1" i="1" dirty="0">
                <a:latin typeface="Times New Roman"/>
                <a:cs typeface="Times New Roman"/>
              </a:rPr>
              <a:t>All</a:t>
            </a:r>
            <a:r>
              <a:rPr sz="2800" b="1" i="1" spc="-10" dirty="0">
                <a:latin typeface="Times New Roman"/>
                <a:cs typeface="Times New Roman"/>
              </a:rPr>
              <a:t> single-</a:t>
            </a:r>
            <a:r>
              <a:rPr sz="2800" b="1" i="1" dirty="0">
                <a:latin typeface="Times New Roman"/>
                <a:cs typeface="Times New Roman"/>
              </a:rPr>
              <a:t>bit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errors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in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positions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to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3 are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caught.</a:t>
            </a:r>
            <a:endParaRPr sz="2800">
              <a:latin typeface="Times New Roman"/>
              <a:cs typeface="Times New Roman"/>
            </a:endParaRPr>
          </a:p>
          <a:p>
            <a:pPr marL="396240" marR="558800" indent="-320675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AutoNum type="alphaLcPeriod"/>
              <a:tabLst>
                <a:tab pos="431165" algn="l"/>
                <a:tab pos="4329430" algn="l"/>
              </a:tabLst>
            </a:pPr>
            <a:r>
              <a:rPr sz="2800" b="1" i="1" dirty="0">
                <a:latin typeface="Times New Roman"/>
                <a:cs typeface="Times New Roman"/>
              </a:rPr>
              <a:t>All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values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make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x</a:t>
            </a:r>
            <a:r>
              <a:rPr sz="2775" b="1" i="1" baseline="25525" dirty="0">
                <a:latin typeface="Times New Roman"/>
                <a:cs typeface="Times New Roman"/>
              </a:rPr>
              <a:t>i</a:t>
            </a:r>
            <a:r>
              <a:rPr sz="2775" b="1" i="1" spc="300" baseline="255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divisible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by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g(x).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No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single-</a:t>
            </a:r>
            <a:r>
              <a:rPr sz="2800" b="1" i="1" spc="-25" dirty="0">
                <a:latin typeface="Times New Roman"/>
                <a:cs typeface="Times New Roman"/>
              </a:rPr>
              <a:t>bit 	</a:t>
            </a:r>
            <a:r>
              <a:rPr sz="2800" b="1" i="1" dirty="0">
                <a:latin typeface="Times New Roman"/>
                <a:cs typeface="Times New Roman"/>
              </a:rPr>
              <a:t>error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can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be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caught.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spc="-20" dirty="0">
                <a:latin typeface="Times New Roman"/>
                <a:cs typeface="Times New Roman"/>
              </a:rPr>
              <a:t>This</a:t>
            </a:r>
            <a:r>
              <a:rPr sz="2800" b="1" i="1" dirty="0">
                <a:latin typeface="Times New Roman"/>
                <a:cs typeface="Times New Roman"/>
              </a:rPr>
              <a:t>	g(x)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useless.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3200" i="1" spc="-10" dirty="0">
                <a:solidFill>
                  <a:srgbClr val="FF0000"/>
                </a:solidFill>
              </a:rPr>
              <a:t>Example</a:t>
            </a:r>
            <a:endParaRPr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286000"/>
            <a:ext cx="8153400" cy="1905"/>
          </a:xfrm>
          <a:custGeom>
            <a:avLst/>
            <a:gdLst/>
            <a:ahLst/>
            <a:cxnLst/>
            <a:rect l="l" t="t" r="r" b="b"/>
            <a:pathLst>
              <a:path w="8153400" h="1905">
                <a:moveTo>
                  <a:pt x="0" y="0"/>
                </a:moveTo>
                <a:lnTo>
                  <a:pt x="8153400" y="165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8787" y="4495800"/>
            <a:ext cx="8154034" cy="1905"/>
          </a:xfrm>
          <a:custGeom>
            <a:avLst/>
            <a:gdLst/>
            <a:ahLst/>
            <a:cxnLst/>
            <a:rect l="l" t="t" r="r" b="b"/>
            <a:pathLst>
              <a:path w="8154034" h="1904">
                <a:moveTo>
                  <a:pt x="0" y="0"/>
                </a:moveTo>
                <a:lnTo>
                  <a:pt x="8153463" y="1524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5300" y="2378075"/>
            <a:ext cx="8077200" cy="19685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5080" rIns="0" bIns="0" rtlCol="0">
            <a:spAutoFit/>
          </a:bodyPr>
          <a:lstStyle/>
          <a:p>
            <a:pPr marL="831215" marR="822960" algn="ctr">
              <a:lnSpc>
                <a:spcPts val="3840"/>
              </a:lnSpc>
              <a:spcBef>
                <a:spcPts val="40"/>
              </a:spcBef>
            </a:pPr>
            <a:r>
              <a:rPr sz="3200" b="1" dirty="0">
                <a:latin typeface="Arial"/>
                <a:cs typeface="Arial"/>
              </a:rPr>
              <a:t>If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generator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cannot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divide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x</a:t>
            </a:r>
            <a:r>
              <a:rPr sz="3150" b="1" baseline="25132" dirty="0">
                <a:latin typeface="Arial"/>
                <a:cs typeface="Arial"/>
              </a:rPr>
              <a:t>t</a:t>
            </a:r>
            <a:r>
              <a:rPr sz="3150" b="1" spc="442" baseline="25132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+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0" dirty="0">
                <a:latin typeface="Arial"/>
                <a:cs typeface="Arial"/>
              </a:rPr>
              <a:t>1 </a:t>
            </a:r>
            <a:r>
              <a:rPr sz="3200" b="1" dirty="0">
                <a:latin typeface="Arial"/>
                <a:cs typeface="Arial"/>
              </a:rPr>
              <a:t>(t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between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0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and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n –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1),</a:t>
            </a:r>
            <a:endParaRPr sz="3200">
              <a:latin typeface="Arial"/>
              <a:cs typeface="Arial"/>
            </a:endParaRPr>
          </a:p>
          <a:p>
            <a:pPr marL="1141730" marR="1133475" algn="ctr">
              <a:lnSpc>
                <a:spcPts val="3840"/>
              </a:lnSpc>
            </a:pPr>
            <a:r>
              <a:rPr sz="3200" b="1" dirty="0">
                <a:latin typeface="Arial"/>
                <a:cs typeface="Arial"/>
              </a:rPr>
              <a:t>then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all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isolated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double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errors </a:t>
            </a:r>
            <a:r>
              <a:rPr sz="3200" b="1" dirty="0">
                <a:latin typeface="Arial"/>
                <a:cs typeface="Arial"/>
              </a:rPr>
              <a:t>can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detected.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600136"/>
            <a:ext cx="1143000" cy="56673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7626" y="1575638"/>
            <a:ext cx="716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20" dirty="0">
                <a:solidFill>
                  <a:srgbClr val="FF0000"/>
                </a:solidFill>
              </a:rPr>
              <a:t>Note</a:t>
            </a:r>
            <a:endParaRPr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323" y="1038809"/>
            <a:ext cx="8745855" cy="531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 marR="43180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latin typeface="Times New Roman"/>
                <a:cs typeface="Times New Roman"/>
              </a:rPr>
              <a:t>Find</a:t>
            </a:r>
            <a:r>
              <a:rPr sz="2800" b="1" i="1" spc="229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2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status</a:t>
            </a:r>
            <a:r>
              <a:rPr sz="2800" b="1" i="1" spc="2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2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2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following</a:t>
            </a:r>
            <a:r>
              <a:rPr sz="2800" b="1" i="1" spc="2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generators</a:t>
            </a:r>
            <a:r>
              <a:rPr sz="2800" b="1" i="1" spc="2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related</a:t>
            </a:r>
            <a:r>
              <a:rPr sz="2800" b="1" i="1" spc="2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to</a:t>
            </a:r>
            <a:r>
              <a:rPr sz="2800" b="1" i="1" spc="245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two </a:t>
            </a:r>
            <a:r>
              <a:rPr sz="2800" b="1" i="1" dirty="0">
                <a:latin typeface="Times New Roman"/>
                <a:cs typeface="Times New Roman"/>
              </a:rPr>
              <a:t>isolated,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single-</a:t>
            </a:r>
            <a:r>
              <a:rPr sz="2800" b="1" i="1" dirty="0">
                <a:latin typeface="Times New Roman"/>
                <a:cs typeface="Times New Roman"/>
              </a:rPr>
              <a:t>bit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errors.</a:t>
            </a:r>
            <a:endParaRPr sz="28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tabLst>
                <a:tab pos="1715135" algn="l"/>
                <a:tab pos="3458845" algn="l"/>
                <a:tab pos="5862320" algn="l"/>
              </a:tabLst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a.</a:t>
            </a:r>
            <a:r>
              <a:rPr sz="2800" b="1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x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+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spc="-50" dirty="0">
                <a:latin typeface="Times New Roman"/>
                <a:cs typeface="Times New Roman"/>
              </a:rPr>
              <a:t>1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b.</a:t>
            </a:r>
            <a:r>
              <a:rPr sz="28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x</a:t>
            </a:r>
            <a:r>
              <a:rPr sz="2775" b="1" i="1" baseline="25525" dirty="0">
                <a:latin typeface="Times New Roman"/>
                <a:cs typeface="Times New Roman"/>
              </a:rPr>
              <a:t>4</a:t>
            </a:r>
            <a:r>
              <a:rPr sz="2775" b="1" i="1" spc="330" baseline="255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+ </a:t>
            </a:r>
            <a:r>
              <a:rPr sz="2800" b="1" i="1" spc="-50" dirty="0">
                <a:latin typeface="Times New Roman"/>
                <a:cs typeface="Times New Roman"/>
              </a:rPr>
              <a:t>1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c.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x</a:t>
            </a:r>
            <a:r>
              <a:rPr sz="2775" b="1" i="1" baseline="25525" dirty="0">
                <a:latin typeface="Times New Roman"/>
                <a:cs typeface="Times New Roman"/>
              </a:rPr>
              <a:t>7</a:t>
            </a:r>
            <a:r>
              <a:rPr sz="2775" b="1" i="1" spc="330" baseline="255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+ x</a:t>
            </a:r>
            <a:r>
              <a:rPr sz="2775" b="1" i="1" baseline="25525" dirty="0">
                <a:latin typeface="Times New Roman"/>
                <a:cs typeface="Times New Roman"/>
              </a:rPr>
              <a:t>6</a:t>
            </a:r>
            <a:r>
              <a:rPr sz="2775" b="1" i="1" spc="337" baseline="255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+ </a:t>
            </a:r>
            <a:r>
              <a:rPr sz="2800" b="1" i="1" spc="-50" dirty="0">
                <a:latin typeface="Times New Roman"/>
                <a:cs typeface="Times New Roman"/>
              </a:rPr>
              <a:t>1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800" b="1" i="1" dirty="0">
                <a:latin typeface="Times New Roman"/>
                <a:cs typeface="Times New Roman"/>
              </a:rPr>
              <a:t>.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x</a:t>
            </a:r>
            <a:r>
              <a:rPr sz="2775" b="1" i="1" baseline="25525" dirty="0">
                <a:latin typeface="Times New Roman"/>
                <a:cs typeface="Times New Roman"/>
              </a:rPr>
              <a:t>15</a:t>
            </a:r>
            <a:r>
              <a:rPr sz="2775" b="1" i="1" spc="337" baseline="255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+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x</a:t>
            </a:r>
            <a:r>
              <a:rPr sz="2775" b="1" i="1" baseline="25525" dirty="0">
                <a:latin typeface="Times New Roman"/>
                <a:cs typeface="Times New Roman"/>
              </a:rPr>
              <a:t>14</a:t>
            </a:r>
            <a:r>
              <a:rPr sz="2775" b="1" i="1" spc="337" baseline="255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+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350"/>
              </a:spcBef>
            </a:pPr>
            <a:r>
              <a:rPr sz="28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441959" marR="916940" indent="-353695">
              <a:lnSpc>
                <a:spcPct val="100000"/>
              </a:lnSpc>
              <a:buClr>
                <a:srgbClr val="FF0000"/>
              </a:buClr>
              <a:buAutoNum type="alphaLcPeriod"/>
              <a:tabLst>
                <a:tab pos="443865" algn="l"/>
              </a:tabLst>
            </a:pPr>
            <a:r>
              <a:rPr sz="2800" b="1" i="1" dirty="0">
                <a:latin typeface="Times New Roman"/>
                <a:cs typeface="Times New Roman"/>
              </a:rPr>
              <a:t>This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very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poor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choice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for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-20" dirty="0">
                <a:latin typeface="Times New Roman"/>
                <a:cs typeface="Times New Roman"/>
              </a:rPr>
              <a:t> generator.</a:t>
            </a:r>
            <a:r>
              <a:rPr sz="2800" b="1" i="1" spc="-1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Any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two 	</a:t>
            </a:r>
            <a:r>
              <a:rPr sz="2800" b="1" i="1" dirty="0">
                <a:latin typeface="Times New Roman"/>
                <a:cs typeface="Times New Roman"/>
              </a:rPr>
              <a:t>errors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next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to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each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other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cannot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be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detected.</a:t>
            </a:r>
            <a:endParaRPr sz="2800">
              <a:latin typeface="Times New Roman"/>
              <a:cs typeface="Times New Roman"/>
            </a:endParaRPr>
          </a:p>
          <a:p>
            <a:pPr marL="442595" marR="580390" indent="-354330">
              <a:lnSpc>
                <a:spcPct val="100000"/>
              </a:lnSpc>
              <a:buClr>
                <a:srgbClr val="FF0000"/>
              </a:buClr>
              <a:buAutoNum type="alphaLcPeriod"/>
              <a:tabLst>
                <a:tab pos="533400" algn="l"/>
              </a:tabLst>
            </a:pPr>
            <a:r>
              <a:rPr sz="2800" b="1" i="1" dirty="0">
                <a:latin typeface="Times New Roman"/>
                <a:cs typeface="Times New Roman"/>
              </a:rPr>
              <a:t>This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generator</a:t>
            </a:r>
            <a:r>
              <a:rPr sz="2800" b="1" i="1" spc="-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cannot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detect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two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errors</a:t>
            </a:r>
            <a:r>
              <a:rPr sz="2800" b="1" i="1" spc="-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that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are</a:t>
            </a:r>
            <a:r>
              <a:rPr sz="2800" b="1" i="1" spc="-65" dirty="0">
                <a:latin typeface="Times New Roman"/>
                <a:cs typeface="Times New Roman"/>
              </a:rPr>
              <a:t> </a:t>
            </a:r>
            <a:r>
              <a:rPr sz="2800" b="1" i="1" spc="-20" dirty="0">
                <a:latin typeface="Times New Roman"/>
                <a:cs typeface="Times New Roman"/>
              </a:rPr>
              <a:t>four 	</a:t>
            </a:r>
            <a:r>
              <a:rPr sz="2800" b="1" i="1" dirty="0">
                <a:latin typeface="Times New Roman"/>
                <a:cs typeface="Times New Roman"/>
              </a:rPr>
              <a:t>positions</a:t>
            </a:r>
            <a:r>
              <a:rPr sz="2800" b="1" i="1" spc="-9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apart.</a:t>
            </a:r>
            <a:endParaRPr sz="2800">
              <a:latin typeface="Times New Roman"/>
              <a:cs typeface="Times New Roman"/>
            </a:endParaRPr>
          </a:p>
          <a:p>
            <a:pPr marL="423545" indent="-334645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AutoNum type="alphaLcPeriod"/>
              <a:tabLst>
                <a:tab pos="423545" algn="l"/>
              </a:tabLst>
            </a:pPr>
            <a:r>
              <a:rPr sz="2800" b="1" i="1" dirty="0">
                <a:latin typeface="Times New Roman"/>
                <a:cs typeface="Times New Roman"/>
              </a:rPr>
              <a:t>This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good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choice</a:t>
            </a:r>
            <a:r>
              <a:rPr sz="2800" b="1" i="1" spc="-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for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this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purpose.</a:t>
            </a:r>
            <a:endParaRPr sz="2800">
              <a:latin typeface="Times New Roman"/>
              <a:cs typeface="Times New Roman"/>
            </a:endParaRPr>
          </a:p>
          <a:p>
            <a:pPr marL="442595" marR="769620" indent="-354330">
              <a:lnSpc>
                <a:spcPct val="100000"/>
              </a:lnSpc>
              <a:buClr>
                <a:srgbClr val="FF0000"/>
              </a:buClr>
              <a:buAutoNum type="alphaLcPeriod"/>
              <a:tabLst>
                <a:tab pos="533400" algn="l"/>
              </a:tabLst>
            </a:pPr>
            <a:r>
              <a:rPr sz="2800" b="1" i="1" dirty="0">
                <a:latin typeface="Times New Roman"/>
                <a:cs typeface="Times New Roman"/>
              </a:rPr>
              <a:t>This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polynomial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cannot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divide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x</a:t>
            </a:r>
            <a:r>
              <a:rPr sz="2775" b="1" i="1" baseline="25525" dirty="0">
                <a:latin typeface="Times New Roman"/>
                <a:cs typeface="Times New Roman"/>
              </a:rPr>
              <a:t>t</a:t>
            </a:r>
            <a:r>
              <a:rPr sz="2775" b="1" i="1" spc="300" baseline="255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+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if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less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spc="-20" dirty="0">
                <a:latin typeface="Times New Roman"/>
                <a:cs typeface="Times New Roman"/>
              </a:rPr>
              <a:t>than 	</a:t>
            </a:r>
            <a:r>
              <a:rPr sz="2800" b="1" i="1" spc="-10" dirty="0">
                <a:latin typeface="Times New Roman"/>
                <a:cs typeface="Times New Roman"/>
              </a:rPr>
              <a:t>32,768.</a:t>
            </a:r>
            <a:r>
              <a:rPr sz="2800" b="1" i="1" spc="-1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-1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codeword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with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two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isolated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errors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up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to 	</a:t>
            </a:r>
            <a:r>
              <a:rPr sz="2800" b="1" i="1" dirty="0">
                <a:latin typeface="Times New Roman"/>
                <a:cs typeface="Times New Roman"/>
              </a:rPr>
              <a:t>32,768</a:t>
            </a:r>
            <a:r>
              <a:rPr sz="2800" b="1" i="1" spc="-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bits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apart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can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be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detected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by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this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generator.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3200" i="1" spc="-10" dirty="0">
                <a:solidFill>
                  <a:srgbClr val="FF0000"/>
                </a:solidFill>
              </a:rPr>
              <a:t>Example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2900" y="1803400"/>
            <a:ext cx="8153400" cy="1905"/>
          </a:xfrm>
          <a:custGeom>
            <a:avLst/>
            <a:gdLst/>
            <a:ahLst/>
            <a:cxnLst/>
            <a:rect l="l" t="t" r="r" b="b"/>
            <a:pathLst>
              <a:path w="8153400" h="1905">
                <a:moveTo>
                  <a:pt x="0" y="0"/>
                </a:moveTo>
                <a:lnTo>
                  <a:pt x="8153400" y="165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4487" y="5892800"/>
            <a:ext cx="8154034" cy="1905"/>
          </a:xfrm>
          <a:custGeom>
            <a:avLst/>
            <a:gdLst/>
            <a:ahLst/>
            <a:cxnLst/>
            <a:rect l="l" t="t" r="r" b="b"/>
            <a:pathLst>
              <a:path w="8154034" h="1904">
                <a:moveTo>
                  <a:pt x="0" y="0"/>
                </a:moveTo>
                <a:lnTo>
                  <a:pt x="8153463" y="1587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1908175"/>
            <a:ext cx="8077200" cy="3898900"/>
          </a:xfrm>
          <a:custGeom>
            <a:avLst/>
            <a:gdLst/>
            <a:ahLst/>
            <a:cxnLst/>
            <a:rect l="l" t="t" r="r" b="b"/>
            <a:pathLst>
              <a:path w="8077200" h="3898900">
                <a:moveTo>
                  <a:pt x="8077200" y="0"/>
                </a:moveTo>
                <a:lnTo>
                  <a:pt x="0" y="0"/>
                </a:lnTo>
                <a:lnTo>
                  <a:pt x="0" y="3898900"/>
                </a:lnTo>
                <a:lnTo>
                  <a:pt x="8077200" y="3898900"/>
                </a:lnTo>
                <a:lnTo>
                  <a:pt x="8077200" y="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93063" y="1883791"/>
            <a:ext cx="605536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A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simple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parity-</a:t>
            </a:r>
            <a:r>
              <a:rPr sz="3200" dirty="0">
                <a:latin typeface="Arial"/>
                <a:cs typeface="Arial"/>
              </a:rPr>
              <a:t>check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code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50" dirty="0">
                <a:latin typeface="Arial"/>
                <a:cs typeface="Arial"/>
              </a:rPr>
              <a:t>a </a:t>
            </a:r>
            <a:r>
              <a:rPr sz="3200" spc="-10" dirty="0">
                <a:latin typeface="Arial"/>
                <a:cs typeface="Arial"/>
              </a:rPr>
              <a:t>single-</a:t>
            </a:r>
            <a:r>
              <a:rPr sz="3200" dirty="0">
                <a:latin typeface="Arial"/>
                <a:cs typeface="Arial"/>
              </a:rPr>
              <a:t>bit</a:t>
            </a:r>
            <a:r>
              <a:rPr sz="3200" spc="5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error-detecting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code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which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148" y="3347084"/>
            <a:ext cx="726948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5"/>
              </a:spcBef>
            </a:pPr>
            <a:r>
              <a:rPr sz="3200" b="1" i="1" dirty="0">
                <a:latin typeface="Arial"/>
                <a:cs typeface="Arial"/>
              </a:rPr>
              <a:t>n</a:t>
            </a:r>
            <a:r>
              <a:rPr sz="3200" b="1" i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=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i="1" dirty="0">
                <a:latin typeface="Arial"/>
                <a:cs typeface="Arial"/>
              </a:rPr>
              <a:t>k</a:t>
            </a:r>
            <a:r>
              <a:rPr sz="3200" b="1" i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+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1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with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i="1" dirty="0">
                <a:latin typeface="Arial"/>
                <a:cs typeface="Arial"/>
              </a:rPr>
              <a:t>d</a:t>
            </a:r>
            <a:r>
              <a:rPr sz="3150" b="1" baseline="-14550" dirty="0">
                <a:latin typeface="Arial"/>
                <a:cs typeface="Arial"/>
              </a:rPr>
              <a:t>min</a:t>
            </a:r>
            <a:r>
              <a:rPr sz="3150" b="1" spc="442" baseline="-145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=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2.</a:t>
            </a:r>
            <a:endParaRPr sz="3200">
              <a:latin typeface="Arial"/>
              <a:cs typeface="Arial"/>
            </a:endParaRPr>
          </a:p>
          <a:p>
            <a:pPr marL="25400" marR="17780" algn="ctr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Even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parity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(ensures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that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codeword </a:t>
            </a:r>
            <a:r>
              <a:rPr sz="3200" b="1" dirty="0">
                <a:latin typeface="Arial"/>
                <a:cs typeface="Arial"/>
              </a:rPr>
              <a:t>has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even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number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1’s)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and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odd </a:t>
            </a:r>
            <a:r>
              <a:rPr sz="3200" b="1" dirty="0">
                <a:latin typeface="Arial"/>
                <a:cs typeface="Arial"/>
              </a:rPr>
              <a:t>parity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(ensures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that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there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are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</a:t>
            </a:r>
            <a:r>
              <a:rPr sz="3200" b="1" spc="-25" dirty="0">
                <a:latin typeface="Arial"/>
                <a:cs typeface="Arial"/>
              </a:rPr>
              <a:t> odd </a:t>
            </a:r>
            <a:r>
              <a:rPr sz="3200" b="1" dirty="0">
                <a:latin typeface="Arial"/>
                <a:cs typeface="Arial"/>
              </a:rPr>
              <a:t>number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1’s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codeword)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033462"/>
            <a:ext cx="1143000" cy="56673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98626" y="1008710"/>
            <a:ext cx="716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300" y="2759075"/>
            <a:ext cx="8077200" cy="14986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ts val="3754"/>
              </a:lnSpc>
            </a:pP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1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generator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that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contains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factor</a:t>
            </a:r>
            <a:r>
              <a:rPr sz="3200" b="1" spc="-25" dirty="0">
                <a:latin typeface="Arial"/>
                <a:cs typeface="Arial"/>
              </a:rPr>
              <a:t> of</a:t>
            </a:r>
            <a:endParaRPr sz="3200">
              <a:latin typeface="Arial"/>
              <a:cs typeface="Arial"/>
            </a:endParaRPr>
          </a:p>
          <a:p>
            <a:pPr marL="3175" algn="ctr">
              <a:lnSpc>
                <a:spcPct val="100000"/>
              </a:lnSpc>
            </a:pPr>
            <a:r>
              <a:rPr sz="3200" b="1" i="1" dirty="0">
                <a:latin typeface="Arial"/>
                <a:cs typeface="Arial"/>
              </a:rPr>
              <a:t>x</a:t>
            </a:r>
            <a:r>
              <a:rPr sz="3200" b="1" i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+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1 can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detect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all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odd-</a:t>
            </a:r>
            <a:r>
              <a:rPr sz="3200" b="1" dirty="0">
                <a:latin typeface="Arial"/>
                <a:cs typeface="Arial"/>
              </a:rPr>
              <a:t>numbered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errors.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2024062"/>
            <a:ext cx="1143000" cy="56673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3826" y="1999564"/>
            <a:ext cx="716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323" y="1118361"/>
            <a:ext cx="8585835" cy="4123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 marR="43180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latin typeface="Times New Roman"/>
                <a:cs typeface="Times New Roman"/>
              </a:rPr>
              <a:t>Find</a:t>
            </a:r>
            <a:r>
              <a:rPr sz="2800" b="1" i="1" spc="-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suitability</a:t>
            </a:r>
            <a:r>
              <a:rPr sz="2800" b="1" i="1" spc="-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following</a:t>
            </a:r>
            <a:r>
              <a:rPr sz="2800" b="1" i="1" spc="-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generators</a:t>
            </a:r>
            <a:r>
              <a:rPr sz="2800" b="1" i="1" spc="-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in</a:t>
            </a:r>
            <a:r>
              <a:rPr sz="2800" b="1" i="1" spc="-5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relation </a:t>
            </a:r>
            <a:r>
              <a:rPr sz="2800" b="1" i="1" dirty="0">
                <a:latin typeface="Times New Roman"/>
                <a:cs typeface="Times New Roman"/>
              </a:rPr>
              <a:t>to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burst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errors</a:t>
            </a:r>
            <a:r>
              <a:rPr sz="2800" b="1" i="1" spc="-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different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lengths.</a:t>
            </a:r>
            <a:endParaRPr sz="28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  <a:tabLst>
                <a:tab pos="2100580" algn="l"/>
                <a:tab pos="5379085" algn="l"/>
              </a:tabLst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a.</a:t>
            </a:r>
            <a:r>
              <a:rPr sz="28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x</a:t>
            </a:r>
            <a:r>
              <a:rPr sz="2775" b="1" i="1" baseline="25525" dirty="0">
                <a:latin typeface="Times New Roman"/>
                <a:cs typeface="Times New Roman"/>
              </a:rPr>
              <a:t>6</a:t>
            </a:r>
            <a:r>
              <a:rPr sz="2775" b="1" i="1" spc="330" baseline="255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+ </a:t>
            </a:r>
            <a:r>
              <a:rPr sz="2800" b="1" i="1" spc="-50" dirty="0">
                <a:latin typeface="Times New Roman"/>
                <a:cs typeface="Times New Roman"/>
              </a:rPr>
              <a:t>1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b.</a:t>
            </a:r>
            <a:r>
              <a:rPr sz="28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x</a:t>
            </a:r>
            <a:r>
              <a:rPr sz="2775" b="1" i="1" baseline="25525" dirty="0">
                <a:latin typeface="Times New Roman"/>
                <a:cs typeface="Times New Roman"/>
              </a:rPr>
              <a:t>18</a:t>
            </a:r>
            <a:r>
              <a:rPr sz="2775" b="1" i="1" spc="330" baseline="255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+ x</a:t>
            </a:r>
            <a:r>
              <a:rPr sz="2775" b="1" i="1" baseline="25525" dirty="0">
                <a:latin typeface="Times New Roman"/>
                <a:cs typeface="Times New Roman"/>
              </a:rPr>
              <a:t>7</a:t>
            </a:r>
            <a:r>
              <a:rPr sz="2775" b="1" i="1" spc="330" baseline="255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+ x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+ </a:t>
            </a:r>
            <a:r>
              <a:rPr sz="2800" b="1" i="1" spc="-50" dirty="0">
                <a:latin typeface="Times New Roman"/>
                <a:cs typeface="Times New Roman"/>
              </a:rPr>
              <a:t>1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c.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x</a:t>
            </a:r>
            <a:r>
              <a:rPr sz="2775" b="1" i="1" baseline="25525" dirty="0">
                <a:latin typeface="Times New Roman"/>
                <a:cs typeface="Times New Roman"/>
              </a:rPr>
              <a:t>32</a:t>
            </a:r>
            <a:r>
              <a:rPr sz="2775" b="1" i="1" spc="337" baseline="255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+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x</a:t>
            </a:r>
            <a:r>
              <a:rPr sz="2775" b="1" i="1" baseline="25525" dirty="0">
                <a:latin typeface="Times New Roman"/>
                <a:cs typeface="Times New Roman"/>
              </a:rPr>
              <a:t>23</a:t>
            </a:r>
            <a:r>
              <a:rPr sz="2775" b="1" i="1" spc="337" baseline="255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+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x</a:t>
            </a:r>
            <a:r>
              <a:rPr sz="2775" b="1" i="1" baseline="25525" dirty="0">
                <a:latin typeface="Times New Roman"/>
                <a:cs typeface="Times New Roman"/>
              </a:rPr>
              <a:t>7</a:t>
            </a:r>
            <a:r>
              <a:rPr sz="2775" b="1" i="1" spc="352" baseline="255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+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60"/>
              </a:spcBef>
            </a:pPr>
            <a:endParaRPr sz="28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28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443865" marR="60325" indent="-355600">
              <a:lnSpc>
                <a:spcPct val="100000"/>
              </a:lnSpc>
              <a:spcBef>
                <a:spcPts val="5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a.</a:t>
            </a:r>
            <a:r>
              <a:rPr sz="28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This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generator</a:t>
            </a:r>
            <a:r>
              <a:rPr sz="2800" b="1" i="1" spc="-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can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detect</a:t>
            </a:r>
            <a:r>
              <a:rPr sz="2800" b="1" i="1" spc="-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all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burst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errors</a:t>
            </a:r>
            <a:r>
              <a:rPr sz="2800" b="1" i="1" spc="-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with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length </a:t>
            </a:r>
            <a:r>
              <a:rPr sz="2800" b="1" i="1" dirty="0">
                <a:latin typeface="Times New Roman"/>
                <a:cs typeface="Times New Roman"/>
              </a:rPr>
              <a:t>less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than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or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equal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to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6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bits;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3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out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100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burst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errors </a:t>
            </a:r>
            <a:r>
              <a:rPr sz="2800" b="1" i="1" dirty="0">
                <a:latin typeface="Times New Roman"/>
                <a:cs typeface="Times New Roman"/>
              </a:rPr>
              <a:t>with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length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7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will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slip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by;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16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out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1000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burst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errors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of </a:t>
            </a:r>
            <a:r>
              <a:rPr sz="2800" b="1" i="1" dirty="0">
                <a:latin typeface="Times New Roman"/>
                <a:cs typeface="Times New Roman"/>
              </a:rPr>
              <a:t>length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8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or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more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will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slip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by.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3200" i="1" spc="-10" dirty="0">
                <a:solidFill>
                  <a:srgbClr val="FF0000"/>
                </a:solidFill>
              </a:rPr>
              <a:t>Example</a:t>
            </a:r>
            <a:endParaRPr sz="3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24" y="1270761"/>
            <a:ext cx="838073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marR="5080" indent="-355600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b.</a:t>
            </a:r>
            <a:r>
              <a:rPr sz="28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This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generator</a:t>
            </a:r>
            <a:r>
              <a:rPr sz="2800" b="1" i="1" spc="-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can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detect</a:t>
            </a:r>
            <a:r>
              <a:rPr sz="2800" b="1" i="1" spc="-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all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burst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errors</a:t>
            </a:r>
            <a:r>
              <a:rPr sz="2800" b="1" i="1" spc="-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with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length </a:t>
            </a:r>
            <a:r>
              <a:rPr sz="2800" b="1" i="1" dirty="0">
                <a:latin typeface="Times New Roman"/>
                <a:cs typeface="Times New Roman"/>
              </a:rPr>
              <a:t>less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than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or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equal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to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18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bits;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8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out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million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burst </a:t>
            </a:r>
            <a:r>
              <a:rPr sz="2800" b="1" i="1" dirty="0">
                <a:latin typeface="Times New Roman"/>
                <a:cs typeface="Times New Roman"/>
              </a:rPr>
              <a:t>errors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with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length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19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will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slip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by;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4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out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million </a:t>
            </a:r>
            <a:r>
              <a:rPr sz="2800" b="1" i="1" dirty="0">
                <a:latin typeface="Times New Roman"/>
                <a:cs typeface="Times New Roman"/>
              </a:rPr>
              <a:t>burst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errors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length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20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or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more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will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slip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by.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2800">
              <a:latin typeface="Times New Roman"/>
              <a:cs typeface="Times New Roman"/>
            </a:endParaRPr>
          </a:p>
          <a:p>
            <a:pPr marL="367665" marR="24130" indent="-355600">
              <a:lnSpc>
                <a:spcPct val="100000"/>
              </a:lnSpc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c.</a:t>
            </a:r>
            <a:r>
              <a:rPr sz="2800" b="1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This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generator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can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detect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all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burst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errors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with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length </a:t>
            </a:r>
            <a:r>
              <a:rPr sz="2800" b="1" i="1" dirty="0">
                <a:latin typeface="Times New Roman"/>
                <a:cs typeface="Times New Roman"/>
              </a:rPr>
              <a:t>less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than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or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equal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to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32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bits;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5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out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10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billion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burst </a:t>
            </a:r>
            <a:r>
              <a:rPr sz="2800" b="1" i="1" dirty="0">
                <a:latin typeface="Times New Roman"/>
                <a:cs typeface="Times New Roman"/>
              </a:rPr>
              <a:t>errors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with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length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33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will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slip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by;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3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out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10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billion </a:t>
            </a:r>
            <a:r>
              <a:rPr sz="2800" b="1" i="1" dirty="0">
                <a:latin typeface="Times New Roman"/>
                <a:cs typeface="Times New Roman"/>
              </a:rPr>
              <a:t>burst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errors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length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34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or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more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will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slip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by.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5194">
              <a:lnSpc>
                <a:spcPct val="100000"/>
              </a:lnSpc>
              <a:spcBef>
                <a:spcPts val="100"/>
              </a:spcBef>
            </a:pPr>
            <a:r>
              <a:rPr sz="3200" i="1" spc="-10" dirty="0">
                <a:solidFill>
                  <a:srgbClr val="FF0000"/>
                </a:solidFill>
              </a:rPr>
              <a:t>Example</a:t>
            </a:r>
            <a:endParaRPr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905000"/>
            <a:ext cx="8153400" cy="1905"/>
          </a:xfrm>
          <a:custGeom>
            <a:avLst/>
            <a:gdLst/>
            <a:ahLst/>
            <a:cxnLst/>
            <a:rect l="l" t="t" r="r" b="b"/>
            <a:pathLst>
              <a:path w="8153400" h="1905">
                <a:moveTo>
                  <a:pt x="0" y="0"/>
                </a:moveTo>
                <a:lnTo>
                  <a:pt x="8153400" y="165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8787" y="6096000"/>
            <a:ext cx="8154034" cy="1905"/>
          </a:xfrm>
          <a:custGeom>
            <a:avLst/>
            <a:gdLst/>
            <a:ahLst/>
            <a:cxnLst/>
            <a:rect l="l" t="t" r="r" b="b"/>
            <a:pathLst>
              <a:path w="8154034" h="1904">
                <a:moveTo>
                  <a:pt x="0" y="0"/>
                </a:moveTo>
                <a:lnTo>
                  <a:pt x="8153463" y="1587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300" y="1997075"/>
            <a:ext cx="8077200" cy="3848100"/>
          </a:xfrm>
          <a:custGeom>
            <a:avLst/>
            <a:gdLst/>
            <a:ahLst/>
            <a:cxnLst/>
            <a:rect l="l" t="t" r="r" b="b"/>
            <a:pathLst>
              <a:path w="8077200" h="3848100">
                <a:moveTo>
                  <a:pt x="8077200" y="0"/>
                </a:moveTo>
                <a:lnTo>
                  <a:pt x="0" y="0"/>
                </a:lnTo>
                <a:lnTo>
                  <a:pt x="0" y="3848100"/>
                </a:lnTo>
                <a:lnTo>
                  <a:pt x="8077200" y="3848100"/>
                </a:lnTo>
                <a:lnTo>
                  <a:pt x="8077200" y="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2223" y="1972818"/>
            <a:ext cx="742759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A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good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polynomial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generator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needs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have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following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characteristics: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523" y="2948432"/>
            <a:ext cx="7508240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4980" indent="-449580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AutoNum type="arabicPeriod"/>
              <a:tabLst>
                <a:tab pos="474980" algn="l"/>
              </a:tabLst>
            </a:pPr>
            <a:r>
              <a:rPr sz="3200" b="1" dirty="0">
                <a:latin typeface="Arial"/>
                <a:cs typeface="Arial"/>
              </a:rPr>
              <a:t>It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should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have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at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least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two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terms.</a:t>
            </a:r>
            <a:endParaRPr sz="3200">
              <a:latin typeface="Arial"/>
              <a:cs typeface="Arial"/>
            </a:endParaRPr>
          </a:p>
          <a:p>
            <a:pPr marL="474345" marR="17780" indent="-449580">
              <a:lnSpc>
                <a:spcPct val="100000"/>
              </a:lnSpc>
              <a:buClr>
                <a:srgbClr val="FF0000"/>
              </a:buClr>
              <a:buAutoNum type="arabicPeriod"/>
              <a:tabLst>
                <a:tab pos="476250" algn="l"/>
              </a:tabLst>
            </a:pP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coefficient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term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x</a:t>
            </a:r>
            <a:r>
              <a:rPr sz="3150" b="1" baseline="25132" dirty="0">
                <a:latin typeface="Arial"/>
                <a:cs typeface="Arial"/>
              </a:rPr>
              <a:t>0</a:t>
            </a:r>
            <a:r>
              <a:rPr sz="3150" b="1" spc="450" baseline="25132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should 	</a:t>
            </a:r>
            <a:r>
              <a:rPr sz="3200" b="1" dirty="0">
                <a:latin typeface="Arial"/>
                <a:cs typeface="Arial"/>
              </a:rPr>
              <a:t>be</a:t>
            </a:r>
            <a:r>
              <a:rPr sz="3200" b="1" spc="-25" dirty="0">
                <a:latin typeface="Arial"/>
                <a:cs typeface="Arial"/>
              </a:rPr>
              <a:t> 1.</a:t>
            </a:r>
            <a:endParaRPr sz="3200">
              <a:latin typeface="Arial"/>
              <a:cs typeface="Arial"/>
            </a:endParaRPr>
          </a:p>
          <a:p>
            <a:pPr marL="474980" indent="-449580">
              <a:lnSpc>
                <a:spcPct val="100000"/>
              </a:lnSpc>
              <a:buClr>
                <a:srgbClr val="FF0000"/>
              </a:buClr>
              <a:buAutoNum type="arabicPeriod"/>
              <a:tabLst>
                <a:tab pos="474980" algn="l"/>
              </a:tabLst>
            </a:pPr>
            <a:r>
              <a:rPr sz="3200" b="1" dirty="0">
                <a:latin typeface="Arial"/>
                <a:cs typeface="Arial"/>
              </a:rPr>
              <a:t>It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should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not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divide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i="1" dirty="0">
                <a:latin typeface="Arial"/>
                <a:cs typeface="Arial"/>
              </a:rPr>
              <a:t>x</a:t>
            </a:r>
            <a:r>
              <a:rPr sz="3150" b="1" i="1" baseline="25132" dirty="0">
                <a:latin typeface="Arial"/>
                <a:cs typeface="Arial"/>
              </a:rPr>
              <a:t>t</a:t>
            </a:r>
            <a:r>
              <a:rPr sz="3150" b="1" i="1" spc="457" baseline="25132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+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1,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for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i="1" spc="-50" dirty="0"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  <a:p>
            <a:pPr marL="47625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between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2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and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i="1" dirty="0">
                <a:latin typeface="Arial"/>
                <a:cs typeface="Arial"/>
              </a:rPr>
              <a:t>n</a:t>
            </a:r>
            <a:r>
              <a:rPr sz="3200" b="1" i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−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1.</a:t>
            </a:r>
            <a:endParaRPr sz="3200">
              <a:latin typeface="Arial"/>
              <a:cs typeface="Arial"/>
            </a:endParaRPr>
          </a:p>
          <a:p>
            <a:pPr marL="475615" indent="-450215">
              <a:lnSpc>
                <a:spcPct val="100000"/>
              </a:lnSpc>
              <a:buClr>
                <a:srgbClr val="FF0000"/>
              </a:buClr>
              <a:buAutoNum type="arabicPeriod" startAt="4"/>
              <a:tabLst>
                <a:tab pos="475615" algn="l"/>
              </a:tabLst>
            </a:pPr>
            <a:r>
              <a:rPr sz="3200" b="1" dirty="0">
                <a:latin typeface="Arial"/>
                <a:cs typeface="Arial"/>
              </a:rPr>
              <a:t>It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should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have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factor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i="1" dirty="0">
                <a:latin typeface="Arial"/>
                <a:cs typeface="Arial"/>
              </a:rPr>
              <a:t>x</a:t>
            </a:r>
            <a:r>
              <a:rPr sz="3200" b="1" i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+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1.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219136"/>
            <a:ext cx="1143000" cy="56673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93826" y="1194561"/>
            <a:ext cx="71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323" y="1272285"/>
            <a:ext cx="37992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0980" algn="l"/>
              </a:tabLst>
            </a:pPr>
            <a:r>
              <a:rPr sz="2400" spc="-25" dirty="0">
                <a:solidFill>
                  <a:srgbClr val="3333CC"/>
                </a:solidFill>
                <a:latin typeface="Times New Roman"/>
                <a:cs typeface="Times New Roman"/>
              </a:rPr>
              <a:t>Table</a:t>
            </a:r>
            <a:r>
              <a:rPr sz="2400" spc="-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3333CC"/>
                </a:solidFill>
                <a:latin typeface="Times New Roman"/>
                <a:cs typeface="Times New Roman"/>
              </a:rPr>
              <a:t>10.7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i="1" dirty="0"/>
              <a:t>Standard</a:t>
            </a:r>
            <a:r>
              <a:rPr i="1" spc="-35" dirty="0"/>
              <a:t> </a:t>
            </a:r>
            <a:r>
              <a:rPr i="1" spc="-10" dirty="0"/>
              <a:t>polynomials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216" y="1822933"/>
            <a:ext cx="8691728" cy="253125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-4762"/>
            <a:ext cx="9153525" cy="1381125"/>
            <a:chOff x="-4762" y="-4762"/>
            <a:chExt cx="9153525" cy="13811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91440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9144000" y="1371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0" y="1371600"/>
                  </a:moveTo>
                  <a:lnTo>
                    <a:pt x="9144000" y="1371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600" y="355091"/>
            <a:ext cx="3724910" cy="650875"/>
          </a:xfrm>
          <a:prstGeom prst="rect">
            <a:avLst/>
          </a:prstGeom>
          <a:solidFill>
            <a:srgbClr val="3333CC"/>
          </a:solidFill>
          <a:ln w="9525">
            <a:solidFill>
              <a:srgbClr val="3333C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5"/>
              </a:spcBef>
              <a:tabLst>
                <a:tab pos="929640" algn="l"/>
              </a:tabLst>
            </a:pPr>
            <a:r>
              <a:rPr sz="3600" spc="-10" dirty="0">
                <a:solidFill>
                  <a:srgbClr val="FFFFFF"/>
                </a:solidFill>
              </a:rPr>
              <a:t>7-</a:t>
            </a:r>
            <a:r>
              <a:rPr sz="3600" spc="-50" dirty="0">
                <a:solidFill>
                  <a:srgbClr val="FFFFFF"/>
                </a:solidFill>
              </a:rPr>
              <a:t>5</a:t>
            </a:r>
            <a:r>
              <a:rPr sz="3600" dirty="0">
                <a:solidFill>
                  <a:srgbClr val="FFFFFF"/>
                </a:solidFill>
              </a:rPr>
              <a:t>	</a:t>
            </a:r>
            <a:r>
              <a:rPr sz="3600" spc="-10" dirty="0">
                <a:solidFill>
                  <a:srgbClr val="FFFFFF"/>
                </a:solidFill>
              </a:rPr>
              <a:t>CHECKSUM</a:t>
            </a:r>
            <a:endParaRPr sz="36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TCP/IP</a:t>
            </a:r>
            <a:r>
              <a:rPr spc="-55" dirty="0"/>
              <a:t> </a:t>
            </a:r>
            <a:r>
              <a:rPr dirty="0"/>
              <a:t>Protocol</a:t>
            </a:r>
            <a:r>
              <a:rPr spc="-60" dirty="0"/>
              <a:t> </a:t>
            </a:r>
            <a:r>
              <a:rPr spc="-20" dirty="0"/>
              <a:t>Suite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endParaRPr lang="en-IN" dirty="0" smtClean="0"/>
          </a:p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dirty="0" smtClean="0"/>
              <a:t>The</a:t>
            </a:r>
            <a:r>
              <a:rPr spc="-55" dirty="0" smtClean="0"/>
              <a:t> </a:t>
            </a:r>
            <a:r>
              <a:rPr dirty="0"/>
              <a:t>error</a:t>
            </a:r>
            <a:r>
              <a:rPr spc="-50" dirty="0"/>
              <a:t> </a:t>
            </a:r>
            <a:r>
              <a:rPr dirty="0"/>
              <a:t>detection</a:t>
            </a:r>
            <a:r>
              <a:rPr spc="-45" dirty="0"/>
              <a:t> </a:t>
            </a:r>
            <a:r>
              <a:rPr dirty="0"/>
              <a:t>method</a:t>
            </a:r>
            <a:r>
              <a:rPr spc="-55" dirty="0"/>
              <a:t> </a:t>
            </a:r>
            <a:r>
              <a:rPr dirty="0"/>
              <a:t>used</a:t>
            </a:r>
            <a:r>
              <a:rPr spc="-50" dirty="0"/>
              <a:t> </a:t>
            </a:r>
            <a:r>
              <a:rPr dirty="0"/>
              <a:t>by</a:t>
            </a:r>
            <a:r>
              <a:rPr spc="-75" dirty="0"/>
              <a:t> </a:t>
            </a:r>
            <a:r>
              <a:rPr dirty="0"/>
              <a:t>most</a:t>
            </a:r>
            <a:r>
              <a:rPr spc="-40" dirty="0"/>
              <a:t> </a:t>
            </a:r>
            <a:r>
              <a:rPr spc="-10" dirty="0"/>
              <a:t>TCP/IP </a:t>
            </a:r>
            <a:r>
              <a:rPr dirty="0"/>
              <a:t>protocols</a:t>
            </a:r>
            <a:r>
              <a:rPr spc="-65" dirty="0"/>
              <a:t> </a:t>
            </a:r>
            <a:r>
              <a:rPr dirty="0"/>
              <a:t>is</a:t>
            </a:r>
            <a:r>
              <a:rPr spc="-70" dirty="0"/>
              <a:t> </a:t>
            </a:r>
            <a:r>
              <a:rPr dirty="0"/>
              <a:t>called</a:t>
            </a:r>
            <a:r>
              <a:rPr spc="-75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dirty="0"/>
              <a:t>checksum.</a:t>
            </a:r>
            <a:r>
              <a:rPr spc="-7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spc="-10" dirty="0"/>
              <a:t>checksum </a:t>
            </a:r>
            <a:r>
              <a:rPr dirty="0"/>
              <a:t>protects</a:t>
            </a:r>
            <a:r>
              <a:rPr spc="434" dirty="0"/>
              <a:t> </a:t>
            </a:r>
            <a:r>
              <a:rPr dirty="0"/>
              <a:t>against</a:t>
            </a:r>
            <a:r>
              <a:rPr spc="440" dirty="0"/>
              <a:t> </a:t>
            </a:r>
            <a:r>
              <a:rPr dirty="0"/>
              <a:t>the</a:t>
            </a:r>
            <a:r>
              <a:rPr spc="415" dirty="0"/>
              <a:t> </a:t>
            </a:r>
            <a:r>
              <a:rPr dirty="0"/>
              <a:t>corruption</a:t>
            </a:r>
            <a:r>
              <a:rPr spc="420" dirty="0"/>
              <a:t> </a:t>
            </a:r>
            <a:r>
              <a:rPr dirty="0"/>
              <a:t>that</a:t>
            </a:r>
            <a:r>
              <a:rPr spc="425" dirty="0"/>
              <a:t> </a:t>
            </a:r>
            <a:r>
              <a:rPr dirty="0"/>
              <a:t>may</a:t>
            </a:r>
            <a:r>
              <a:rPr spc="420" dirty="0"/>
              <a:t> </a:t>
            </a:r>
            <a:r>
              <a:rPr spc="-10" dirty="0"/>
              <a:t>occur </a:t>
            </a:r>
            <a:r>
              <a:rPr dirty="0"/>
              <a:t>during</a:t>
            </a:r>
            <a:r>
              <a:rPr spc="395" dirty="0"/>
              <a:t>  </a:t>
            </a:r>
            <a:r>
              <a:rPr dirty="0"/>
              <a:t>the</a:t>
            </a:r>
            <a:r>
              <a:rPr spc="395" dirty="0"/>
              <a:t>  </a:t>
            </a:r>
            <a:r>
              <a:rPr dirty="0"/>
              <a:t>transmission</a:t>
            </a:r>
            <a:r>
              <a:rPr spc="395" dirty="0"/>
              <a:t>  </a:t>
            </a:r>
            <a:r>
              <a:rPr dirty="0"/>
              <a:t>of</a:t>
            </a:r>
            <a:r>
              <a:rPr spc="400" dirty="0"/>
              <a:t>  </a:t>
            </a:r>
            <a:r>
              <a:rPr dirty="0"/>
              <a:t>a</a:t>
            </a:r>
            <a:r>
              <a:rPr spc="390" dirty="0"/>
              <a:t>  </a:t>
            </a:r>
            <a:r>
              <a:rPr dirty="0"/>
              <a:t>packet.</a:t>
            </a:r>
            <a:r>
              <a:rPr spc="395" dirty="0"/>
              <a:t>  </a:t>
            </a:r>
            <a:r>
              <a:rPr dirty="0"/>
              <a:t>It</a:t>
            </a:r>
            <a:r>
              <a:rPr spc="400" dirty="0"/>
              <a:t>  </a:t>
            </a:r>
            <a:r>
              <a:rPr spc="-25" dirty="0"/>
              <a:t>is </a:t>
            </a:r>
            <a:r>
              <a:rPr dirty="0"/>
              <a:t>redundant</a:t>
            </a:r>
            <a:r>
              <a:rPr spc="195" dirty="0"/>
              <a:t> </a:t>
            </a:r>
            <a:r>
              <a:rPr dirty="0"/>
              <a:t>information</a:t>
            </a:r>
            <a:r>
              <a:rPr spc="195" dirty="0"/>
              <a:t> </a:t>
            </a:r>
            <a:r>
              <a:rPr dirty="0"/>
              <a:t>added</a:t>
            </a:r>
            <a:r>
              <a:rPr spc="190" dirty="0"/>
              <a:t> </a:t>
            </a:r>
            <a:r>
              <a:rPr dirty="0"/>
              <a:t>to</a:t>
            </a:r>
            <a:r>
              <a:rPr spc="185" dirty="0"/>
              <a:t> </a:t>
            </a:r>
            <a:r>
              <a:rPr dirty="0"/>
              <a:t>the</a:t>
            </a:r>
            <a:r>
              <a:rPr spc="200" dirty="0"/>
              <a:t> </a:t>
            </a:r>
            <a:r>
              <a:rPr dirty="0"/>
              <a:t>packet.</a:t>
            </a:r>
            <a:r>
              <a:rPr spc="185" dirty="0"/>
              <a:t> </a:t>
            </a:r>
            <a:r>
              <a:rPr spc="-25" dirty="0"/>
              <a:t>The </a:t>
            </a:r>
            <a:r>
              <a:rPr dirty="0"/>
              <a:t>checksum</a:t>
            </a:r>
            <a:r>
              <a:rPr spc="620" dirty="0"/>
              <a:t> </a:t>
            </a:r>
            <a:r>
              <a:rPr dirty="0"/>
              <a:t>is</a:t>
            </a:r>
            <a:r>
              <a:rPr spc="620" dirty="0"/>
              <a:t> </a:t>
            </a:r>
            <a:r>
              <a:rPr dirty="0"/>
              <a:t>calculated</a:t>
            </a:r>
            <a:r>
              <a:rPr spc="635" dirty="0"/>
              <a:t> </a:t>
            </a:r>
            <a:r>
              <a:rPr dirty="0"/>
              <a:t>at</a:t>
            </a:r>
            <a:r>
              <a:rPr spc="615" dirty="0"/>
              <a:t> </a:t>
            </a:r>
            <a:r>
              <a:rPr dirty="0"/>
              <a:t>the</a:t>
            </a:r>
            <a:r>
              <a:rPr spc="625" dirty="0"/>
              <a:t> </a:t>
            </a:r>
            <a:r>
              <a:rPr dirty="0"/>
              <a:t>sender</a:t>
            </a:r>
            <a:r>
              <a:rPr spc="625" dirty="0"/>
              <a:t> </a:t>
            </a:r>
            <a:r>
              <a:rPr dirty="0"/>
              <a:t>and</a:t>
            </a:r>
            <a:r>
              <a:rPr spc="620" dirty="0"/>
              <a:t> </a:t>
            </a:r>
            <a:r>
              <a:rPr spc="-25" dirty="0"/>
              <a:t>the </a:t>
            </a:r>
            <a:r>
              <a:rPr dirty="0"/>
              <a:t>value</a:t>
            </a:r>
            <a:r>
              <a:rPr spc="170" dirty="0"/>
              <a:t>  </a:t>
            </a:r>
            <a:r>
              <a:rPr dirty="0"/>
              <a:t>obtained</a:t>
            </a:r>
            <a:r>
              <a:rPr spc="175" dirty="0"/>
              <a:t>  </a:t>
            </a:r>
            <a:r>
              <a:rPr dirty="0"/>
              <a:t>is</a:t>
            </a:r>
            <a:r>
              <a:rPr spc="165" dirty="0"/>
              <a:t>  </a:t>
            </a:r>
            <a:r>
              <a:rPr dirty="0"/>
              <a:t>sent</a:t>
            </a:r>
            <a:r>
              <a:rPr spc="175" dirty="0"/>
              <a:t>  </a:t>
            </a:r>
            <a:r>
              <a:rPr dirty="0"/>
              <a:t>with</a:t>
            </a:r>
            <a:r>
              <a:rPr spc="165" dirty="0"/>
              <a:t>  </a:t>
            </a:r>
            <a:r>
              <a:rPr dirty="0"/>
              <a:t>the</a:t>
            </a:r>
            <a:r>
              <a:rPr spc="170" dirty="0"/>
              <a:t>  </a:t>
            </a:r>
            <a:r>
              <a:rPr dirty="0"/>
              <a:t>packet.</a:t>
            </a:r>
            <a:r>
              <a:rPr spc="165" dirty="0"/>
              <a:t>  </a:t>
            </a:r>
            <a:r>
              <a:rPr spc="-25" dirty="0"/>
              <a:t>The </a:t>
            </a:r>
            <a:r>
              <a:rPr dirty="0"/>
              <a:t>receiver</a:t>
            </a:r>
            <a:r>
              <a:rPr spc="80" dirty="0"/>
              <a:t>  </a:t>
            </a:r>
            <a:r>
              <a:rPr dirty="0"/>
              <a:t>repeats</a:t>
            </a:r>
            <a:r>
              <a:rPr spc="90" dirty="0"/>
              <a:t>  </a:t>
            </a:r>
            <a:r>
              <a:rPr dirty="0"/>
              <a:t>the</a:t>
            </a:r>
            <a:r>
              <a:rPr spc="75" dirty="0"/>
              <a:t>  </a:t>
            </a:r>
            <a:r>
              <a:rPr dirty="0"/>
              <a:t>same</a:t>
            </a:r>
            <a:r>
              <a:rPr spc="80" dirty="0"/>
              <a:t>  </a:t>
            </a:r>
            <a:r>
              <a:rPr dirty="0"/>
              <a:t>calculation</a:t>
            </a:r>
            <a:r>
              <a:rPr spc="90" dirty="0"/>
              <a:t>  </a:t>
            </a:r>
            <a:r>
              <a:rPr dirty="0"/>
              <a:t>on</a:t>
            </a:r>
            <a:r>
              <a:rPr spc="70" dirty="0"/>
              <a:t>  </a:t>
            </a:r>
            <a:r>
              <a:rPr spc="-25" dirty="0"/>
              <a:t>the </a:t>
            </a:r>
            <a:r>
              <a:rPr dirty="0"/>
              <a:t>whole</a:t>
            </a:r>
            <a:r>
              <a:rPr spc="120" dirty="0"/>
              <a:t>  </a:t>
            </a:r>
            <a:r>
              <a:rPr dirty="0"/>
              <a:t>packet</a:t>
            </a:r>
            <a:r>
              <a:rPr spc="125" dirty="0"/>
              <a:t>  </a:t>
            </a:r>
            <a:r>
              <a:rPr dirty="0"/>
              <a:t>including</a:t>
            </a:r>
            <a:r>
              <a:rPr spc="125" dirty="0"/>
              <a:t>  </a:t>
            </a:r>
            <a:r>
              <a:rPr dirty="0"/>
              <a:t>the</a:t>
            </a:r>
            <a:r>
              <a:rPr spc="125" dirty="0"/>
              <a:t>  </a:t>
            </a:r>
            <a:r>
              <a:rPr dirty="0"/>
              <a:t>checksum.</a:t>
            </a:r>
            <a:r>
              <a:rPr spc="114" dirty="0"/>
              <a:t>  </a:t>
            </a:r>
            <a:r>
              <a:rPr dirty="0"/>
              <a:t>If</a:t>
            </a:r>
            <a:r>
              <a:rPr spc="125" dirty="0"/>
              <a:t>  </a:t>
            </a:r>
            <a:r>
              <a:rPr spc="-25" dirty="0"/>
              <a:t>the </a:t>
            </a:r>
            <a:r>
              <a:rPr dirty="0"/>
              <a:t>result</a:t>
            </a:r>
            <a:r>
              <a:rPr spc="390" dirty="0"/>
              <a:t> </a:t>
            </a:r>
            <a:r>
              <a:rPr dirty="0"/>
              <a:t>is</a:t>
            </a:r>
            <a:r>
              <a:rPr spc="395" dirty="0"/>
              <a:t> </a:t>
            </a:r>
            <a:r>
              <a:rPr dirty="0"/>
              <a:t>satisfactory</a:t>
            </a:r>
            <a:r>
              <a:rPr spc="370" dirty="0"/>
              <a:t> </a:t>
            </a:r>
            <a:r>
              <a:rPr dirty="0"/>
              <a:t>(see</a:t>
            </a:r>
            <a:r>
              <a:rPr spc="415" dirty="0"/>
              <a:t> </a:t>
            </a:r>
            <a:r>
              <a:rPr dirty="0"/>
              <a:t>below),</a:t>
            </a:r>
            <a:r>
              <a:rPr spc="395" dirty="0"/>
              <a:t> </a:t>
            </a:r>
            <a:r>
              <a:rPr dirty="0"/>
              <a:t>the</a:t>
            </a:r>
            <a:r>
              <a:rPr spc="395" dirty="0"/>
              <a:t> </a:t>
            </a:r>
            <a:r>
              <a:rPr dirty="0"/>
              <a:t>packet</a:t>
            </a:r>
            <a:r>
              <a:rPr spc="400" dirty="0"/>
              <a:t> </a:t>
            </a:r>
            <a:r>
              <a:rPr spc="-25" dirty="0"/>
              <a:t>is </a:t>
            </a:r>
            <a:r>
              <a:rPr dirty="0"/>
              <a:t>accepted;</a:t>
            </a:r>
            <a:r>
              <a:rPr spc="-60" dirty="0"/>
              <a:t> </a:t>
            </a:r>
            <a:r>
              <a:rPr dirty="0"/>
              <a:t>otherwise,</a:t>
            </a:r>
            <a:r>
              <a:rPr spc="-55" dirty="0"/>
              <a:t> </a:t>
            </a:r>
            <a:r>
              <a:rPr dirty="0"/>
              <a:t>it</a:t>
            </a:r>
            <a:r>
              <a:rPr spc="-85" dirty="0"/>
              <a:t> </a:t>
            </a:r>
            <a:r>
              <a:rPr dirty="0"/>
              <a:t>is</a:t>
            </a:r>
            <a:r>
              <a:rPr spc="-75" dirty="0"/>
              <a:t> </a:t>
            </a:r>
            <a:r>
              <a:rPr spc="-10" dirty="0"/>
              <a:t>rejected.</a:t>
            </a:r>
          </a:p>
        </p:txBody>
      </p:sp>
    </p:spTree>
    <p:extLst>
      <p:ext uri="{BB962C8B-B14F-4D97-AF65-F5344CB8AC3E}">
        <p14:creationId xmlns:p14="http://schemas.microsoft.com/office/powerpoint/2010/main" val="904114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70103"/>
              <a:ext cx="5781294" cy="8968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171399"/>
            <a:ext cx="52762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Topics</a:t>
            </a:r>
            <a:r>
              <a:rPr sz="3200" i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Discussed</a:t>
            </a:r>
            <a:r>
              <a:rPr sz="3200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32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3200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Section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TCP/IP</a:t>
            </a:r>
            <a:r>
              <a:rPr spc="-55" dirty="0"/>
              <a:t> </a:t>
            </a:r>
            <a:r>
              <a:rPr dirty="0"/>
              <a:t>Protocol</a:t>
            </a:r>
            <a:r>
              <a:rPr spc="-60" dirty="0"/>
              <a:t> </a:t>
            </a:r>
            <a:r>
              <a:rPr spc="-20" dirty="0"/>
              <a:t>Suite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3540" y="988826"/>
            <a:ext cx="6253480" cy="151003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27990" indent="-415290">
              <a:lnSpc>
                <a:spcPct val="100000"/>
              </a:lnSpc>
              <a:spcBef>
                <a:spcPts val="260"/>
              </a:spcBef>
              <a:buClr>
                <a:srgbClr val="000000"/>
              </a:buClr>
              <a:buSzPct val="116071"/>
              <a:buFont typeface="Wingdings"/>
              <a:buChar char=""/>
              <a:tabLst>
                <a:tab pos="427990" algn="l"/>
              </a:tabLst>
            </a:pPr>
            <a:r>
              <a:rPr sz="2800" b="1" dirty="0">
                <a:solidFill>
                  <a:srgbClr val="0033CC"/>
                </a:solidFill>
                <a:latin typeface="Times New Roman"/>
                <a:cs typeface="Times New Roman"/>
              </a:rPr>
              <a:t>Checksum</a:t>
            </a:r>
            <a:r>
              <a:rPr sz="2800" b="1" spc="-3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33CC"/>
                </a:solidFill>
                <a:latin typeface="Times New Roman"/>
                <a:cs typeface="Times New Roman"/>
              </a:rPr>
              <a:t>Calculation</a:t>
            </a:r>
            <a:r>
              <a:rPr sz="2800" b="1" spc="-7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33CC"/>
                </a:solidFill>
                <a:latin typeface="Times New Roman"/>
                <a:cs typeface="Times New Roman"/>
              </a:rPr>
              <a:t>at</a:t>
            </a:r>
            <a:r>
              <a:rPr sz="2800" b="1" spc="-7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33CC"/>
                </a:solidFill>
                <a:latin typeface="Times New Roman"/>
                <a:cs typeface="Times New Roman"/>
              </a:rPr>
              <a:t>the</a:t>
            </a:r>
            <a:r>
              <a:rPr sz="2800" b="1" spc="-7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Sender</a:t>
            </a:r>
            <a:endParaRPr sz="2800">
              <a:latin typeface="Times New Roman"/>
              <a:cs typeface="Times New Roman"/>
            </a:endParaRPr>
          </a:p>
          <a:p>
            <a:pPr marL="427990" indent="-41529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SzPct val="116071"/>
              <a:buFont typeface="Wingdings"/>
              <a:buChar char=""/>
              <a:tabLst>
                <a:tab pos="427990" algn="l"/>
              </a:tabLst>
            </a:pPr>
            <a:r>
              <a:rPr sz="2800" b="1" dirty="0">
                <a:solidFill>
                  <a:srgbClr val="0033CC"/>
                </a:solidFill>
                <a:latin typeface="Times New Roman"/>
                <a:cs typeface="Times New Roman"/>
              </a:rPr>
              <a:t>Checksum</a:t>
            </a:r>
            <a:r>
              <a:rPr sz="2800" b="1" spc="-3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33CC"/>
                </a:solidFill>
                <a:latin typeface="Times New Roman"/>
                <a:cs typeface="Times New Roman"/>
              </a:rPr>
              <a:t>Calculation</a:t>
            </a:r>
            <a:r>
              <a:rPr sz="2800" b="1" spc="-7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33CC"/>
                </a:solidFill>
                <a:latin typeface="Times New Roman"/>
                <a:cs typeface="Times New Roman"/>
              </a:rPr>
              <a:t>at</a:t>
            </a:r>
            <a:r>
              <a:rPr sz="2800" b="1" spc="-7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33CC"/>
                </a:solidFill>
                <a:latin typeface="Times New Roman"/>
                <a:cs typeface="Times New Roman"/>
              </a:rPr>
              <a:t>the</a:t>
            </a:r>
            <a:r>
              <a:rPr sz="2800" b="1" spc="-7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Receiver</a:t>
            </a:r>
            <a:endParaRPr sz="2800">
              <a:latin typeface="Times New Roman"/>
              <a:cs typeface="Times New Roman"/>
            </a:endParaRPr>
          </a:p>
          <a:p>
            <a:pPr marL="427990" indent="-41529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SzPct val="116071"/>
              <a:buFont typeface="Wingdings"/>
              <a:buChar char=""/>
              <a:tabLst>
                <a:tab pos="427990" algn="l"/>
              </a:tabLst>
            </a:pPr>
            <a:r>
              <a:rPr sz="2800" b="1" dirty="0">
                <a:solidFill>
                  <a:srgbClr val="0033CC"/>
                </a:solidFill>
                <a:latin typeface="Times New Roman"/>
                <a:cs typeface="Times New Roman"/>
              </a:rPr>
              <a:t>Checksum</a:t>
            </a:r>
            <a:r>
              <a:rPr sz="2800" b="1" spc="-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33CC"/>
                </a:solidFill>
                <a:latin typeface="Times New Roman"/>
                <a:cs typeface="Times New Roman"/>
              </a:rPr>
              <a:t>in</a:t>
            </a:r>
            <a:r>
              <a:rPr sz="2800" b="1" spc="-5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33CC"/>
                </a:solidFill>
                <a:latin typeface="Times New Roman"/>
                <a:cs typeface="Times New Roman"/>
              </a:rPr>
              <a:t>the</a:t>
            </a:r>
            <a:r>
              <a:rPr sz="2800" b="1" spc="-6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Packet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0758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651" rIns="0" bIns="0" rtlCol="0">
            <a:spAutoFit/>
          </a:bodyPr>
          <a:lstStyle/>
          <a:p>
            <a:pPr marL="1003300">
              <a:lnSpc>
                <a:spcPct val="100000"/>
              </a:lnSpc>
              <a:spcBef>
                <a:spcPts val="100"/>
              </a:spcBef>
            </a:pPr>
            <a:r>
              <a:rPr dirty="0"/>
              <a:t>Figure</a:t>
            </a:r>
            <a:r>
              <a:rPr spc="-60" dirty="0"/>
              <a:t> </a:t>
            </a:r>
            <a:r>
              <a:rPr spc="-20" dirty="0"/>
              <a:t>7.22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73614" y="115951"/>
            <a:ext cx="1797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Checksum</a:t>
            </a:r>
            <a:r>
              <a:rPr sz="1800" b="1" i="1" spc="-35" dirty="0">
                <a:latin typeface="Times New Roman"/>
                <a:cs typeface="Times New Roman"/>
              </a:rPr>
              <a:t> </a:t>
            </a:r>
            <a:r>
              <a:rPr sz="1800" b="1" i="1" spc="-10" dirty="0">
                <a:latin typeface="Times New Roman"/>
                <a:cs typeface="Times New Roman"/>
              </a:rPr>
              <a:t>concept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200" y="0"/>
            <a:ext cx="8594090" cy="1053465"/>
            <a:chOff x="76200" y="0"/>
            <a:chExt cx="8594090" cy="1053465"/>
          </a:xfrm>
        </p:grpSpPr>
        <p:sp>
          <p:nvSpPr>
            <p:cNvPr id="5" name="object 5"/>
            <p:cNvSpPr/>
            <p:nvPr/>
          </p:nvSpPr>
          <p:spPr>
            <a:xfrm>
              <a:off x="367284" y="108204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0" y="473963"/>
                  </a:moveTo>
                  <a:lnTo>
                    <a:pt x="382523" y="473963"/>
                  </a:lnTo>
                  <a:lnTo>
                    <a:pt x="382523" y="0"/>
                  </a:lnTo>
                  <a:lnTo>
                    <a:pt x="0" y="0"/>
                  </a:lnTo>
                  <a:lnTo>
                    <a:pt x="0" y="473963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808" y="108204"/>
              <a:ext cx="327660" cy="47396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0727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40" h="474344">
                  <a:moveTo>
                    <a:pt x="0" y="473963"/>
                  </a:moveTo>
                  <a:lnTo>
                    <a:pt x="370331" y="473963"/>
                  </a:lnTo>
                  <a:lnTo>
                    <a:pt x="370331" y="0"/>
                  </a:lnTo>
                  <a:lnTo>
                    <a:pt x="0" y="0"/>
                  </a:lnTo>
                  <a:lnTo>
                    <a:pt x="0" y="473963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1059" y="530351"/>
              <a:ext cx="367284" cy="4739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200"/>
              <a:ext cx="560832" cy="42214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11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484" y="533400"/>
              <a:ext cx="8226552" cy="32003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1000" y="1940066"/>
            <a:ext cx="1763268" cy="263193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510466" y="3138460"/>
            <a:ext cx="1565275" cy="548005"/>
          </a:xfrm>
          <a:prstGeom prst="rect">
            <a:avLst/>
          </a:prstGeom>
          <a:solidFill>
            <a:srgbClr val="FFF100"/>
          </a:solidFill>
          <a:ln w="12424">
            <a:solidFill>
              <a:srgbClr val="000000"/>
            </a:solidFill>
          </a:ln>
        </p:spPr>
        <p:txBody>
          <a:bodyPr vert="horz" wrap="square" lIns="0" tIns="130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25"/>
              </a:spcBef>
            </a:pPr>
            <a:endParaRPr sz="1350">
              <a:latin typeface="Times New Roman"/>
              <a:cs typeface="Times New Roman"/>
            </a:endParaRPr>
          </a:p>
          <a:p>
            <a:pPr marL="470534">
              <a:lnSpc>
                <a:spcPct val="100000"/>
              </a:lnSpc>
            </a:pPr>
            <a:r>
              <a:rPr sz="1350" spc="-10" dirty="0">
                <a:latin typeface="Times New Roman"/>
                <a:cs typeface="Times New Roman"/>
              </a:rPr>
              <a:t>Checksum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46878" y="3628495"/>
            <a:ext cx="487045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10" dirty="0">
                <a:latin typeface="Times New Roman"/>
                <a:cs typeface="Times New Roman"/>
              </a:rPr>
              <a:t>Packet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71672" y="3315511"/>
            <a:ext cx="645160" cy="193675"/>
          </a:xfrm>
          <a:prstGeom prst="rect">
            <a:avLst/>
          </a:prstGeom>
          <a:solidFill>
            <a:srgbClr val="F6ACCD"/>
          </a:solidFill>
          <a:ln w="1242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2080">
              <a:lnSpc>
                <a:spcPts val="1350"/>
              </a:lnSpc>
            </a:pPr>
            <a:r>
              <a:rPr sz="1350" dirty="0">
                <a:latin typeface="Times New Roman"/>
                <a:cs typeface="Times New Roman"/>
              </a:rPr>
              <a:t>n </a:t>
            </a:r>
            <a:r>
              <a:rPr sz="1350" spc="-20" dirty="0">
                <a:latin typeface="Times New Roman"/>
                <a:cs typeface="Times New Roman"/>
              </a:rPr>
              <a:t>bits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066045" y="3379285"/>
            <a:ext cx="318770" cy="59690"/>
            <a:chOff x="4066045" y="3379285"/>
            <a:chExt cx="318770" cy="59690"/>
          </a:xfrm>
        </p:grpSpPr>
        <p:sp>
          <p:nvSpPr>
            <p:cNvPr id="17" name="object 17"/>
            <p:cNvSpPr/>
            <p:nvPr/>
          </p:nvSpPr>
          <p:spPr>
            <a:xfrm>
              <a:off x="4075570" y="3410064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0" y="0"/>
                  </a:moveTo>
                  <a:lnTo>
                    <a:pt x="199735" y="0"/>
                  </a:lnTo>
                </a:path>
              </a:pathLst>
            </a:custGeom>
            <a:ln w="18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15565" y="3379285"/>
              <a:ext cx="169545" cy="59690"/>
            </a:xfrm>
            <a:custGeom>
              <a:avLst/>
              <a:gdLst/>
              <a:ahLst/>
              <a:cxnLst/>
              <a:rect l="l" t="t" r="r" b="b"/>
              <a:pathLst>
                <a:path w="169545" h="59689">
                  <a:moveTo>
                    <a:pt x="2086" y="0"/>
                  </a:moveTo>
                  <a:lnTo>
                    <a:pt x="0" y="0"/>
                  </a:lnTo>
                  <a:lnTo>
                    <a:pt x="30808" y="30778"/>
                  </a:lnTo>
                  <a:lnTo>
                    <a:pt x="0" y="59689"/>
                  </a:lnTo>
                  <a:lnTo>
                    <a:pt x="2086" y="59689"/>
                  </a:lnTo>
                  <a:lnTo>
                    <a:pt x="84358" y="41152"/>
                  </a:lnTo>
                  <a:lnTo>
                    <a:pt x="126642" y="35265"/>
                  </a:lnTo>
                  <a:lnTo>
                    <a:pt x="147575" y="32758"/>
                  </a:lnTo>
                  <a:lnTo>
                    <a:pt x="168926" y="30778"/>
                  </a:lnTo>
                  <a:lnTo>
                    <a:pt x="84358" y="18537"/>
                  </a:lnTo>
                  <a:lnTo>
                    <a:pt x="20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207746" y="3379285"/>
            <a:ext cx="302895" cy="59690"/>
            <a:chOff x="2207746" y="3379285"/>
            <a:chExt cx="302895" cy="59690"/>
          </a:xfrm>
        </p:grpSpPr>
        <p:sp>
          <p:nvSpPr>
            <p:cNvPr id="20" name="object 20"/>
            <p:cNvSpPr/>
            <p:nvPr/>
          </p:nvSpPr>
          <p:spPr>
            <a:xfrm>
              <a:off x="2207746" y="3410064"/>
              <a:ext cx="193675" cy="0"/>
            </a:xfrm>
            <a:custGeom>
              <a:avLst/>
              <a:gdLst/>
              <a:ahLst/>
              <a:cxnLst/>
              <a:rect l="l" t="t" r="r" b="b"/>
              <a:pathLst>
                <a:path w="193675">
                  <a:moveTo>
                    <a:pt x="0" y="0"/>
                  </a:moveTo>
                  <a:lnTo>
                    <a:pt x="193540" y="0"/>
                  </a:lnTo>
                </a:path>
              </a:pathLst>
            </a:custGeom>
            <a:ln w="18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43619" y="3379285"/>
              <a:ext cx="167005" cy="59690"/>
            </a:xfrm>
            <a:custGeom>
              <a:avLst/>
              <a:gdLst/>
              <a:ahLst/>
              <a:cxnLst/>
              <a:rect l="l" t="t" r="r" b="b"/>
              <a:pathLst>
                <a:path w="167005" h="59689">
                  <a:moveTo>
                    <a:pt x="0" y="0"/>
                  </a:moveTo>
                  <a:lnTo>
                    <a:pt x="28750" y="30778"/>
                  </a:lnTo>
                  <a:lnTo>
                    <a:pt x="0" y="59689"/>
                  </a:lnTo>
                  <a:lnTo>
                    <a:pt x="82314" y="41152"/>
                  </a:lnTo>
                  <a:lnTo>
                    <a:pt x="125349" y="35265"/>
                  </a:lnTo>
                  <a:lnTo>
                    <a:pt x="146371" y="32758"/>
                  </a:lnTo>
                  <a:lnTo>
                    <a:pt x="166846" y="30778"/>
                  </a:lnTo>
                  <a:lnTo>
                    <a:pt x="82314" y="185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308495" y="2205222"/>
            <a:ext cx="645795" cy="194310"/>
          </a:xfrm>
          <a:prstGeom prst="rect">
            <a:avLst/>
          </a:prstGeom>
          <a:ln w="1233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6050">
              <a:lnSpc>
                <a:spcPts val="1230"/>
              </a:lnSpc>
            </a:pPr>
            <a:r>
              <a:rPr sz="1350" dirty="0">
                <a:latin typeface="Times New Roman"/>
                <a:cs typeface="Times New Roman"/>
              </a:rPr>
              <a:t>n</a:t>
            </a:r>
            <a:r>
              <a:rPr sz="1350" spc="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Times New Roman"/>
                <a:cs typeface="Times New Roman"/>
              </a:rPr>
              <a:t>bits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08495" y="2481470"/>
            <a:ext cx="645795" cy="194310"/>
          </a:xfrm>
          <a:prstGeom prst="rect">
            <a:avLst/>
          </a:prstGeom>
          <a:ln w="1233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6050">
              <a:lnSpc>
                <a:spcPts val="1350"/>
              </a:lnSpc>
            </a:pPr>
            <a:r>
              <a:rPr sz="1350" dirty="0">
                <a:latin typeface="Times New Roman"/>
                <a:cs typeface="Times New Roman"/>
              </a:rPr>
              <a:t>n</a:t>
            </a:r>
            <a:r>
              <a:rPr sz="1350" spc="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Times New Roman"/>
                <a:cs typeface="Times New Roman"/>
              </a:rPr>
              <a:t>bits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08495" y="3283301"/>
            <a:ext cx="645795" cy="192405"/>
          </a:xfrm>
          <a:prstGeom prst="rect">
            <a:avLst/>
          </a:prstGeom>
          <a:ln w="1233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6050">
              <a:lnSpc>
                <a:spcPts val="1240"/>
              </a:lnSpc>
            </a:pPr>
            <a:r>
              <a:rPr sz="1350" dirty="0">
                <a:latin typeface="Times New Roman"/>
                <a:cs typeface="Times New Roman"/>
              </a:rPr>
              <a:t>n</a:t>
            </a:r>
            <a:r>
              <a:rPr sz="1350" spc="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Times New Roman"/>
                <a:cs typeface="Times New Roman"/>
              </a:rPr>
              <a:t>bits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08495" y="3670989"/>
            <a:ext cx="645795" cy="193675"/>
          </a:xfrm>
          <a:prstGeom prst="rect">
            <a:avLst/>
          </a:prstGeom>
          <a:solidFill>
            <a:srgbClr val="DCDDDE"/>
          </a:solidFill>
          <a:ln w="1233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6050">
              <a:lnSpc>
                <a:spcPts val="1290"/>
              </a:lnSpc>
            </a:pPr>
            <a:r>
              <a:rPr sz="1350" dirty="0">
                <a:latin typeface="Times New Roman"/>
                <a:cs typeface="Times New Roman"/>
              </a:rPr>
              <a:t>n</a:t>
            </a:r>
            <a:r>
              <a:rPr sz="1350" spc="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Times New Roman"/>
                <a:cs typeface="Times New Roman"/>
              </a:rPr>
              <a:t>bits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08495" y="4169719"/>
            <a:ext cx="645795" cy="192405"/>
          </a:xfrm>
          <a:prstGeom prst="rect">
            <a:avLst/>
          </a:prstGeom>
          <a:solidFill>
            <a:srgbClr val="F6ACCD"/>
          </a:solidFill>
          <a:ln w="1233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6050">
              <a:lnSpc>
                <a:spcPts val="1325"/>
              </a:lnSpc>
            </a:pPr>
            <a:r>
              <a:rPr sz="1350" dirty="0">
                <a:latin typeface="Times New Roman"/>
                <a:cs typeface="Times New Roman"/>
              </a:rPr>
              <a:t>n </a:t>
            </a:r>
            <a:r>
              <a:rPr sz="1350" spc="-20" dirty="0">
                <a:latin typeface="Times New Roman"/>
                <a:cs typeface="Times New Roman"/>
              </a:rPr>
              <a:t>bits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98222" y="2871049"/>
            <a:ext cx="657860" cy="204470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6210">
              <a:lnSpc>
                <a:spcPts val="1270"/>
              </a:lnSpc>
            </a:pPr>
            <a:r>
              <a:rPr sz="135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3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-20" dirty="0">
                <a:solidFill>
                  <a:srgbClr val="FFFFFF"/>
                </a:solidFill>
                <a:latin typeface="Times New Roman"/>
                <a:cs typeface="Times New Roman"/>
              </a:rPr>
              <a:t>bits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99214" y="3621602"/>
            <a:ext cx="342900" cy="2336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25" dirty="0">
                <a:latin typeface="Times New Roman"/>
                <a:cs typeface="Times New Roman"/>
              </a:rPr>
              <a:t>Sum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44411" y="3854678"/>
            <a:ext cx="920115" cy="2336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10" dirty="0">
                <a:latin typeface="Times New Roman"/>
                <a:cs typeface="Times New Roman"/>
              </a:rPr>
              <a:t>Complement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76660" y="4303731"/>
            <a:ext cx="467995" cy="2336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10" dirty="0">
                <a:latin typeface="Times New Roman"/>
                <a:cs typeface="Times New Roman"/>
              </a:rPr>
              <a:t>Result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71458" y="2087556"/>
            <a:ext cx="690880" cy="57848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650"/>
              </a:spcBef>
            </a:pPr>
            <a:r>
              <a:rPr sz="1350" dirty="0">
                <a:latin typeface="Times New Roman"/>
                <a:cs typeface="Times New Roman"/>
              </a:rPr>
              <a:t>Section </a:t>
            </a:r>
            <a:r>
              <a:rPr sz="1350" spc="-50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350" dirty="0">
                <a:latin typeface="Times New Roman"/>
                <a:cs typeface="Times New Roman"/>
              </a:rPr>
              <a:t>Section </a:t>
            </a:r>
            <a:r>
              <a:rPr sz="1350" spc="-5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87044" y="2825803"/>
            <a:ext cx="756920" cy="2336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10" dirty="0">
                <a:latin typeface="Times New Roman"/>
                <a:cs typeface="Times New Roman"/>
              </a:rPr>
              <a:t>Checksum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66156" y="3233559"/>
            <a:ext cx="675005" cy="2336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dirty="0">
                <a:latin typeface="Times New Roman"/>
                <a:cs typeface="Times New Roman"/>
              </a:rPr>
              <a:t>Section </a:t>
            </a:r>
            <a:r>
              <a:rPr sz="1350" spc="-50" dirty="0">
                <a:latin typeface="Times New Roman"/>
                <a:cs typeface="Times New Roman"/>
              </a:rPr>
              <a:t>k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05721" y="1885229"/>
            <a:ext cx="641350" cy="233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spc="-10" dirty="0">
                <a:latin typeface="Times New Roman"/>
                <a:cs typeface="Times New Roman"/>
              </a:rPr>
              <a:t>Receiver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351790" y="2118642"/>
            <a:ext cx="1748789" cy="2449195"/>
          </a:xfrm>
          <a:custGeom>
            <a:avLst/>
            <a:gdLst/>
            <a:ahLst/>
            <a:cxnLst/>
            <a:rect l="l" t="t" r="r" b="b"/>
            <a:pathLst>
              <a:path w="1748789" h="2449195">
                <a:moveTo>
                  <a:pt x="0" y="1455283"/>
                </a:moveTo>
                <a:lnTo>
                  <a:pt x="1748487" y="1455283"/>
                </a:lnTo>
                <a:lnTo>
                  <a:pt x="1748487" y="0"/>
                </a:lnTo>
                <a:lnTo>
                  <a:pt x="0" y="0"/>
                </a:lnTo>
                <a:lnTo>
                  <a:pt x="0" y="1455283"/>
                </a:lnTo>
                <a:close/>
              </a:path>
              <a:path w="1748789" h="2449195">
                <a:moveTo>
                  <a:pt x="0" y="1453263"/>
                </a:moveTo>
                <a:lnTo>
                  <a:pt x="0" y="2448875"/>
                </a:lnTo>
                <a:lnTo>
                  <a:pt x="1748517" y="2448875"/>
                </a:lnTo>
                <a:lnTo>
                  <a:pt x="1748517" y="1455283"/>
                </a:lnTo>
              </a:path>
            </a:pathLst>
          </a:custGeom>
          <a:ln w="12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311732" y="2594935"/>
            <a:ext cx="631825" cy="233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spc="-10" dirty="0">
                <a:latin typeface="Times New Roman"/>
                <a:cs typeface="Times New Roman"/>
              </a:rPr>
              <a:t>..............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11732" y="2992764"/>
            <a:ext cx="631825" cy="2336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10" dirty="0">
                <a:latin typeface="Times New Roman"/>
                <a:cs typeface="Times New Roman"/>
              </a:rPr>
              <a:t>..............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098058" y="3991347"/>
            <a:ext cx="2393950" cy="354330"/>
            <a:chOff x="6098058" y="3991347"/>
            <a:chExt cx="2393950" cy="354330"/>
          </a:xfrm>
        </p:grpSpPr>
        <p:sp>
          <p:nvSpPr>
            <p:cNvPr id="39" name="object 39"/>
            <p:cNvSpPr/>
            <p:nvPr/>
          </p:nvSpPr>
          <p:spPr>
            <a:xfrm>
              <a:off x="6595270" y="4034519"/>
              <a:ext cx="1890395" cy="305435"/>
            </a:xfrm>
            <a:custGeom>
              <a:avLst/>
              <a:gdLst/>
              <a:ahLst/>
              <a:cxnLst/>
              <a:rect l="l" t="t" r="r" b="b"/>
              <a:pathLst>
                <a:path w="1890395" h="305435">
                  <a:moveTo>
                    <a:pt x="1890049" y="0"/>
                  </a:moveTo>
                  <a:lnTo>
                    <a:pt x="0" y="0"/>
                  </a:lnTo>
                  <a:lnTo>
                    <a:pt x="0" y="304881"/>
                  </a:lnTo>
                  <a:lnTo>
                    <a:pt x="1890049" y="304881"/>
                  </a:lnTo>
                  <a:lnTo>
                    <a:pt x="1890049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595270" y="4034519"/>
              <a:ext cx="1890395" cy="305435"/>
            </a:xfrm>
            <a:custGeom>
              <a:avLst/>
              <a:gdLst/>
              <a:ahLst/>
              <a:cxnLst/>
              <a:rect l="l" t="t" r="r" b="b"/>
              <a:pathLst>
                <a:path w="1890395" h="305435">
                  <a:moveTo>
                    <a:pt x="0" y="304881"/>
                  </a:moveTo>
                  <a:lnTo>
                    <a:pt x="1890049" y="304881"/>
                  </a:lnTo>
                  <a:lnTo>
                    <a:pt x="1890049" y="0"/>
                  </a:lnTo>
                  <a:lnTo>
                    <a:pt x="0" y="0"/>
                  </a:lnTo>
                  <a:lnTo>
                    <a:pt x="0" y="304881"/>
                  </a:lnTo>
                  <a:close/>
                </a:path>
              </a:pathLst>
            </a:custGeom>
            <a:ln w="12146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098058" y="4149860"/>
              <a:ext cx="338455" cy="0"/>
            </a:xfrm>
            <a:custGeom>
              <a:avLst/>
              <a:gdLst/>
              <a:ahLst/>
              <a:cxnLst/>
              <a:rect l="l" t="t" r="r" b="b"/>
              <a:pathLst>
                <a:path w="338454">
                  <a:moveTo>
                    <a:pt x="0" y="0"/>
                  </a:moveTo>
                  <a:lnTo>
                    <a:pt x="338396" y="0"/>
                  </a:lnTo>
                </a:path>
              </a:pathLst>
            </a:custGeom>
            <a:ln w="182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391001" y="4121022"/>
              <a:ext cx="169545" cy="60325"/>
            </a:xfrm>
            <a:custGeom>
              <a:avLst/>
              <a:gdLst/>
              <a:ahLst/>
              <a:cxnLst/>
              <a:rect l="l" t="t" r="r" b="b"/>
              <a:pathLst>
                <a:path w="169545" h="60325">
                  <a:moveTo>
                    <a:pt x="2056" y="0"/>
                  </a:moveTo>
                  <a:lnTo>
                    <a:pt x="0" y="0"/>
                  </a:lnTo>
                  <a:lnTo>
                    <a:pt x="31045" y="28837"/>
                  </a:lnTo>
                  <a:lnTo>
                    <a:pt x="0" y="59697"/>
                  </a:lnTo>
                  <a:lnTo>
                    <a:pt x="2056" y="59697"/>
                  </a:lnTo>
                  <a:lnTo>
                    <a:pt x="84555" y="41146"/>
                  </a:lnTo>
                  <a:lnTo>
                    <a:pt x="169279" y="28837"/>
                  </a:lnTo>
                  <a:lnTo>
                    <a:pt x="147889" y="26094"/>
                  </a:lnTo>
                  <a:lnTo>
                    <a:pt x="105945" y="21298"/>
                  </a:lnTo>
                  <a:lnTo>
                    <a:pt x="84555" y="18551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58224" y="3997421"/>
              <a:ext cx="1890395" cy="305435"/>
            </a:xfrm>
            <a:custGeom>
              <a:avLst/>
              <a:gdLst/>
              <a:ahLst/>
              <a:cxnLst/>
              <a:rect l="l" t="t" r="r" b="b"/>
              <a:pathLst>
                <a:path w="1890395" h="305435">
                  <a:moveTo>
                    <a:pt x="1890049" y="0"/>
                  </a:moveTo>
                  <a:lnTo>
                    <a:pt x="0" y="0"/>
                  </a:lnTo>
                  <a:lnTo>
                    <a:pt x="0" y="304881"/>
                  </a:lnTo>
                  <a:lnTo>
                    <a:pt x="1890049" y="304881"/>
                  </a:lnTo>
                  <a:lnTo>
                    <a:pt x="1890049" y="0"/>
                  </a:lnTo>
                  <a:close/>
                </a:path>
              </a:pathLst>
            </a:custGeom>
            <a:solidFill>
              <a:srgbClr val="6CC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58224" y="3997421"/>
              <a:ext cx="1890395" cy="305435"/>
            </a:xfrm>
            <a:custGeom>
              <a:avLst/>
              <a:gdLst/>
              <a:ahLst/>
              <a:cxnLst/>
              <a:rect l="l" t="t" r="r" b="b"/>
              <a:pathLst>
                <a:path w="1890395" h="305435">
                  <a:moveTo>
                    <a:pt x="0" y="304881"/>
                  </a:moveTo>
                  <a:lnTo>
                    <a:pt x="1890049" y="304881"/>
                  </a:lnTo>
                  <a:lnTo>
                    <a:pt x="1890049" y="0"/>
                  </a:lnTo>
                  <a:lnTo>
                    <a:pt x="0" y="0"/>
                  </a:lnTo>
                  <a:lnTo>
                    <a:pt x="0" y="304881"/>
                  </a:lnTo>
                  <a:close/>
                </a:path>
              </a:pathLst>
            </a:custGeom>
            <a:ln w="12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729051" y="3948467"/>
            <a:ext cx="156337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350" dirty="0">
                <a:latin typeface="Times New Roman"/>
                <a:cs typeface="Times New Roman"/>
              </a:rPr>
              <a:t>If the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result</a:t>
            </a:r>
            <a:r>
              <a:rPr sz="1350" spc="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is 0, </a:t>
            </a:r>
            <a:r>
              <a:rPr sz="1350" spc="-20" dirty="0">
                <a:latin typeface="Times New Roman"/>
                <a:cs typeface="Times New Roman"/>
              </a:rPr>
              <a:t>keep;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TCP/IP</a:t>
            </a:r>
            <a:r>
              <a:rPr spc="-55" dirty="0"/>
              <a:t> </a:t>
            </a:r>
            <a:r>
              <a:rPr dirty="0"/>
              <a:t>Protocol</a:t>
            </a:r>
            <a:r>
              <a:rPr spc="-60" dirty="0"/>
              <a:t> </a:t>
            </a:r>
            <a:r>
              <a:rPr spc="-20" dirty="0"/>
              <a:t>Suite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6851852" y="4079656"/>
            <a:ext cx="131826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350" dirty="0">
                <a:latin typeface="Times New Roman"/>
                <a:cs typeface="Times New Roman"/>
              </a:rPr>
              <a:t>otherwise, </a:t>
            </a:r>
            <a:r>
              <a:rPr sz="1350" spc="-10" dirty="0">
                <a:latin typeface="Times New Roman"/>
                <a:cs typeface="Times New Roman"/>
              </a:rPr>
              <a:t>discard.</a:t>
            </a:r>
            <a:endParaRPr sz="13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5683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644" y="115951"/>
            <a:ext cx="1126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Figure</a:t>
            </a:r>
            <a:r>
              <a:rPr sz="18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7.23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0045" y="115951"/>
            <a:ext cx="4035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Checksum</a:t>
            </a:r>
            <a:r>
              <a:rPr sz="1800" b="1" i="1" spc="-4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in</a:t>
            </a:r>
            <a:r>
              <a:rPr sz="1800" b="1" i="1" spc="-50" dirty="0">
                <a:latin typeface="Times New Roman"/>
                <a:cs typeface="Times New Roman"/>
              </a:rPr>
              <a:t> </a:t>
            </a:r>
            <a:r>
              <a:rPr sz="1800" b="1" i="1" spc="-10" dirty="0">
                <a:latin typeface="Times New Roman"/>
                <a:cs typeface="Times New Roman"/>
              </a:rPr>
              <a:t>one’s</a:t>
            </a:r>
            <a:r>
              <a:rPr sz="1800" b="1" i="1" spc="-4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complement</a:t>
            </a:r>
            <a:r>
              <a:rPr sz="1800" b="1" i="1" spc="-55" dirty="0">
                <a:latin typeface="Times New Roman"/>
                <a:cs typeface="Times New Roman"/>
              </a:rPr>
              <a:t> </a:t>
            </a:r>
            <a:r>
              <a:rPr sz="1800" b="1" i="1" spc="-10" dirty="0">
                <a:latin typeface="Times New Roman"/>
                <a:cs typeface="Times New Roman"/>
              </a:rPr>
              <a:t>arithmetic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200" y="0"/>
            <a:ext cx="8594090" cy="1053465"/>
            <a:chOff x="76200" y="0"/>
            <a:chExt cx="8594090" cy="1053465"/>
          </a:xfrm>
        </p:grpSpPr>
        <p:sp>
          <p:nvSpPr>
            <p:cNvPr id="5" name="object 5"/>
            <p:cNvSpPr/>
            <p:nvPr/>
          </p:nvSpPr>
          <p:spPr>
            <a:xfrm>
              <a:off x="367284" y="108204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0" y="473963"/>
                  </a:moveTo>
                  <a:lnTo>
                    <a:pt x="382523" y="473963"/>
                  </a:lnTo>
                  <a:lnTo>
                    <a:pt x="382523" y="0"/>
                  </a:lnTo>
                  <a:lnTo>
                    <a:pt x="0" y="0"/>
                  </a:lnTo>
                  <a:lnTo>
                    <a:pt x="0" y="473963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808" y="108204"/>
              <a:ext cx="327660" cy="47396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0727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40" h="474344">
                  <a:moveTo>
                    <a:pt x="0" y="473963"/>
                  </a:moveTo>
                  <a:lnTo>
                    <a:pt x="370331" y="473963"/>
                  </a:lnTo>
                  <a:lnTo>
                    <a:pt x="370331" y="0"/>
                  </a:lnTo>
                  <a:lnTo>
                    <a:pt x="0" y="0"/>
                  </a:lnTo>
                  <a:lnTo>
                    <a:pt x="0" y="473963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1059" y="530351"/>
              <a:ext cx="367284" cy="4739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200"/>
              <a:ext cx="560832" cy="42214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11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484" y="533400"/>
              <a:ext cx="8226552" cy="32003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729670" y="2751316"/>
            <a:ext cx="2289175" cy="591185"/>
            <a:chOff x="729670" y="2751316"/>
            <a:chExt cx="2289175" cy="591185"/>
          </a:xfrm>
        </p:grpSpPr>
        <p:sp>
          <p:nvSpPr>
            <p:cNvPr id="13" name="object 13"/>
            <p:cNvSpPr/>
            <p:nvPr/>
          </p:nvSpPr>
          <p:spPr>
            <a:xfrm>
              <a:off x="736972" y="2758619"/>
              <a:ext cx="2274570" cy="576580"/>
            </a:xfrm>
            <a:custGeom>
              <a:avLst/>
              <a:gdLst/>
              <a:ahLst/>
              <a:cxnLst/>
              <a:rect l="l" t="t" r="r" b="b"/>
              <a:pathLst>
                <a:path w="2274570" h="576579">
                  <a:moveTo>
                    <a:pt x="2274058" y="0"/>
                  </a:moveTo>
                  <a:lnTo>
                    <a:pt x="0" y="0"/>
                  </a:lnTo>
                  <a:lnTo>
                    <a:pt x="0" y="576448"/>
                  </a:lnTo>
                  <a:lnTo>
                    <a:pt x="2274058" y="576448"/>
                  </a:lnTo>
                  <a:lnTo>
                    <a:pt x="2274058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6972" y="2758619"/>
              <a:ext cx="2274570" cy="576580"/>
            </a:xfrm>
            <a:custGeom>
              <a:avLst/>
              <a:gdLst/>
              <a:ahLst/>
              <a:cxnLst/>
              <a:rect l="l" t="t" r="r" b="b"/>
              <a:pathLst>
                <a:path w="2274570" h="576579">
                  <a:moveTo>
                    <a:pt x="0" y="576448"/>
                  </a:moveTo>
                  <a:lnTo>
                    <a:pt x="2274058" y="576448"/>
                  </a:lnTo>
                  <a:lnTo>
                    <a:pt x="2274058" y="0"/>
                  </a:lnTo>
                  <a:lnTo>
                    <a:pt x="0" y="0"/>
                  </a:lnTo>
                  <a:lnTo>
                    <a:pt x="0" y="576448"/>
                  </a:lnTo>
                  <a:close/>
                </a:path>
              </a:pathLst>
            </a:custGeom>
            <a:ln w="14482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91131" y="3316331"/>
            <a:ext cx="675640" cy="306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-10" dirty="0">
                <a:latin typeface="Times New Roman"/>
                <a:cs typeface="Times New Roman"/>
              </a:rPr>
              <a:t>Sender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93081" y="2714976"/>
            <a:ext cx="2274570" cy="576580"/>
          </a:xfrm>
          <a:custGeom>
            <a:avLst/>
            <a:gdLst/>
            <a:ahLst/>
            <a:cxnLst/>
            <a:rect l="l" t="t" r="r" b="b"/>
            <a:pathLst>
              <a:path w="2274570" h="576579">
                <a:moveTo>
                  <a:pt x="2274058" y="0"/>
                </a:moveTo>
                <a:lnTo>
                  <a:pt x="0" y="0"/>
                </a:lnTo>
                <a:lnTo>
                  <a:pt x="0" y="576252"/>
                </a:lnTo>
                <a:lnTo>
                  <a:pt x="2274058" y="576252"/>
                </a:lnTo>
                <a:lnTo>
                  <a:pt x="22740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3081" y="2714976"/>
            <a:ext cx="2274570" cy="576580"/>
          </a:xfrm>
          <a:prstGeom prst="rect">
            <a:avLst/>
          </a:prstGeom>
          <a:ln w="1448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2005"/>
              </a:lnSpc>
            </a:pPr>
            <a:r>
              <a:rPr sz="1800" dirty="0">
                <a:latin typeface="Times New Roman"/>
                <a:cs typeface="Times New Roman"/>
              </a:rPr>
              <a:t>Sum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 </a:t>
            </a:r>
            <a:r>
              <a:rPr sz="1800" spc="-50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  <a:p>
            <a:pPr marL="67310">
              <a:lnSpc>
                <a:spcPct val="100000"/>
              </a:lnSpc>
              <a:spcBef>
                <a:spcPts val="195"/>
              </a:spcBef>
            </a:pPr>
            <a:r>
              <a:rPr sz="1800" dirty="0">
                <a:latin typeface="Times New Roman"/>
                <a:cs typeface="Times New Roman"/>
              </a:rPr>
              <a:t>Checksum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2700" spc="-37" baseline="21604" dirty="0">
                <a:latin typeface="Times New Roman"/>
                <a:cs typeface="Times New Roman"/>
              </a:rPr>
              <a:t>_</a:t>
            </a:r>
            <a:r>
              <a:rPr sz="1800" spc="-25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047999" y="2998308"/>
            <a:ext cx="2986405" cy="139065"/>
            <a:chOff x="3047999" y="2998308"/>
            <a:chExt cx="2986405" cy="139065"/>
          </a:xfrm>
        </p:grpSpPr>
        <p:sp>
          <p:nvSpPr>
            <p:cNvPr id="19" name="object 19"/>
            <p:cNvSpPr/>
            <p:nvPr/>
          </p:nvSpPr>
          <p:spPr>
            <a:xfrm>
              <a:off x="3047987" y="3054426"/>
              <a:ext cx="2898775" cy="29209"/>
            </a:xfrm>
            <a:custGeom>
              <a:avLst/>
              <a:gdLst/>
              <a:ahLst/>
              <a:cxnLst/>
              <a:rect l="l" t="t" r="r" b="b"/>
              <a:pathLst>
                <a:path w="2898775" h="29210">
                  <a:moveTo>
                    <a:pt x="679538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679538" y="29210"/>
                  </a:lnTo>
                  <a:lnTo>
                    <a:pt x="679538" y="0"/>
                  </a:lnTo>
                  <a:close/>
                </a:path>
                <a:path w="2898775" h="29210">
                  <a:moveTo>
                    <a:pt x="2898533" y="0"/>
                  </a:moveTo>
                  <a:lnTo>
                    <a:pt x="2260295" y="0"/>
                  </a:lnTo>
                  <a:lnTo>
                    <a:pt x="2260295" y="29210"/>
                  </a:lnTo>
                  <a:lnTo>
                    <a:pt x="2898533" y="29210"/>
                  </a:lnTo>
                  <a:lnTo>
                    <a:pt x="28985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09909" y="2998308"/>
              <a:ext cx="124255" cy="139014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4100523" y="3264032"/>
            <a:ext cx="94869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10" dirty="0">
                <a:latin typeface="Times New Roman"/>
                <a:cs typeface="Times New Roman"/>
              </a:rPr>
              <a:t>Datagram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720172" y="2795739"/>
            <a:ext cx="1595755" cy="514984"/>
            <a:chOff x="3720172" y="2795739"/>
            <a:chExt cx="1595755" cy="514984"/>
          </a:xfrm>
        </p:grpSpPr>
        <p:sp>
          <p:nvSpPr>
            <p:cNvPr id="23" name="object 23"/>
            <p:cNvSpPr/>
            <p:nvPr/>
          </p:nvSpPr>
          <p:spPr>
            <a:xfrm>
              <a:off x="3727529" y="2803095"/>
              <a:ext cx="1581150" cy="500380"/>
            </a:xfrm>
            <a:custGeom>
              <a:avLst/>
              <a:gdLst/>
              <a:ahLst/>
              <a:cxnLst/>
              <a:rect l="l" t="t" r="r" b="b"/>
              <a:pathLst>
                <a:path w="1581150" h="500379">
                  <a:moveTo>
                    <a:pt x="1580760" y="0"/>
                  </a:moveTo>
                  <a:lnTo>
                    <a:pt x="0" y="0"/>
                  </a:lnTo>
                  <a:lnTo>
                    <a:pt x="0" y="500226"/>
                  </a:lnTo>
                  <a:lnTo>
                    <a:pt x="1580760" y="500226"/>
                  </a:lnTo>
                  <a:lnTo>
                    <a:pt x="1580760" y="0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27529" y="2803095"/>
              <a:ext cx="1581150" cy="500380"/>
            </a:xfrm>
            <a:custGeom>
              <a:avLst/>
              <a:gdLst/>
              <a:ahLst/>
              <a:cxnLst/>
              <a:rect l="l" t="t" r="r" b="b"/>
              <a:pathLst>
                <a:path w="1581150" h="500379">
                  <a:moveTo>
                    <a:pt x="0" y="500226"/>
                  </a:moveTo>
                  <a:lnTo>
                    <a:pt x="1580760" y="500226"/>
                  </a:lnTo>
                  <a:lnTo>
                    <a:pt x="1580760" y="0"/>
                  </a:lnTo>
                  <a:lnTo>
                    <a:pt x="0" y="0"/>
                  </a:lnTo>
                  <a:lnTo>
                    <a:pt x="0" y="500226"/>
                  </a:lnTo>
                  <a:close/>
                </a:path>
              </a:pathLst>
            </a:custGeom>
            <a:ln w="147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53220" y="2927602"/>
              <a:ext cx="681990" cy="273685"/>
            </a:xfrm>
            <a:custGeom>
              <a:avLst/>
              <a:gdLst/>
              <a:ahLst/>
              <a:cxnLst/>
              <a:rect l="l" t="t" r="r" b="b"/>
              <a:pathLst>
                <a:path w="681989" h="273685">
                  <a:moveTo>
                    <a:pt x="681957" y="0"/>
                  </a:moveTo>
                  <a:lnTo>
                    <a:pt x="0" y="0"/>
                  </a:lnTo>
                  <a:lnTo>
                    <a:pt x="0" y="273181"/>
                  </a:lnTo>
                  <a:lnTo>
                    <a:pt x="681957" y="273181"/>
                  </a:lnTo>
                  <a:lnTo>
                    <a:pt x="6819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53220" y="2927602"/>
              <a:ext cx="681990" cy="273685"/>
            </a:xfrm>
            <a:custGeom>
              <a:avLst/>
              <a:gdLst/>
              <a:ahLst/>
              <a:cxnLst/>
              <a:rect l="l" t="t" r="r" b="b"/>
              <a:pathLst>
                <a:path w="681989" h="273685">
                  <a:moveTo>
                    <a:pt x="0" y="273181"/>
                  </a:moveTo>
                  <a:lnTo>
                    <a:pt x="681957" y="273181"/>
                  </a:lnTo>
                  <a:lnTo>
                    <a:pt x="681957" y="0"/>
                  </a:lnTo>
                  <a:lnTo>
                    <a:pt x="0" y="0"/>
                  </a:lnTo>
                  <a:lnTo>
                    <a:pt x="0" y="273181"/>
                  </a:lnTo>
                  <a:close/>
                </a:path>
              </a:pathLst>
            </a:custGeom>
            <a:ln w="147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734199" y="2806713"/>
            <a:ext cx="33782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85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r>
              <a:rPr sz="2775" b="1" spc="-37" baseline="-2102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2775" baseline="-21021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28220" y="2872589"/>
            <a:ext cx="15684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850" spc="-50" dirty="0">
                <a:latin typeface="Times New Roman"/>
                <a:cs typeface="Times New Roman"/>
              </a:rPr>
              <a:t>T</a:t>
            </a:r>
            <a:endParaRPr sz="1850">
              <a:latin typeface="Times New Roman"/>
              <a:cs typeface="Times New Roman"/>
            </a:endParaRPr>
          </a:p>
        </p:txBody>
      </p:sp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88379" y="2739431"/>
            <a:ext cx="2293620" cy="841913"/>
          </a:xfrm>
          <a:prstGeom prst="rect">
            <a:avLst/>
          </a:prstGeom>
        </p:spPr>
      </p:pic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TCP/IP</a:t>
            </a:r>
            <a:r>
              <a:rPr spc="-55" dirty="0"/>
              <a:t> </a:t>
            </a:r>
            <a:r>
              <a:rPr dirty="0"/>
              <a:t>Protocol</a:t>
            </a:r>
            <a:r>
              <a:rPr spc="-60" dirty="0"/>
              <a:t> </a:t>
            </a:r>
            <a:r>
              <a:rPr spc="-20" dirty="0"/>
              <a:t>Suite</a:t>
            </a:r>
          </a:p>
        </p:txBody>
      </p:sp>
    </p:spTree>
    <p:extLst>
      <p:ext uri="{BB962C8B-B14F-4D97-AF65-F5344CB8AC3E}">
        <p14:creationId xmlns:p14="http://schemas.microsoft.com/office/powerpoint/2010/main" val="626376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0"/>
            <a:ext cx="8594090" cy="1053465"/>
            <a:chOff x="76200" y="0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367284" y="108204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0" y="473963"/>
                  </a:moveTo>
                  <a:lnTo>
                    <a:pt x="382523" y="473963"/>
                  </a:lnTo>
                  <a:lnTo>
                    <a:pt x="382523" y="0"/>
                  </a:lnTo>
                  <a:lnTo>
                    <a:pt x="0" y="0"/>
                  </a:lnTo>
                  <a:lnTo>
                    <a:pt x="0" y="473963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808" y="108204"/>
              <a:ext cx="327660" cy="4739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727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40" h="474344">
                  <a:moveTo>
                    <a:pt x="0" y="473963"/>
                  </a:moveTo>
                  <a:lnTo>
                    <a:pt x="370331" y="473963"/>
                  </a:lnTo>
                  <a:lnTo>
                    <a:pt x="370331" y="0"/>
                  </a:lnTo>
                  <a:lnTo>
                    <a:pt x="0" y="0"/>
                  </a:lnTo>
                  <a:lnTo>
                    <a:pt x="0" y="473963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1059" y="530351"/>
              <a:ext cx="367284" cy="4739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200"/>
              <a:ext cx="560832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484" y="533400"/>
              <a:ext cx="8226552" cy="32003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609600" y="1981200"/>
            <a:ext cx="8153400" cy="681355"/>
            <a:chOff x="609600" y="1981200"/>
            <a:chExt cx="8153400" cy="681355"/>
          </a:xfrm>
        </p:grpSpPr>
        <p:sp>
          <p:nvSpPr>
            <p:cNvPr id="11" name="object 11"/>
            <p:cNvSpPr/>
            <p:nvPr/>
          </p:nvSpPr>
          <p:spPr>
            <a:xfrm>
              <a:off x="609600" y="2624327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762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600" y="1981200"/>
              <a:ext cx="1143000" cy="566927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609600" y="38862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7700" y="2715767"/>
            <a:ext cx="8077200" cy="1066800"/>
          </a:xfrm>
          <a:prstGeom prst="rect">
            <a:avLst/>
          </a:prstGeom>
          <a:solidFill>
            <a:srgbClr val="3333CC"/>
          </a:solidFill>
        </p:spPr>
        <p:txBody>
          <a:bodyPr vert="horz" wrap="square" lIns="0" tIns="34925" rIns="0" bIns="0" rtlCol="0">
            <a:spAutoFit/>
          </a:bodyPr>
          <a:lstStyle/>
          <a:p>
            <a:pPr marL="2832735" marR="216535" indent="-2609850">
              <a:lnSpc>
                <a:spcPct val="100000"/>
              </a:lnSpc>
              <a:spcBef>
                <a:spcPts val="275"/>
              </a:spcBef>
            </a:pPr>
            <a:r>
              <a:rPr sz="3200" b="1" i="1" dirty="0">
                <a:solidFill>
                  <a:srgbClr val="FFFFFF"/>
                </a:solidFill>
                <a:latin typeface="Arial"/>
                <a:cs typeface="Arial"/>
              </a:rPr>
              <a:t>Checksum</a:t>
            </a:r>
            <a:r>
              <a:rPr sz="3200" b="1" i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i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200" b="1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i="1" dirty="0">
                <a:solidFill>
                  <a:srgbClr val="FFFFFF"/>
                </a:solidFill>
                <a:latin typeface="Arial"/>
                <a:cs typeface="Arial"/>
              </a:rPr>
              <a:t>IP</a:t>
            </a:r>
            <a:r>
              <a:rPr sz="3200" b="1" i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i="1" dirty="0">
                <a:solidFill>
                  <a:srgbClr val="FFFFFF"/>
                </a:solidFill>
                <a:latin typeface="Arial"/>
                <a:cs typeface="Arial"/>
              </a:rPr>
              <a:t>covers</a:t>
            </a:r>
            <a:r>
              <a:rPr sz="3200" b="1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i="1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3200" b="1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i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200" b="1" i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i="1" spc="-10" dirty="0">
                <a:solidFill>
                  <a:srgbClr val="FFFFFF"/>
                </a:solidFill>
                <a:latin typeface="Arial"/>
                <a:cs typeface="Arial"/>
              </a:rPr>
              <a:t>header, </a:t>
            </a:r>
            <a:r>
              <a:rPr sz="3200" b="1" i="1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3200" b="1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i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200" b="1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i="1" spc="-10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TCP/IP</a:t>
            </a:r>
            <a:r>
              <a:rPr spc="-55" dirty="0"/>
              <a:t> </a:t>
            </a:r>
            <a:r>
              <a:rPr dirty="0"/>
              <a:t>Protocol</a:t>
            </a:r>
            <a:r>
              <a:rPr spc="-60" dirty="0"/>
              <a:t> </a:t>
            </a:r>
            <a:r>
              <a:rPr spc="-20" dirty="0"/>
              <a:t>Suite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21842" y="2002662"/>
            <a:ext cx="71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323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923" y="891285"/>
            <a:ext cx="4297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1380" algn="l"/>
              </a:tabLst>
            </a:pP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Table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i="1" dirty="0"/>
              <a:t>Simple</a:t>
            </a:r>
            <a:r>
              <a:rPr i="1" spc="-30" dirty="0"/>
              <a:t> </a:t>
            </a:r>
            <a:r>
              <a:rPr i="1" dirty="0"/>
              <a:t>parity-check</a:t>
            </a:r>
            <a:r>
              <a:rPr i="1" spc="-45" dirty="0"/>
              <a:t> </a:t>
            </a:r>
            <a:r>
              <a:rPr i="1" dirty="0"/>
              <a:t>code</a:t>
            </a:r>
            <a:r>
              <a:rPr i="1" spc="-10" dirty="0"/>
              <a:t> </a:t>
            </a:r>
            <a:r>
              <a:rPr i="1" dirty="0"/>
              <a:t>C(5,</a:t>
            </a:r>
            <a:r>
              <a:rPr i="1" spc="-15" dirty="0"/>
              <a:t> </a:t>
            </a:r>
            <a:r>
              <a:rPr i="1" spc="-25" dirty="0"/>
              <a:t>4)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511" y="1377688"/>
            <a:ext cx="8350776" cy="395712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722503"/>
            <a:ext cx="868235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Figure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7.24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shows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example of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checksum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calculation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at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114" dirty="0">
                <a:latin typeface="Arial"/>
                <a:cs typeface="Arial"/>
              </a:rPr>
              <a:t>  </a:t>
            </a:r>
            <a:r>
              <a:rPr sz="2400" b="1" dirty="0">
                <a:latin typeface="Arial"/>
                <a:cs typeface="Arial"/>
              </a:rPr>
              <a:t>sender</a:t>
            </a:r>
            <a:r>
              <a:rPr sz="2400" b="1" spc="114" dirty="0">
                <a:latin typeface="Arial"/>
                <a:cs typeface="Arial"/>
              </a:rPr>
              <a:t>  </a:t>
            </a:r>
            <a:r>
              <a:rPr sz="2400" b="1" dirty="0">
                <a:latin typeface="Arial"/>
                <a:cs typeface="Arial"/>
              </a:rPr>
              <a:t>site</a:t>
            </a:r>
            <a:r>
              <a:rPr sz="2400" b="1" spc="110" dirty="0">
                <a:latin typeface="Arial"/>
                <a:cs typeface="Arial"/>
              </a:rPr>
              <a:t> 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114" dirty="0">
                <a:latin typeface="Arial"/>
                <a:cs typeface="Arial"/>
              </a:rPr>
              <a:t>  </a:t>
            </a:r>
            <a:r>
              <a:rPr sz="2400" b="1" dirty="0">
                <a:latin typeface="Arial"/>
                <a:cs typeface="Arial"/>
              </a:rPr>
              <a:t>an</a:t>
            </a:r>
            <a:r>
              <a:rPr sz="2400" b="1" spc="100" dirty="0">
                <a:latin typeface="Arial"/>
                <a:cs typeface="Arial"/>
              </a:rPr>
              <a:t>  </a:t>
            </a:r>
            <a:r>
              <a:rPr sz="2400" b="1" dirty="0">
                <a:latin typeface="Arial"/>
                <a:cs typeface="Arial"/>
              </a:rPr>
              <a:t>IP</a:t>
            </a:r>
            <a:r>
              <a:rPr sz="2400" b="1" spc="90" dirty="0">
                <a:latin typeface="Arial"/>
                <a:cs typeface="Arial"/>
              </a:rPr>
              <a:t>  </a:t>
            </a:r>
            <a:r>
              <a:rPr sz="2400" b="1" dirty="0">
                <a:latin typeface="Arial"/>
                <a:cs typeface="Arial"/>
              </a:rPr>
              <a:t>header</a:t>
            </a:r>
            <a:r>
              <a:rPr sz="2400" b="1" spc="114" dirty="0">
                <a:latin typeface="Arial"/>
                <a:cs typeface="Arial"/>
              </a:rPr>
              <a:t>  </a:t>
            </a:r>
            <a:r>
              <a:rPr sz="2400" b="1" dirty="0">
                <a:latin typeface="Arial"/>
                <a:cs typeface="Arial"/>
              </a:rPr>
              <a:t>without</a:t>
            </a:r>
            <a:r>
              <a:rPr sz="2400" b="1" spc="110" dirty="0">
                <a:latin typeface="Arial"/>
                <a:cs typeface="Arial"/>
              </a:rPr>
              <a:t>  </a:t>
            </a:r>
            <a:r>
              <a:rPr sz="2400" b="1" dirty="0">
                <a:latin typeface="Arial"/>
                <a:cs typeface="Arial"/>
              </a:rPr>
              <a:t>options.</a:t>
            </a:r>
            <a:r>
              <a:rPr sz="2400" b="1" spc="114" dirty="0">
                <a:latin typeface="Arial"/>
                <a:cs typeface="Arial"/>
              </a:rPr>
              <a:t>  </a:t>
            </a:r>
            <a:r>
              <a:rPr sz="2400" b="1" spc="-25" dirty="0">
                <a:latin typeface="Arial"/>
                <a:cs typeface="Arial"/>
              </a:rPr>
              <a:t>The </a:t>
            </a:r>
            <a:r>
              <a:rPr sz="2400" b="1" dirty="0">
                <a:latin typeface="Arial"/>
                <a:cs typeface="Arial"/>
              </a:rPr>
              <a:t>header</a:t>
            </a:r>
            <a:r>
              <a:rPr sz="2400" b="1" spc="2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is</a:t>
            </a:r>
            <a:r>
              <a:rPr sz="2400" b="1" spc="2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divided</a:t>
            </a:r>
            <a:r>
              <a:rPr sz="2400" b="1" spc="2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into</a:t>
            </a:r>
            <a:r>
              <a:rPr sz="2400" b="1" spc="26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16-</a:t>
            </a:r>
            <a:r>
              <a:rPr sz="2400" b="1" dirty="0">
                <a:latin typeface="Arial"/>
                <a:cs typeface="Arial"/>
              </a:rPr>
              <a:t>bit</a:t>
            </a:r>
            <a:r>
              <a:rPr sz="2400" b="1" spc="2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sections.</a:t>
            </a:r>
            <a:r>
              <a:rPr sz="2400" b="1" spc="2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All</a:t>
            </a:r>
            <a:r>
              <a:rPr sz="2400" b="1" spc="2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2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sections</a:t>
            </a:r>
            <a:r>
              <a:rPr sz="2400" b="1" spc="27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are </a:t>
            </a:r>
            <a:r>
              <a:rPr sz="2400" b="1" dirty="0">
                <a:latin typeface="Arial"/>
                <a:cs typeface="Arial"/>
              </a:rPr>
              <a:t>added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sum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is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complemented.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result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is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inserted </a:t>
            </a: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checksum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field.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762" y="-4762"/>
            <a:ext cx="9153525" cy="819785"/>
            <a:chOff x="-4762" y="-4762"/>
            <a:chExt cx="9153525" cy="8197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B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0" y="609600"/>
                  </a:moveTo>
                  <a:lnTo>
                    <a:pt x="9144000" y="609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9525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908809" cy="81457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18999"/>
            <a:ext cx="23768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</a:rPr>
              <a:t>Example</a:t>
            </a:r>
            <a:r>
              <a:rPr sz="3200" spc="-40" dirty="0">
                <a:solidFill>
                  <a:srgbClr val="FFFFFF"/>
                </a:solidFill>
              </a:rPr>
              <a:t> </a:t>
            </a:r>
            <a:r>
              <a:rPr sz="3200" spc="-20" dirty="0">
                <a:solidFill>
                  <a:srgbClr val="FFFFFF"/>
                </a:solidFill>
              </a:rPr>
              <a:t>7.17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TCP/IP</a:t>
            </a:r>
            <a:r>
              <a:rPr spc="-55" dirty="0"/>
              <a:t> </a:t>
            </a:r>
            <a:r>
              <a:rPr dirty="0"/>
              <a:t>Protocol</a:t>
            </a:r>
            <a:r>
              <a:rPr spc="-60" dirty="0"/>
              <a:t> </a:t>
            </a:r>
            <a:r>
              <a:rPr spc="-20" dirty="0"/>
              <a:t>Suite</a:t>
            </a:r>
          </a:p>
        </p:txBody>
      </p:sp>
    </p:spTree>
    <p:extLst>
      <p:ext uri="{BB962C8B-B14F-4D97-AF65-F5344CB8AC3E}">
        <p14:creationId xmlns:p14="http://schemas.microsoft.com/office/powerpoint/2010/main" val="2967652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644" y="115951"/>
            <a:ext cx="1126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Figure</a:t>
            </a:r>
            <a:r>
              <a:rPr sz="18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7.24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0045" y="115951"/>
            <a:ext cx="4480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Example</a:t>
            </a:r>
            <a:r>
              <a:rPr sz="1800" b="1" i="1" spc="-3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of</a:t>
            </a:r>
            <a:r>
              <a:rPr sz="1800" b="1" i="1" spc="-1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checksum</a:t>
            </a:r>
            <a:r>
              <a:rPr sz="1800" b="1" i="1" spc="-1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calculation</a:t>
            </a:r>
            <a:r>
              <a:rPr sz="1800" b="1" i="1" spc="-2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at</a:t>
            </a:r>
            <a:r>
              <a:rPr sz="1800" b="1" i="1" spc="-1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the</a:t>
            </a:r>
            <a:r>
              <a:rPr sz="1800" b="1" i="1" spc="-15" dirty="0">
                <a:latin typeface="Times New Roman"/>
                <a:cs typeface="Times New Roman"/>
              </a:rPr>
              <a:t> </a:t>
            </a:r>
            <a:r>
              <a:rPr sz="1800" b="1" i="1" spc="-10" dirty="0">
                <a:latin typeface="Times New Roman"/>
                <a:cs typeface="Times New Roman"/>
              </a:rPr>
              <a:t>sender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200" y="0"/>
            <a:ext cx="8594090" cy="1053465"/>
            <a:chOff x="76200" y="0"/>
            <a:chExt cx="8594090" cy="1053465"/>
          </a:xfrm>
        </p:grpSpPr>
        <p:sp>
          <p:nvSpPr>
            <p:cNvPr id="5" name="object 5"/>
            <p:cNvSpPr/>
            <p:nvPr/>
          </p:nvSpPr>
          <p:spPr>
            <a:xfrm>
              <a:off x="367284" y="108204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0" y="473963"/>
                  </a:moveTo>
                  <a:lnTo>
                    <a:pt x="382523" y="473963"/>
                  </a:lnTo>
                  <a:lnTo>
                    <a:pt x="382523" y="0"/>
                  </a:lnTo>
                  <a:lnTo>
                    <a:pt x="0" y="0"/>
                  </a:lnTo>
                  <a:lnTo>
                    <a:pt x="0" y="473963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808" y="108204"/>
              <a:ext cx="327660" cy="47396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0727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40" h="474344">
                  <a:moveTo>
                    <a:pt x="0" y="473963"/>
                  </a:moveTo>
                  <a:lnTo>
                    <a:pt x="370331" y="473963"/>
                  </a:lnTo>
                  <a:lnTo>
                    <a:pt x="370331" y="0"/>
                  </a:lnTo>
                  <a:lnTo>
                    <a:pt x="0" y="0"/>
                  </a:lnTo>
                  <a:lnTo>
                    <a:pt x="0" y="473963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1059" y="530351"/>
              <a:ext cx="367284" cy="4739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200"/>
              <a:ext cx="560832" cy="42214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11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484" y="533400"/>
              <a:ext cx="8226552" cy="32003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482918" y="3037049"/>
            <a:ext cx="4049395" cy="509905"/>
            <a:chOff x="4482918" y="3037049"/>
            <a:chExt cx="4049395" cy="509905"/>
          </a:xfrm>
        </p:grpSpPr>
        <p:sp>
          <p:nvSpPr>
            <p:cNvPr id="13" name="object 13"/>
            <p:cNvSpPr/>
            <p:nvPr/>
          </p:nvSpPr>
          <p:spPr>
            <a:xfrm>
              <a:off x="4489081" y="3043213"/>
              <a:ext cx="4037329" cy="250190"/>
            </a:xfrm>
            <a:custGeom>
              <a:avLst/>
              <a:gdLst/>
              <a:ahLst/>
              <a:cxnLst/>
              <a:rect l="l" t="t" r="r" b="b"/>
              <a:pathLst>
                <a:path w="4037329" h="250189">
                  <a:moveTo>
                    <a:pt x="4036996" y="0"/>
                  </a:moveTo>
                  <a:lnTo>
                    <a:pt x="0" y="0"/>
                  </a:lnTo>
                  <a:lnTo>
                    <a:pt x="0" y="249779"/>
                  </a:lnTo>
                  <a:lnTo>
                    <a:pt x="4036996" y="249779"/>
                  </a:lnTo>
                  <a:lnTo>
                    <a:pt x="4036996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89081" y="3043213"/>
              <a:ext cx="4037329" cy="250190"/>
            </a:xfrm>
            <a:custGeom>
              <a:avLst/>
              <a:gdLst/>
              <a:ahLst/>
              <a:cxnLst/>
              <a:rect l="l" t="t" r="r" b="b"/>
              <a:pathLst>
                <a:path w="4037329" h="250189">
                  <a:moveTo>
                    <a:pt x="0" y="249779"/>
                  </a:moveTo>
                  <a:lnTo>
                    <a:pt x="4036996" y="249779"/>
                  </a:lnTo>
                  <a:lnTo>
                    <a:pt x="4036996" y="0"/>
                  </a:lnTo>
                  <a:lnTo>
                    <a:pt x="0" y="0"/>
                  </a:lnTo>
                  <a:lnTo>
                    <a:pt x="0" y="249779"/>
                  </a:lnTo>
                  <a:close/>
                </a:path>
              </a:pathLst>
            </a:custGeom>
            <a:ln w="123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89081" y="3292995"/>
              <a:ext cx="4037329" cy="248285"/>
            </a:xfrm>
            <a:custGeom>
              <a:avLst/>
              <a:gdLst/>
              <a:ahLst/>
              <a:cxnLst/>
              <a:rect l="l" t="t" r="r" b="b"/>
              <a:pathLst>
                <a:path w="4037329" h="248285">
                  <a:moveTo>
                    <a:pt x="4036996" y="0"/>
                  </a:moveTo>
                  <a:lnTo>
                    <a:pt x="0" y="0"/>
                  </a:lnTo>
                  <a:lnTo>
                    <a:pt x="0" y="247719"/>
                  </a:lnTo>
                  <a:lnTo>
                    <a:pt x="4036996" y="247719"/>
                  </a:lnTo>
                  <a:lnTo>
                    <a:pt x="4036996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89081" y="3292995"/>
              <a:ext cx="4037329" cy="248285"/>
            </a:xfrm>
            <a:custGeom>
              <a:avLst/>
              <a:gdLst/>
              <a:ahLst/>
              <a:cxnLst/>
              <a:rect l="l" t="t" r="r" b="b"/>
              <a:pathLst>
                <a:path w="4037329" h="248285">
                  <a:moveTo>
                    <a:pt x="0" y="247719"/>
                  </a:moveTo>
                  <a:lnTo>
                    <a:pt x="4036996" y="247719"/>
                  </a:lnTo>
                  <a:lnTo>
                    <a:pt x="4036996" y="0"/>
                  </a:lnTo>
                  <a:lnTo>
                    <a:pt x="0" y="0"/>
                  </a:lnTo>
                  <a:lnTo>
                    <a:pt x="0" y="247719"/>
                  </a:lnTo>
                  <a:close/>
                </a:path>
              </a:pathLst>
            </a:custGeom>
            <a:ln w="123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482897" y="2281408"/>
          <a:ext cx="4036060" cy="125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7740"/>
                <a:gridCol w="66040"/>
                <a:gridCol w="984250"/>
                <a:gridCol w="488950"/>
                <a:gridCol w="1529080"/>
              </a:tblGrid>
              <a:tr h="251460">
                <a:tc gridSpan="2">
                  <a:txBody>
                    <a:bodyPr/>
                    <a:lstStyle/>
                    <a:p>
                      <a:pPr marR="173990" algn="r">
                        <a:lnSpc>
                          <a:spcPts val="1780"/>
                        </a:lnSpc>
                      </a:pPr>
                      <a:r>
                        <a:rPr sz="155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ts val="1780"/>
                        </a:lnSpc>
                      </a:pPr>
                      <a:r>
                        <a:rPr sz="155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4000">
                <a:tc gridSpan="3">
                  <a:txBody>
                    <a:bodyPr/>
                    <a:lstStyle/>
                    <a:p>
                      <a:pPr marR="15875" algn="ctr">
                        <a:lnSpc>
                          <a:spcPts val="1780"/>
                        </a:lnSpc>
                      </a:pPr>
                      <a:r>
                        <a:rPr sz="15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ts val="1780"/>
                        </a:lnSpc>
                      </a:pPr>
                      <a:r>
                        <a:rPr sz="155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</a:tr>
              <a:tr h="2495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6E7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 algn="ctr">
                        <a:lnSpc>
                          <a:spcPts val="1775"/>
                        </a:lnSpc>
                      </a:pPr>
                      <a:r>
                        <a:rPr sz="1550" spc="-2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6E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1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97205">
                <a:tc gridSpan="5">
                  <a:txBody>
                    <a:bodyPr/>
                    <a:lstStyle/>
                    <a:p>
                      <a:pPr marL="125730" algn="ctr">
                        <a:lnSpc>
                          <a:spcPts val="1775"/>
                        </a:lnSpc>
                      </a:pPr>
                      <a:r>
                        <a:rPr sz="1550" spc="-10" dirty="0">
                          <a:latin typeface="Times New Roman"/>
                          <a:cs typeface="Times New Roman"/>
                        </a:rPr>
                        <a:t>10.12.14.5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07314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550" spc="-10" dirty="0">
                          <a:latin typeface="Times New Roman"/>
                          <a:cs typeface="Times New Roman"/>
                        </a:rPr>
                        <a:t>12.6.7.9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2400" y="2263484"/>
            <a:ext cx="3422530" cy="2472822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3658361" y="2839211"/>
            <a:ext cx="5200650" cy="1828800"/>
          </a:xfrm>
          <a:custGeom>
            <a:avLst/>
            <a:gdLst/>
            <a:ahLst/>
            <a:cxnLst/>
            <a:rect l="l" t="t" r="r" b="b"/>
            <a:pathLst>
              <a:path w="5200650" h="1828800">
                <a:moveTo>
                  <a:pt x="5162549" y="1790700"/>
                </a:moveTo>
                <a:lnTo>
                  <a:pt x="0" y="1790700"/>
                </a:lnTo>
                <a:lnTo>
                  <a:pt x="0" y="1828800"/>
                </a:lnTo>
                <a:lnTo>
                  <a:pt x="5181599" y="1828800"/>
                </a:lnTo>
                <a:lnTo>
                  <a:pt x="5189023" y="1827305"/>
                </a:lnTo>
                <a:lnTo>
                  <a:pt x="5195077" y="1823227"/>
                </a:lnTo>
                <a:lnTo>
                  <a:pt x="5199155" y="1817173"/>
                </a:lnTo>
                <a:lnTo>
                  <a:pt x="5200649" y="1809750"/>
                </a:lnTo>
                <a:lnTo>
                  <a:pt x="5162549" y="1809750"/>
                </a:lnTo>
                <a:lnTo>
                  <a:pt x="5162549" y="1790700"/>
                </a:lnTo>
                <a:close/>
              </a:path>
              <a:path w="5200650" h="1828800">
                <a:moveTo>
                  <a:pt x="5162549" y="57150"/>
                </a:moveTo>
                <a:lnTo>
                  <a:pt x="5162549" y="1809750"/>
                </a:lnTo>
                <a:lnTo>
                  <a:pt x="5181599" y="1790700"/>
                </a:lnTo>
                <a:lnTo>
                  <a:pt x="5200649" y="1790700"/>
                </a:lnTo>
                <a:lnTo>
                  <a:pt x="5200649" y="76200"/>
                </a:lnTo>
                <a:lnTo>
                  <a:pt x="5181599" y="76200"/>
                </a:lnTo>
                <a:lnTo>
                  <a:pt x="5162549" y="57150"/>
                </a:lnTo>
                <a:close/>
              </a:path>
              <a:path w="5200650" h="1828800">
                <a:moveTo>
                  <a:pt x="5200649" y="1790700"/>
                </a:moveTo>
                <a:lnTo>
                  <a:pt x="5181599" y="1790700"/>
                </a:lnTo>
                <a:lnTo>
                  <a:pt x="5162549" y="1809750"/>
                </a:lnTo>
                <a:lnTo>
                  <a:pt x="5200649" y="1809750"/>
                </a:lnTo>
                <a:lnTo>
                  <a:pt x="5200649" y="1790700"/>
                </a:lnTo>
                <a:close/>
              </a:path>
              <a:path w="5200650" h="1828800">
                <a:moveTo>
                  <a:pt x="4986528" y="0"/>
                </a:moveTo>
                <a:lnTo>
                  <a:pt x="4872228" y="57150"/>
                </a:lnTo>
                <a:lnTo>
                  <a:pt x="4986528" y="114300"/>
                </a:lnTo>
                <a:lnTo>
                  <a:pt x="4986528" y="76200"/>
                </a:lnTo>
                <a:lnTo>
                  <a:pt x="4967478" y="76200"/>
                </a:lnTo>
                <a:lnTo>
                  <a:pt x="4967478" y="38100"/>
                </a:lnTo>
                <a:lnTo>
                  <a:pt x="4986528" y="38100"/>
                </a:lnTo>
                <a:lnTo>
                  <a:pt x="4986528" y="0"/>
                </a:lnTo>
                <a:close/>
              </a:path>
              <a:path w="5200650" h="1828800">
                <a:moveTo>
                  <a:pt x="4986528" y="38100"/>
                </a:moveTo>
                <a:lnTo>
                  <a:pt x="4967478" y="38100"/>
                </a:lnTo>
                <a:lnTo>
                  <a:pt x="4967478" y="76200"/>
                </a:lnTo>
                <a:lnTo>
                  <a:pt x="4986528" y="76200"/>
                </a:lnTo>
                <a:lnTo>
                  <a:pt x="4986528" y="38100"/>
                </a:lnTo>
                <a:close/>
              </a:path>
              <a:path w="5200650" h="1828800">
                <a:moveTo>
                  <a:pt x="5181599" y="38100"/>
                </a:moveTo>
                <a:lnTo>
                  <a:pt x="4986528" y="38100"/>
                </a:lnTo>
                <a:lnTo>
                  <a:pt x="4986528" y="76200"/>
                </a:lnTo>
                <a:lnTo>
                  <a:pt x="5162549" y="76200"/>
                </a:lnTo>
                <a:lnTo>
                  <a:pt x="5162549" y="57150"/>
                </a:lnTo>
                <a:lnTo>
                  <a:pt x="5200649" y="57150"/>
                </a:lnTo>
                <a:lnTo>
                  <a:pt x="5199155" y="49726"/>
                </a:lnTo>
                <a:lnTo>
                  <a:pt x="5195077" y="43672"/>
                </a:lnTo>
                <a:lnTo>
                  <a:pt x="5189023" y="39594"/>
                </a:lnTo>
                <a:lnTo>
                  <a:pt x="5181599" y="38100"/>
                </a:lnTo>
                <a:close/>
              </a:path>
              <a:path w="5200650" h="1828800">
                <a:moveTo>
                  <a:pt x="5200649" y="57150"/>
                </a:moveTo>
                <a:lnTo>
                  <a:pt x="5162549" y="57150"/>
                </a:lnTo>
                <a:lnTo>
                  <a:pt x="5181599" y="76200"/>
                </a:lnTo>
                <a:lnTo>
                  <a:pt x="5200649" y="76200"/>
                </a:lnTo>
                <a:lnTo>
                  <a:pt x="5200649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TCP/IP</a:t>
            </a:r>
            <a:r>
              <a:rPr spc="-55" dirty="0"/>
              <a:t> </a:t>
            </a:r>
            <a:r>
              <a:rPr dirty="0"/>
              <a:t>Protocol</a:t>
            </a:r>
            <a:r>
              <a:rPr spc="-60" dirty="0"/>
              <a:t> </a:t>
            </a:r>
            <a:r>
              <a:rPr spc="-20" dirty="0"/>
              <a:t>Suite</a:t>
            </a:r>
          </a:p>
        </p:txBody>
      </p:sp>
    </p:spTree>
    <p:extLst>
      <p:ext uri="{BB962C8B-B14F-4D97-AF65-F5344CB8AC3E}">
        <p14:creationId xmlns:p14="http://schemas.microsoft.com/office/powerpoint/2010/main" val="1335366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722503"/>
            <a:ext cx="868426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Figure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7.25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shows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checking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checksum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calculation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at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20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receiver</a:t>
            </a:r>
            <a:r>
              <a:rPr sz="2400" b="1" spc="2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site</a:t>
            </a:r>
            <a:r>
              <a:rPr sz="2400" b="1" spc="20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(or</a:t>
            </a:r>
            <a:r>
              <a:rPr sz="2400" b="1" spc="204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intermediate</a:t>
            </a:r>
            <a:r>
              <a:rPr sz="2400" b="1" spc="204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router)</a:t>
            </a:r>
            <a:r>
              <a:rPr sz="2400" b="1" spc="2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assuming</a:t>
            </a:r>
            <a:r>
              <a:rPr sz="2400" b="1" spc="204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that</a:t>
            </a:r>
            <a:r>
              <a:rPr sz="2400" b="1" spc="21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no </a:t>
            </a:r>
            <a:r>
              <a:rPr sz="2400" b="1" dirty="0">
                <a:latin typeface="Arial"/>
                <a:cs typeface="Arial"/>
              </a:rPr>
              <a:t>errors</a:t>
            </a:r>
            <a:r>
              <a:rPr sz="2400" b="1" spc="3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occurred</a:t>
            </a:r>
            <a:r>
              <a:rPr sz="2400" b="1" spc="3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3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3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header.</a:t>
            </a:r>
            <a:r>
              <a:rPr sz="2400" b="1" spc="3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3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header</a:t>
            </a:r>
            <a:r>
              <a:rPr sz="2400" b="1" spc="3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is</a:t>
            </a:r>
            <a:r>
              <a:rPr sz="2400" b="1" spc="3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divided</a:t>
            </a:r>
            <a:r>
              <a:rPr sz="2400" b="1" spc="35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into 16-</a:t>
            </a:r>
            <a:r>
              <a:rPr sz="2400" b="1" dirty="0">
                <a:latin typeface="Arial"/>
                <a:cs typeface="Arial"/>
              </a:rPr>
              <a:t>bit</a:t>
            </a:r>
            <a:r>
              <a:rPr sz="2400" b="1" spc="2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sections.</a:t>
            </a:r>
            <a:r>
              <a:rPr sz="2400" b="1" spc="2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All</a:t>
            </a:r>
            <a:r>
              <a:rPr sz="2400" b="1" spc="2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2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sections</a:t>
            </a:r>
            <a:r>
              <a:rPr sz="2400" b="1" spc="254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are</a:t>
            </a:r>
            <a:r>
              <a:rPr sz="2400" b="1" spc="254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added</a:t>
            </a:r>
            <a:r>
              <a:rPr sz="2400" b="1" spc="2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2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254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sum</a:t>
            </a:r>
            <a:r>
              <a:rPr sz="2400" b="1" spc="25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is </a:t>
            </a:r>
            <a:r>
              <a:rPr sz="2400" b="1" dirty="0">
                <a:latin typeface="Arial"/>
                <a:cs typeface="Arial"/>
              </a:rPr>
              <a:t>complemented.</a:t>
            </a:r>
            <a:r>
              <a:rPr sz="2400" b="1" spc="25" dirty="0">
                <a:latin typeface="Arial"/>
                <a:cs typeface="Arial"/>
              </a:rPr>
              <a:t>  </a:t>
            </a:r>
            <a:r>
              <a:rPr sz="2400" b="1" dirty="0">
                <a:latin typeface="Arial"/>
                <a:cs typeface="Arial"/>
              </a:rPr>
              <a:t>Since</a:t>
            </a:r>
            <a:r>
              <a:rPr sz="2400" b="1" spc="30" dirty="0">
                <a:latin typeface="Arial"/>
                <a:cs typeface="Arial"/>
              </a:rPr>
              <a:t> 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30" dirty="0">
                <a:latin typeface="Arial"/>
                <a:cs typeface="Arial"/>
              </a:rPr>
              <a:t>  </a:t>
            </a:r>
            <a:r>
              <a:rPr sz="2400" b="1" dirty="0">
                <a:latin typeface="Arial"/>
                <a:cs typeface="Arial"/>
              </a:rPr>
              <a:t>result</a:t>
            </a:r>
            <a:r>
              <a:rPr sz="2400" b="1" spc="20" dirty="0">
                <a:latin typeface="Arial"/>
                <a:cs typeface="Arial"/>
              </a:rPr>
              <a:t>  </a:t>
            </a:r>
            <a:r>
              <a:rPr sz="2400" b="1" dirty="0">
                <a:latin typeface="Arial"/>
                <a:cs typeface="Arial"/>
              </a:rPr>
              <a:t>is</a:t>
            </a:r>
            <a:r>
              <a:rPr sz="2400" b="1" spc="30" dirty="0">
                <a:latin typeface="Arial"/>
                <a:cs typeface="Arial"/>
              </a:rPr>
              <a:t>  </a:t>
            </a:r>
            <a:r>
              <a:rPr sz="2400" b="1" dirty="0">
                <a:latin typeface="Arial"/>
                <a:cs typeface="Arial"/>
              </a:rPr>
              <a:t>16</a:t>
            </a:r>
            <a:r>
              <a:rPr sz="2400" b="1" spc="30" dirty="0">
                <a:latin typeface="Arial"/>
                <a:cs typeface="Arial"/>
              </a:rPr>
              <a:t>  </a:t>
            </a:r>
            <a:r>
              <a:rPr sz="2400" b="1" dirty="0">
                <a:latin typeface="Arial"/>
                <a:cs typeface="Arial"/>
              </a:rPr>
              <a:t>0s,</a:t>
            </a:r>
            <a:r>
              <a:rPr sz="2400" b="1" spc="35" dirty="0">
                <a:latin typeface="Arial"/>
                <a:cs typeface="Arial"/>
              </a:rPr>
              <a:t> 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30" dirty="0">
                <a:latin typeface="Arial"/>
                <a:cs typeface="Arial"/>
              </a:rPr>
              <a:t>  </a:t>
            </a:r>
            <a:r>
              <a:rPr sz="2400" b="1" dirty="0">
                <a:latin typeface="Arial"/>
                <a:cs typeface="Arial"/>
              </a:rPr>
              <a:t>packet</a:t>
            </a:r>
            <a:r>
              <a:rPr sz="2400" b="1" spc="35" dirty="0">
                <a:latin typeface="Arial"/>
                <a:cs typeface="Arial"/>
              </a:rPr>
              <a:t>  </a:t>
            </a:r>
            <a:r>
              <a:rPr sz="2400" b="1" spc="-25" dirty="0">
                <a:latin typeface="Arial"/>
                <a:cs typeface="Arial"/>
              </a:rPr>
              <a:t>is </a:t>
            </a:r>
            <a:r>
              <a:rPr sz="2400" b="1" spc="-10" dirty="0">
                <a:latin typeface="Arial"/>
                <a:cs typeface="Arial"/>
              </a:rPr>
              <a:t>accepted.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762" y="-4762"/>
            <a:ext cx="9153525" cy="819785"/>
            <a:chOff x="-4762" y="-4762"/>
            <a:chExt cx="9153525" cy="8197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B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0" y="609600"/>
                  </a:moveTo>
                  <a:lnTo>
                    <a:pt x="9144000" y="609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9525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908809" cy="81457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18999"/>
            <a:ext cx="23768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</a:rPr>
              <a:t>Example</a:t>
            </a:r>
            <a:r>
              <a:rPr sz="3200" spc="-40" dirty="0">
                <a:solidFill>
                  <a:srgbClr val="FFFFFF"/>
                </a:solidFill>
              </a:rPr>
              <a:t> </a:t>
            </a:r>
            <a:r>
              <a:rPr sz="3200" spc="-20" dirty="0">
                <a:solidFill>
                  <a:srgbClr val="FFFFFF"/>
                </a:solidFill>
              </a:rPr>
              <a:t>7.18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TCP/IP</a:t>
            </a:r>
            <a:r>
              <a:rPr spc="-55" dirty="0"/>
              <a:t> </a:t>
            </a:r>
            <a:r>
              <a:rPr dirty="0"/>
              <a:t>Protocol</a:t>
            </a:r>
            <a:r>
              <a:rPr spc="-60" dirty="0"/>
              <a:t> </a:t>
            </a:r>
            <a:r>
              <a:rPr spc="-20" dirty="0"/>
              <a:t>Suite</a:t>
            </a:r>
          </a:p>
        </p:txBody>
      </p:sp>
    </p:spTree>
    <p:extLst>
      <p:ext uri="{BB962C8B-B14F-4D97-AF65-F5344CB8AC3E}">
        <p14:creationId xmlns:p14="http://schemas.microsoft.com/office/powerpoint/2010/main" val="885900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644" y="115951"/>
            <a:ext cx="1126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Figure</a:t>
            </a:r>
            <a:r>
              <a:rPr sz="18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7.25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0045" y="115951"/>
            <a:ext cx="4609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Example</a:t>
            </a:r>
            <a:r>
              <a:rPr sz="1800" b="1" i="1" spc="-3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of</a:t>
            </a:r>
            <a:r>
              <a:rPr sz="1800" b="1" i="1" spc="-1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checksum</a:t>
            </a:r>
            <a:r>
              <a:rPr sz="1800" b="1" i="1" spc="-1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calculation</a:t>
            </a:r>
            <a:r>
              <a:rPr sz="1800" b="1" i="1" spc="-2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at</a:t>
            </a:r>
            <a:r>
              <a:rPr sz="1800" b="1" i="1" spc="-1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the</a:t>
            </a:r>
            <a:r>
              <a:rPr sz="1800" b="1" i="1" spc="-15" dirty="0">
                <a:latin typeface="Times New Roman"/>
                <a:cs typeface="Times New Roman"/>
              </a:rPr>
              <a:t> </a:t>
            </a:r>
            <a:r>
              <a:rPr sz="1800" b="1" i="1" spc="-10" dirty="0">
                <a:latin typeface="Times New Roman"/>
                <a:cs typeface="Times New Roman"/>
              </a:rPr>
              <a:t>receiver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200" y="0"/>
            <a:ext cx="8594090" cy="1053465"/>
            <a:chOff x="76200" y="0"/>
            <a:chExt cx="8594090" cy="1053465"/>
          </a:xfrm>
        </p:grpSpPr>
        <p:sp>
          <p:nvSpPr>
            <p:cNvPr id="5" name="object 5"/>
            <p:cNvSpPr/>
            <p:nvPr/>
          </p:nvSpPr>
          <p:spPr>
            <a:xfrm>
              <a:off x="367284" y="108204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0" y="473963"/>
                  </a:moveTo>
                  <a:lnTo>
                    <a:pt x="382523" y="473963"/>
                  </a:lnTo>
                  <a:lnTo>
                    <a:pt x="382523" y="0"/>
                  </a:lnTo>
                  <a:lnTo>
                    <a:pt x="0" y="0"/>
                  </a:lnTo>
                  <a:lnTo>
                    <a:pt x="0" y="473963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808" y="108204"/>
              <a:ext cx="327660" cy="47396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0727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40" h="474344">
                  <a:moveTo>
                    <a:pt x="0" y="473963"/>
                  </a:moveTo>
                  <a:lnTo>
                    <a:pt x="370331" y="473963"/>
                  </a:lnTo>
                  <a:lnTo>
                    <a:pt x="370331" y="0"/>
                  </a:lnTo>
                  <a:lnTo>
                    <a:pt x="0" y="0"/>
                  </a:lnTo>
                  <a:lnTo>
                    <a:pt x="0" y="473963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1059" y="530351"/>
              <a:ext cx="367284" cy="4739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200"/>
              <a:ext cx="560832" cy="42214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11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484" y="533400"/>
              <a:ext cx="8226552" cy="32003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33400" y="1219200"/>
            <a:ext cx="8402320" cy="4050665"/>
            <a:chOff x="533400" y="1219200"/>
            <a:chExt cx="8402320" cy="405066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95800" y="1219200"/>
              <a:ext cx="4049267" cy="12664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3400" y="2792356"/>
              <a:ext cx="3477386" cy="247723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039361" y="1810512"/>
              <a:ext cx="4895850" cy="2133600"/>
            </a:xfrm>
            <a:custGeom>
              <a:avLst/>
              <a:gdLst/>
              <a:ahLst/>
              <a:cxnLst/>
              <a:rect l="l" t="t" r="r" b="b"/>
              <a:pathLst>
                <a:path w="4895850" h="2133600">
                  <a:moveTo>
                    <a:pt x="114300" y="2019300"/>
                  </a:moveTo>
                  <a:lnTo>
                    <a:pt x="0" y="2076450"/>
                  </a:lnTo>
                  <a:lnTo>
                    <a:pt x="114300" y="2133600"/>
                  </a:lnTo>
                  <a:lnTo>
                    <a:pt x="114300" y="2095500"/>
                  </a:lnTo>
                  <a:lnTo>
                    <a:pt x="95250" y="2095500"/>
                  </a:lnTo>
                  <a:lnTo>
                    <a:pt x="95250" y="2057400"/>
                  </a:lnTo>
                  <a:lnTo>
                    <a:pt x="114300" y="2057400"/>
                  </a:lnTo>
                  <a:lnTo>
                    <a:pt x="114300" y="2019300"/>
                  </a:lnTo>
                  <a:close/>
                </a:path>
                <a:path w="4895850" h="2133600">
                  <a:moveTo>
                    <a:pt x="114300" y="2057400"/>
                  </a:moveTo>
                  <a:lnTo>
                    <a:pt x="95250" y="2057400"/>
                  </a:lnTo>
                  <a:lnTo>
                    <a:pt x="95250" y="2095500"/>
                  </a:lnTo>
                  <a:lnTo>
                    <a:pt x="114300" y="2095500"/>
                  </a:lnTo>
                  <a:lnTo>
                    <a:pt x="114300" y="2057400"/>
                  </a:lnTo>
                  <a:close/>
                </a:path>
                <a:path w="4895850" h="2133600">
                  <a:moveTo>
                    <a:pt x="4857749" y="2057400"/>
                  </a:moveTo>
                  <a:lnTo>
                    <a:pt x="114300" y="2057400"/>
                  </a:lnTo>
                  <a:lnTo>
                    <a:pt x="114300" y="2095500"/>
                  </a:lnTo>
                  <a:lnTo>
                    <a:pt x="4876799" y="2095500"/>
                  </a:lnTo>
                  <a:lnTo>
                    <a:pt x="4884223" y="2094005"/>
                  </a:lnTo>
                  <a:lnTo>
                    <a:pt x="4890277" y="2089927"/>
                  </a:lnTo>
                  <a:lnTo>
                    <a:pt x="4894355" y="2083873"/>
                  </a:lnTo>
                  <a:lnTo>
                    <a:pt x="4895849" y="2076450"/>
                  </a:lnTo>
                  <a:lnTo>
                    <a:pt x="4857749" y="2076450"/>
                  </a:lnTo>
                  <a:lnTo>
                    <a:pt x="4857749" y="2057400"/>
                  </a:lnTo>
                  <a:close/>
                </a:path>
                <a:path w="4895850" h="2133600">
                  <a:moveTo>
                    <a:pt x="4857749" y="19050"/>
                  </a:moveTo>
                  <a:lnTo>
                    <a:pt x="4857749" y="2076450"/>
                  </a:lnTo>
                  <a:lnTo>
                    <a:pt x="4876799" y="2057400"/>
                  </a:lnTo>
                  <a:lnTo>
                    <a:pt x="4895849" y="2057400"/>
                  </a:lnTo>
                  <a:lnTo>
                    <a:pt x="4895849" y="38100"/>
                  </a:lnTo>
                  <a:lnTo>
                    <a:pt x="4876799" y="38100"/>
                  </a:lnTo>
                  <a:lnTo>
                    <a:pt x="4857749" y="19050"/>
                  </a:lnTo>
                  <a:close/>
                </a:path>
                <a:path w="4895850" h="2133600">
                  <a:moveTo>
                    <a:pt x="4895849" y="2057400"/>
                  </a:moveTo>
                  <a:lnTo>
                    <a:pt x="4876799" y="2057400"/>
                  </a:lnTo>
                  <a:lnTo>
                    <a:pt x="4857749" y="2076450"/>
                  </a:lnTo>
                  <a:lnTo>
                    <a:pt x="4895849" y="2076450"/>
                  </a:lnTo>
                  <a:lnTo>
                    <a:pt x="4895849" y="2057400"/>
                  </a:lnTo>
                  <a:close/>
                </a:path>
                <a:path w="4895850" h="2133600">
                  <a:moveTo>
                    <a:pt x="4876799" y="0"/>
                  </a:moveTo>
                  <a:lnTo>
                    <a:pt x="4571999" y="0"/>
                  </a:lnTo>
                  <a:lnTo>
                    <a:pt x="4571999" y="38100"/>
                  </a:lnTo>
                  <a:lnTo>
                    <a:pt x="4857749" y="38100"/>
                  </a:lnTo>
                  <a:lnTo>
                    <a:pt x="4857749" y="19050"/>
                  </a:lnTo>
                  <a:lnTo>
                    <a:pt x="4895849" y="19050"/>
                  </a:lnTo>
                  <a:lnTo>
                    <a:pt x="4894355" y="11626"/>
                  </a:lnTo>
                  <a:lnTo>
                    <a:pt x="4890277" y="5572"/>
                  </a:lnTo>
                  <a:lnTo>
                    <a:pt x="4884223" y="1494"/>
                  </a:lnTo>
                  <a:lnTo>
                    <a:pt x="4876799" y="0"/>
                  </a:lnTo>
                  <a:close/>
                </a:path>
                <a:path w="4895850" h="2133600">
                  <a:moveTo>
                    <a:pt x="4895849" y="19050"/>
                  </a:moveTo>
                  <a:lnTo>
                    <a:pt x="4857749" y="19050"/>
                  </a:lnTo>
                  <a:lnTo>
                    <a:pt x="4876799" y="38100"/>
                  </a:lnTo>
                  <a:lnTo>
                    <a:pt x="4895849" y="38100"/>
                  </a:lnTo>
                  <a:lnTo>
                    <a:pt x="4895849" y="190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TCP/IP</a:t>
            </a:r>
            <a:r>
              <a:rPr spc="-55" dirty="0"/>
              <a:t> </a:t>
            </a:r>
            <a:r>
              <a:rPr dirty="0"/>
              <a:t>Protocol</a:t>
            </a:r>
            <a:r>
              <a:rPr spc="-60" dirty="0"/>
              <a:t> </a:t>
            </a:r>
            <a:r>
              <a:rPr spc="-20" dirty="0"/>
              <a:t>Suite</a:t>
            </a:r>
          </a:p>
        </p:txBody>
      </p:sp>
    </p:spTree>
    <p:extLst>
      <p:ext uri="{BB962C8B-B14F-4D97-AF65-F5344CB8AC3E}">
        <p14:creationId xmlns:p14="http://schemas.microsoft.com/office/powerpoint/2010/main" val="2121994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-6350"/>
            <a:ext cx="9156700" cy="1384300"/>
            <a:chOff x="-6350" y="-6350"/>
            <a:chExt cx="9156700" cy="13843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91440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9144000" y="1371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0" y="1371600"/>
                  </a:moveTo>
                  <a:lnTo>
                    <a:pt x="9144000" y="1371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64" y="278891"/>
              <a:ext cx="941832" cy="8991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195" y="278891"/>
              <a:ext cx="669036" cy="8991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0831" y="278891"/>
              <a:ext cx="3436620" cy="89915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5524" y="380238"/>
            <a:ext cx="34734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61720" algn="l"/>
              </a:tabLst>
            </a:pPr>
            <a:r>
              <a:rPr sz="3200" dirty="0">
                <a:latin typeface="Times New Roman"/>
                <a:cs typeface="Times New Roman"/>
              </a:rPr>
              <a:t>10-</a:t>
            </a:r>
            <a:r>
              <a:rPr sz="3200" spc="-50" dirty="0">
                <a:latin typeface="Times New Roman"/>
                <a:cs typeface="Times New Roman"/>
              </a:rPr>
              <a:t>5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CHECKSUM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1453896"/>
            <a:ext cx="8589645" cy="2496820"/>
            <a:chOff x="0" y="1453896"/>
            <a:chExt cx="8589645" cy="249682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126" y="1668366"/>
              <a:ext cx="575207" cy="28291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0663" y="1453896"/>
              <a:ext cx="984504" cy="78943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52372" y="1453896"/>
              <a:ext cx="1220724" cy="78943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0300" y="1453896"/>
              <a:ext cx="1790700" cy="78943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18203" y="1453896"/>
              <a:ext cx="1556003" cy="78943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01411" y="1453896"/>
              <a:ext cx="862584" cy="78943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91200" y="1453896"/>
              <a:ext cx="1519427" cy="78943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37831" y="1453896"/>
              <a:ext cx="1118616" cy="78943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83652" y="1453896"/>
              <a:ext cx="705611" cy="7894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1880616"/>
              <a:ext cx="1309116" cy="78943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36319" y="1880616"/>
              <a:ext cx="923544" cy="78943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88592" y="1880616"/>
              <a:ext cx="1929383" cy="78943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48583" y="1880616"/>
              <a:ext cx="557783" cy="78943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35096" y="1880616"/>
              <a:ext cx="1042415" cy="78943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206240" y="1880616"/>
              <a:ext cx="1930908" cy="78943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865876" y="1880616"/>
              <a:ext cx="707135" cy="78943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301740" y="1880616"/>
              <a:ext cx="1141475" cy="78943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170419" y="1880616"/>
              <a:ext cx="765048" cy="78943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64195" y="1880616"/>
              <a:ext cx="925068" cy="78943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0" y="2307336"/>
              <a:ext cx="1626108" cy="78943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93875" y="2307336"/>
              <a:ext cx="803148" cy="78943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764792" y="2307336"/>
              <a:ext cx="1495044" cy="78943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927604" y="2307336"/>
              <a:ext cx="1812036" cy="78943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407408" y="2307336"/>
              <a:ext cx="1796795" cy="78943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870447" y="2307336"/>
              <a:ext cx="944879" cy="78943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483096" y="2307336"/>
              <a:ext cx="746759" cy="78943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897623" y="2307336"/>
              <a:ext cx="922020" cy="78943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487411" y="2307336"/>
              <a:ext cx="1101852" cy="78943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0" y="2734056"/>
              <a:ext cx="1014984" cy="78943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81812" y="2734056"/>
              <a:ext cx="1178052" cy="78943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90472" y="2734056"/>
              <a:ext cx="557784" cy="78943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815083" y="2734056"/>
              <a:ext cx="1839468" cy="78943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421379" y="2734056"/>
              <a:ext cx="864108" cy="78943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052315" y="2734056"/>
              <a:ext cx="1417319" cy="78943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236464" y="2734056"/>
              <a:ext cx="1517904" cy="78943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521195" y="2734056"/>
              <a:ext cx="667511" cy="78943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955535" y="2734056"/>
              <a:ext cx="1120140" cy="78943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842504" y="2734056"/>
              <a:ext cx="746759" cy="789432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0" y="3160775"/>
              <a:ext cx="1741932" cy="78943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359408" y="3160775"/>
              <a:ext cx="984504" cy="78943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962911" y="3160775"/>
              <a:ext cx="1993391" cy="789432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573779" y="3160775"/>
              <a:ext cx="845820" cy="789432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38600" y="3160775"/>
              <a:ext cx="1220724" cy="789432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876800" y="3160775"/>
              <a:ext cx="1792224" cy="789432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179323" y="1545412"/>
            <a:ext cx="8177530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6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last</a:t>
            </a:r>
            <a:r>
              <a:rPr sz="2800" b="1" i="1" spc="6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error</a:t>
            </a:r>
            <a:r>
              <a:rPr sz="2800" b="1" i="1" spc="6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detection</a:t>
            </a:r>
            <a:r>
              <a:rPr sz="2800" b="1" i="1" spc="7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method</a:t>
            </a:r>
            <a:r>
              <a:rPr sz="2800" b="1" i="1" spc="7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we</a:t>
            </a:r>
            <a:r>
              <a:rPr sz="2800" b="1" i="1" spc="6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discuss</a:t>
            </a:r>
            <a:r>
              <a:rPr sz="2800" b="1" i="1" spc="7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here</a:t>
            </a:r>
            <a:r>
              <a:rPr sz="2800" b="1" i="1" spc="60" dirty="0">
                <a:latin typeface="Times New Roman"/>
                <a:cs typeface="Times New Roman"/>
              </a:rPr>
              <a:t>  </a:t>
            </a:r>
            <a:r>
              <a:rPr sz="2800" b="1" i="1" spc="-25" dirty="0">
                <a:latin typeface="Times New Roman"/>
                <a:cs typeface="Times New Roman"/>
              </a:rPr>
              <a:t>is </a:t>
            </a:r>
            <a:r>
              <a:rPr sz="2800" b="1" i="1" dirty="0">
                <a:latin typeface="Times New Roman"/>
                <a:cs typeface="Times New Roman"/>
              </a:rPr>
              <a:t>called</a:t>
            </a:r>
            <a:r>
              <a:rPr sz="2800" b="1" i="1" spc="5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6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checksum.</a:t>
            </a:r>
            <a:r>
              <a:rPr sz="2800" b="1" i="1" spc="6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6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checksum</a:t>
            </a:r>
            <a:r>
              <a:rPr sz="2800" b="1" i="1" spc="6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6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used</a:t>
            </a:r>
            <a:r>
              <a:rPr sz="2800" b="1" i="1" spc="6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in</a:t>
            </a:r>
            <a:r>
              <a:rPr sz="2800" b="1" i="1" spc="65" dirty="0">
                <a:latin typeface="Times New Roman"/>
                <a:cs typeface="Times New Roman"/>
              </a:rPr>
              <a:t>  </a:t>
            </a:r>
            <a:r>
              <a:rPr sz="2800" b="1" i="1" spc="-2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Internet</a:t>
            </a:r>
            <a:r>
              <a:rPr sz="2800" b="1" i="1" spc="3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by</a:t>
            </a:r>
            <a:r>
              <a:rPr sz="2800" b="1" i="1" spc="3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several</a:t>
            </a:r>
            <a:r>
              <a:rPr sz="2800" b="1" i="1" spc="3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protocols</a:t>
            </a:r>
            <a:r>
              <a:rPr sz="2800" b="1" i="1" spc="3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although</a:t>
            </a:r>
            <a:r>
              <a:rPr sz="2800" b="1" i="1" spc="3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not</a:t>
            </a:r>
            <a:r>
              <a:rPr sz="2800" b="1" i="1" spc="3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at</a:t>
            </a:r>
            <a:r>
              <a:rPr sz="2800" b="1" i="1" spc="3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345" dirty="0">
                <a:latin typeface="Times New Roman"/>
                <a:cs typeface="Times New Roman"/>
              </a:rPr>
              <a:t> </a:t>
            </a:r>
            <a:r>
              <a:rPr sz="2800" b="1" i="1" spc="-20" dirty="0">
                <a:latin typeface="Times New Roman"/>
                <a:cs typeface="Times New Roman"/>
              </a:rPr>
              <a:t>data </a:t>
            </a:r>
            <a:r>
              <a:rPr sz="2800" b="1" i="1" dirty="0">
                <a:latin typeface="Times New Roman"/>
                <a:cs typeface="Times New Roman"/>
              </a:rPr>
              <a:t>link</a:t>
            </a:r>
            <a:r>
              <a:rPr sz="2800" b="1" i="1" spc="21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layer.</a:t>
            </a:r>
            <a:r>
              <a:rPr sz="2800" b="1" i="1" spc="20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However,</a:t>
            </a:r>
            <a:r>
              <a:rPr sz="2800" b="1" i="1" spc="204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we</a:t>
            </a:r>
            <a:r>
              <a:rPr sz="2800" b="1" i="1" spc="21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briefly</a:t>
            </a:r>
            <a:r>
              <a:rPr sz="2800" b="1" i="1" spc="20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discuss</a:t>
            </a:r>
            <a:r>
              <a:rPr sz="2800" b="1" i="1" spc="21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it</a:t>
            </a:r>
            <a:r>
              <a:rPr sz="2800" b="1" i="1" spc="204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here</a:t>
            </a:r>
            <a:r>
              <a:rPr sz="2800" b="1" i="1" spc="200" dirty="0">
                <a:latin typeface="Times New Roman"/>
                <a:cs typeface="Times New Roman"/>
              </a:rPr>
              <a:t>  </a:t>
            </a:r>
            <a:r>
              <a:rPr sz="2800" b="1" i="1" spc="-25" dirty="0">
                <a:latin typeface="Times New Roman"/>
                <a:cs typeface="Times New Roman"/>
              </a:rPr>
              <a:t>to </a:t>
            </a:r>
            <a:r>
              <a:rPr sz="2800" b="1" i="1" dirty="0">
                <a:latin typeface="Times New Roman"/>
                <a:cs typeface="Times New Roman"/>
              </a:rPr>
              <a:t>complete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our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discussion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on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error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checking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79323" y="4657725"/>
            <a:ext cx="25406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0033CC"/>
                </a:solidFill>
                <a:latin typeface="Times New Roman"/>
                <a:cs typeface="Times New Roman"/>
              </a:rPr>
              <a:t>Idea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One’s</a:t>
            </a:r>
            <a:r>
              <a:rPr sz="2400" b="1" spc="-9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Complement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Internet</a:t>
            </a:r>
            <a:r>
              <a:rPr sz="2400" b="1" spc="-5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Checksum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24" y="980312"/>
            <a:ext cx="8635365" cy="5147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6985" indent="-457200" algn="just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900" algn="l"/>
              </a:tabLst>
            </a:pPr>
            <a:r>
              <a:rPr sz="2800" b="1" i="1" dirty="0">
                <a:latin typeface="Times New Roman"/>
                <a:cs typeface="Times New Roman"/>
              </a:rPr>
              <a:t>Suppose</a:t>
            </a:r>
            <a:r>
              <a:rPr sz="2800" b="1" i="1" spc="1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our</a:t>
            </a:r>
            <a:r>
              <a:rPr sz="2800" b="1" i="1" spc="114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data</a:t>
            </a:r>
            <a:r>
              <a:rPr sz="2800" b="1" i="1" spc="10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10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1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list</a:t>
            </a:r>
            <a:r>
              <a:rPr sz="2800" b="1" i="1" spc="114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1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five</a:t>
            </a:r>
            <a:r>
              <a:rPr sz="2800" b="1" i="1" spc="10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4-</a:t>
            </a:r>
            <a:r>
              <a:rPr sz="2800" b="1" i="1" dirty="0">
                <a:latin typeface="Times New Roman"/>
                <a:cs typeface="Times New Roman"/>
              </a:rPr>
              <a:t>bit</a:t>
            </a:r>
            <a:r>
              <a:rPr sz="2800" b="1" i="1" spc="1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numbers</a:t>
            </a:r>
            <a:r>
              <a:rPr sz="2800" b="1" i="1" spc="114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that</a:t>
            </a:r>
            <a:r>
              <a:rPr sz="2800" b="1" i="1" spc="120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we </a:t>
            </a:r>
            <a:r>
              <a:rPr sz="2800" b="1" i="1" dirty="0">
                <a:latin typeface="Times New Roman"/>
                <a:cs typeface="Times New Roman"/>
              </a:rPr>
              <a:t>want</a:t>
            </a:r>
            <a:r>
              <a:rPr sz="2800" b="1" i="1" spc="459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to</a:t>
            </a:r>
            <a:r>
              <a:rPr sz="2800" b="1" i="1" spc="459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send</a:t>
            </a:r>
            <a:r>
              <a:rPr sz="2800" b="1" i="1" spc="4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to</a:t>
            </a:r>
            <a:r>
              <a:rPr sz="2800" b="1" i="1" spc="459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459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destination.</a:t>
            </a:r>
            <a:r>
              <a:rPr sz="2800" b="1" i="1" spc="4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In</a:t>
            </a:r>
            <a:r>
              <a:rPr sz="2800" b="1" i="1" spc="459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addition</a:t>
            </a:r>
            <a:r>
              <a:rPr sz="2800" b="1" i="1" spc="4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to</a:t>
            </a:r>
            <a:r>
              <a:rPr sz="2800" b="1" i="1" spc="459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sending </a:t>
            </a:r>
            <a:r>
              <a:rPr sz="2800" b="1" i="1" dirty="0">
                <a:latin typeface="Times New Roman"/>
                <a:cs typeface="Times New Roman"/>
              </a:rPr>
              <a:t>these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numbers,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we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send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sum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numbers.</a:t>
            </a:r>
            <a:endParaRPr sz="2800">
              <a:latin typeface="Times New Roman"/>
              <a:cs typeface="Times New Roman"/>
            </a:endParaRPr>
          </a:p>
          <a:p>
            <a:pPr marL="469265" indent="-456565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265" algn="l"/>
              </a:tabLst>
            </a:pPr>
            <a:r>
              <a:rPr sz="2800" b="1" i="1" dirty="0">
                <a:latin typeface="Times New Roman"/>
                <a:cs typeface="Times New Roman"/>
              </a:rPr>
              <a:t>For</a:t>
            </a:r>
            <a:r>
              <a:rPr sz="2800" b="1" i="1" spc="229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example,</a:t>
            </a:r>
            <a:r>
              <a:rPr sz="2800" b="1" i="1" spc="2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if</a:t>
            </a:r>
            <a:r>
              <a:rPr sz="2800" b="1" i="1" spc="2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2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set</a:t>
            </a:r>
            <a:r>
              <a:rPr sz="2800" b="1" i="1" spc="2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2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numbers</a:t>
            </a:r>
            <a:r>
              <a:rPr sz="2800" b="1" i="1" spc="2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2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(7,</a:t>
            </a:r>
            <a:r>
              <a:rPr sz="2800" b="1" i="1" spc="2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11,</a:t>
            </a:r>
            <a:r>
              <a:rPr sz="2800" b="1" i="1" spc="229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12,</a:t>
            </a:r>
            <a:r>
              <a:rPr sz="2800" b="1" i="1" spc="2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0,</a:t>
            </a:r>
            <a:r>
              <a:rPr sz="2800" b="1" i="1" spc="235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6),</a:t>
            </a:r>
            <a:endParaRPr sz="2800">
              <a:latin typeface="Times New Roman"/>
              <a:cs typeface="Times New Roman"/>
            </a:endParaRPr>
          </a:p>
          <a:p>
            <a:pPr marL="469900" marR="8890" algn="just">
              <a:lnSpc>
                <a:spcPct val="100000"/>
              </a:lnSpc>
            </a:pPr>
            <a:r>
              <a:rPr sz="2800" b="1" i="1" dirty="0">
                <a:latin typeface="Times New Roman"/>
                <a:cs typeface="Times New Roman"/>
              </a:rPr>
              <a:t>we</a:t>
            </a:r>
            <a:r>
              <a:rPr sz="2800" b="1" i="1" spc="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send</a:t>
            </a:r>
            <a:r>
              <a:rPr sz="2800" b="1" i="1" spc="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(7,</a:t>
            </a:r>
            <a:r>
              <a:rPr sz="2800" b="1" i="1" spc="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11,</a:t>
            </a:r>
            <a:r>
              <a:rPr sz="2800" b="1" i="1" spc="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12,</a:t>
            </a:r>
            <a:r>
              <a:rPr sz="2800" b="1" i="1" spc="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0,</a:t>
            </a:r>
            <a:r>
              <a:rPr sz="2800" b="1" i="1" spc="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6,</a:t>
            </a:r>
            <a:r>
              <a:rPr sz="2800" b="1" i="1" spc="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36</a:t>
            </a:r>
            <a:r>
              <a:rPr sz="2800" b="1" i="1" dirty="0">
                <a:latin typeface="Times New Roman"/>
                <a:cs typeface="Times New Roman"/>
              </a:rPr>
              <a:t>),</a:t>
            </a:r>
            <a:r>
              <a:rPr sz="2800" b="1" i="1" spc="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where</a:t>
            </a:r>
            <a:r>
              <a:rPr sz="2800" b="1" i="1" spc="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36</a:t>
            </a:r>
            <a:r>
              <a:rPr sz="2800" b="1" i="1" spc="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sum</a:t>
            </a:r>
            <a:r>
              <a:rPr sz="2800" b="1" i="1" spc="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75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original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numbers.</a:t>
            </a:r>
            <a:endParaRPr sz="2800">
              <a:latin typeface="Times New Roman"/>
              <a:cs typeface="Times New Roman"/>
            </a:endParaRPr>
          </a:p>
          <a:p>
            <a:pPr marL="469900" marR="8890" indent="-457200" algn="just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30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receiver</a:t>
            </a:r>
            <a:r>
              <a:rPr sz="2800" b="1" i="1" spc="3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adds</a:t>
            </a:r>
            <a:r>
              <a:rPr sz="2800" b="1" i="1" spc="3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30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five</a:t>
            </a:r>
            <a:r>
              <a:rPr sz="2800" b="1" i="1" spc="30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numbers</a:t>
            </a:r>
            <a:r>
              <a:rPr sz="2800" b="1" i="1" spc="3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</a:t>
            </a:r>
            <a:r>
              <a:rPr sz="2800" b="1" i="1" spc="3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compares</a:t>
            </a:r>
            <a:r>
              <a:rPr sz="2800" b="1" i="1" spc="320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result</a:t>
            </a:r>
            <a:r>
              <a:rPr sz="2800" b="1" i="1" spc="-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with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spc="-20" dirty="0">
                <a:latin typeface="Times New Roman"/>
                <a:cs typeface="Times New Roman"/>
              </a:rPr>
              <a:t>sum.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2800" b="1" i="1" dirty="0">
                <a:latin typeface="Times New Roman"/>
                <a:cs typeface="Times New Roman"/>
              </a:rPr>
              <a:t>If</a:t>
            </a:r>
            <a:r>
              <a:rPr sz="2800" b="1" i="1" spc="1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1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two</a:t>
            </a:r>
            <a:r>
              <a:rPr sz="2800" b="1" i="1" spc="1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are</a:t>
            </a:r>
            <a:r>
              <a:rPr sz="2800" b="1" i="1" spc="1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1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same,</a:t>
            </a:r>
            <a:r>
              <a:rPr sz="2800" b="1" i="1" spc="1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1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receiver</a:t>
            </a:r>
            <a:r>
              <a:rPr sz="2800" b="1" i="1" spc="1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assumes</a:t>
            </a:r>
            <a:r>
              <a:rPr sz="2800" b="1" i="1" spc="1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no</a:t>
            </a:r>
            <a:r>
              <a:rPr sz="2800" b="1" i="1" spc="17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error, </a:t>
            </a:r>
            <a:r>
              <a:rPr sz="2800" b="1" i="1" dirty="0">
                <a:latin typeface="Times New Roman"/>
                <a:cs typeface="Times New Roman"/>
              </a:rPr>
              <a:t>accepts</a:t>
            </a:r>
            <a:r>
              <a:rPr sz="2800" b="1" i="1" spc="30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30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five</a:t>
            </a:r>
            <a:r>
              <a:rPr sz="2800" b="1" i="1" spc="30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numbers,</a:t>
            </a:r>
            <a:r>
              <a:rPr sz="2800" b="1" i="1" spc="31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and</a:t>
            </a:r>
            <a:r>
              <a:rPr sz="2800" b="1" i="1" spc="31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discards</a:t>
            </a:r>
            <a:r>
              <a:rPr sz="2800" b="1" i="1" spc="30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310" dirty="0">
                <a:latin typeface="Times New Roman"/>
                <a:cs typeface="Times New Roman"/>
              </a:rPr>
              <a:t>  </a:t>
            </a:r>
            <a:r>
              <a:rPr sz="2800" b="1" i="1" spc="-20" dirty="0">
                <a:latin typeface="Times New Roman"/>
                <a:cs typeface="Times New Roman"/>
              </a:rPr>
              <a:t>sum. </a:t>
            </a:r>
            <a:r>
              <a:rPr sz="2800" b="1" i="1" dirty="0">
                <a:latin typeface="Times New Roman"/>
                <a:cs typeface="Times New Roman"/>
              </a:rPr>
              <a:t>Otherwise,</a:t>
            </a:r>
            <a:r>
              <a:rPr sz="2800" b="1" i="1" spc="409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there</a:t>
            </a:r>
            <a:r>
              <a:rPr sz="2800" b="1" i="1" spc="434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4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</a:t>
            </a:r>
            <a:r>
              <a:rPr sz="2800" b="1" i="1" spc="434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error</a:t>
            </a:r>
            <a:r>
              <a:rPr sz="2800" b="1" i="1" spc="4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somewhere</a:t>
            </a:r>
            <a:r>
              <a:rPr sz="2800" b="1" i="1" spc="4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</a:t>
            </a:r>
            <a:r>
              <a:rPr sz="2800" b="1" i="1" spc="434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450" dirty="0">
                <a:latin typeface="Times New Roman"/>
                <a:cs typeface="Times New Roman"/>
              </a:rPr>
              <a:t> </a:t>
            </a:r>
            <a:r>
              <a:rPr sz="2800" b="1" i="1" spc="-20" dirty="0">
                <a:latin typeface="Times New Roman"/>
                <a:cs typeface="Times New Roman"/>
              </a:rPr>
              <a:t>data </a:t>
            </a:r>
            <a:r>
              <a:rPr sz="2800" b="1" i="1" dirty="0">
                <a:latin typeface="Times New Roman"/>
                <a:cs typeface="Times New Roman"/>
              </a:rPr>
              <a:t>are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not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accepted.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3200" i="1" spc="-10" dirty="0">
                <a:solidFill>
                  <a:srgbClr val="FF0000"/>
                </a:solidFill>
              </a:rPr>
              <a:t>Example</a:t>
            </a:r>
            <a:endParaRPr sz="3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24" y="1118361"/>
            <a:ext cx="8633460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900" algn="l"/>
              </a:tabLst>
            </a:pPr>
            <a:r>
              <a:rPr sz="2800" b="1" i="1" dirty="0">
                <a:latin typeface="Times New Roman"/>
                <a:cs typeface="Times New Roman"/>
              </a:rPr>
              <a:t>We</a:t>
            </a:r>
            <a:r>
              <a:rPr sz="2800" b="1" i="1" spc="254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can</a:t>
            </a:r>
            <a:r>
              <a:rPr sz="2800" b="1" i="1" spc="2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make</a:t>
            </a:r>
            <a:r>
              <a:rPr sz="2800" b="1" i="1" spc="2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2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job</a:t>
            </a:r>
            <a:r>
              <a:rPr sz="2800" b="1" i="1" spc="2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2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2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receiver</a:t>
            </a:r>
            <a:r>
              <a:rPr sz="2800" b="1" i="1" spc="2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easier</a:t>
            </a:r>
            <a:r>
              <a:rPr sz="2800" b="1" i="1" spc="2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if</a:t>
            </a:r>
            <a:r>
              <a:rPr sz="2800" b="1" i="1" spc="2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we</a:t>
            </a:r>
            <a:r>
              <a:rPr sz="2800" b="1" i="1" spc="250" dirty="0">
                <a:latin typeface="Times New Roman"/>
                <a:cs typeface="Times New Roman"/>
              </a:rPr>
              <a:t> </a:t>
            </a:r>
            <a:r>
              <a:rPr sz="2800" b="1" i="1" spc="-20" dirty="0">
                <a:latin typeface="Times New Roman"/>
                <a:cs typeface="Times New Roman"/>
              </a:rPr>
              <a:t>send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23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negative</a:t>
            </a:r>
            <a:r>
              <a:rPr sz="2800" b="1" i="1" spc="23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(complement)</a:t>
            </a:r>
            <a:r>
              <a:rPr sz="2800" b="1" i="1" spc="24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24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24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sum,</a:t>
            </a:r>
            <a:r>
              <a:rPr sz="2800" b="1" i="1" spc="23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called</a:t>
            </a:r>
            <a:r>
              <a:rPr sz="2800" b="1" i="1" spc="240" dirty="0">
                <a:latin typeface="Times New Roman"/>
                <a:cs typeface="Times New Roman"/>
              </a:rPr>
              <a:t>  </a:t>
            </a:r>
            <a:r>
              <a:rPr sz="2800" b="1" i="1" spc="-2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checksum</a:t>
            </a:r>
            <a:r>
              <a:rPr sz="2800" b="1" i="1" dirty="0">
                <a:latin typeface="Times New Roman"/>
                <a:cs typeface="Times New Roman"/>
              </a:rPr>
              <a:t>.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In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this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case,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we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send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(7,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11,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12,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0,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6,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−36</a:t>
            </a:r>
            <a:r>
              <a:rPr sz="2800" b="1" i="1" spc="-10" dirty="0">
                <a:latin typeface="Times New Roman"/>
                <a:cs typeface="Times New Roman"/>
              </a:rPr>
              <a:t>).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900" algn="l"/>
              </a:tabLst>
            </a:pP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43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receiver</a:t>
            </a:r>
            <a:r>
              <a:rPr sz="2800" b="1" i="1" spc="43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can</a:t>
            </a:r>
            <a:r>
              <a:rPr sz="2800" b="1" i="1" spc="43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add</a:t>
            </a:r>
            <a:r>
              <a:rPr sz="2800" b="1" i="1" spc="43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all</a:t>
            </a:r>
            <a:r>
              <a:rPr sz="2800" b="1" i="1" spc="42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434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numbers</a:t>
            </a:r>
            <a:r>
              <a:rPr sz="2800" b="1" i="1" spc="430" dirty="0">
                <a:latin typeface="Times New Roman"/>
                <a:cs typeface="Times New Roman"/>
              </a:rPr>
              <a:t>  </a:t>
            </a:r>
            <a:r>
              <a:rPr sz="2800" b="1" i="1" spc="-10" dirty="0">
                <a:latin typeface="Times New Roman"/>
                <a:cs typeface="Times New Roman"/>
              </a:rPr>
              <a:t>received </a:t>
            </a:r>
            <a:r>
              <a:rPr sz="2800" b="1" i="1" dirty="0">
                <a:latin typeface="Times New Roman"/>
                <a:cs typeface="Times New Roman"/>
              </a:rPr>
              <a:t>(including</a:t>
            </a:r>
            <a:r>
              <a:rPr sz="2800" b="1" i="1" spc="-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checksum).</a:t>
            </a:r>
            <a:endParaRPr sz="2800">
              <a:latin typeface="Times New Roman"/>
              <a:cs typeface="Times New Roman"/>
            </a:endParaRPr>
          </a:p>
          <a:p>
            <a:pPr marL="469900" marR="6350" indent="-457200" algn="just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2800" b="1" i="1" dirty="0">
                <a:latin typeface="Times New Roman"/>
                <a:cs typeface="Times New Roman"/>
              </a:rPr>
              <a:t>If</a:t>
            </a:r>
            <a:r>
              <a:rPr sz="2800" b="1" i="1" spc="2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2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result</a:t>
            </a:r>
            <a:r>
              <a:rPr sz="2800" b="1" i="1" spc="2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2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0,</a:t>
            </a:r>
            <a:r>
              <a:rPr sz="2800" b="1" i="1" spc="2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it</a:t>
            </a:r>
            <a:r>
              <a:rPr sz="2800" b="1" i="1" spc="2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assumes</a:t>
            </a:r>
            <a:r>
              <a:rPr sz="2800" b="1" i="1" spc="2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no</a:t>
            </a:r>
            <a:r>
              <a:rPr sz="2800" b="1" i="1" spc="2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error;</a:t>
            </a:r>
            <a:r>
              <a:rPr sz="2800" b="1" i="1" spc="2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otherwise,</a:t>
            </a:r>
            <a:r>
              <a:rPr sz="2800" b="1" i="1" spc="21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there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</a:t>
            </a:r>
            <a:r>
              <a:rPr sz="2800" b="1" i="1" spc="-10" dirty="0">
                <a:latin typeface="Times New Roman"/>
                <a:cs typeface="Times New Roman"/>
              </a:rPr>
              <a:t> error.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3200" i="1" spc="-10" dirty="0">
                <a:solidFill>
                  <a:srgbClr val="FF0000"/>
                </a:solidFill>
              </a:rPr>
              <a:t>Example</a:t>
            </a:r>
            <a:endParaRPr sz="3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24" y="1118361"/>
            <a:ext cx="824928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981710" algn="l"/>
                <a:tab pos="1793875" algn="l"/>
                <a:tab pos="2466340" algn="l"/>
                <a:tab pos="4106545" algn="l"/>
                <a:tab pos="4838065" algn="l"/>
                <a:tab pos="6263640" algn="l"/>
                <a:tab pos="6897370" algn="l"/>
                <a:tab pos="7470775" algn="l"/>
              </a:tabLst>
            </a:pPr>
            <a:r>
              <a:rPr sz="2800" b="1" i="1" spc="-25" dirty="0">
                <a:latin typeface="Times New Roman"/>
                <a:cs typeface="Times New Roman"/>
              </a:rPr>
              <a:t>How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25" dirty="0">
                <a:latin typeface="Times New Roman"/>
                <a:cs typeface="Times New Roman"/>
              </a:rPr>
              <a:t>can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25" dirty="0">
                <a:latin typeface="Times New Roman"/>
                <a:cs typeface="Times New Roman"/>
              </a:rPr>
              <a:t>we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10" dirty="0">
                <a:latin typeface="Times New Roman"/>
                <a:cs typeface="Times New Roman"/>
              </a:rPr>
              <a:t>represent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2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10" dirty="0">
                <a:latin typeface="Times New Roman"/>
                <a:cs typeface="Times New Roman"/>
              </a:rPr>
              <a:t>number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25" dirty="0">
                <a:latin typeface="Times New Roman"/>
                <a:cs typeface="Times New Roman"/>
              </a:rPr>
              <a:t>21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25" dirty="0">
                <a:latin typeface="Times New Roman"/>
                <a:cs typeface="Times New Roman"/>
              </a:rPr>
              <a:t>in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5" dirty="0">
                <a:solidFill>
                  <a:srgbClr val="FF0000"/>
                </a:solidFill>
                <a:latin typeface="Times New Roman"/>
                <a:cs typeface="Times New Roman"/>
              </a:rPr>
              <a:t>one’s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complement</a:t>
            </a:r>
            <a:r>
              <a:rPr sz="28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arithmetic</a:t>
            </a:r>
            <a:r>
              <a:rPr sz="28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using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only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four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spc="-20" dirty="0">
                <a:latin typeface="Times New Roman"/>
                <a:cs typeface="Times New Roman"/>
              </a:rPr>
              <a:t>bits?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524" y="3082543"/>
            <a:ext cx="8631555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"/>
              <a:tabLst>
                <a:tab pos="469265" algn="l"/>
              </a:tabLst>
            </a:pP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number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21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in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binary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10101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(it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needs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five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bits).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Wingdings"/>
              <a:buChar char=""/>
              <a:tabLst>
                <a:tab pos="469900" algn="l"/>
                <a:tab pos="1079500" algn="l"/>
                <a:tab pos="1776095" algn="l"/>
                <a:tab pos="2672080" algn="l"/>
                <a:tab pos="3289300" algn="l"/>
                <a:tab pos="4617085" algn="l"/>
                <a:tab pos="5153660" algn="l"/>
                <a:tab pos="5871210" algn="l"/>
                <a:tab pos="6568440" algn="l"/>
                <a:tab pos="6929755" algn="l"/>
                <a:tab pos="7369809" algn="l"/>
                <a:tab pos="7985759" algn="l"/>
              </a:tabLst>
            </a:pPr>
            <a:r>
              <a:rPr sz="2800" b="1" i="1" spc="-25" dirty="0">
                <a:latin typeface="Times New Roman"/>
                <a:cs typeface="Times New Roman"/>
              </a:rPr>
              <a:t>We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25" dirty="0">
                <a:latin typeface="Times New Roman"/>
                <a:cs typeface="Times New Roman"/>
              </a:rPr>
              <a:t>can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20" dirty="0">
                <a:latin typeface="Times New Roman"/>
                <a:cs typeface="Times New Roman"/>
              </a:rPr>
              <a:t>wrap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2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10" dirty="0">
                <a:latin typeface="Times New Roman"/>
                <a:cs typeface="Times New Roman"/>
              </a:rPr>
              <a:t>leftmost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25" dirty="0">
                <a:latin typeface="Times New Roman"/>
                <a:cs typeface="Times New Roman"/>
              </a:rPr>
              <a:t>bit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25" dirty="0">
                <a:latin typeface="Times New Roman"/>
                <a:cs typeface="Times New Roman"/>
              </a:rPr>
              <a:t>and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25" dirty="0">
                <a:latin typeface="Times New Roman"/>
                <a:cs typeface="Times New Roman"/>
              </a:rPr>
              <a:t>add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25" dirty="0">
                <a:latin typeface="Times New Roman"/>
                <a:cs typeface="Times New Roman"/>
              </a:rPr>
              <a:t>it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25" dirty="0">
                <a:latin typeface="Times New Roman"/>
                <a:cs typeface="Times New Roman"/>
              </a:rPr>
              <a:t>to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2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20" dirty="0">
                <a:latin typeface="Times New Roman"/>
                <a:cs typeface="Times New Roman"/>
              </a:rPr>
              <a:t>four </a:t>
            </a:r>
            <a:r>
              <a:rPr sz="2800" b="1" i="1" dirty="0">
                <a:latin typeface="Times New Roman"/>
                <a:cs typeface="Times New Roman"/>
              </a:rPr>
              <a:t>rightmost</a:t>
            </a:r>
            <a:r>
              <a:rPr sz="2800" b="1" i="1" spc="-10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bits.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265" algn="l"/>
              </a:tabLst>
            </a:pPr>
            <a:r>
              <a:rPr sz="2800" b="1" i="1" spc="-50" dirty="0">
                <a:latin typeface="Times New Roman"/>
                <a:cs typeface="Times New Roman"/>
              </a:rPr>
              <a:t>We</a:t>
            </a:r>
            <a:r>
              <a:rPr sz="2800" b="1" i="1" spc="-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have</a:t>
            </a:r>
            <a:r>
              <a:rPr sz="2800" b="1" i="1" spc="-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(0101</a:t>
            </a:r>
            <a:r>
              <a:rPr sz="2800" b="1" i="1" spc="-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+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1)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=</a:t>
            </a:r>
            <a:r>
              <a:rPr sz="2800" b="1" i="1" spc="-6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0110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or</a:t>
            </a:r>
            <a:r>
              <a:rPr sz="2800" b="1" i="1" spc="-70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r>
              <a:rPr sz="2800" b="1" i="1" spc="-2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3200" i="1" spc="-10" dirty="0">
                <a:solidFill>
                  <a:srgbClr val="FF0000"/>
                </a:solidFill>
              </a:rPr>
              <a:t>Example</a:t>
            </a:r>
            <a:endParaRPr sz="3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24" y="1118361"/>
            <a:ext cx="6754495" cy="2021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995680" algn="l"/>
                <a:tab pos="1821814" algn="l"/>
                <a:tab pos="2507615" algn="l"/>
                <a:tab pos="4163060" algn="l"/>
                <a:tab pos="4908550" algn="l"/>
                <a:tab pos="6348730" algn="l"/>
              </a:tabLst>
            </a:pPr>
            <a:r>
              <a:rPr sz="2800" b="1" i="1" spc="-25" dirty="0">
                <a:latin typeface="Times New Roman"/>
                <a:cs typeface="Times New Roman"/>
              </a:rPr>
              <a:t>How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25" dirty="0">
                <a:latin typeface="Times New Roman"/>
                <a:cs typeface="Times New Roman"/>
              </a:rPr>
              <a:t>can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25" dirty="0">
                <a:latin typeface="Times New Roman"/>
                <a:cs typeface="Times New Roman"/>
              </a:rPr>
              <a:t>we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10" dirty="0">
                <a:latin typeface="Times New Roman"/>
                <a:cs typeface="Times New Roman"/>
              </a:rPr>
              <a:t>represent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2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10" dirty="0">
                <a:latin typeface="Times New Roman"/>
                <a:cs typeface="Times New Roman"/>
              </a:rPr>
              <a:t>number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25" dirty="0">
                <a:latin typeface="Times New Roman"/>
                <a:cs typeface="Times New Roman"/>
              </a:rPr>
              <a:t>−6 </a:t>
            </a:r>
            <a:r>
              <a:rPr sz="2800" b="1" i="1" dirty="0">
                <a:latin typeface="Times New Roman"/>
                <a:cs typeface="Times New Roman"/>
              </a:rPr>
              <a:t>complement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arithmetic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using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only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four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spc="-20" dirty="0">
                <a:latin typeface="Times New Roman"/>
                <a:cs typeface="Times New Roman"/>
              </a:rPr>
              <a:t>bits?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28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265" algn="l"/>
                <a:tab pos="1088390" algn="l"/>
                <a:tab pos="2134235" algn="l"/>
                <a:tab pos="4191635" algn="l"/>
                <a:tab pos="6062345" algn="l"/>
              </a:tabLst>
            </a:pPr>
            <a:r>
              <a:rPr sz="2800" b="1" i="1" spc="-25" dirty="0">
                <a:latin typeface="Times New Roman"/>
                <a:cs typeface="Times New Roman"/>
              </a:rPr>
              <a:t>In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20" dirty="0">
                <a:latin typeface="Times New Roman"/>
                <a:cs typeface="Times New Roman"/>
              </a:rPr>
              <a:t>one’s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10" dirty="0">
                <a:latin typeface="Times New Roman"/>
                <a:cs typeface="Times New Roman"/>
              </a:rPr>
              <a:t>complement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10" dirty="0">
                <a:latin typeface="Times New Roman"/>
                <a:cs typeface="Times New Roman"/>
              </a:rPr>
              <a:t>arithmetic,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25" dirty="0">
                <a:latin typeface="Times New Roman"/>
                <a:cs typeface="Times New Roman"/>
              </a:rPr>
              <a:t>the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77861" y="1118361"/>
            <a:ext cx="1379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1980" algn="l"/>
              </a:tabLst>
            </a:pPr>
            <a:r>
              <a:rPr sz="2800" b="1" i="1" spc="-25" dirty="0">
                <a:latin typeface="Times New Roman"/>
                <a:cs typeface="Times New Roman"/>
              </a:rPr>
              <a:t>in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30" dirty="0">
                <a:latin typeface="Times New Roman"/>
                <a:cs typeface="Times New Roman"/>
              </a:rPr>
              <a:t>one’s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1642" y="2688462"/>
            <a:ext cx="1847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17015" algn="l"/>
              </a:tabLst>
            </a:pPr>
            <a:r>
              <a:rPr sz="2800" b="1" i="1" spc="-10" dirty="0">
                <a:latin typeface="Times New Roman"/>
                <a:cs typeface="Times New Roman"/>
              </a:rPr>
              <a:t>negative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25" dirty="0">
                <a:latin typeface="Times New Roman"/>
                <a:cs typeface="Times New Roman"/>
              </a:rPr>
              <a:t>or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124" y="3115436"/>
            <a:ext cx="8684260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5300" marR="30480" algn="just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latin typeface="Times New Roman"/>
                <a:cs typeface="Times New Roman"/>
              </a:rPr>
              <a:t>complement</a:t>
            </a:r>
            <a:r>
              <a:rPr sz="2800" b="1" i="1" spc="1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1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1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number</a:t>
            </a:r>
            <a:r>
              <a:rPr sz="2800" b="1" i="1" spc="1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1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found</a:t>
            </a:r>
            <a:r>
              <a:rPr sz="2800" b="1" i="1" spc="1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by</a:t>
            </a:r>
            <a:r>
              <a:rPr sz="2800" b="1" i="1" spc="1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inverting</a:t>
            </a:r>
            <a:r>
              <a:rPr sz="2800" b="1" i="1" spc="1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all</a:t>
            </a:r>
            <a:r>
              <a:rPr sz="2800" b="1" i="1" spc="14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bits. </a:t>
            </a:r>
            <a:r>
              <a:rPr sz="2800" b="1" i="1" dirty="0">
                <a:latin typeface="Times New Roman"/>
                <a:cs typeface="Times New Roman"/>
              </a:rPr>
              <a:t>Positive</a:t>
            </a:r>
            <a:r>
              <a:rPr sz="2800" b="1" i="1" spc="-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6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spc="-20" dirty="0">
                <a:latin typeface="Times New Roman"/>
                <a:cs typeface="Times New Roman"/>
              </a:rPr>
              <a:t>0110;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negative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6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1001.</a:t>
            </a:r>
            <a:endParaRPr sz="2800">
              <a:latin typeface="Times New Roman"/>
              <a:cs typeface="Times New Roman"/>
            </a:endParaRPr>
          </a:p>
          <a:p>
            <a:pPr marL="495300" marR="32384" indent="-457200" algn="just">
              <a:lnSpc>
                <a:spcPct val="100000"/>
              </a:lnSpc>
              <a:buFont typeface="Wingdings"/>
              <a:buChar char=""/>
              <a:tabLst>
                <a:tab pos="495300" algn="l"/>
              </a:tabLst>
            </a:pPr>
            <a:r>
              <a:rPr sz="2800" b="1" i="1" dirty="0">
                <a:latin typeface="Times New Roman"/>
                <a:cs typeface="Times New Roman"/>
              </a:rPr>
              <a:t>If</a:t>
            </a:r>
            <a:r>
              <a:rPr sz="2800" b="1" i="1" spc="60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we</a:t>
            </a:r>
            <a:r>
              <a:rPr sz="2800" b="1" i="1" spc="60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consider</a:t>
            </a:r>
            <a:r>
              <a:rPr sz="2800" b="1" i="1" spc="6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only</a:t>
            </a:r>
            <a:r>
              <a:rPr sz="2800" b="1" i="1" spc="59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unsigned</a:t>
            </a:r>
            <a:r>
              <a:rPr sz="2800" b="1" i="1" spc="6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numbers,</a:t>
            </a:r>
            <a:r>
              <a:rPr sz="2800" b="1" i="1" spc="6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this</a:t>
            </a:r>
            <a:r>
              <a:rPr sz="2800" b="1" i="1" spc="60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60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9.</a:t>
            </a:r>
            <a:r>
              <a:rPr sz="2800" b="1" i="1" spc="595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In </a:t>
            </a:r>
            <a:r>
              <a:rPr sz="2800" b="1" i="1" dirty="0">
                <a:latin typeface="Times New Roman"/>
                <a:cs typeface="Times New Roman"/>
              </a:rPr>
              <a:t>other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words,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complement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6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9.</a:t>
            </a:r>
            <a:endParaRPr sz="2800">
              <a:latin typeface="Times New Roman"/>
              <a:cs typeface="Times New Roman"/>
            </a:endParaRPr>
          </a:p>
          <a:p>
            <a:pPr marL="495300" marR="32384" indent="-457200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95300" algn="l"/>
              </a:tabLst>
            </a:pPr>
            <a:r>
              <a:rPr sz="2800" b="1" i="1" dirty="0">
                <a:latin typeface="Times New Roman"/>
                <a:cs typeface="Times New Roman"/>
              </a:rPr>
              <a:t>Another</a:t>
            </a:r>
            <a:r>
              <a:rPr sz="2800" b="1" i="1" spc="4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way</a:t>
            </a:r>
            <a:r>
              <a:rPr sz="2800" b="1" i="1" spc="4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to</a:t>
            </a:r>
            <a:r>
              <a:rPr sz="2800" b="1" i="1" spc="4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find</a:t>
            </a:r>
            <a:r>
              <a:rPr sz="2800" b="1" i="1" spc="459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459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complement</a:t>
            </a:r>
            <a:r>
              <a:rPr sz="2800" b="1" i="1" spc="4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4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4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number</a:t>
            </a:r>
            <a:r>
              <a:rPr sz="2800" b="1" i="1" spc="450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in </a:t>
            </a:r>
            <a:r>
              <a:rPr sz="2800" b="1" i="1" dirty="0">
                <a:latin typeface="Times New Roman"/>
                <a:cs typeface="Times New Roman"/>
              </a:rPr>
              <a:t>one’s</a:t>
            </a:r>
            <a:r>
              <a:rPr sz="2800" b="1" i="1" spc="1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complement</a:t>
            </a:r>
            <a:r>
              <a:rPr sz="2800" b="1" i="1" spc="1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arithmetic</a:t>
            </a:r>
            <a:r>
              <a:rPr sz="2800" b="1" i="1" spc="1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1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to</a:t>
            </a:r>
            <a:r>
              <a:rPr sz="2800" b="1" i="1" spc="1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subtract</a:t>
            </a:r>
            <a:r>
              <a:rPr sz="2800" b="1" i="1" spc="1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17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number </a:t>
            </a:r>
            <a:r>
              <a:rPr sz="2800" b="1" i="1" dirty="0">
                <a:latin typeface="Times New Roman"/>
                <a:cs typeface="Times New Roman"/>
              </a:rPr>
              <a:t>from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</a:t>
            </a:r>
            <a:r>
              <a:rPr sz="2775" b="1" i="1" baseline="25525" dirty="0">
                <a:latin typeface="Times New Roman"/>
                <a:cs typeface="Times New Roman"/>
              </a:rPr>
              <a:t>n</a:t>
            </a:r>
            <a:r>
              <a:rPr sz="2775" b="1" i="1" spc="300" baseline="255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−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(16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−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in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this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case).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3200" i="1" spc="-10" dirty="0">
                <a:solidFill>
                  <a:srgbClr val="FF0000"/>
                </a:solidFill>
              </a:rPr>
              <a:t>Example</a:t>
            </a:r>
            <a:endParaRPr sz="3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24" y="967485"/>
            <a:ext cx="8481060" cy="478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Let</a:t>
            </a:r>
            <a:r>
              <a:rPr sz="2400" b="1" i="1" spc="-4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us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redo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previous</a:t>
            </a:r>
            <a:r>
              <a:rPr sz="2400" b="1" i="1" spc="-4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Exercise</a:t>
            </a:r>
            <a:r>
              <a:rPr sz="2400" b="1" i="1" spc="-5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using</a:t>
            </a:r>
            <a:r>
              <a:rPr sz="2400" b="1" i="1" spc="-20" dirty="0">
                <a:latin typeface="Times New Roman"/>
                <a:cs typeface="Times New Roman"/>
              </a:rPr>
              <a:t> one’s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complement</a:t>
            </a:r>
            <a:r>
              <a:rPr sz="2400" b="1" i="1" spc="-70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arithmetic. </a:t>
            </a:r>
            <a:r>
              <a:rPr sz="2400" b="1" i="1" dirty="0">
                <a:latin typeface="Times New Roman"/>
                <a:cs typeface="Times New Roman"/>
              </a:rPr>
              <a:t>Next</a:t>
            </a:r>
            <a:r>
              <a:rPr sz="2400" b="1" i="1" spc="15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Figure</a:t>
            </a:r>
            <a:r>
              <a:rPr sz="2400" b="1" i="1" spc="14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shows</a:t>
            </a:r>
            <a:r>
              <a:rPr sz="2400" b="1" i="1" spc="15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the</a:t>
            </a:r>
            <a:r>
              <a:rPr sz="2400" b="1" i="1" spc="14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process</a:t>
            </a:r>
            <a:r>
              <a:rPr sz="2400" b="1" i="1" spc="15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of</a:t>
            </a:r>
            <a:r>
              <a:rPr sz="2400" b="1" i="1" spc="14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internet</a:t>
            </a:r>
            <a:r>
              <a:rPr sz="2400" b="1" i="1" spc="15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checksum</a:t>
            </a:r>
            <a:r>
              <a:rPr sz="2400" b="1" i="1" spc="16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at</a:t>
            </a:r>
            <a:r>
              <a:rPr sz="2400" b="1" i="1" spc="15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the</a:t>
            </a:r>
            <a:r>
              <a:rPr sz="2400" b="1" i="1" spc="15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sender </a:t>
            </a:r>
            <a:r>
              <a:rPr sz="2400" b="1" i="1" dirty="0">
                <a:latin typeface="Times New Roman"/>
                <a:cs typeface="Times New Roman"/>
              </a:rPr>
              <a:t>and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the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receiver.</a:t>
            </a:r>
            <a:endParaRPr sz="2400">
              <a:latin typeface="Times New Roman"/>
              <a:cs typeface="Times New Roman"/>
            </a:endParaRPr>
          </a:p>
          <a:p>
            <a:pPr marL="354965" marR="5715" indent="-342900" algn="just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z="2400" b="1" i="1" dirty="0">
                <a:latin typeface="Times New Roman"/>
                <a:cs typeface="Times New Roman"/>
              </a:rPr>
              <a:t>The</a:t>
            </a:r>
            <a:r>
              <a:rPr sz="2400" b="1" i="1" spc="8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sender</a:t>
            </a:r>
            <a:r>
              <a:rPr sz="2400" b="1" i="1" spc="8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initializes</a:t>
            </a:r>
            <a:r>
              <a:rPr sz="2400" b="1" i="1" spc="9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the</a:t>
            </a:r>
            <a:r>
              <a:rPr sz="2400" b="1" i="1" spc="9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checksum</a:t>
            </a:r>
            <a:r>
              <a:rPr sz="2400" b="1" i="1" spc="8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to</a:t>
            </a:r>
            <a:r>
              <a:rPr sz="2400" b="1" i="1" spc="8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0</a:t>
            </a:r>
            <a:r>
              <a:rPr sz="2400" b="1" i="1" spc="8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and</a:t>
            </a:r>
            <a:r>
              <a:rPr sz="2400" b="1" i="1" spc="8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adds</a:t>
            </a:r>
            <a:r>
              <a:rPr sz="2400" b="1" i="1" spc="8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all</a:t>
            </a:r>
            <a:r>
              <a:rPr sz="2400" b="1" i="1" spc="9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data</a:t>
            </a:r>
            <a:r>
              <a:rPr sz="2400" b="1" i="1" spc="80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items </a:t>
            </a:r>
            <a:r>
              <a:rPr sz="2400" b="1" i="1" dirty="0">
                <a:latin typeface="Times New Roman"/>
                <a:cs typeface="Times New Roman"/>
              </a:rPr>
              <a:t>and</a:t>
            </a:r>
            <a:r>
              <a:rPr sz="2400" b="1" i="1" spc="8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the</a:t>
            </a:r>
            <a:r>
              <a:rPr sz="2400" b="1" i="1" spc="9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checksum</a:t>
            </a:r>
            <a:r>
              <a:rPr sz="2400" b="1" i="1" spc="9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(the</a:t>
            </a:r>
            <a:r>
              <a:rPr sz="2400" b="1" i="1" spc="7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checksum</a:t>
            </a:r>
            <a:r>
              <a:rPr sz="2400" b="1" i="1" spc="8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is</a:t>
            </a:r>
            <a:r>
              <a:rPr sz="2400" b="1" i="1" spc="7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considered</a:t>
            </a:r>
            <a:r>
              <a:rPr sz="2400" b="1" i="1" spc="8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as</a:t>
            </a:r>
            <a:r>
              <a:rPr sz="2400" b="1" i="1" spc="9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one</a:t>
            </a:r>
            <a:r>
              <a:rPr sz="2400" b="1" i="1" spc="8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data</a:t>
            </a:r>
            <a:r>
              <a:rPr sz="2400" b="1" i="1" spc="85" dirty="0">
                <a:latin typeface="Times New Roman"/>
                <a:cs typeface="Times New Roman"/>
              </a:rPr>
              <a:t> </a:t>
            </a:r>
            <a:r>
              <a:rPr sz="2400" b="1" i="1" spc="-20" dirty="0">
                <a:latin typeface="Times New Roman"/>
                <a:cs typeface="Times New Roman"/>
              </a:rPr>
              <a:t>item </a:t>
            </a:r>
            <a:r>
              <a:rPr sz="2400" b="1" i="1" dirty="0">
                <a:latin typeface="Times New Roman"/>
                <a:cs typeface="Times New Roman"/>
              </a:rPr>
              <a:t>and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is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shown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in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color).</a:t>
            </a:r>
            <a:r>
              <a:rPr sz="2400" b="1" i="1" spc="-4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The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result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is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b="1" i="1" spc="-25" dirty="0">
                <a:latin typeface="Times New Roman"/>
                <a:cs typeface="Times New Roman"/>
              </a:rPr>
              <a:t>36.</a:t>
            </a:r>
            <a:endParaRPr sz="2400">
              <a:latin typeface="Times New Roman"/>
              <a:cs typeface="Times New Roman"/>
            </a:endParaRPr>
          </a:p>
          <a:p>
            <a:pPr marL="354965" marR="5715" indent="-342900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b="1" i="1" dirty="0">
                <a:latin typeface="Times New Roman"/>
                <a:cs typeface="Times New Roman"/>
              </a:rPr>
              <a:t>However,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36</a:t>
            </a:r>
            <a:r>
              <a:rPr sz="2400" b="1" i="1" spc="-4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cannot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be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expressed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in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4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bits.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The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extra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two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bits</a:t>
            </a:r>
            <a:r>
              <a:rPr sz="2400" b="1" i="1" spc="-25" dirty="0">
                <a:latin typeface="Times New Roman"/>
                <a:cs typeface="Times New Roman"/>
              </a:rPr>
              <a:t> are </a:t>
            </a:r>
            <a:r>
              <a:rPr sz="2400" b="1" i="1" dirty="0">
                <a:latin typeface="Times New Roman"/>
                <a:cs typeface="Times New Roman"/>
              </a:rPr>
              <a:t>wrapped</a:t>
            </a:r>
            <a:r>
              <a:rPr sz="2400" b="1" i="1" spc="47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and</a:t>
            </a:r>
            <a:r>
              <a:rPr sz="2400" b="1" i="1" spc="48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added</a:t>
            </a:r>
            <a:r>
              <a:rPr sz="2400" b="1" i="1" spc="484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with</a:t>
            </a:r>
            <a:r>
              <a:rPr sz="2400" b="1" i="1" spc="48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the</a:t>
            </a:r>
            <a:r>
              <a:rPr sz="2400" b="1" i="1" spc="48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sum</a:t>
            </a:r>
            <a:r>
              <a:rPr sz="2400" b="1" i="1" spc="484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to</a:t>
            </a:r>
            <a:r>
              <a:rPr sz="2400" b="1" i="1" spc="48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create</a:t>
            </a:r>
            <a:r>
              <a:rPr sz="2400" b="1" i="1" spc="48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the</a:t>
            </a:r>
            <a:r>
              <a:rPr sz="2400" b="1" i="1" spc="48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wrapped</a:t>
            </a:r>
            <a:r>
              <a:rPr sz="2400" b="1" i="1" spc="475" dirty="0">
                <a:latin typeface="Times New Roman"/>
                <a:cs typeface="Times New Roman"/>
              </a:rPr>
              <a:t> </a:t>
            </a:r>
            <a:r>
              <a:rPr sz="2400" b="1" i="1" spc="-25" dirty="0">
                <a:latin typeface="Times New Roman"/>
                <a:cs typeface="Times New Roman"/>
              </a:rPr>
              <a:t>sum </a:t>
            </a:r>
            <a:r>
              <a:rPr sz="2400" b="1" i="1" dirty="0">
                <a:latin typeface="Times New Roman"/>
                <a:cs typeface="Times New Roman"/>
              </a:rPr>
              <a:t>value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spc="-25" dirty="0">
                <a:latin typeface="Times New Roman"/>
                <a:cs typeface="Times New Roman"/>
              </a:rPr>
              <a:t>6.</a:t>
            </a:r>
            <a:endParaRPr sz="2400">
              <a:latin typeface="Times New Roman"/>
              <a:cs typeface="Times New Roman"/>
            </a:endParaRPr>
          </a:p>
          <a:p>
            <a:pPr marL="354965" indent="-342265" algn="just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z="2400" b="1" i="1" dirty="0">
                <a:latin typeface="Times New Roman"/>
                <a:cs typeface="Times New Roman"/>
              </a:rPr>
              <a:t>The</a:t>
            </a:r>
            <a:r>
              <a:rPr sz="2400" b="1" i="1" spc="4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sum</a:t>
            </a:r>
            <a:r>
              <a:rPr sz="2400" b="1" i="1" spc="4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is</a:t>
            </a:r>
            <a:r>
              <a:rPr sz="2400" b="1" i="1" spc="5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then</a:t>
            </a:r>
            <a:r>
              <a:rPr sz="2400" b="1" i="1" spc="4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complemented,</a:t>
            </a:r>
            <a:r>
              <a:rPr sz="2400" b="1" i="1" spc="5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resulting</a:t>
            </a:r>
            <a:r>
              <a:rPr sz="2400" b="1" i="1" spc="4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in</a:t>
            </a:r>
            <a:r>
              <a:rPr sz="2400" b="1" i="1" spc="4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the</a:t>
            </a:r>
            <a:r>
              <a:rPr sz="2400" b="1" i="1" spc="4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checksum</a:t>
            </a:r>
            <a:r>
              <a:rPr sz="2400" b="1" i="1" spc="50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value</a:t>
            </a:r>
            <a:endParaRPr sz="2400">
              <a:latin typeface="Times New Roman"/>
              <a:cs typeface="Times New Roman"/>
            </a:endParaRPr>
          </a:p>
          <a:p>
            <a:pPr marL="354965" algn="just">
              <a:lnSpc>
                <a:spcPct val="100000"/>
              </a:lnSpc>
            </a:pPr>
            <a:r>
              <a:rPr sz="2400" b="1" i="1" dirty="0">
                <a:latin typeface="Times New Roman"/>
                <a:cs typeface="Times New Roman"/>
              </a:rPr>
              <a:t>9,</a:t>
            </a:r>
            <a:r>
              <a:rPr sz="2400" b="1" i="1" spc="59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(15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−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6 = </a:t>
            </a:r>
            <a:r>
              <a:rPr sz="2400" b="1" i="1" spc="-25" dirty="0">
                <a:latin typeface="Times New Roman"/>
                <a:cs typeface="Times New Roman"/>
              </a:rPr>
              <a:t>9).</a:t>
            </a:r>
            <a:endParaRPr sz="2400">
              <a:latin typeface="Times New Roman"/>
              <a:cs typeface="Times New Roman"/>
            </a:endParaRPr>
          </a:p>
          <a:p>
            <a:pPr marL="354965" marR="7620" indent="-342900" algn="just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z="2400" b="1" i="1" dirty="0">
                <a:latin typeface="Times New Roman"/>
                <a:cs typeface="Times New Roman"/>
              </a:rPr>
              <a:t>The</a:t>
            </a:r>
            <a:r>
              <a:rPr sz="2400" b="1" i="1" spc="31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sender</a:t>
            </a:r>
            <a:r>
              <a:rPr sz="2400" b="1" i="1" spc="31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now</a:t>
            </a:r>
            <a:r>
              <a:rPr sz="2400" b="1" i="1" spc="3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sends</a:t>
            </a:r>
            <a:r>
              <a:rPr sz="2400" b="1" i="1" spc="3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six</a:t>
            </a:r>
            <a:r>
              <a:rPr sz="2400" b="1" i="1" spc="31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data</a:t>
            </a:r>
            <a:r>
              <a:rPr sz="2400" b="1" i="1" spc="3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items</a:t>
            </a:r>
            <a:r>
              <a:rPr sz="2400" b="1" i="1" spc="31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to</a:t>
            </a:r>
            <a:r>
              <a:rPr sz="2400" b="1" i="1" spc="30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the</a:t>
            </a:r>
            <a:r>
              <a:rPr sz="2400" b="1" i="1" spc="31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receiver</a:t>
            </a:r>
            <a:r>
              <a:rPr sz="2400" b="1" i="1" spc="30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including </a:t>
            </a:r>
            <a:r>
              <a:rPr sz="2400" b="1" i="1" dirty="0">
                <a:latin typeface="Times New Roman"/>
                <a:cs typeface="Times New Roman"/>
              </a:rPr>
              <a:t>the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checksum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i="1" spc="-25" dirty="0">
                <a:latin typeface="Times New Roman"/>
                <a:cs typeface="Times New Roman"/>
              </a:rPr>
              <a:t>9.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3200" i="1" spc="-10" dirty="0">
                <a:solidFill>
                  <a:srgbClr val="FF0000"/>
                </a:solidFill>
              </a:rPr>
              <a:t>Example2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33400"/>
            <a:ext cx="8763000" cy="1905"/>
          </a:xfrm>
          <a:custGeom>
            <a:avLst/>
            <a:gdLst/>
            <a:ahLst/>
            <a:cxnLst/>
            <a:rect l="l" t="t" r="r" b="b"/>
            <a:pathLst>
              <a:path w="8763000" h="1904">
                <a:moveTo>
                  <a:pt x="0" y="0"/>
                </a:moveTo>
                <a:lnTo>
                  <a:pt x="8763000" y="16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371600"/>
            <a:ext cx="8763000" cy="1905"/>
          </a:xfrm>
          <a:custGeom>
            <a:avLst/>
            <a:gdLst/>
            <a:ahLst/>
            <a:cxnLst/>
            <a:rect l="l" t="t" r="r" b="b"/>
            <a:pathLst>
              <a:path w="8763000" h="1905">
                <a:moveTo>
                  <a:pt x="0" y="0"/>
                </a:moveTo>
                <a:lnTo>
                  <a:pt x="8763000" y="165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1724" y="738885"/>
            <a:ext cx="6160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2335" algn="l"/>
              </a:tabLst>
            </a:pPr>
            <a:r>
              <a:rPr sz="2400" spc="-25" dirty="0">
                <a:solidFill>
                  <a:srgbClr val="3333CC"/>
                </a:solidFill>
                <a:latin typeface="Times New Roman"/>
                <a:cs typeface="Times New Roman"/>
              </a:rPr>
              <a:t>CRC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i="1" dirty="0"/>
              <a:t>Encoder</a:t>
            </a:r>
            <a:r>
              <a:rPr i="1" spc="-25" dirty="0"/>
              <a:t> </a:t>
            </a:r>
            <a:r>
              <a:rPr i="1" dirty="0"/>
              <a:t>and</a:t>
            </a:r>
            <a:r>
              <a:rPr i="1" spc="-10" dirty="0"/>
              <a:t> </a:t>
            </a:r>
            <a:r>
              <a:rPr i="1" dirty="0"/>
              <a:t>decoder</a:t>
            </a:r>
            <a:r>
              <a:rPr i="1" spc="-15" dirty="0"/>
              <a:t> </a:t>
            </a:r>
            <a:r>
              <a:rPr i="1" dirty="0"/>
              <a:t>for</a:t>
            </a:r>
            <a:r>
              <a:rPr i="1" spc="-30" dirty="0"/>
              <a:t> </a:t>
            </a:r>
            <a:r>
              <a:rPr i="1" dirty="0"/>
              <a:t>simple</a:t>
            </a:r>
            <a:r>
              <a:rPr i="1" spc="-30" dirty="0"/>
              <a:t> </a:t>
            </a:r>
            <a:r>
              <a:rPr i="1" dirty="0"/>
              <a:t>parity-check</a:t>
            </a:r>
            <a:r>
              <a:rPr i="1" spc="-40" dirty="0"/>
              <a:t> </a:t>
            </a:r>
            <a:r>
              <a:rPr i="1" spc="-20" dirty="0"/>
              <a:t>code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1905"/>
          </a:xfrm>
          <a:custGeom>
            <a:avLst/>
            <a:gdLst/>
            <a:ahLst/>
            <a:cxnLst/>
            <a:rect l="l" t="t" r="r" b="b"/>
            <a:pathLst>
              <a:path w="8763000" h="1904">
                <a:moveTo>
                  <a:pt x="0" y="0"/>
                </a:moveTo>
                <a:lnTo>
                  <a:pt x="8763000" y="1587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375" y="1495311"/>
            <a:ext cx="8099425" cy="435303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6350" indent="-457200" algn="just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900" algn="l"/>
              </a:tabLst>
            </a:pPr>
            <a:r>
              <a:rPr i="1" dirty="0"/>
              <a:t>The</a:t>
            </a:r>
            <a:r>
              <a:rPr i="1" spc="-25" dirty="0"/>
              <a:t> </a:t>
            </a:r>
            <a:r>
              <a:rPr i="1" dirty="0"/>
              <a:t>receiver</a:t>
            </a:r>
            <a:r>
              <a:rPr i="1" spc="-25" dirty="0"/>
              <a:t> </a:t>
            </a:r>
            <a:r>
              <a:rPr i="1" dirty="0"/>
              <a:t>follows</a:t>
            </a:r>
            <a:r>
              <a:rPr i="1" spc="-35" dirty="0"/>
              <a:t> </a:t>
            </a:r>
            <a:r>
              <a:rPr i="1" dirty="0"/>
              <a:t>the</a:t>
            </a:r>
            <a:r>
              <a:rPr i="1" spc="-25" dirty="0"/>
              <a:t> </a:t>
            </a:r>
            <a:r>
              <a:rPr i="1" dirty="0"/>
              <a:t>same</a:t>
            </a:r>
            <a:r>
              <a:rPr i="1" spc="-20" dirty="0"/>
              <a:t> </a:t>
            </a:r>
            <a:r>
              <a:rPr i="1" dirty="0"/>
              <a:t>procedure</a:t>
            </a:r>
            <a:r>
              <a:rPr i="1" spc="-40" dirty="0"/>
              <a:t> </a:t>
            </a:r>
            <a:r>
              <a:rPr i="1" dirty="0"/>
              <a:t>as</a:t>
            </a:r>
            <a:r>
              <a:rPr i="1" spc="-25" dirty="0"/>
              <a:t> </a:t>
            </a:r>
            <a:r>
              <a:rPr i="1" dirty="0"/>
              <a:t>the</a:t>
            </a:r>
            <a:r>
              <a:rPr i="1" spc="-25" dirty="0"/>
              <a:t> </a:t>
            </a:r>
            <a:r>
              <a:rPr i="1" spc="-10" dirty="0"/>
              <a:t>sender.</a:t>
            </a:r>
            <a:r>
              <a:rPr spc="-10" dirty="0"/>
              <a:t> </a:t>
            </a:r>
            <a:r>
              <a:rPr dirty="0"/>
              <a:t>It</a:t>
            </a:r>
            <a:r>
              <a:rPr spc="420" dirty="0"/>
              <a:t> </a:t>
            </a:r>
            <a:r>
              <a:rPr dirty="0"/>
              <a:t>adds</a:t>
            </a:r>
            <a:r>
              <a:rPr spc="420" dirty="0"/>
              <a:t> </a:t>
            </a:r>
            <a:r>
              <a:rPr dirty="0"/>
              <a:t>all</a:t>
            </a:r>
            <a:r>
              <a:rPr spc="420" dirty="0"/>
              <a:t> </a:t>
            </a:r>
            <a:r>
              <a:rPr dirty="0"/>
              <a:t>data</a:t>
            </a:r>
            <a:r>
              <a:rPr spc="430" dirty="0"/>
              <a:t> </a:t>
            </a:r>
            <a:r>
              <a:rPr dirty="0"/>
              <a:t>items</a:t>
            </a:r>
            <a:r>
              <a:rPr spc="415" dirty="0"/>
              <a:t> </a:t>
            </a:r>
            <a:r>
              <a:rPr dirty="0"/>
              <a:t>(including</a:t>
            </a:r>
            <a:r>
              <a:rPr spc="430" dirty="0"/>
              <a:t> </a:t>
            </a:r>
            <a:r>
              <a:rPr dirty="0"/>
              <a:t>the</a:t>
            </a:r>
            <a:r>
              <a:rPr spc="420" dirty="0"/>
              <a:t> </a:t>
            </a:r>
            <a:r>
              <a:rPr dirty="0"/>
              <a:t>checksum);</a:t>
            </a:r>
            <a:r>
              <a:rPr spc="425" dirty="0"/>
              <a:t> </a:t>
            </a:r>
            <a:r>
              <a:rPr spc="-25" dirty="0"/>
              <a:t>the </a:t>
            </a:r>
            <a:r>
              <a:rPr dirty="0"/>
              <a:t>result</a:t>
            </a:r>
            <a:r>
              <a:rPr spc="-3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spc="-25" dirty="0"/>
              <a:t>45.</a:t>
            </a:r>
          </a:p>
          <a:p>
            <a:pPr marL="469265" indent="-456565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265" algn="l"/>
              </a:tabLst>
            </a:pPr>
            <a:r>
              <a:rPr i="1" dirty="0"/>
              <a:t>The</a:t>
            </a:r>
            <a:r>
              <a:rPr i="1" spc="-35" dirty="0"/>
              <a:t> </a:t>
            </a:r>
            <a:r>
              <a:rPr i="1" dirty="0"/>
              <a:t>sum</a:t>
            </a:r>
            <a:r>
              <a:rPr i="1" spc="-40" dirty="0"/>
              <a:t> </a:t>
            </a:r>
            <a:r>
              <a:rPr i="1" dirty="0"/>
              <a:t>is</a:t>
            </a:r>
            <a:r>
              <a:rPr i="1" spc="-50" dirty="0"/>
              <a:t> </a:t>
            </a:r>
            <a:r>
              <a:rPr i="1" dirty="0"/>
              <a:t>wrapped</a:t>
            </a:r>
            <a:r>
              <a:rPr i="1" spc="-40" dirty="0"/>
              <a:t> </a:t>
            </a:r>
            <a:r>
              <a:rPr i="1" dirty="0"/>
              <a:t>and</a:t>
            </a:r>
            <a:r>
              <a:rPr i="1" spc="-35" dirty="0"/>
              <a:t> </a:t>
            </a:r>
            <a:r>
              <a:rPr i="1" dirty="0"/>
              <a:t>becomes</a:t>
            </a:r>
            <a:r>
              <a:rPr i="1" spc="-40" dirty="0"/>
              <a:t> </a:t>
            </a:r>
            <a:r>
              <a:rPr i="1" spc="-25" dirty="0"/>
              <a:t>15.</a:t>
            </a:r>
          </a:p>
          <a:p>
            <a:pPr marL="469900" marR="6350" indent="-457200" algn="just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i="1" dirty="0"/>
              <a:t>The</a:t>
            </a:r>
            <a:r>
              <a:rPr i="1" spc="575" dirty="0"/>
              <a:t> </a:t>
            </a:r>
            <a:r>
              <a:rPr i="1" dirty="0"/>
              <a:t>wrapped</a:t>
            </a:r>
            <a:r>
              <a:rPr i="1" spc="580" dirty="0"/>
              <a:t> </a:t>
            </a:r>
            <a:r>
              <a:rPr i="1" dirty="0"/>
              <a:t>sum</a:t>
            </a:r>
            <a:r>
              <a:rPr i="1" spc="565" dirty="0"/>
              <a:t> </a:t>
            </a:r>
            <a:r>
              <a:rPr i="1" dirty="0"/>
              <a:t>is</a:t>
            </a:r>
            <a:r>
              <a:rPr i="1" spc="575" dirty="0"/>
              <a:t> </a:t>
            </a:r>
            <a:r>
              <a:rPr i="1" dirty="0"/>
              <a:t>complemented</a:t>
            </a:r>
            <a:r>
              <a:rPr i="1" spc="575" dirty="0"/>
              <a:t> </a:t>
            </a:r>
            <a:r>
              <a:rPr i="1" dirty="0"/>
              <a:t>and</a:t>
            </a:r>
            <a:r>
              <a:rPr i="1" spc="575" dirty="0"/>
              <a:t> </a:t>
            </a:r>
            <a:r>
              <a:rPr i="1" dirty="0"/>
              <a:t>becomes</a:t>
            </a:r>
            <a:r>
              <a:rPr i="1" spc="570" dirty="0"/>
              <a:t> </a:t>
            </a:r>
            <a:r>
              <a:rPr i="1" spc="-25" dirty="0"/>
              <a:t>0.</a:t>
            </a:r>
            <a:r>
              <a:rPr spc="-25" dirty="0"/>
              <a:t> </a:t>
            </a:r>
            <a:r>
              <a:rPr dirty="0"/>
              <a:t>Since</a:t>
            </a:r>
            <a:r>
              <a:rPr spc="180" dirty="0"/>
              <a:t> </a:t>
            </a:r>
            <a:r>
              <a:rPr dirty="0"/>
              <a:t>the</a:t>
            </a:r>
            <a:r>
              <a:rPr spc="190" dirty="0"/>
              <a:t> </a:t>
            </a:r>
            <a:r>
              <a:rPr dirty="0"/>
              <a:t>value</a:t>
            </a:r>
            <a:r>
              <a:rPr spc="195" dirty="0"/>
              <a:t> </a:t>
            </a:r>
            <a:r>
              <a:rPr dirty="0"/>
              <a:t>of</a:t>
            </a:r>
            <a:r>
              <a:rPr spc="190" dirty="0"/>
              <a:t> </a:t>
            </a:r>
            <a:r>
              <a:rPr dirty="0"/>
              <a:t>the</a:t>
            </a:r>
            <a:r>
              <a:rPr spc="185" dirty="0"/>
              <a:t> </a:t>
            </a:r>
            <a:r>
              <a:rPr dirty="0"/>
              <a:t>checksum</a:t>
            </a:r>
            <a:r>
              <a:rPr spc="200" dirty="0"/>
              <a:t> </a:t>
            </a:r>
            <a:r>
              <a:rPr dirty="0"/>
              <a:t>is</a:t>
            </a:r>
            <a:r>
              <a:rPr spc="190" dirty="0"/>
              <a:t> </a:t>
            </a:r>
            <a:r>
              <a:rPr dirty="0"/>
              <a:t>0,</a:t>
            </a:r>
            <a:r>
              <a:rPr spc="185" dirty="0"/>
              <a:t> </a:t>
            </a:r>
            <a:r>
              <a:rPr dirty="0"/>
              <a:t>this</a:t>
            </a:r>
            <a:r>
              <a:rPr spc="204" dirty="0"/>
              <a:t> </a:t>
            </a:r>
            <a:r>
              <a:rPr dirty="0"/>
              <a:t>means</a:t>
            </a:r>
            <a:r>
              <a:rPr spc="185" dirty="0"/>
              <a:t> </a:t>
            </a:r>
            <a:r>
              <a:rPr spc="-20" dirty="0"/>
              <a:t>that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data</a:t>
            </a:r>
            <a:r>
              <a:rPr spc="-4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not</a:t>
            </a:r>
            <a:r>
              <a:rPr spc="-25" dirty="0"/>
              <a:t> </a:t>
            </a:r>
            <a:r>
              <a:rPr spc="-10" dirty="0"/>
              <a:t>corrupted.</a:t>
            </a:r>
          </a:p>
          <a:p>
            <a:pPr marL="469900" marR="5080" indent="-457200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900" algn="l"/>
              </a:tabLst>
            </a:pPr>
            <a:r>
              <a:rPr i="1" dirty="0"/>
              <a:t>The</a:t>
            </a:r>
            <a:r>
              <a:rPr i="1" spc="210" dirty="0"/>
              <a:t> </a:t>
            </a:r>
            <a:r>
              <a:rPr i="1" dirty="0"/>
              <a:t>receiver</a:t>
            </a:r>
            <a:r>
              <a:rPr i="1" spc="215" dirty="0"/>
              <a:t> </a:t>
            </a:r>
            <a:r>
              <a:rPr i="1" dirty="0"/>
              <a:t>drops</a:t>
            </a:r>
            <a:r>
              <a:rPr i="1" spc="220" dirty="0"/>
              <a:t> </a:t>
            </a:r>
            <a:r>
              <a:rPr i="1" dirty="0"/>
              <a:t>the</a:t>
            </a:r>
            <a:r>
              <a:rPr i="1" spc="215" dirty="0"/>
              <a:t> </a:t>
            </a:r>
            <a:r>
              <a:rPr i="1" dirty="0"/>
              <a:t>checksum</a:t>
            </a:r>
            <a:r>
              <a:rPr i="1" spc="220" dirty="0"/>
              <a:t> </a:t>
            </a:r>
            <a:r>
              <a:rPr i="1" dirty="0"/>
              <a:t>and</a:t>
            </a:r>
            <a:r>
              <a:rPr i="1" spc="220" dirty="0"/>
              <a:t> </a:t>
            </a:r>
            <a:r>
              <a:rPr i="1" dirty="0"/>
              <a:t>keeps</a:t>
            </a:r>
            <a:r>
              <a:rPr i="1" spc="215" dirty="0"/>
              <a:t> </a:t>
            </a:r>
            <a:r>
              <a:rPr i="1" dirty="0"/>
              <a:t>the</a:t>
            </a:r>
            <a:r>
              <a:rPr i="1" spc="215" dirty="0"/>
              <a:t> </a:t>
            </a:r>
            <a:r>
              <a:rPr i="1" spc="-10" dirty="0"/>
              <a:t>other</a:t>
            </a:r>
            <a:r>
              <a:rPr spc="-10" dirty="0"/>
              <a:t> </a:t>
            </a:r>
            <a:r>
              <a:rPr dirty="0"/>
              <a:t>data</a:t>
            </a:r>
            <a:r>
              <a:rPr spc="-60" dirty="0"/>
              <a:t> </a:t>
            </a:r>
            <a:r>
              <a:rPr spc="-10" dirty="0"/>
              <a:t>items.</a:t>
            </a:r>
          </a:p>
          <a:p>
            <a:pPr marL="469900" marR="5080" indent="-457200" algn="just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i="1" dirty="0"/>
              <a:t>If</a:t>
            </a:r>
            <a:r>
              <a:rPr i="1" spc="125" dirty="0"/>
              <a:t>  </a:t>
            </a:r>
            <a:r>
              <a:rPr i="1" dirty="0"/>
              <a:t>the</a:t>
            </a:r>
            <a:r>
              <a:rPr i="1" spc="130" dirty="0"/>
              <a:t>  </a:t>
            </a:r>
            <a:r>
              <a:rPr i="1" dirty="0"/>
              <a:t>checksum</a:t>
            </a:r>
            <a:r>
              <a:rPr i="1" spc="130" dirty="0"/>
              <a:t>  </a:t>
            </a:r>
            <a:r>
              <a:rPr i="1" dirty="0"/>
              <a:t>is</a:t>
            </a:r>
            <a:r>
              <a:rPr i="1" spc="130" dirty="0"/>
              <a:t>  </a:t>
            </a:r>
            <a:r>
              <a:rPr i="1" dirty="0"/>
              <a:t>not</a:t>
            </a:r>
            <a:r>
              <a:rPr i="1" spc="125" dirty="0"/>
              <a:t>  </a:t>
            </a:r>
            <a:r>
              <a:rPr i="1" dirty="0"/>
              <a:t>zero,</a:t>
            </a:r>
            <a:r>
              <a:rPr i="1" spc="130" dirty="0"/>
              <a:t>  </a:t>
            </a:r>
            <a:r>
              <a:rPr i="1" dirty="0"/>
              <a:t>the</a:t>
            </a:r>
            <a:r>
              <a:rPr i="1" spc="135" dirty="0"/>
              <a:t>  </a:t>
            </a:r>
            <a:r>
              <a:rPr i="1" dirty="0"/>
              <a:t>entire</a:t>
            </a:r>
            <a:r>
              <a:rPr i="1" spc="125" dirty="0"/>
              <a:t>  </a:t>
            </a:r>
            <a:r>
              <a:rPr i="1" dirty="0"/>
              <a:t>packet</a:t>
            </a:r>
            <a:r>
              <a:rPr i="1" spc="120" dirty="0"/>
              <a:t>  </a:t>
            </a:r>
            <a:r>
              <a:rPr i="1" spc="-25" dirty="0"/>
              <a:t>is</a:t>
            </a:r>
            <a:r>
              <a:rPr spc="-25" dirty="0"/>
              <a:t> </a:t>
            </a:r>
            <a:r>
              <a:rPr spc="-10" dirty="0"/>
              <a:t>dropped.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5194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</a:rPr>
              <a:t>Example</a:t>
            </a:r>
            <a:r>
              <a:rPr sz="3200" i="1" spc="-30" dirty="0">
                <a:solidFill>
                  <a:srgbClr val="FF0000"/>
                </a:solidFill>
              </a:rPr>
              <a:t> </a:t>
            </a:r>
            <a:r>
              <a:rPr sz="3200" i="1" dirty="0">
                <a:solidFill>
                  <a:srgbClr val="FF0000"/>
                </a:solidFill>
              </a:rPr>
              <a:t>2</a:t>
            </a:r>
            <a:r>
              <a:rPr sz="3200" i="1" spc="10" dirty="0">
                <a:solidFill>
                  <a:srgbClr val="FF0000"/>
                </a:solidFill>
              </a:rPr>
              <a:t> </a:t>
            </a:r>
            <a:r>
              <a:rPr sz="3200" i="1" spc="-10" dirty="0">
                <a:solidFill>
                  <a:srgbClr val="FF0000"/>
                </a:solidFill>
              </a:rPr>
              <a:t>(continued)</a:t>
            </a:r>
            <a:endParaRPr sz="3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76200"/>
            <a:ext cx="8763000" cy="1905"/>
          </a:xfrm>
          <a:custGeom>
            <a:avLst/>
            <a:gdLst/>
            <a:ahLst/>
            <a:cxnLst/>
            <a:rect l="l" t="t" r="r" b="b"/>
            <a:pathLst>
              <a:path w="8763000" h="1905">
                <a:moveTo>
                  <a:pt x="0" y="0"/>
                </a:moveTo>
                <a:lnTo>
                  <a:pt x="8763000" y="16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914400"/>
            <a:ext cx="8763000" cy="1905"/>
          </a:xfrm>
          <a:custGeom>
            <a:avLst/>
            <a:gdLst/>
            <a:ahLst/>
            <a:cxnLst/>
            <a:rect l="l" t="t" r="r" b="b"/>
            <a:pathLst>
              <a:path w="8763000" h="1905">
                <a:moveTo>
                  <a:pt x="0" y="0"/>
                </a:moveTo>
                <a:lnTo>
                  <a:pt x="8763000" y="165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0548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Solution</a:t>
            </a:r>
            <a:r>
              <a:rPr sz="2400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i="1" dirty="0"/>
              <a:t>Example</a:t>
            </a:r>
            <a:r>
              <a:rPr i="1" spc="465" dirty="0"/>
              <a:t> </a:t>
            </a:r>
            <a:r>
              <a:rPr i="1" spc="-50" dirty="0"/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400800"/>
            <a:ext cx="8763000" cy="1905"/>
          </a:xfrm>
          <a:custGeom>
            <a:avLst/>
            <a:gdLst/>
            <a:ahLst/>
            <a:cxnLst/>
            <a:rect l="l" t="t" r="r" b="b"/>
            <a:pathLst>
              <a:path w="8763000" h="1904">
                <a:moveTo>
                  <a:pt x="0" y="0"/>
                </a:moveTo>
                <a:lnTo>
                  <a:pt x="8763000" y="1587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" y="1090896"/>
            <a:ext cx="7185025" cy="4632661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828800"/>
            <a:ext cx="8153400" cy="1905"/>
          </a:xfrm>
          <a:custGeom>
            <a:avLst/>
            <a:gdLst/>
            <a:ahLst/>
            <a:cxnLst/>
            <a:rect l="l" t="t" r="r" b="b"/>
            <a:pathLst>
              <a:path w="8153400" h="1905">
                <a:moveTo>
                  <a:pt x="0" y="0"/>
                </a:moveTo>
                <a:lnTo>
                  <a:pt x="8153400" y="165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8787" y="5562600"/>
            <a:ext cx="8154034" cy="1905"/>
          </a:xfrm>
          <a:custGeom>
            <a:avLst/>
            <a:gdLst/>
            <a:ahLst/>
            <a:cxnLst/>
            <a:rect l="l" t="t" r="r" b="b"/>
            <a:pathLst>
              <a:path w="8154034" h="1904">
                <a:moveTo>
                  <a:pt x="0" y="0"/>
                </a:moveTo>
                <a:lnTo>
                  <a:pt x="8153463" y="165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300" y="1892300"/>
            <a:ext cx="8077200" cy="3403600"/>
          </a:xfrm>
          <a:custGeom>
            <a:avLst/>
            <a:gdLst/>
            <a:ahLst/>
            <a:cxnLst/>
            <a:rect l="l" t="t" r="r" b="b"/>
            <a:pathLst>
              <a:path w="8077200" h="3403600">
                <a:moveTo>
                  <a:pt x="8077200" y="0"/>
                </a:moveTo>
                <a:lnTo>
                  <a:pt x="0" y="0"/>
                </a:lnTo>
                <a:lnTo>
                  <a:pt x="0" y="3403600"/>
                </a:lnTo>
                <a:lnTo>
                  <a:pt x="8077200" y="3403600"/>
                </a:lnTo>
                <a:lnTo>
                  <a:pt x="8077200" y="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2223" y="1867916"/>
            <a:ext cx="2349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Sender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site: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223" y="2358593"/>
            <a:ext cx="789495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5765" indent="-39306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AutoNum type="arabicPeriod"/>
              <a:tabLst>
                <a:tab pos="405765" algn="l"/>
              </a:tabLst>
            </a:pPr>
            <a:r>
              <a:rPr sz="2800" b="1" dirty="0">
                <a:latin typeface="Arial"/>
                <a:cs typeface="Arial"/>
              </a:rPr>
              <a:t>The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message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is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divided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into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16-</a:t>
            </a:r>
            <a:r>
              <a:rPr sz="2800" b="1" dirty="0">
                <a:latin typeface="Arial"/>
                <a:cs typeface="Arial"/>
              </a:rPr>
              <a:t>bit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words.</a:t>
            </a:r>
            <a:endParaRPr sz="2800">
              <a:latin typeface="Arial"/>
              <a:cs typeface="Arial"/>
            </a:endParaRPr>
          </a:p>
          <a:p>
            <a:pPr marL="406400" indent="-393700">
              <a:lnSpc>
                <a:spcPct val="100000"/>
              </a:lnSpc>
              <a:buClr>
                <a:srgbClr val="FF0000"/>
              </a:buClr>
              <a:buAutoNum type="arabicPeriod"/>
              <a:tabLst>
                <a:tab pos="406400" algn="l"/>
              </a:tabLst>
            </a:pPr>
            <a:r>
              <a:rPr sz="2800" b="1" dirty="0">
                <a:latin typeface="Arial"/>
                <a:cs typeface="Arial"/>
              </a:rPr>
              <a:t>The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value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of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the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checksum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word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is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set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to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0.</a:t>
            </a:r>
            <a:endParaRPr sz="2800">
              <a:latin typeface="Arial"/>
              <a:cs typeface="Arial"/>
            </a:endParaRPr>
          </a:p>
          <a:p>
            <a:pPr marL="393700" marR="594995" indent="-381635">
              <a:lnSpc>
                <a:spcPct val="100000"/>
              </a:lnSpc>
              <a:buClr>
                <a:srgbClr val="FF0000"/>
              </a:buClr>
              <a:buAutoNum type="arabicPeriod"/>
              <a:tabLst>
                <a:tab pos="405765" algn="l"/>
              </a:tabLst>
            </a:pPr>
            <a:r>
              <a:rPr sz="2800" b="1" dirty="0">
                <a:latin typeface="Arial"/>
                <a:cs typeface="Arial"/>
              </a:rPr>
              <a:t>All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words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including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the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checksum</a:t>
            </a:r>
            <a:r>
              <a:rPr sz="2800" b="1" spc="-70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are 	</a:t>
            </a:r>
            <a:r>
              <a:rPr sz="2800" b="1" dirty="0">
                <a:latin typeface="Arial"/>
                <a:cs typeface="Arial"/>
              </a:rPr>
              <a:t>added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using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one’s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complement</a:t>
            </a:r>
            <a:r>
              <a:rPr sz="2800" b="1" spc="-10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addition.</a:t>
            </a:r>
            <a:endParaRPr sz="2800">
              <a:latin typeface="Arial"/>
              <a:cs typeface="Arial"/>
            </a:endParaRPr>
          </a:p>
          <a:p>
            <a:pPr marL="405765" marR="5080" indent="-39370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AutoNum type="arabicPeriod"/>
              <a:tabLst>
                <a:tab pos="504825" algn="l"/>
              </a:tabLst>
            </a:pPr>
            <a:r>
              <a:rPr sz="2800" b="1" dirty="0">
                <a:latin typeface="Arial"/>
                <a:cs typeface="Arial"/>
              </a:rPr>
              <a:t>The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sum</a:t>
            </a:r>
            <a:r>
              <a:rPr sz="2800" b="1" spc="-9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is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complemented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and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becomes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the 	</a:t>
            </a:r>
            <a:r>
              <a:rPr sz="2800" b="1" spc="-10" dirty="0">
                <a:latin typeface="Arial"/>
                <a:cs typeface="Arial"/>
              </a:rPr>
              <a:t>checksum.</a:t>
            </a:r>
            <a:endParaRPr sz="2800">
              <a:latin typeface="Arial"/>
              <a:cs typeface="Arial"/>
            </a:endParaRPr>
          </a:p>
          <a:p>
            <a:pPr marL="405765" indent="-393065">
              <a:lnSpc>
                <a:spcPct val="100000"/>
              </a:lnSpc>
              <a:buClr>
                <a:srgbClr val="FF0000"/>
              </a:buClr>
              <a:buAutoNum type="arabicPeriod"/>
              <a:tabLst>
                <a:tab pos="405765" algn="l"/>
              </a:tabLst>
            </a:pPr>
            <a:r>
              <a:rPr sz="2800" b="1" dirty="0">
                <a:latin typeface="Arial"/>
                <a:cs typeface="Arial"/>
              </a:rPr>
              <a:t>The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checksum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is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sent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with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the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data.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185862"/>
            <a:ext cx="1143000" cy="56673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93826" y="1161415"/>
            <a:ext cx="71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828800"/>
            <a:ext cx="8153400" cy="1905"/>
          </a:xfrm>
          <a:custGeom>
            <a:avLst/>
            <a:gdLst/>
            <a:ahLst/>
            <a:cxnLst/>
            <a:rect l="l" t="t" r="r" b="b"/>
            <a:pathLst>
              <a:path w="8153400" h="1905">
                <a:moveTo>
                  <a:pt x="0" y="0"/>
                </a:moveTo>
                <a:lnTo>
                  <a:pt x="8153400" y="165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8787" y="6019800"/>
            <a:ext cx="8154034" cy="1905"/>
          </a:xfrm>
          <a:custGeom>
            <a:avLst/>
            <a:gdLst/>
            <a:ahLst/>
            <a:cxnLst/>
            <a:rect l="l" t="t" r="r" b="b"/>
            <a:pathLst>
              <a:path w="8154034" h="1904">
                <a:moveTo>
                  <a:pt x="0" y="0"/>
                </a:moveTo>
                <a:lnTo>
                  <a:pt x="8153463" y="1587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300" y="1920875"/>
            <a:ext cx="8077200" cy="3810000"/>
          </a:xfrm>
          <a:custGeom>
            <a:avLst/>
            <a:gdLst/>
            <a:ahLst/>
            <a:cxnLst/>
            <a:rect l="l" t="t" r="r" b="b"/>
            <a:pathLst>
              <a:path w="8077200" h="3810000">
                <a:moveTo>
                  <a:pt x="8077200" y="0"/>
                </a:moveTo>
                <a:lnTo>
                  <a:pt x="0" y="0"/>
                </a:lnTo>
                <a:lnTo>
                  <a:pt x="0" y="3810000"/>
                </a:lnTo>
                <a:lnTo>
                  <a:pt x="8077200" y="3810000"/>
                </a:lnTo>
                <a:lnTo>
                  <a:pt x="8077200" y="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2223" y="1896618"/>
            <a:ext cx="26657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Receiver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site: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223" y="2387345"/>
            <a:ext cx="789749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5765" marR="1073150" indent="-39370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AutoNum type="arabicPeriod"/>
              <a:tabLst>
                <a:tab pos="405765" algn="l"/>
              </a:tabLst>
            </a:pPr>
            <a:r>
              <a:rPr sz="2800" b="1" dirty="0">
                <a:latin typeface="Arial"/>
                <a:cs typeface="Arial"/>
              </a:rPr>
              <a:t>The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message</a:t>
            </a:r>
            <a:r>
              <a:rPr sz="2800" b="1" spc="-10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(including</a:t>
            </a:r>
            <a:r>
              <a:rPr sz="2800" b="1" spc="-10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checksum)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is </a:t>
            </a:r>
            <a:r>
              <a:rPr sz="2800" b="1" dirty="0">
                <a:latin typeface="Arial"/>
                <a:cs typeface="Arial"/>
              </a:rPr>
              <a:t>divided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into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16-</a:t>
            </a:r>
            <a:r>
              <a:rPr sz="2800" b="1" dirty="0">
                <a:latin typeface="Arial"/>
                <a:cs typeface="Arial"/>
              </a:rPr>
              <a:t>bit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words.</a:t>
            </a:r>
            <a:endParaRPr sz="2800">
              <a:latin typeface="Arial"/>
              <a:cs typeface="Arial"/>
            </a:endParaRPr>
          </a:p>
          <a:p>
            <a:pPr marL="393700" marR="2054225" indent="-381635">
              <a:lnSpc>
                <a:spcPct val="100000"/>
              </a:lnSpc>
              <a:buClr>
                <a:srgbClr val="FF0000"/>
              </a:buClr>
              <a:buAutoNum type="arabicPeriod"/>
              <a:tabLst>
                <a:tab pos="405765" algn="l"/>
              </a:tabLst>
            </a:pPr>
            <a:r>
              <a:rPr sz="2800" b="1" dirty="0">
                <a:latin typeface="Arial"/>
                <a:cs typeface="Arial"/>
              </a:rPr>
              <a:t>All</a:t>
            </a:r>
            <a:r>
              <a:rPr sz="2800" b="1" spc="-7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words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are</a:t>
            </a:r>
            <a:r>
              <a:rPr sz="2800" b="1" spc="-7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added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using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one’s 	</a:t>
            </a:r>
            <a:r>
              <a:rPr sz="2800" b="1" dirty="0">
                <a:latin typeface="Arial"/>
                <a:cs typeface="Arial"/>
              </a:rPr>
              <a:t>complement</a:t>
            </a:r>
            <a:r>
              <a:rPr sz="2800" b="1" spc="-13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addition.</a:t>
            </a:r>
            <a:endParaRPr sz="2800">
              <a:latin typeface="Arial"/>
              <a:cs typeface="Arial"/>
            </a:endParaRPr>
          </a:p>
          <a:p>
            <a:pPr marL="405765" marR="5080" indent="-39370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AutoNum type="arabicPeriod"/>
              <a:tabLst>
                <a:tab pos="405765" algn="l"/>
              </a:tabLst>
            </a:pPr>
            <a:r>
              <a:rPr sz="2800" b="1" dirty="0">
                <a:latin typeface="Arial"/>
                <a:cs typeface="Arial"/>
              </a:rPr>
              <a:t>The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sum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is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complemented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and</a:t>
            </a:r>
            <a:r>
              <a:rPr sz="2800" b="1" spc="-7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becomes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the </a:t>
            </a:r>
            <a:r>
              <a:rPr sz="2800" b="1" dirty="0">
                <a:latin typeface="Arial"/>
                <a:cs typeface="Arial"/>
              </a:rPr>
              <a:t>new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checksum.</a:t>
            </a:r>
            <a:endParaRPr sz="2800">
              <a:latin typeface="Arial"/>
              <a:cs typeface="Arial"/>
            </a:endParaRPr>
          </a:p>
          <a:p>
            <a:pPr marL="405765" marR="302260" indent="-393700">
              <a:lnSpc>
                <a:spcPct val="100000"/>
              </a:lnSpc>
              <a:buClr>
                <a:srgbClr val="FF0000"/>
              </a:buClr>
              <a:buAutoNum type="arabicPeriod"/>
              <a:tabLst>
                <a:tab pos="405765" algn="l"/>
              </a:tabLst>
            </a:pPr>
            <a:r>
              <a:rPr sz="2800" b="1" dirty="0">
                <a:latin typeface="Arial"/>
                <a:cs typeface="Arial"/>
              </a:rPr>
              <a:t>If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the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value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of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checksum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is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0,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the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message </a:t>
            </a:r>
            <a:r>
              <a:rPr sz="2800" b="1" dirty="0">
                <a:latin typeface="Arial"/>
                <a:cs typeface="Arial"/>
              </a:rPr>
              <a:t>is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accepted;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otherwise,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it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is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rejected.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185862"/>
            <a:ext cx="1143000" cy="56673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93826" y="1161415"/>
            <a:ext cx="71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24" y="891285"/>
            <a:ext cx="863409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61670" algn="l"/>
                <a:tab pos="1191895" algn="l"/>
                <a:tab pos="2568575" algn="l"/>
                <a:tab pos="3199765" algn="l"/>
                <a:tab pos="4695190" algn="l"/>
                <a:tab pos="5310505" algn="l"/>
                <a:tab pos="5705475" algn="l"/>
                <a:tab pos="6406515" algn="l"/>
                <a:tab pos="6903720" algn="l"/>
                <a:tab pos="7298055" algn="l"/>
              </a:tabLst>
            </a:pPr>
            <a:r>
              <a:rPr sz="2400" b="1" i="1" spc="-25" dirty="0">
                <a:latin typeface="Times New Roman"/>
                <a:cs typeface="Times New Roman"/>
              </a:rPr>
              <a:t>Let</a:t>
            </a:r>
            <a:r>
              <a:rPr sz="2400" b="1" i="1" dirty="0">
                <a:latin typeface="Times New Roman"/>
                <a:cs typeface="Times New Roman"/>
              </a:rPr>
              <a:t>	</a:t>
            </a:r>
            <a:r>
              <a:rPr sz="2400" b="1" i="1" spc="-25" dirty="0">
                <a:latin typeface="Times New Roman"/>
                <a:cs typeface="Times New Roman"/>
              </a:rPr>
              <a:t>us</a:t>
            </a:r>
            <a:r>
              <a:rPr sz="2400" b="1" i="1" dirty="0">
                <a:latin typeface="Times New Roman"/>
                <a:cs typeface="Times New Roman"/>
              </a:rPr>
              <a:t>	</a:t>
            </a:r>
            <a:r>
              <a:rPr sz="2400" b="1" i="1" spc="-10" dirty="0">
                <a:latin typeface="Times New Roman"/>
                <a:cs typeface="Times New Roman"/>
              </a:rPr>
              <a:t>calculate</a:t>
            </a:r>
            <a:r>
              <a:rPr sz="2400" b="1" i="1" dirty="0">
                <a:latin typeface="Times New Roman"/>
                <a:cs typeface="Times New Roman"/>
              </a:rPr>
              <a:t>	</a:t>
            </a:r>
            <a:r>
              <a:rPr sz="2400" b="1" i="1" spc="-25" dirty="0">
                <a:latin typeface="Times New Roman"/>
                <a:cs typeface="Times New Roman"/>
              </a:rPr>
              <a:t>the</a:t>
            </a:r>
            <a:r>
              <a:rPr sz="2400" b="1" i="1" dirty="0">
                <a:latin typeface="Times New Roman"/>
                <a:cs typeface="Times New Roman"/>
              </a:rPr>
              <a:t>	</a:t>
            </a:r>
            <a:r>
              <a:rPr sz="2400" b="1" i="1" spc="-10" dirty="0">
                <a:latin typeface="Times New Roman"/>
                <a:cs typeface="Times New Roman"/>
              </a:rPr>
              <a:t>checksum</a:t>
            </a:r>
            <a:r>
              <a:rPr sz="2400" b="1" i="1" dirty="0">
                <a:latin typeface="Times New Roman"/>
                <a:cs typeface="Times New Roman"/>
              </a:rPr>
              <a:t>	</a:t>
            </a:r>
            <a:r>
              <a:rPr sz="2400" b="1" i="1" spc="-25" dirty="0">
                <a:latin typeface="Times New Roman"/>
                <a:cs typeface="Times New Roman"/>
              </a:rPr>
              <a:t>for</a:t>
            </a:r>
            <a:r>
              <a:rPr sz="2400" b="1" i="1" dirty="0">
                <a:latin typeface="Times New Roman"/>
                <a:cs typeface="Times New Roman"/>
              </a:rPr>
              <a:t>	</a:t>
            </a:r>
            <a:r>
              <a:rPr sz="2400" b="1" i="1" spc="-50" dirty="0">
                <a:latin typeface="Times New Roman"/>
                <a:cs typeface="Times New Roman"/>
              </a:rPr>
              <a:t>a</a:t>
            </a:r>
            <a:r>
              <a:rPr sz="2400" b="1" i="1" dirty="0">
                <a:latin typeface="Times New Roman"/>
                <a:cs typeface="Times New Roman"/>
              </a:rPr>
              <a:t>	</a:t>
            </a:r>
            <a:r>
              <a:rPr sz="2400" b="1" i="1" spc="-20" dirty="0">
                <a:latin typeface="Times New Roman"/>
                <a:cs typeface="Times New Roman"/>
              </a:rPr>
              <a:t>text</a:t>
            </a:r>
            <a:r>
              <a:rPr sz="2400" b="1" i="1" dirty="0">
                <a:latin typeface="Times New Roman"/>
                <a:cs typeface="Times New Roman"/>
              </a:rPr>
              <a:t>	</a:t>
            </a:r>
            <a:r>
              <a:rPr sz="2400" b="1" i="1" spc="-25" dirty="0">
                <a:latin typeface="Times New Roman"/>
                <a:cs typeface="Times New Roman"/>
              </a:rPr>
              <a:t>of</a:t>
            </a:r>
            <a:r>
              <a:rPr sz="2400" b="1" i="1" dirty="0">
                <a:latin typeface="Times New Roman"/>
                <a:cs typeface="Times New Roman"/>
              </a:rPr>
              <a:t>	</a:t>
            </a:r>
            <a:r>
              <a:rPr sz="2400" b="1" i="1" spc="-50" dirty="0">
                <a:latin typeface="Times New Roman"/>
                <a:cs typeface="Times New Roman"/>
              </a:rPr>
              <a:t>8</a:t>
            </a:r>
            <a:r>
              <a:rPr sz="2400" b="1" i="1" dirty="0">
                <a:latin typeface="Times New Roman"/>
                <a:cs typeface="Times New Roman"/>
              </a:rPr>
              <a:t>	</a:t>
            </a:r>
            <a:r>
              <a:rPr sz="2400" b="1" i="1" spc="-10" dirty="0">
                <a:latin typeface="Times New Roman"/>
                <a:cs typeface="Times New Roman"/>
              </a:rPr>
              <a:t>characters (“Forouzan”).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z="2400" b="1" i="1" dirty="0">
                <a:latin typeface="Times New Roman"/>
                <a:cs typeface="Times New Roman"/>
              </a:rPr>
              <a:t>The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text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needs to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be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divided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into</a:t>
            </a:r>
            <a:r>
              <a:rPr sz="2400" b="1" i="1" spc="-10" dirty="0">
                <a:latin typeface="Times New Roman"/>
                <a:cs typeface="Times New Roman"/>
              </a:rPr>
              <a:t> 2-</a:t>
            </a:r>
            <a:r>
              <a:rPr sz="2400" b="1" i="1" dirty="0">
                <a:latin typeface="Times New Roman"/>
                <a:cs typeface="Times New Roman"/>
              </a:rPr>
              <a:t>byte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(16-</a:t>
            </a:r>
            <a:r>
              <a:rPr sz="2400" b="1" i="1" dirty="0">
                <a:latin typeface="Times New Roman"/>
                <a:cs typeface="Times New Roman"/>
              </a:rPr>
              <a:t>bit)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words.</a:t>
            </a:r>
            <a:endParaRPr sz="2400">
              <a:latin typeface="Times New Roman"/>
              <a:cs typeface="Times New Roman"/>
            </a:endParaRPr>
          </a:p>
          <a:p>
            <a:pPr marL="431165" indent="-418465">
              <a:lnSpc>
                <a:spcPct val="100000"/>
              </a:lnSpc>
              <a:buFont typeface="Wingdings"/>
              <a:buChar char=""/>
              <a:tabLst>
                <a:tab pos="431165" algn="l"/>
              </a:tabLst>
            </a:pPr>
            <a:r>
              <a:rPr sz="2400" b="1" i="1" dirty="0">
                <a:latin typeface="Times New Roman"/>
                <a:cs typeface="Times New Roman"/>
              </a:rPr>
              <a:t>Use</a:t>
            </a:r>
            <a:r>
              <a:rPr sz="2400" b="1" i="1" spc="-9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ASCII to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change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each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byte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to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</a:t>
            </a:r>
            <a:r>
              <a:rPr sz="2400" b="1" i="1" spc="-10" dirty="0">
                <a:latin typeface="Times New Roman"/>
                <a:cs typeface="Times New Roman"/>
              </a:rPr>
              <a:t> 2-</a:t>
            </a:r>
            <a:r>
              <a:rPr sz="2400" b="1" i="1" dirty="0">
                <a:latin typeface="Times New Roman"/>
                <a:cs typeface="Times New Roman"/>
              </a:rPr>
              <a:t>digit</a:t>
            </a:r>
            <a:r>
              <a:rPr sz="2400" b="1" i="1" spc="-4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hexadecimal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number.</a:t>
            </a:r>
            <a:endParaRPr sz="2400">
              <a:latin typeface="Times New Roman"/>
              <a:cs typeface="Times New Roman"/>
            </a:endParaRPr>
          </a:p>
          <a:p>
            <a:pPr marL="354965" marR="5715" indent="-342900" algn="just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z="2400" b="1" i="1" dirty="0">
                <a:latin typeface="Times New Roman"/>
                <a:cs typeface="Times New Roman"/>
              </a:rPr>
              <a:t>For</a:t>
            </a:r>
            <a:r>
              <a:rPr sz="2400" b="1" i="1" spc="36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example,</a:t>
            </a:r>
            <a:r>
              <a:rPr sz="2400" b="1" i="1" spc="37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F</a:t>
            </a:r>
            <a:r>
              <a:rPr sz="2400" b="1" i="1" spc="31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is</a:t>
            </a:r>
            <a:r>
              <a:rPr sz="2400" b="1" i="1" spc="35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represented</a:t>
            </a:r>
            <a:r>
              <a:rPr sz="2400" b="1" i="1" spc="36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as</a:t>
            </a:r>
            <a:r>
              <a:rPr sz="2400" b="1" i="1" spc="35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0x46</a:t>
            </a:r>
            <a:r>
              <a:rPr sz="2400" b="1" i="1" spc="36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and</a:t>
            </a:r>
            <a:r>
              <a:rPr sz="2400" b="1" i="1" spc="36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o</a:t>
            </a:r>
            <a:r>
              <a:rPr sz="2400" b="1" i="1" spc="36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is</a:t>
            </a:r>
            <a:r>
              <a:rPr sz="2400" b="1" i="1" spc="37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represented</a:t>
            </a:r>
            <a:r>
              <a:rPr sz="2400" b="1" i="1" spc="360" dirty="0">
                <a:latin typeface="Times New Roman"/>
                <a:cs typeface="Times New Roman"/>
              </a:rPr>
              <a:t> </a:t>
            </a:r>
            <a:r>
              <a:rPr sz="2400" b="1" i="1" spc="-25" dirty="0">
                <a:latin typeface="Times New Roman"/>
                <a:cs typeface="Times New Roman"/>
              </a:rPr>
              <a:t>as </a:t>
            </a:r>
            <a:r>
              <a:rPr sz="2400" b="1" i="1" spc="-10" dirty="0">
                <a:latin typeface="Times New Roman"/>
                <a:cs typeface="Times New Roman"/>
              </a:rPr>
              <a:t>0x6F.</a:t>
            </a:r>
            <a:endParaRPr sz="2400">
              <a:latin typeface="Times New Roman"/>
              <a:cs typeface="Times New Roman"/>
            </a:endParaRPr>
          </a:p>
          <a:p>
            <a:pPr marL="354965" marR="6350" indent="-342900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b="1" i="1" dirty="0">
                <a:latin typeface="Times New Roman"/>
                <a:cs typeface="Times New Roman"/>
              </a:rPr>
              <a:t>Figure</a:t>
            </a:r>
            <a:r>
              <a:rPr sz="2400" b="1" i="1" spc="204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shows</a:t>
            </a:r>
            <a:r>
              <a:rPr sz="2400" b="1" i="1" spc="20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how</a:t>
            </a:r>
            <a:r>
              <a:rPr sz="2400" b="1" i="1" spc="20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the</a:t>
            </a:r>
            <a:r>
              <a:rPr sz="2400" b="1" i="1" spc="2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checksum</a:t>
            </a:r>
            <a:r>
              <a:rPr sz="2400" b="1" i="1" spc="20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is</a:t>
            </a:r>
            <a:r>
              <a:rPr sz="2400" b="1" i="1" spc="2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calculated</a:t>
            </a:r>
            <a:r>
              <a:rPr sz="2400" b="1" i="1" spc="20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at</a:t>
            </a:r>
            <a:r>
              <a:rPr sz="2400" b="1" i="1" spc="20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the</a:t>
            </a:r>
            <a:r>
              <a:rPr sz="2400" b="1" i="1" spc="2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sender</a:t>
            </a:r>
            <a:r>
              <a:rPr sz="2400" b="1" i="1" spc="210" dirty="0">
                <a:latin typeface="Times New Roman"/>
                <a:cs typeface="Times New Roman"/>
              </a:rPr>
              <a:t> </a:t>
            </a:r>
            <a:r>
              <a:rPr sz="2400" b="1" i="1" spc="-25" dirty="0">
                <a:latin typeface="Times New Roman"/>
                <a:cs typeface="Times New Roman"/>
              </a:rPr>
              <a:t>and </a:t>
            </a:r>
            <a:r>
              <a:rPr sz="2400" b="1" i="1" dirty="0">
                <a:latin typeface="Times New Roman"/>
                <a:cs typeface="Times New Roman"/>
              </a:rPr>
              <a:t>receiver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sites.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z="2400" b="1" i="1" dirty="0">
                <a:latin typeface="Times New Roman"/>
                <a:cs typeface="Times New Roman"/>
              </a:rPr>
              <a:t>In</a:t>
            </a:r>
            <a:r>
              <a:rPr sz="2400" b="1" i="1" spc="5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part</a:t>
            </a:r>
            <a:r>
              <a:rPr sz="2400" b="1" i="1" spc="53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</a:t>
            </a:r>
            <a:r>
              <a:rPr sz="2400" b="1" i="1" spc="5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of</a:t>
            </a:r>
            <a:r>
              <a:rPr sz="2400" b="1" i="1" spc="5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the</a:t>
            </a:r>
            <a:r>
              <a:rPr sz="2400" b="1" i="1" spc="53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figure,</a:t>
            </a:r>
            <a:r>
              <a:rPr sz="2400" b="1" i="1" spc="5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the</a:t>
            </a:r>
            <a:r>
              <a:rPr sz="2400" b="1" i="1" spc="53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value</a:t>
            </a:r>
            <a:r>
              <a:rPr sz="2400" b="1" i="1" spc="5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of</a:t>
            </a:r>
            <a:r>
              <a:rPr sz="2400" b="1" i="1" spc="5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partial</a:t>
            </a:r>
            <a:r>
              <a:rPr sz="2400" b="1" i="1" spc="5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sum</a:t>
            </a:r>
            <a:r>
              <a:rPr sz="2400" b="1" i="1" spc="5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for</a:t>
            </a:r>
            <a:r>
              <a:rPr sz="2400" b="1" i="1" spc="53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the</a:t>
            </a:r>
            <a:r>
              <a:rPr sz="2400" b="1" i="1" spc="53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first </a:t>
            </a:r>
            <a:r>
              <a:rPr sz="2400" b="1" i="1" dirty="0">
                <a:latin typeface="Times New Roman"/>
                <a:cs typeface="Times New Roman"/>
              </a:rPr>
              <a:t>column</a:t>
            </a:r>
            <a:r>
              <a:rPr sz="2400" b="1" i="1" spc="35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is</a:t>
            </a:r>
            <a:r>
              <a:rPr sz="2400" b="1" i="1" spc="36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0x36.</a:t>
            </a:r>
            <a:r>
              <a:rPr sz="2400" b="1" i="1" spc="37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We</a:t>
            </a:r>
            <a:r>
              <a:rPr sz="2400" b="1" i="1" spc="36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keep</a:t>
            </a:r>
            <a:r>
              <a:rPr sz="2400" b="1" i="1" spc="36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the</a:t>
            </a:r>
            <a:r>
              <a:rPr sz="2400" b="1" i="1" spc="36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rightmost</a:t>
            </a:r>
            <a:r>
              <a:rPr sz="2400" b="1" i="1" spc="36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digit</a:t>
            </a:r>
            <a:r>
              <a:rPr sz="2400" b="1" i="1" spc="37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(6)</a:t>
            </a:r>
            <a:r>
              <a:rPr sz="2400" b="1" i="1" spc="37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and</a:t>
            </a:r>
            <a:r>
              <a:rPr sz="2400" b="1" i="1" spc="35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insert</a:t>
            </a:r>
            <a:r>
              <a:rPr sz="2400" b="1" i="1" spc="365" dirty="0">
                <a:latin typeface="Times New Roman"/>
                <a:cs typeface="Times New Roman"/>
              </a:rPr>
              <a:t> </a:t>
            </a:r>
            <a:r>
              <a:rPr sz="2400" b="1" i="1" spc="-25" dirty="0">
                <a:latin typeface="Times New Roman"/>
                <a:cs typeface="Times New Roman"/>
              </a:rPr>
              <a:t>the </a:t>
            </a:r>
            <a:r>
              <a:rPr sz="2400" b="1" i="1" dirty="0">
                <a:latin typeface="Times New Roman"/>
                <a:cs typeface="Times New Roman"/>
              </a:rPr>
              <a:t>leftmost</a:t>
            </a:r>
            <a:r>
              <a:rPr sz="2400" b="1" i="1" spc="15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digit</a:t>
            </a:r>
            <a:r>
              <a:rPr sz="2400" b="1" i="1" spc="15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(3)</a:t>
            </a:r>
            <a:r>
              <a:rPr sz="2400" b="1" i="1" spc="16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as</a:t>
            </a:r>
            <a:r>
              <a:rPr sz="2400" b="1" i="1" spc="15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the</a:t>
            </a:r>
            <a:r>
              <a:rPr sz="2400" b="1" i="1" spc="14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carry</a:t>
            </a:r>
            <a:r>
              <a:rPr sz="2400" b="1" i="1" spc="15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in</a:t>
            </a:r>
            <a:r>
              <a:rPr sz="2400" b="1" i="1" spc="15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the</a:t>
            </a:r>
            <a:r>
              <a:rPr sz="2400" b="1" i="1" spc="15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second</a:t>
            </a:r>
            <a:r>
              <a:rPr sz="2400" b="1" i="1" spc="15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column.</a:t>
            </a:r>
            <a:r>
              <a:rPr sz="2400" b="1" i="1" spc="15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The</a:t>
            </a:r>
            <a:r>
              <a:rPr sz="2400" b="1" i="1" spc="15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process </a:t>
            </a:r>
            <a:r>
              <a:rPr sz="2400" b="1" i="1" dirty="0">
                <a:latin typeface="Times New Roman"/>
                <a:cs typeface="Times New Roman"/>
              </a:rPr>
              <a:t>is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repeated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for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each </a:t>
            </a:r>
            <a:r>
              <a:rPr sz="2400" b="1" i="1" spc="-10" dirty="0">
                <a:latin typeface="Times New Roman"/>
                <a:cs typeface="Times New Roman"/>
              </a:rPr>
              <a:t>column.</a:t>
            </a:r>
            <a:endParaRPr sz="2400">
              <a:latin typeface="Times New Roman"/>
              <a:cs typeface="Times New Roman"/>
            </a:endParaRPr>
          </a:p>
          <a:p>
            <a:pPr marL="354965" marR="6985" indent="-342900" algn="just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z="2400" b="1" i="1" dirty="0">
                <a:latin typeface="Times New Roman"/>
                <a:cs typeface="Times New Roman"/>
              </a:rPr>
              <a:t>Note</a:t>
            </a:r>
            <a:r>
              <a:rPr sz="2400" b="1" i="1" spc="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that</a:t>
            </a:r>
            <a:r>
              <a:rPr sz="2400" b="1" i="1" spc="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if</a:t>
            </a:r>
            <a:r>
              <a:rPr sz="2400" b="1" i="1" spc="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there</a:t>
            </a:r>
            <a:r>
              <a:rPr sz="2400" b="1" i="1" spc="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is</a:t>
            </a:r>
            <a:r>
              <a:rPr sz="2400" b="1" i="1" spc="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any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corruption,</a:t>
            </a:r>
            <a:r>
              <a:rPr sz="2400" b="1" i="1" spc="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the</a:t>
            </a:r>
            <a:r>
              <a:rPr sz="2400" b="1" i="1" spc="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checksum</a:t>
            </a:r>
            <a:r>
              <a:rPr sz="2400" b="1" i="1" spc="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recalculated</a:t>
            </a:r>
            <a:r>
              <a:rPr sz="2400" b="1" i="1" spc="25" dirty="0">
                <a:latin typeface="Times New Roman"/>
                <a:cs typeface="Times New Roman"/>
              </a:rPr>
              <a:t> </a:t>
            </a:r>
            <a:r>
              <a:rPr sz="2400" b="1" i="1" spc="-25" dirty="0">
                <a:latin typeface="Times New Roman"/>
                <a:cs typeface="Times New Roman"/>
              </a:rPr>
              <a:t>by </a:t>
            </a:r>
            <a:r>
              <a:rPr sz="2400" b="1" i="1" dirty="0">
                <a:latin typeface="Times New Roman"/>
                <a:cs typeface="Times New Roman"/>
              </a:rPr>
              <a:t>the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receiver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is not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all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b="1" i="1" spc="-25" dirty="0">
                <a:latin typeface="Times New Roman"/>
                <a:cs typeface="Times New Roman"/>
              </a:rPr>
              <a:t>0s.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0228" y="-26416"/>
            <a:ext cx="1820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</a:rPr>
              <a:t>Example</a:t>
            </a:r>
            <a:r>
              <a:rPr sz="3200" i="1" spc="-20" dirty="0">
                <a:solidFill>
                  <a:srgbClr val="FF0000"/>
                </a:solidFill>
              </a:rPr>
              <a:t> </a:t>
            </a:r>
            <a:r>
              <a:rPr sz="3200" i="1" spc="-50" dirty="0">
                <a:solidFill>
                  <a:srgbClr val="FF0000"/>
                </a:solidFill>
              </a:rPr>
              <a:t>3</a:t>
            </a:r>
            <a:endParaRPr sz="32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33400"/>
            <a:ext cx="8763000" cy="1905"/>
          </a:xfrm>
          <a:custGeom>
            <a:avLst/>
            <a:gdLst/>
            <a:ahLst/>
            <a:cxnLst/>
            <a:rect l="l" t="t" r="r" b="b"/>
            <a:pathLst>
              <a:path w="8763000" h="1904">
                <a:moveTo>
                  <a:pt x="0" y="0"/>
                </a:moveTo>
                <a:lnTo>
                  <a:pt x="8763000" y="16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371600"/>
            <a:ext cx="8763000" cy="1905"/>
          </a:xfrm>
          <a:custGeom>
            <a:avLst/>
            <a:gdLst/>
            <a:ahLst/>
            <a:cxnLst/>
            <a:rect l="l" t="t" r="r" b="b"/>
            <a:pathLst>
              <a:path w="8763000" h="1905">
                <a:moveTo>
                  <a:pt x="0" y="0"/>
                </a:moveTo>
                <a:lnTo>
                  <a:pt x="8763000" y="165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1724" y="738885"/>
            <a:ext cx="1110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Solution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4142" y="789177"/>
            <a:ext cx="11474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imes New Roman"/>
                <a:cs typeface="Times New Roman"/>
              </a:rPr>
              <a:t>Example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b="1" i="1" spc="-5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1905"/>
          </a:xfrm>
          <a:custGeom>
            <a:avLst/>
            <a:gdLst/>
            <a:ahLst/>
            <a:cxnLst/>
            <a:rect l="l" t="t" r="r" b="b"/>
            <a:pathLst>
              <a:path w="8763000" h="1904">
                <a:moveTo>
                  <a:pt x="0" y="0"/>
                </a:moveTo>
                <a:lnTo>
                  <a:pt x="8763000" y="1587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676336"/>
            <a:ext cx="8235950" cy="41201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424" y="1118361"/>
            <a:ext cx="8686165" cy="5147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17780" algn="just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latin typeface="Times New Roman"/>
                <a:cs typeface="Times New Roman"/>
              </a:rPr>
              <a:t>Let</a:t>
            </a:r>
            <a:r>
              <a:rPr sz="2800" b="1" i="1" spc="434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us</a:t>
            </a:r>
            <a:r>
              <a:rPr sz="2800" b="1" i="1" spc="4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look</a:t>
            </a:r>
            <a:r>
              <a:rPr sz="2800" b="1" i="1" spc="4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at</a:t>
            </a:r>
            <a:r>
              <a:rPr sz="2800" b="1" i="1" spc="434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some</a:t>
            </a:r>
            <a:r>
              <a:rPr sz="2800" b="1" i="1" spc="434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transmission</a:t>
            </a:r>
            <a:r>
              <a:rPr sz="2800" b="1" i="1" spc="4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scenarios.</a:t>
            </a:r>
            <a:r>
              <a:rPr sz="2800" b="1" i="1" spc="4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Assume</a:t>
            </a:r>
            <a:r>
              <a:rPr sz="2800" b="1" i="1" spc="425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sender</a:t>
            </a:r>
            <a:r>
              <a:rPr sz="2800" b="1" i="1" spc="59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sends</a:t>
            </a:r>
            <a:r>
              <a:rPr sz="2800" b="1" i="1" spc="59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59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dataword</a:t>
            </a:r>
            <a:r>
              <a:rPr sz="2800" b="1" i="1" spc="59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1011.</a:t>
            </a:r>
            <a:r>
              <a:rPr sz="2800" b="1" i="1" spc="59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59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codeword</a:t>
            </a:r>
            <a:r>
              <a:rPr sz="2800" b="1" i="1" spc="57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created </a:t>
            </a:r>
            <a:r>
              <a:rPr sz="2800" b="1" i="1" dirty="0">
                <a:latin typeface="Times New Roman"/>
                <a:cs typeface="Times New Roman"/>
              </a:rPr>
              <a:t>from</a:t>
            </a:r>
            <a:r>
              <a:rPr sz="2800" b="1" i="1" spc="1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this</a:t>
            </a:r>
            <a:r>
              <a:rPr sz="2800" b="1" i="1" spc="1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dataword</a:t>
            </a:r>
            <a:r>
              <a:rPr sz="2800" b="1" i="1" spc="1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13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10111,</a:t>
            </a:r>
            <a:r>
              <a:rPr sz="2800" b="1" i="1" spc="1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which</a:t>
            </a:r>
            <a:r>
              <a:rPr sz="2800" b="1" i="1" spc="1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1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sent</a:t>
            </a:r>
            <a:r>
              <a:rPr sz="2800" b="1" i="1" spc="1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to</a:t>
            </a:r>
            <a:r>
              <a:rPr sz="2800" b="1" i="1" spc="1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13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receiver. </a:t>
            </a:r>
            <a:r>
              <a:rPr sz="2800" b="1" i="1" spc="-50" dirty="0">
                <a:latin typeface="Times New Roman"/>
                <a:cs typeface="Times New Roman"/>
              </a:rPr>
              <a:t>We</a:t>
            </a:r>
            <a:r>
              <a:rPr sz="2800" b="1" i="1" spc="-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examine</a:t>
            </a:r>
            <a:r>
              <a:rPr sz="2800" b="1" i="1" spc="-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five</a:t>
            </a:r>
            <a:r>
              <a:rPr sz="2800" b="1" i="1" spc="-6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cases: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2800">
              <a:latin typeface="Times New Roman"/>
              <a:cs typeface="Times New Roman"/>
            </a:endParaRPr>
          </a:p>
          <a:p>
            <a:pPr marL="495300" marR="401955" indent="-444500">
              <a:lnSpc>
                <a:spcPct val="100000"/>
              </a:lnSpc>
              <a:buClr>
                <a:srgbClr val="FF0000"/>
              </a:buClr>
              <a:buAutoNum type="arabicPeriod"/>
              <a:tabLst>
                <a:tab pos="584200" algn="l"/>
              </a:tabLst>
            </a:pPr>
            <a:r>
              <a:rPr sz="2800" b="1" i="1" dirty="0">
                <a:latin typeface="Times New Roman"/>
                <a:cs typeface="Times New Roman"/>
              </a:rPr>
              <a:t>No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error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occurs;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received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codeword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spc="-45" dirty="0">
                <a:latin typeface="Times New Roman"/>
                <a:cs typeface="Times New Roman"/>
              </a:rPr>
              <a:t>10111.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The 	</a:t>
            </a:r>
            <a:r>
              <a:rPr sz="2800" b="1" i="1" dirty="0">
                <a:latin typeface="Times New Roman"/>
                <a:cs typeface="Times New Roman"/>
              </a:rPr>
              <a:t>syndrome</a:t>
            </a:r>
            <a:r>
              <a:rPr sz="2800" b="1" i="1" spc="-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0.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dataword</a:t>
            </a:r>
            <a:r>
              <a:rPr sz="2800" b="1" i="1" spc="-75" dirty="0">
                <a:latin typeface="Times New Roman"/>
                <a:cs typeface="Times New Roman"/>
              </a:rPr>
              <a:t> </a:t>
            </a:r>
            <a:r>
              <a:rPr sz="2800" b="1" i="1" spc="-20" dirty="0">
                <a:latin typeface="Times New Roman"/>
                <a:cs typeface="Times New Roman"/>
              </a:rPr>
              <a:t>1011</a:t>
            </a:r>
            <a:r>
              <a:rPr sz="2800" b="1" i="1" spc="-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5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created.</a:t>
            </a:r>
            <a:endParaRPr sz="2800">
              <a:latin typeface="Times New Roman"/>
              <a:cs typeface="Times New Roman"/>
            </a:endParaRPr>
          </a:p>
          <a:p>
            <a:pPr marL="495300" marR="581660" indent="-445134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AutoNum type="arabicPeriod"/>
              <a:tabLst>
                <a:tab pos="495300" algn="l"/>
              </a:tabLst>
            </a:pPr>
            <a:r>
              <a:rPr sz="2800" b="1" i="1" dirty="0">
                <a:latin typeface="Times New Roman"/>
                <a:cs typeface="Times New Roman"/>
              </a:rPr>
              <a:t>One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single-</a:t>
            </a:r>
            <a:r>
              <a:rPr sz="2800" b="1" i="1" dirty="0">
                <a:latin typeface="Times New Roman"/>
                <a:cs typeface="Times New Roman"/>
              </a:rPr>
              <a:t>bit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error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changes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775" b="1" i="1" baseline="-12012" dirty="0">
                <a:latin typeface="Times New Roman"/>
                <a:cs typeface="Times New Roman"/>
              </a:rPr>
              <a:t>1</a:t>
            </a:r>
            <a:r>
              <a:rPr sz="2775" b="1" i="1" spc="-37" baseline="-12012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.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10" dirty="0">
                <a:latin typeface="Times New Roman"/>
                <a:cs typeface="Times New Roman"/>
              </a:rPr>
              <a:t> received </a:t>
            </a:r>
            <a:r>
              <a:rPr sz="2800" b="1" i="1" dirty="0">
                <a:latin typeface="Times New Roman"/>
                <a:cs typeface="Times New Roman"/>
              </a:rPr>
              <a:t>codeword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spc="-20" dirty="0">
                <a:latin typeface="Times New Roman"/>
                <a:cs typeface="Times New Roman"/>
              </a:rPr>
              <a:t>10</a:t>
            </a:r>
            <a:r>
              <a:rPr sz="2800" b="1" i="1" spc="-20" dirty="0">
                <a:solidFill>
                  <a:srgbClr val="D90A00"/>
                </a:solidFill>
                <a:latin typeface="Times New Roman"/>
                <a:cs typeface="Times New Roman"/>
              </a:rPr>
              <a:t>0</a:t>
            </a:r>
            <a:r>
              <a:rPr sz="2800" b="1" i="1" spc="-20" dirty="0">
                <a:latin typeface="Times New Roman"/>
                <a:cs typeface="Times New Roman"/>
              </a:rPr>
              <a:t>11.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syndrome</a:t>
            </a:r>
            <a:r>
              <a:rPr sz="2800" b="1" i="1" spc="-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1.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No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dataword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created.</a:t>
            </a:r>
            <a:endParaRPr sz="2800">
              <a:latin typeface="Times New Roman"/>
              <a:cs typeface="Times New Roman"/>
            </a:endParaRPr>
          </a:p>
          <a:p>
            <a:pPr marL="403860" marR="142240" indent="-353695">
              <a:lnSpc>
                <a:spcPct val="100000"/>
              </a:lnSpc>
              <a:buClr>
                <a:srgbClr val="FF0000"/>
              </a:buClr>
              <a:buAutoNum type="arabicPeriod"/>
              <a:tabLst>
                <a:tab pos="495300" algn="l"/>
              </a:tabLst>
            </a:pPr>
            <a:r>
              <a:rPr sz="2800" b="1" i="1" dirty="0">
                <a:latin typeface="Times New Roman"/>
                <a:cs typeface="Times New Roman"/>
              </a:rPr>
              <a:t>One</a:t>
            </a:r>
            <a:r>
              <a:rPr sz="2800" b="1" i="1" spc="-10" dirty="0">
                <a:latin typeface="Times New Roman"/>
                <a:cs typeface="Times New Roman"/>
              </a:rPr>
              <a:t> single-</a:t>
            </a:r>
            <a:r>
              <a:rPr sz="2800" b="1" i="1" dirty="0">
                <a:latin typeface="Times New Roman"/>
                <a:cs typeface="Times New Roman"/>
              </a:rPr>
              <a:t>bit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error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changes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</a:t>
            </a:r>
            <a:r>
              <a:rPr sz="2775" b="1" i="1" baseline="-12012" dirty="0">
                <a:latin typeface="Times New Roman"/>
                <a:cs typeface="Times New Roman"/>
              </a:rPr>
              <a:t>0</a:t>
            </a:r>
            <a:r>
              <a:rPr sz="2775" b="1" i="1" spc="-30" baseline="-12012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.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received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codeword 	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spc="-20" dirty="0">
                <a:latin typeface="Times New Roman"/>
                <a:cs typeface="Times New Roman"/>
              </a:rPr>
              <a:t>1011</a:t>
            </a:r>
            <a:r>
              <a:rPr sz="2800" b="1" i="1" spc="-20" dirty="0">
                <a:solidFill>
                  <a:srgbClr val="D90A00"/>
                </a:solidFill>
                <a:latin typeface="Times New Roman"/>
                <a:cs typeface="Times New Roman"/>
              </a:rPr>
              <a:t>0</a:t>
            </a:r>
            <a:r>
              <a:rPr sz="2800" b="1" i="1" spc="-20" dirty="0">
                <a:latin typeface="Times New Roman"/>
                <a:cs typeface="Times New Roman"/>
              </a:rPr>
              <a:t>.</a:t>
            </a:r>
            <a:r>
              <a:rPr sz="2800" b="1" i="1" spc="-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syndrome</a:t>
            </a:r>
            <a:r>
              <a:rPr sz="2800" b="1" i="1" spc="-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1.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No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dataword</a:t>
            </a:r>
            <a:r>
              <a:rPr sz="2800" b="1" i="1" spc="-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created.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3200" i="1" spc="-10" dirty="0">
                <a:solidFill>
                  <a:srgbClr val="FF0000"/>
                </a:solidFill>
              </a:rPr>
              <a:t>Example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300" y="1118361"/>
            <a:ext cx="8519795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030" marR="182880" indent="-34226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AutoNum type="arabicPeriod" startAt="4"/>
              <a:tabLst>
                <a:tab pos="380365" algn="l"/>
                <a:tab pos="3526790" algn="l"/>
              </a:tabLst>
            </a:pPr>
            <a:r>
              <a:rPr sz="2800" b="1" i="1" dirty="0">
                <a:latin typeface="Times New Roman"/>
                <a:cs typeface="Times New Roman"/>
              </a:rPr>
              <a:t>An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error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changes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</a:t>
            </a:r>
            <a:r>
              <a:rPr sz="2775" b="1" i="1" baseline="-12012" dirty="0">
                <a:latin typeface="Times New Roman"/>
                <a:cs typeface="Times New Roman"/>
              </a:rPr>
              <a:t>0</a:t>
            </a:r>
            <a:r>
              <a:rPr sz="2775" b="1" i="1" spc="315" baseline="-12012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second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error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changes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775" b="1" i="1" baseline="-12012" dirty="0">
                <a:latin typeface="Times New Roman"/>
                <a:cs typeface="Times New Roman"/>
              </a:rPr>
              <a:t>3</a:t>
            </a:r>
            <a:r>
              <a:rPr sz="2775" b="1" i="1" spc="-37" baseline="-12012" dirty="0">
                <a:latin typeface="Times New Roman"/>
                <a:cs typeface="Times New Roman"/>
              </a:rPr>
              <a:t> </a:t>
            </a:r>
            <a:r>
              <a:rPr sz="2800" b="1" i="1" spc="-50" dirty="0">
                <a:latin typeface="Times New Roman"/>
                <a:cs typeface="Times New Roman"/>
              </a:rPr>
              <a:t>. 	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received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codeword</a:t>
            </a:r>
            <a:r>
              <a:rPr sz="2800" b="1" i="1" spc="-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spc="-20" dirty="0">
                <a:solidFill>
                  <a:srgbClr val="D90A00"/>
                </a:solidFill>
                <a:latin typeface="Times New Roman"/>
                <a:cs typeface="Times New Roman"/>
              </a:rPr>
              <a:t>0</a:t>
            </a:r>
            <a:r>
              <a:rPr sz="2800" b="1" i="1" spc="-20" dirty="0">
                <a:latin typeface="Times New Roman"/>
                <a:cs typeface="Times New Roman"/>
              </a:rPr>
              <a:t>011</a:t>
            </a:r>
            <a:r>
              <a:rPr sz="2800" b="1" i="1" spc="-20" dirty="0">
                <a:solidFill>
                  <a:srgbClr val="D90A00"/>
                </a:solidFill>
                <a:latin typeface="Times New Roman"/>
                <a:cs typeface="Times New Roman"/>
              </a:rPr>
              <a:t>0</a:t>
            </a:r>
            <a:r>
              <a:rPr sz="2800" b="1" i="1" spc="-20" dirty="0">
                <a:latin typeface="Times New Roman"/>
                <a:cs typeface="Times New Roman"/>
              </a:rPr>
              <a:t>.</a:t>
            </a:r>
            <a:r>
              <a:rPr sz="2800" b="1" i="1" spc="-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syndrome</a:t>
            </a:r>
            <a:r>
              <a:rPr sz="2800" b="1" i="1" spc="-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0. 	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dataword</a:t>
            </a:r>
            <a:r>
              <a:rPr sz="2800" b="1" i="1" spc="-85" dirty="0">
                <a:latin typeface="Times New Roman"/>
                <a:cs typeface="Times New Roman"/>
              </a:rPr>
              <a:t> </a:t>
            </a:r>
            <a:r>
              <a:rPr sz="2800" b="1" i="1" spc="-20" dirty="0">
                <a:latin typeface="Times New Roman"/>
                <a:cs typeface="Times New Roman"/>
              </a:rPr>
              <a:t>0011</a:t>
            </a:r>
            <a:r>
              <a:rPr sz="2800" b="1" i="1" spc="-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created</a:t>
            </a:r>
            <a:r>
              <a:rPr sz="2800" b="1" i="1" spc="-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at</a:t>
            </a:r>
            <a:r>
              <a:rPr sz="2800" b="1" i="1" spc="-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receiver.</a:t>
            </a:r>
            <a:r>
              <a:rPr sz="2800" b="1" i="1" spc="-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Note</a:t>
            </a:r>
            <a:r>
              <a:rPr sz="2800" b="1" i="1" spc="-60" dirty="0">
                <a:latin typeface="Times New Roman"/>
                <a:cs typeface="Times New Roman"/>
              </a:rPr>
              <a:t> </a:t>
            </a:r>
            <a:r>
              <a:rPr sz="2800" b="1" i="1" spc="-20" dirty="0">
                <a:latin typeface="Times New Roman"/>
                <a:cs typeface="Times New Roman"/>
              </a:rPr>
              <a:t>that 	</a:t>
            </a:r>
            <a:r>
              <a:rPr sz="2800" b="1" i="1" dirty="0">
                <a:latin typeface="Times New Roman"/>
                <a:cs typeface="Times New Roman"/>
              </a:rPr>
              <a:t>here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dataword</a:t>
            </a:r>
            <a:r>
              <a:rPr sz="2800" b="1" i="1" spc="-75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	wrongly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created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due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to</a:t>
            </a:r>
            <a:r>
              <a:rPr sz="2800" b="1" i="1" spc="-25" dirty="0">
                <a:latin typeface="Times New Roman"/>
                <a:cs typeface="Times New Roman"/>
              </a:rPr>
              <a:t> the 	</a:t>
            </a:r>
            <a:r>
              <a:rPr sz="2800" b="1" i="1" dirty="0">
                <a:latin typeface="Times New Roman"/>
                <a:cs typeface="Times New Roman"/>
              </a:rPr>
              <a:t>syndrome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value.</a:t>
            </a:r>
            <a:endParaRPr sz="2800">
              <a:latin typeface="Times New Roman"/>
              <a:cs typeface="Times New Roman"/>
            </a:endParaRPr>
          </a:p>
          <a:p>
            <a:pPr marL="380365" marR="555625" indent="-35560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AutoNum type="arabicPeriod" startAt="4"/>
              <a:tabLst>
                <a:tab pos="380365" algn="l"/>
              </a:tabLst>
            </a:pPr>
            <a:r>
              <a:rPr sz="2800" b="1" i="1" dirty="0">
                <a:latin typeface="Times New Roman"/>
                <a:cs typeface="Times New Roman"/>
              </a:rPr>
              <a:t>Three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bits—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775" b="1" i="1" baseline="-12012" dirty="0">
                <a:latin typeface="Times New Roman"/>
                <a:cs typeface="Times New Roman"/>
              </a:rPr>
              <a:t>3</a:t>
            </a:r>
            <a:r>
              <a:rPr sz="2800" b="1" i="1" dirty="0">
                <a:latin typeface="Times New Roman"/>
                <a:cs typeface="Times New Roman"/>
              </a:rPr>
              <a:t>,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775" b="1" i="1" baseline="-12012" dirty="0">
                <a:latin typeface="Times New Roman"/>
                <a:cs typeface="Times New Roman"/>
              </a:rPr>
              <a:t>2</a:t>
            </a:r>
            <a:r>
              <a:rPr sz="2800" b="1" i="1" dirty="0">
                <a:latin typeface="Times New Roman"/>
                <a:cs typeface="Times New Roman"/>
              </a:rPr>
              <a:t>,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a</a:t>
            </a:r>
            <a:r>
              <a:rPr sz="2775" b="1" i="1" spc="-15" baseline="-12012" dirty="0">
                <a:latin typeface="Times New Roman"/>
                <a:cs typeface="Times New Roman"/>
              </a:rPr>
              <a:t>1</a:t>
            </a:r>
            <a:r>
              <a:rPr sz="2800" b="1" i="1" spc="-10" dirty="0">
                <a:latin typeface="Times New Roman"/>
                <a:cs typeface="Times New Roman"/>
              </a:rPr>
              <a:t>—</a:t>
            </a:r>
            <a:r>
              <a:rPr sz="2800" b="1" i="1" dirty="0">
                <a:latin typeface="Times New Roman"/>
                <a:cs typeface="Times New Roman"/>
              </a:rPr>
              <a:t>are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changed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by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errors.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received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codeword</a:t>
            </a:r>
            <a:r>
              <a:rPr sz="2800" b="1" i="1" spc="-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spc="-20" dirty="0">
                <a:latin typeface="Times New Roman"/>
                <a:cs typeface="Times New Roman"/>
              </a:rPr>
              <a:t>01011.</a:t>
            </a:r>
            <a:r>
              <a:rPr sz="2800" b="1" i="1" spc="-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syndrome</a:t>
            </a:r>
            <a:r>
              <a:rPr sz="2800" b="1" i="1" spc="-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1.</a:t>
            </a:r>
            <a:endParaRPr sz="2800">
              <a:latin typeface="Times New Roman"/>
              <a:cs typeface="Times New Roman"/>
            </a:endParaRPr>
          </a:p>
          <a:p>
            <a:pPr marL="380365" marR="17780" algn="just">
              <a:lnSpc>
                <a:spcPct val="100000"/>
              </a:lnSpc>
              <a:spcBef>
                <a:spcPts val="5"/>
              </a:spcBef>
            </a:pP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dataword</a:t>
            </a:r>
            <a:r>
              <a:rPr sz="2800" b="1" i="1" spc="-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not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created.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This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shows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that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simple </a:t>
            </a:r>
            <a:r>
              <a:rPr sz="2800" b="1" i="1" dirty="0">
                <a:latin typeface="Times New Roman"/>
                <a:cs typeface="Times New Roman"/>
              </a:rPr>
              <a:t>parity</a:t>
            </a:r>
            <a:r>
              <a:rPr sz="2800" b="1" i="1" spc="-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check,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guaranteed</a:t>
            </a:r>
            <a:r>
              <a:rPr sz="2800" b="1" i="1" spc="-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to</a:t>
            </a:r>
            <a:r>
              <a:rPr sz="2800" b="1" i="1" spc="-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detect</a:t>
            </a:r>
            <a:r>
              <a:rPr sz="2800" b="1" i="1" spc="-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one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single</a:t>
            </a:r>
            <a:r>
              <a:rPr sz="2800" b="1" i="1" spc="-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error,</a:t>
            </a:r>
            <a:r>
              <a:rPr sz="2800" b="1" i="1" spc="-55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can </a:t>
            </a:r>
            <a:r>
              <a:rPr sz="2800" b="1" i="1" dirty="0">
                <a:latin typeface="Times New Roman"/>
                <a:cs typeface="Times New Roman"/>
              </a:rPr>
              <a:t>also</a:t>
            </a:r>
            <a:r>
              <a:rPr sz="2800" b="1" i="1" spc="-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find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any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odd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number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errors.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0228" y="-26416"/>
            <a:ext cx="37636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07210" algn="l"/>
              </a:tabLst>
            </a:pPr>
            <a:r>
              <a:rPr sz="3200" i="1" spc="-10" dirty="0">
                <a:solidFill>
                  <a:srgbClr val="FF0000"/>
                </a:solidFill>
              </a:rPr>
              <a:t>Example</a:t>
            </a:r>
            <a:r>
              <a:rPr sz="3200" i="1" dirty="0">
                <a:solidFill>
                  <a:srgbClr val="FF0000"/>
                </a:solidFill>
              </a:rPr>
              <a:t>	</a:t>
            </a:r>
            <a:r>
              <a:rPr sz="3200" i="1" spc="-10" dirty="0">
                <a:solidFill>
                  <a:srgbClr val="FF0000"/>
                </a:solidFill>
              </a:rPr>
              <a:t>(continued)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-6350"/>
            <a:ext cx="9156700" cy="1384300"/>
            <a:chOff x="-6350" y="-6350"/>
            <a:chExt cx="9156700" cy="13843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91440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9144000" y="1371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0" y="1371600"/>
                  </a:moveTo>
                  <a:lnTo>
                    <a:pt x="9144000" y="1371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563" y="278891"/>
              <a:ext cx="3642360" cy="89915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9989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CYCLIC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CODES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3444" y="1406652"/>
            <a:ext cx="8618220" cy="2070100"/>
            <a:chOff x="123444" y="1406652"/>
            <a:chExt cx="8618220" cy="20701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924" y="1621122"/>
              <a:ext cx="917954" cy="35592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3291" y="1406652"/>
              <a:ext cx="1278636" cy="78943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67127" y="1406652"/>
              <a:ext cx="943356" cy="7894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5683" y="1406652"/>
              <a:ext cx="1476756" cy="7894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77640" y="1406652"/>
              <a:ext cx="1338072" cy="78943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10911" y="1406652"/>
              <a:ext cx="1258824" cy="78943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64935" y="1406652"/>
              <a:ext cx="1278636" cy="78943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38772" y="1406652"/>
              <a:ext cx="1103376" cy="78943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37348" y="1406652"/>
              <a:ext cx="1004316" cy="78943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3444" y="1833372"/>
              <a:ext cx="1220724" cy="78943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92707" y="1833372"/>
              <a:ext cx="1677924" cy="7894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01239" y="1833372"/>
              <a:ext cx="557784" cy="78943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07564" y="1833372"/>
              <a:ext cx="806196" cy="78943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62299" y="1833372"/>
              <a:ext cx="647700" cy="78943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58540" y="1833372"/>
              <a:ext cx="1296924" cy="78943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604003" y="1833372"/>
              <a:ext cx="1228344" cy="78943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580888" y="1833372"/>
              <a:ext cx="688848" cy="78943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18276" y="1833372"/>
              <a:ext cx="647700" cy="78943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14515" y="1833372"/>
              <a:ext cx="1872995" cy="78943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36051" y="1833372"/>
              <a:ext cx="705611" cy="78943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3444" y="2260091"/>
              <a:ext cx="1827276" cy="78943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778508" y="2260091"/>
              <a:ext cx="1456944" cy="78943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063239" y="2260091"/>
              <a:ext cx="1821180" cy="78943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712208" y="2260091"/>
              <a:ext cx="923543" cy="78943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463540" y="2260091"/>
              <a:ext cx="1301495" cy="78943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592823" y="2260091"/>
              <a:ext cx="705612" cy="78943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126224" y="2260091"/>
              <a:ext cx="1615440" cy="78943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3444" y="2686812"/>
              <a:ext cx="1871472" cy="78943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25524" y="2686812"/>
              <a:ext cx="557784" cy="789431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331724" y="1498473"/>
            <a:ext cx="8177530" cy="2851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Cyclic</a:t>
            </a:r>
            <a:r>
              <a:rPr sz="2800" b="1" i="1" spc="5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codes</a:t>
            </a:r>
            <a:r>
              <a:rPr sz="2800" b="1" i="1" spc="5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are</a:t>
            </a:r>
            <a:r>
              <a:rPr sz="2800" b="1" i="1" spc="5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special</a:t>
            </a:r>
            <a:r>
              <a:rPr sz="2800" b="1" i="1" spc="58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linear</a:t>
            </a:r>
            <a:r>
              <a:rPr sz="2800" b="1" i="1" spc="5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block</a:t>
            </a:r>
            <a:r>
              <a:rPr sz="2800" b="1" i="1" spc="5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codes</a:t>
            </a:r>
            <a:r>
              <a:rPr sz="2800" b="1" i="1" spc="5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with</a:t>
            </a:r>
            <a:r>
              <a:rPr sz="2800" b="1" i="1" spc="580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one </a:t>
            </a:r>
            <a:r>
              <a:rPr sz="2800" b="1" i="1" dirty="0">
                <a:latin typeface="Times New Roman"/>
                <a:cs typeface="Times New Roman"/>
              </a:rPr>
              <a:t>extra</a:t>
            </a:r>
            <a:r>
              <a:rPr sz="2800" b="1" i="1" spc="14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property.</a:t>
            </a:r>
            <a:r>
              <a:rPr sz="2800" b="1" i="1" spc="14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In</a:t>
            </a:r>
            <a:r>
              <a:rPr sz="2800" b="1" i="1" spc="14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15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cyclic</a:t>
            </a:r>
            <a:r>
              <a:rPr sz="2800" b="1" i="1" spc="14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code,</a:t>
            </a:r>
            <a:r>
              <a:rPr sz="2800" b="1" i="1" spc="14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if</a:t>
            </a:r>
            <a:r>
              <a:rPr sz="2800" b="1" i="1" spc="15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14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codeword</a:t>
            </a:r>
            <a:r>
              <a:rPr sz="2800" b="1" i="1" spc="150" dirty="0">
                <a:latin typeface="Times New Roman"/>
                <a:cs typeface="Times New Roman"/>
              </a:rPr>
              <a:t>  </a:t>
            </a:r>
            <a:r>
              <a:rPr sz="2800" b="1" i="1" spc="-25" dirty="0">
                <a:latin typeface="Times New Roman"/>
                <a:cs typeface="Times New Roman"/>
              </a:rPr>
              <a:t>is </a:t>
            </a:r>
            <a:r>
              <a:rPr sz="2800" b="1" i="1" dirty="0">
                <a:latin typeface="Times New Roman"/>
                <a:cs typeface="Times New Roman"/>
              </a:rPr>
              <a:t>cyclically</a:t>
            </a:r>
            <a:r>
              <a:rPr sz="2800" b="1" i="1" spc="45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shifted</a:t>
            </a:r>
            <a:r>
              <a:rPr sz="2800" b="1" i="1" spc="44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(rotated),</a:t>
            </a:r>
            <a:r>
              <a:rPr sz="2800" b="1" i="1" spc="45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45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result</a:t>
            </a:r>
            <a:r>
              <a:rPr sz="2800" b="1" i="1" spc="459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450" dirty="0">
                <a:latin typeface="Times New Roman"/>
                <a:cs typeface="Times New Roman"/>
              </a:rPr>
              <a:t>  </a:t>
            </a:r>
            <a:r>
              <a:rPr sz="2800" b="1" i="1" spc="-10" dirty="0">
                <a:latin typeface="Times New Roman"/>
                <a:cs typeface="Times New Roman"/>
              </a:rPr>
              <a:t>another codeword.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Cyclic</a:t>
            </a:r>
            <a:r>
              <a:rPr sz="2400" b="1" spc="-9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Redundancy</a:t>
            </a:r>
            <a:r>
              <a:rPr sz="2400" b="1" spc="-4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Check&gt;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323" y="662685"/>
            <a:ext cx="407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0980" algn="l"/>
              </a:tabLst>
            </a:pPr>
            <a:r>
              <a:rPr sz="2400" spc="-25" dirty="0">
                <a:solidFill>
                  <a:srgbClr val="3333CC"/>
                </a:solidFill>
                <a:latin typeface="Times New Roman"/>
                <a:cs typeface="Times New Roman"/>
              </a:rPr>
              <a:t>Table</a:t>
            </a:r>
            <a:r>
              <a:rPr sz="2400" spc="-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3333CC"/>
                </a:solidFill>
                <a:latin typeface="Times New Roman"/>
                <a:cs typeface="Times New Roman"/>
              </a:rPr>
              <a:t>10.6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i="1" spc="-20" dirty="0"/>
              <a:t>A</a:t>
            </a:r>
            <a:r>
              <a:rPr i="1" spc="-114" dirty="0"/>
              <a:t> </a:t>
            </a:r>
            <a:r>
              <a:rPr i="1" dirty="0"/>
              <a:t>CRC</a:t>
            </a:r>
            <a:r>
              <a:rPr i="1" spc="-15" dirty="0"/>
              <a:t> </a:t>
            </a:r>
            <a:r>
              <a:rPr i="1" dirty="0"/>
              <a:t>code</a:t>
            </a:r>
            <a:r>
              <a:rPr i="1" spc="-35" dirty="0"/>
              <a:t> </a:t>
            </a:r>
            <a:r>
              <a:rPr i="1" dirty="0"/>
              <a:t>with</a:t>
            </a:r>
            <a:r>
              <a:rPr i="1" spc="-10" dirty="0"/>
              <a:t> </a:t>
            </a:r>
            <a:r>
              <a:rPr i="1" dirty="0"/>
              <a:t>C(7,</a:t>
            </a:r>
            <a:r>
              <a:rPr i="1" spc="-25" dirty="0"/>
              <a:t> 4)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682" y="1324093"/>
            <a:ext cx="8340314" cy="39482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1905"/>
          </a:xfrm>
          <a:custGeom>
            <a:avLst/>
            <a:gdLst/>
            <a:ahLst/>
            <a:cxnLst/>
            <a:rect l="l" t="t" r="r" b="b"/>
            <a:pathLst>
              <a:path w="8763000" h="1905">
                <a:moveTo>
                  <a:pt x="0" y="0"/>
                </a:moveTo>
                <a:lnTo>
                  <a:pt x="8763000" y="16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990600"/>
            <a:ext cx="8763000" cy="1905"/>
          </a:xfrm>
          <a:custGeom>
            <a:avLst/>
            <a:gdLst/>
            <a:ahLst/>
            <a:cxnLst/>
            <a:rect l="l" t="t" r="r" b="b"/>
            <a:pathLst>
              <a:path w="8763000" h="1905">
                <a:moveTo>
                  <a:pt x="0" y="0"/>
                </a:moveTo>
                <a:lnTo>
                  <a:pt x="8763000" y="165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1724" y="357581"/>
            <a:ext cx="37839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1715" algn="l"/>
              </a:tabLst>
            </a:pP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i="1" dirty="0"/>
              <a:t>CRC</a:t>
            </a:r>
            <a:r>
              <a:rPr i="1" spc="-5" dirty="0"/>
              <a:t> </a:t>
            </a:r>
            <a:r>
              <a:rPr i="1" dirty="0"/>
              <a:t>encoder</a:t>
            </a:r>
            <a:r>
              <a:rPr i="1" spc="-25" dirty="0"/>
              <a:t> </a:t>
            </a:r>
            <a:r>
              <a:rPr i="1" dirty="0"/>
              <a:t>and</a:t>
            </a:r>
            <a:r>
              <a:rPr i="1" spc="-20" dirty="0"/>
              <a:t> </a:t>
            </a:r>
            <a:r>
              <a:rPr i="1" spc="-10" dirty="0"/>
              <a:t>decoder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324600"/>
            <a:ext cx="8763000" cy="1905"/>
          </a:xfrm>
          <a:custGeom>
            <a:avLst/>
            <a:gdLst/>
            <a:ahLst/>
            <a:cxnLst/>
            <a:rect l="l" t="t" r="r" b="b"/>
            <a:pathLst>
              <a:path w="8763000" h="1904">
                <a:moveTo>
                  <a:pt x="0" y="0"/>
                </a:moveTo>
                <a:lnTo>
                  <a:pt x="8763000" y="1587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577873"/>
            <a:ext cx="8355076" cy="43606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1513</Words>
  <Application>Microsoft Office PowerPoint</Application>
  <PresentationFormat>On-screen Show (4:3)</PresentationFormat>
  <Paragraphs>226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PowerPoint Presentation</vt:lpstr>
      <vt:lpstr>A simple parity-check code is a single-bit error-detecting code in which</vt:lpstr>
      <vt:lpstr>Table Simple parity-check code C(5, 4)</vt:lpstr>
      <vt:lpstr>CRC Encoder and decoder for simple parity-check code</vt:lpstr>
      <vt:lpstr>Example</vt:lpstr>
      <vt:lpstr>Example (continued)</vt:lpstr>
      <vt:lpstr>CYCLIC CODES</vt:lpstr>
      <vt:lpstr>Table 10.6 A CRC code with C(7, 4)</vt:lpstr>
      <vt:lpstr>Figure CRC encoder and decoder</vt:lpstr>
      <vt:lpstr>Figure</vt:lpstr>
      <vt:lpstr>Solution</vt:lpstr>
      <vt:lpstr>Using Polynomials</vt:lpstr>
      <vt:lpstr>A polynomial to represent a binary word</vt:lpstr>
      <vt:lpstr>Figure 10.22 CRC division using polynomials</vt:lpstr>
      <vt:lpstr>PowerPoint Presentation</vt:lpstr>
      <vt:lpstr>In a cyclic code, If s(x) ≠ 0, one or more bits is corrupted. If s(x) = 0, either</vt:lpstr>
      <vt:lpstr>Example</vt:lpstr>
      <vt:lpstr>Note</vt:lpstr>
      <vt:lpstr>Example</vt:lpstr>
      <vt:lpstr>PowerPoint Presentation</vt:lpstr>
      <vt:lpstr>Example</vt:lpstr>
      <vt:lpstr>Example</vt:lpstr>
      <vt:lpstr>A good polynomial generator needs to have the following characteristics:</vt:lpstr>
      <vt:lpstr>Table 10.7 Standard polynomials</vt:lpstr>
      <vt:lpstr>7-5 CHECKSUM</vt:lpstr>
      <vt:lpstr>Topics Discussed in the Section</vt:lpstr>
      <vt:lpstr>Figure 7.22</vt:lpstr>
      <vt:lpstr>PowerPoint Presentation</vt:lpstr>
      <vt:lpstr>Note</vt:lpstr>
      <vt:lpstr>Example 7.17</vt:lpstr>
      <vt:lpstr>PowerPoint Presentation</vt:lpstr>
      <vt:lpstr>Example 7.18</vt:lpstr>
      <vt:lpstr>PowerPoint Presentation</vt:lpstr>
      <vt:lpstr>10-5 CHECKSUM</vt:lpstr>
      <vt:lpstr>Example</vt:lpstr>
      <vt:lpstr>Example</vt:lpstr>
      <vt:lpstr>Example</vt:lpstr>
      <vt:lpstr>Example</vt:lpstr>
      <vt:lpstr>Example2</vt:lpstr>
      <vt:lpstr>Example 2 (continued)</vt:lpstr>
      <vt:lpstr>Solution Example 2</vt:lpstr>
      <vt:lpstr>Sender site:</vt:lpstr>
      <vt:lpstr>Receiver site:</vt:lpstr>
      <vt:lpstr>Example 3</vt:lpstr>
      <vt:lpstr>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sudha</cp:lastModifiedBy>
  <cp:revision>1</cp:revision>
  <dcterms:created xsi:type="dcterms:W3CDTF">2025-02-04T06:22:52Z</dcterms:created>
  <dcterms:modified xsi:type="dcterms:W3CDTF">2025-02-04T06:28:43Z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2025-02-04T00:00:00Z</vt:filetime>
  </property>
  <property fmtid="{D5CDD505-2E9C-101B-9397-08002B2CF9AE}" pid="5" name="Producer">
    <vt:lpwstr>Microsoft® PowerPoint® 2010</vt:lpwstr>
  </property>
</Properties>
</file>