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26" r:id="rId5"/>
    <p:sldId id="345" r:id="rId6"/>
    <p:sldId id="259" r:id="rId7"/>
    <p:sldId id="264" r:id="rId8"/>
    <p:sldId id="342" r:id="rId9"/>
    <p:sldId id="344" r:id="rId10"/>
    <p:sldId id="343" r:id="rId11"/>
    <p:sldId id="346" r:id="rId12"/>
    <p:sldId id="3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CD9"/>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0" autoAdjust="0"/>
  </p:normalViewPr>
  <p:slideViewPr>
    <p:cSldViewPr snapToGrid="0">
      <p:cViewPr varScale="1">
        <p:scale>
          <a:sx n="74" d="100"/>
          <a:sy n="74" d="100"/>
        </p:scale>
        <p:origin x="1042" y="62"/>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AF453-B8CB-4CCC-AF5B-9FFA527F26DB}" type="doc">
      <dgm:prSet loTypeId="urn:microsoft.com/office/officeart/2005/8/layout/StepDownProcess" loCatId="process" qsTypeId="urn:microsoft.com/office/officeart/2005/8/quickstyle/simple1" qsCatId="simple" csTypeId="urn:microsoft.com/office/officeart/2005/8/colors/accent0_3" csCatId="mainScheme" phldr="1"/>
      <dgm:spPr/>
      <dgm:t>
        <a:bodyPr/>
        <a:lstStyle/>
        <a:p>
          <a:endParaRPr lang="en-IN"/>
        </a:p>
      </dgm:t>
    </dgm:pt>
    <dgm:pt modelId="{0167B545-D452-4F18-8FEF-326681AFB387}">
      <dgm:prSet phldrT="[Text]"/>
      <dgm:spPr/>
      <dgm:t>
        <a:bodyPr/>
        <a:lstStyle/>
        <a:p>
          <a:r>
            <a:rPr lang="en-IN" b="0" i="0" dirty="0"/>
            <a:t>User Inputs</a:t>
          </a:r>
          <a:endParaRPr lang="en-IN" dirty="0"/>
        </a:p>
      </dgm:t>
    </dgm:pt>
    <dgm:pt modelId="{A2A7F967-94FB-43EF-AD9E-42163FF83E25}" type="parTrans" cxnId="{0A3902F9-4D52-4EF0-89F6-79023C3CA45C}">
      <dgm:prSet/>
      <dgm:spPr/>
      <dgm:t>
        <a:bodyPr/>
        <a:lstStyle/>
        <a:p>
          <a:endParaRPr lang="en-IN"/>
        </a:p>
      </dgm:t>
    </dgm:pt>
    <dgm:pt modelId="{EABD3FC7-AA4D-4FFE-80C8-5A473530D5DF}" type="sibTrans" cxnId="{0A3902F9-4D52-4EF0-89F6-79023C3CA45C}">
      <dgm:prSet/>
      <dgm:spPr/>
      <dgm:t>
        <a:bodyPr/>
        <a:lstStyle/>
        <a:p>
          <a:endParaRPr lang="en-IN"/>
        </a:p>
      </dgm:t>
    </dgm:pt>
    <dgm:pt modelId="{20E9B370-98CB-4FAA-A855-8135AD8D165B}">
      <dgm:prSet phldrT="[Text]" custT="1"/>
      <dgm:spPr/>
      <dgm:t>
        <a:bodyPr/>
        <a:lstStyle/>
        <a:p>
          <a:r>
            <a:rPr lang="en-IN" sz="900" b="0" i="0" dirty="0">
              <a:latin typeface="Arial" panose="020B0604020202020204" pitchFamily="34" charset="0"/>
              <a:cs typeface="Arial" panose="020B0604020202020204" pitchFamily="34" charset="0"/>
            </a:rPr>
            <a:t>Vehicle details, source, and destination.</a:t>
          </a:r>
          <a:endParaRPr lang="en-IN" sz="900" dirty="0">
            <a:latin typeface="Arial" panose="020B0604020202020204" pitchFamily="34" charset="0"/>
            <a:cs typeface="Arial" panose="020B0604020202020204" pitchFamily="34" charset="0"/>
          </a:endParaRPr>
        </a:p>
      </dgm:t>
    </dgm:pt>
    <dgm:pt modelId="{999EAB73-BC54-496A-804E-36195EA4D3F7}" type="parTrans" cxnId="{DAA34874-6714-42A4-8A8B-FCED89DEA9FA}">
      <dgm:prSet/>
      <dgm:spPr/>
      <dgm:t>
        <a:bodyPr/>
        <a:lstStyle/>
        <a:p>
          <a:endParaRPr lang="en-IN"/>
        </a:p>
      </dgm:t>
    </dgm:pt>
    <dgm:pt modelId="{4BB11ED4-3CF8-45A4-BC67-7E09A4497CC1}" type="sibTrans" cxnId="{DAA34874-6714-42A4-8A8B-FCED89DEA9FA}">
      <dgm:prSet/>
      <dgm:spPr/>
      <dgm:t>
        <a:bodyPr/>
        <a:lstStyle/>
        <a:p>
          <a:endParaRPr lang="en-IN"/>
        </a:p>
      </dgm:t>
    </dgm:pt>
    <dgm:pt modelId="{1BDF988D-26F4-4BDF-A1B7-C7C4E865D559}">
      <dgm:prSet phldrT="[Text]"/>
      <dgm:spPr/>
      <dgm:t>
        <a:bodyPr/>
        <a:lstStyle/>
        <a:p>
          <a:r>
            <a:rPr lang="en-IN" b="0" i="0" dirty="0"/>
            <a:t>API Data Fetching</a:t>
          </a:r>
          <a:endParaRPr lang="en-IN" dirty="0"/>
        </a:p>
      </dgm:t>
    </dgm:pt>
    <dgm:pt modelId="{5C1BFE2F-4B3D-4E24-A8CE-8C979FF63AD9}" type="parTrans" cxnId="{1172F350-4DF7-49F3-916C-C1273701AB03}">
      <dgm:prSet/>
      <dgm:spPr/>
      <dgm:t>
        <a:bodyPr/>
        <a:lstStyle/>
        <a:p>
          <a:endParaRPr lang="en-IN"/>
        </a:p>
      </dgm:t>
    </dgm:pt>
    <dgm:pt modelId="{A6E28ACE-E052-4B47-8E53-41B20966C553}" type="sibTrans" cxnId="{1172F350-4DF7-49F3-916C-C1273701AB03}">
      <dgm:prSet/>
      <dgm:spPr/>
      <dgm:t>
        <a:bodyPr/>
        <a:lstStyle/>
        <a:p>
          <a:endParaRPr lang="en-IN"/>
        </a:p>
      </dgm:t>
    </dgm:pt>
    <dgm:pt modelId="{3D35C99E-CCD6-4A12-9C5E-27EA0559AEB4}">
      <dgm:prSet phldrT="[Text]" custT="1"/>
      <dgm:spPr/>
      <dgm:t>
        <a:bodyPr/>
        <a:lstStyle/>
        <a:p>
          <a:r>
            <a:rPr lang="en-US" sz="900" b="0" i="0" dirty="0">
              <a:latin typeface="Arial" panose="020B0604020202020204" pitchFamily="34" charset="0"/>
              <a:cs typeface="Arial" panose="020B0604020202020204" pitchFamily="34" charset="0"/>
            </a:rPr>
            <a:t>Retrieve real-time traffic, weather, and routing data from APIs</a:t>
          </a:r>
          <a:endParaRPr lang="en-IN" sz="900" dirty="0">
            <a:latin typeface="Arial" panose="020B0604020202020204" pitchFamily="34" charset="0"/>
            <a:cs typeface="Arial" panose="020B0604020202020204" pitchFamily="34" charset="0"/>
          </a:endParaRPr>
        </a:p>
      </dgm:t>
    </dgm:pt>
    <dgm:pt modelId="{CB3ED7A0-BEF3-49E7-B050-5E721762DC47}" type="parTrans" cxnId="{8A61DB89-FF45-445A-98E0-C842AF58C493}">
      <dgm:prSet/>
      <dgm:spPr/>
      <dgm:t>
        <a:bodyPr/>
        <a:lstStyle/>
        <a:p>
          <a:endParaRPr lang="en-IN"/>
        </a:p>
      </dgm:t>
    </dgm:pt>
    <dgm:pt modelId="{70693B36-1DF3-4BF7-B8DE-178EE4ED839C}" type="sibTrans" cxnId="{8A61DB89-FF45-445A-98E0-C842AF58C493}">
      <dgm:prSet/>
      <dgm:spPr/>
      <dgm:t>
        <a:bodyPr/>
        <a:lstStyle/>
        <a:p>
          <a:endParaRPr lang="en-IN"/>
        </a:p>
      </dgm:t>
    </dgm:pt>
    <dgm:pt modelId="{931906E7-B99D-4DE4-AC8A-F9C2A551AC3A}">
      <dgm:prSet phldrT="[Text]"/>
      <dgm:spPr/>
      <dgm:t>
        <a:bodyPr/>
        <a:lstStyle/>
        <a:p>
          <a:r>
            <a:rPr lang="en-IN" b="0" i="0" dirty="0"/>
            <a:t>Route Optimization</a:t>
          </a:r>
          <a:endParaRPr lang="en-IN" dirty="0"/>
        </a:p>
      </dgm:t>
    </dgm:pt>
    <dgm:pt modelId="{B15D3BED-29F4-4A74-9D28-7F7C178C42CE}" type="parTrans" cxnId="{D21EFB82-4239-4197-8A35-AD99E7872931}">
      <dgm:prSet/>
      <dgm:spPr/>
      <dgm:t>
        <a:bodyPr/>
        <a:lstStyle/>
        <a:p>
          <a:endParaRPr lang="en-IN"/>
        </a:p>
      </dgm:t>
    </dgm:pt>
    <dgm:pt modelId="{D5C0E097-5B4A-410A-B312-3271312F0DFD}" type="sibTrans" cxnId="{D21EFB82-4239-4197-8A35-AD99E7872931}">
      <dgm:prSet/>
      <dgm:spPr/>
      <dgm:t>
        <a:bodyPr/>
        <a:lstStyle/>
        <a:p>
          <a:endParaRPr lang="en-IN"/>
        </a:p>
      </dgm:t>
    </dgm:pt>
    <dgm:pt modelId="{A9643A2B-6E06-449C-B622-ED0FFF4DA24E}">
      <dgm:prSet phldrT="[Text]" custT="1"/>
      <dgm:spPr/>
      <dgm:t>
        <a:bodyPr/>
        <a:lstStyle/>
        <a:p>
          <a:r>
            <a:rPr lang="en-US" sz="900" b="0" i="0" dirty="0">
              <a:latin typeface="Arial" panose="020B0604020202020204" pitchFamily="34" charset="0"/>
              <a:cs typeface="Arial" panose="020B0604020202020204" pitchFamily="34" charset="0"/>
            </a:rPr>
            <a:t>Apply smart algorithms to determine the best route</a:t>
          </a:r>
          <a:r>
            <a:rPr lang="en-US" sz="600" b="0" i="0" dirty="0"/>
            <a:t>.</a:t>
          </a:r>
          <a:endParaRPr lang="en-IN" sz="600" dirty="0"/>
        </a:p>
      </dgm:t>
    </dgm:pt>
    <dgm:pt modelId="{5037D601-9B86-4FF8-BDE6-1C3E0411296D}" type="parTrans" cxnId="{F5186B96-4AF3-4166-A007-15E28F0B6AB7}">
      <dgm:prSet/>
      <dgm:spPr/>
      <dgm:t>
        <a:bodyPr/>
        <a:lstStyle/>
        <a:p>
          <a:endParaRPr lang="en-IN"/>
        </a:p>
      </dgm:t>
    </dgm:pt>
    <dgm:pt modelId="{13E4A6C2-1894-4DBF-A007-40E5612AD996}" type="sibTrans" cxnId="{F5186B96-4AF3-4166-A007-15E28F0B6AB7}">
      <dgm:prSet/>
      <dgm:spPr/>
      <dgm:t>
        <a:bodyPr/>
        <a:lstStyle/>
        <a:p>
          <a:endParaRPr lang="en-IN"/>
        </a:p>
      </dgm:t>
    </dgm:pt>
    <dgm:pt modelId="{4AFBF3DA-0498-4CFD-8C3D-E08B6ECFD3F7}">
      <dgm:prSet phldrT="[Text]"/>
      <dgm:spPr/>
      <dgm:t>
        <a:bodyPr/>
        <a:lstStyle/>
        <a:p>
          <a:r>
            <a:rPr lang="en-IN" b="0" i="0" dirty="0"/>
            <a:t>Emissions Calculation:</a:t>
          </a:r>
          <a:endParaRPr lang="en-IN" dirty="0"/>
        </a:p>
      </dgm:t>
    </dgm:pt>
    <dgm:pt modelId="{3217AFF9-32CB-48B2-8582-8BFF40F92F36}" type="parTrans" cxnId="{D1A2DC45-0CB2-4B9C-A87B-324FF3DF09F5}">
      <dgm:prSet/>
      <dgm:spPr/>
      <dgm:t>
        <a:bodyPr/>
        <a:lstStyle/>
        <a:p>
          <a:endParaRPr lang="en-IN"/>
        </a:p>
      </dgm:t>
    </dgm:pt>
    <dgm:pt modelId="{1CEC9DFC-58BA-4079-9C94-2DB39F0CEBFD}" type="sibTrans" cxnId="{D1A2DC45-0CB2-4B9C-A87B-324FF3DF09F5}">
      <dgm:prSet/>
      <dgm:spPr/>
      <dgm:t>
        <a:bodyPr/>
        <a:lstStyle/>
        <a:p>
          <a:endParaRPr lang="en-IN"/>
        </a:p>
      </dgm:t>
    </dgm:pt>
    <dgm:pt modelId="{76A6D7C0-2C3B-452D-8A6B-777743508434}">
      <dgm:prSet phldrT="[Text]" custT="1"/>
      <dgm:spPr/>
      <dgm:t>
        <a:bodyPr/>
        <a:lstStyle/>
        <a:p>
          <a:r>
            <a:rPr lang="en-US" sz="900" b="0" i="0" dirty="0">
              <a:latin typeface="Arial" panose="020B0604020202020204" pitchFamily="34" charset="0"/>
              <a:cs typeface="Arial" panose="020B0604020202020204" pitchFamily="34" charset="0"/>
            </a:rPr>
            <a:t>Compute CO2 emissions and required trees</a:t>
          </a:r>
          <a:r>
            <a:rPr lang="en-IN" sz="900" dirty="0">
              <a:latin typeface="Arial" panose="020B0604020202020204" pitchFamily="34" charset="0"/>
              <a:cs typeface="Arial" panose="020B0604020202020204" pitchFamily="34" charset="0"/>
            </a:rPr>
            <a:t> </a:t>
          </a:r>
        </a:p>
      </dgm:t>
    </dgm:pt>
    <dgm:pt modelId="{0EEB650A-27BE-4E36-AFFC-0993949F58BC}" type="parTrans" cxnId="{217508BE-0D1D-4224-B4EA-3CA91D7F64CB}">
      <dgm:prSet/>
      <dgm:spPr/>
      <dgm:t>
        <a:bodyPr/>
        <a:lstStyle/>
        <a:p>
          <a:endParaRPr lang="en-IN"/>
        </a:p>
      </dgm:t>
    </dgm:pt>
    <dgm:pt modelId="{E271512A-1698-4815-AD85-9C6BFA9AC1B9}" type="sibTrans" cxnId="{217508BE-0D1D-4224-B4EA-3CA91D7F64CB}">
      <dgm:prSet/>
      <dgm:spPr/>
      <dgm:t>
        <a:bodyPr/>
        <a:lstStyle/>
        <a:p>
          <a:endParaRPr lang="en-IN"/>
        </a:p>
      </dgm:t>
    </dgm:pt>
    <dgm:pt modelId="{CD4A08C7-D7F1-495F-83A6-7BC1A73419E4}">
      <dgm:prSet phldrT="[Text]"/>
      <dgm:spPr/>
      <dgm:t>
        <a:bodyPr/>
        <a:lstStyle/>
        <a:p>
          <a:r>
            <a:rPr lang="en-IN" b="0" i="0"/>
            <a:t>Output Display</a:t>
          </a:r>
          <a:endParaRPr lang="en-IN" dirty="0"/>
        </a:p>
      </dgm:t>
    </dgm:pt>
    <dgm:pt modelId="{51CB5593-2DFE-43F4-B892-2B3D28D8A7C0}" type="parTrans" cxnId="{6C8ECC29-542F-430C-A31D-6F90A3B7B6AF}">
      <dgm:prSet/>
      <dgm:spPr/>
      <dgm:t>
        <a:bodyPr/>
        <a:lstStyle/>
        <a:p>
          <a:endParaRPr lang="en-IN"/>
        </a:p>
      </dgm:t>
    </dgm:pt>
    <dgm:pt modelId="{B58CEBAF-8839-4C62-B605-6DB5AC889A81}" type="sibTrans" cxnId="{6C8ECC29-542F-430C-A31D-6F90A3B7B6AF}">
      <dgm:prSet/>
      <dgm:spPr/>
      <dgm:t>
        <a:bodyPr/>
        <a:lstStyle/>
        <a:p>
          <a:endParaRPr lang="en-IN"/>
        </a:p>
      </dgm:t>
    </dgm:pt>
    <dgm:pt modelId="{F4DFEF99-BCA7-4413-A831-4AB6A096E7B1}">
      <dgm:prSet phldrT="[Text]" custT="1"/>
      <dgm:spPr/>
      <dgm:t>
        <a:bodyPr/>
        <a:lstStyle/>
        <a:p>
          <a:r>
            <a:rPr lang="en-US" sz="900" b="0" i="0" dirty="0">
              <a:latin typeface="Arial" panose="020B0604020202020204" pitchFamily="34" charset="0"/>
              <a:cs typeface="Arial" panose="020B0604020202020204" pitchFamily="34" charset="0"/>
            </a:rPr>
            <a:t>Show optimal route, emissions data, and environmental impact</a:t>
          </a:r>
          <a:endParaRPr lang="en-IN" sz="900" dirty="0">
            <a:latin typeface="Arial" panose="020B0604020202020204" pitchFamily="34" charset="0"/>
            <a:cs typeface="Arial" panose="020B0604020202020204" pitchFamily="34" charset="0"/>
          </a:endParaRPr>
        </a:p>
      </dgm:t>
    </dgm:pt>
    <dgm:pt modelId="{CF22AA9F-E431-4A30-B803-0866BB4E964A}" type="parTrans" cxnId="{C0DFEA3D-86CA-4D73-82D0-5505CFD2AC73}">
      <dgm:prSet/>
      <dgm:spPr/>
      <dgm:t>
        <a:bodyPr/>
        <a:lstStyle/>
        <a:p>
          <a:endParaRPr lang="en-IN"/>
        </a:p>
      </dgm:t>
    </dgm:pt>
    <dgm:pt modelId="{2214AAC9-869B-41BC-BF50-CB49CCEE3BD4}" type="sibTrans" cxnId="{C0DFEA3D-86CA-4D73-82D0-5505CFD2AC73}">
      <dgm:prSet/>
      <dgm:spPr/>
      <dgm:t>
        <a:bodyPr/>
        <a:lstStyle/>
        <a:p>
          <a:endParaRPr lang="en-IN"/>
        </a:p>
      </dgm:t>
    </dgm:pt>
    <dgm:pt modelId="{184C59ED-36CD-410C-8330-9BDD3B655F3C}" type="pres">
      <dgm:prSet presAssocID="{6E3AF453-B8CB-4CCC-AF5B-9FFA527F26DB}" presName="rootnode" presStyleCnt="0">
        <dgm:presLayoutVars>
          <dgm:chMax/>
          <dgm:chPref/>
          <dgm:dir/>
          <dgm:animLvl val="lvl"/>
        </dgm:presLayoutVars>
      </dgm:prSet>
      <dgm:spPr/>
    </dgm:pt>
    <dgm:pt modelId="{8A4F0965-0DCC-41C5-AD14-D9643F8D8163}" type="pres">
      <dgm:prSet presAssocID="{0167B545-D452-4F18-8FEF-326681AFB387}" presName="composite" presStyleCnt="0"/>
      <dgm:spPr/>
    </dgm:pt>
    <dgm:pt modelId="{B48B307B-4BBF-45F1-82D2-71383EA7A456}" type="pres">
      <dgm:prSet presAssocID="{0167B545-D452-4F18-8FEF-326681AFB387}" presName="bentUpArrow1" presStyleLbl="alignImgPlace1" presStyleIdx="0" presStyleCnt="4" custScaleX="74783" custScaleY="54686" custLinFactY="100000" custLinFactNeighborX="21252" custLinFactNeighborY="198167"/>
      <dgm:spPr>
        <a:solidFill>
          <a:schemeClr val="bg1"/>
        </a:solidFill>
        <a:ln>
          <a:solidFill>
            <a:schemeClr val="bg1"/>
          </a:solidFill>
        </a:ln>
      </dgm:spPr>
    </dgm:pt>
    <dgm:pt modelId="{3637E471-7679-4702-898B-23C1D05C469D}" type="pres">
      <dgm:prSet presAssocID="{0167B545-D452-4F18-8FEF-326681AFB387}" presName="ParentText" presStyleLbl="node1" presStyleIdx="0" presStyleCnt="5" custScaleY="29456" custLinFactY="-31569" custLinFactNeighborX="66543" custLinFactNeighborY="-100000">
        <dgm:presLayoutVars>
          <dgm:chMax val="1"/>
          <dgm:chPref val="1"/>
          <dgm:bulletEnabled val="1"/>
        </dgm:presLayoutVars>
      </dgm:prSet>
      <dgm:spPr/>
    </dgm:pt>
    <dgm:pt modelId="{FA369CA9-5A27-4318-961C-B32CD8BF5605}" type="pres">
      <dgm:prSet presAssocID="{0167B545-D452-4F18-8FEF-326681AFB387}" presName="ChildText" presStyleLbl="revTx" presStyleIdx="0" presStyleCnt="5" custScaleX="165089" custLinFactX="32138" custLinFactY="-43300" custLinFactNeighborX="100000" custLinFactNeighborY="-100000">
        <dgm:presLayoutVars>
          <dgm:chMax val="0"/>
          <dgm:chPref val="0"/>
          <dgm:bulletEnabled val="1"/>
        </dgm:presLayoutVars>
      </dgm:prSet>
      <dgm:spPr/>
    </dgm:pt>
    <dgm:pt modelId="{2FFC238E-61C6-4A42-9118-218E14A673D3}" type="pres">
      <dgm:prSet presAssocID="{EABD3FC7-AA4D-4FFE-80C8-5A473530D5DF}" presName="sibTrans" presStyleCnt="0"/>
      <dgm:spPr/>
    </dgm:pt>
    <dgm:pt modelId="{74510E6C-7A40-4DAF-B411-DB5F5C021BBB}" type="pres">
      <dgm:prSet presAssocID="{1BDF988D-26F4-4BDF-A1B7-C7C4E865D559}" presName="composite" presStyleCnt="0"/>
      <dgm:spPr/>
    </dgm:pt>
    <dgm:pt modelId="{FAFE8775-1648-4985-80FF-B79D5E1C476E}" type="pres">
      <dgm:prSet presAssocID="{1BDF988D-26F4-4BDF-A1B7-C7C4E865D559}" presName="bentUpArrow1" presStyleLbl="alignImgPlace1" presStyleIdx="1" presStyleCnt="4" custScaleX="97225" custScaleY="57771" custLinFactY="100000" custLinFactNeighborX="-99488" custLinFactNeighborY="166559"/>
      <dgm:spPr>
        <a:solidFill>
          <a:schemeClr val="bg1"/>
        </a:solidFill>
        <a:ln>
          <a:solidFill>
            <a:schemeClr val="bg1"/>
          </a:solidFill>
        </a:ln>
      </dgm:spPr>
    </dgm:pt>
    <dgm:pt modelId="{C9136EF9-6CE0-4D42-9238-9B74730E8EAC}" type="pres">
      <dgm:prSet presAssocID="{1BDF988D-26F4-4BDF-A1B7-C7C4E865D559}" presName="ParentText" presStyleLbl="node1" presStyleIdx="1" presStyleCnt="5" custScaleY="39704" custLinFactY="-26933" custLinFactNeighborX="-28092" custLinFactNeighborY="-100000">
        <dgm:presLayoutVars>
          <dgm:chMax val="1"/>
          <dgm:chPref val="1"/>
          <dgm:bulletEnabled val="1"/>
        </dgm:presLayoutVars>
      </dgm:prSet>
      <dgm:spPr/>
    </dgm:pt>
    <dgm:pt modelId="{A7A736C3-F5BE-4267-BCEA-903FAB4675A7}" type="pres">
      <dgm:prSet presAssocID="{1BDF988D-26F4-4BDF-A1B7-C7C4E865D559}" presName="ChildText" presStyleLbl="revTx" presStyleIdx="1" presStyleCnt="5" custScaleX="224414" custLinFactY="-37782" custLinFactNeighborX="27231" custLinFactNeighborY="-100000">
        <dgm:presLayoutVars>
          <dgm:chMax val="0"/>
          <dgm:chPref val="0"/>
          <dgm:bulletEnabled val="1"/>
        </dgm:presLayoutVars>
      </dgm:prSet>
      <dgm:spPr/>
    </dgm:pt>
    <dgm:pt modelId="{344688D3-7CEA-434C-8793-CD87EC2BB6A3}" type="pres">
      <dgm:prSet presAssocID="{A6E28ACE-E052-4B47-8E53-41B20966C553}" presName="sibTrans" presStyleCnt="0"/>
      <dgm:spPr/>
    </dgm:pt>
    <dgm:pt modelId="{74DF9DA9-E638-4AE7-BD7F-8C0674FF60B2}" type="pres">
      <dgm:prSet presAssocID="{931906E7-B99D-4DE4-AC8A-F9C2A551AC3A}" presName="composite" presStyleCnt="0"/>
      <dgm:spPr/>
    </dgm:pt>
    <dgm:pt modelId="{F0DE8E25-36BD-46E1-ABAD-F79B286BEE6B}" type="pres">
      <dgm:prSet presAssocID="{931906E7-B99D-4DE4-AC8A-F9C2A551AC3A}" presName="bentUpArrow1" presStyleLbl="alignImgPlace1" presStyleIdx="2" presStyleCnt="4" custScaleX="96514" custScaleY="53043" custLinFactX="-100000" custLinFactY="28283" custLinFactNeighborX="-175484" custLinFactNeighborY="100000"/>
      <dgm:spPr>
        <a:solidFill>
          <a:schemeClr val="bg1"/>
        </a:solidFill>
        <a:ln>
          <a:solidFill>
            <a:schemeClr val="bg1"/>
          </a:solidFill>
        </a:ln>
      </dgm:spPr>
    </dgm:pt>
    <dgm:pt modelId="{4986A296-94E9-43F2-890B-DCF96E44EEC0}" type="pres">
      <dgm:prSet presAssocID="{931906E7-B99D-4DE4-AC8A-F9C2A551AC3A}" presName="ParentText" presStyleLbl="node1" presStyleIdx="2" presStyleCnt="5" custScaleY="42516" custLinFactX="-25097" custLinFactY="-10599" custLinFactNeighborX="-100000" custLinFactNeighborY="-100000">
        <dgm:presLayoutVars>
          <dgm:chMax val="1"/>
          <dgm:chPref val="1"/>
          <dgm:bulletEnabled val="1"/>
        </dgm:presLayoutVars>
      </dgm:prSet>
      <dgm:spPr/>
    </dgm:pt>
    <dgm:pt modelId="{AE0E5F43-39D2-4635-AB61-770DD99DC2B2}" type="pres">
      <dgm:prSet presAssocID="{931906E7-B99D-4DE4-AC8A-F9C2A551AC3A}" presName="ChildText" presStyleLbl="revTx" presStyleIdx="2" presStyleCnt="5" custScaleX="231032" custLinFactX="-1938" custLinFactY="-26054" custLinFactNeighborX="-100000" custLinFactNeighborY="-100000">
        <dgm:presLayoutVars>
          <dgm:chMax val="0"/>
          <dgm:chPref val="0"/>
          <dgm:bulletEnabled val="1"/>
        </dgm:presLayoutVars>
      </dgm:prSet>
      <dgm:spPr/>
    </dgm:pt>
    <dgm:pt modelId="{4DFCE0C5-9E10-4358-BECF-1B955AE61A69}" type="pres">
      <dgm:prSet presAssocID="{D5C0E097-5B4A-410A-B312-3271312F0DFD}" presName="sibTrans" presStyleCnt="0"/>
      <dgm:spPr/>
    </dgm:pt>
    <dgm:pt modelId="{C03EC5CC-7173-4B68-8790-7DCCB22AC124}" type="pres">
      <dgm:prSet presAssocID="{4AFBF3DA-0498-4CFD-8C3D-E08B6ECFD3F7}" presName="composite" presStyleCnt="0"/>
      <dgm:spPr/>
    </dgm:pt>
    <dgm:pt modelId="{4E1853CD-D411-4E41-A088-98B2E00A71C8}" type="pres">
      <dgm:prSet presAssocID="{4AFBF3DA-0498-4CFD-8C3D-E08B6ECFD3F7}" presName="bentUpArrow1" presStyleLbl="alignImgPlace1" presStyleIdx="3" presStyleCnt="4" custScaleX="110608" custScaleY="49295" custLinFactX="-196189" custLinFactNeighborX="-200000" custLinFactNeighborY="71559"/>
      <dgm:spPr>
        <a:solidFill>
          <a:schemeClr val="bg1"/>
        </a:solidFill>
        <a:ln>
          <a:solidFill>
            <a:schemeClr val="bg1"/>
          </a:solidFill>
        </a:ln>
      </dgm:spPr>
    </dgm:pt>
    <dgm:pt modelId="{671EA227-4B72-4A79-8152-5253B9B575E3}" type="pres">
      <dgm:prSet presAssocID="{4AFBF3DA-0498-4CFD-8C3D-E08B6ECFD3F7}" presName="ParentText" presStyleLbl="node1" presStyleIdx="3" presStyleCnt="5" custScaleY="46198" custLinFactX="-100000" custLinFactNeighborX="-115500" custLinFactNeighborY="-96144">
        <dgm:presLayoutVars>
          <dgm:chMax val="1"/>
          <dgm:chPref val="1"/>
          <dgm:bulletEnabled val="1"/>
        </dgm:presLayoutVars>
      </dgm:prSet>
      <dgm:spPr/>
    </dgm:pt>
    <dgm:pt modelId="{9B37D499-E93F-4331-917E-4686DC1FEAE6}" type="pres">
      <dgm:prSet presAssocID="{4AFBF3DA-0498-4CFD-8C3D-E08B6ECFD3F7}" presName="ChildText" presStyleLbl="revTx" presStyleIdx="3" presStyleCnt="5" custScaleX="194447" custLinFactX="-100000" custLinFactY="-32507" custLinFactNeighborX="-144820" custLinFactNeighborY="-100000">
        <dgm:presLayoutVars>
          <dgm:chMax val="0"/>
          <dgm:chPref val="0"/>
          <dgm:bulletEnabled val="1"/>
        </dgm:presLayoutVars>
      </dgm:prSet>
      <dgm:spPr/>
    </dgm:pt>
    <dgm:pt modelId="{D50CF799-7042-49A2-8BBD-8F7045AA0FF8}" type="pres">
      <dgm:prSet presAssocID="{1CEC9DFC-58BA-4079-9C94-2DB39F0CEBFD}" presName="sibTrans" presStyleCnt="0"/>
      <dgm:spPr/>
    </dgm:pt>
    <dgm:pt modelId="{651257FA-8FB3-4F78-8BEB-34427D3D9769}" type="pres">
      <dgm:prSet presAssocID="{CD4A08C7-D7F1-495F-83A6-7BC1A73419E4}" presName="composite" presStyleCnt="0"/>
      <dgm:spPr/>
    </dgm:pt>
    <dgm:pt modelId="{9881438A-4476-4461-8CEC-70AA30AA8D86}" type="pres">
      <dgm:prSet presAssocID="{CD4A08C7-D7F1-495F-83A6-7BC1A73419E4}" presName="ParentText" presStyleLbl="node1" presStyleIdx="4" presStyleCnt="5" custScaleY="35718" custLinFactX="-109772" custLinFactNeighborX="-200000" custLinFactNeighborY="-73414">
        <dgm:presLayoutVars>
          <dgm:chMax val="1"/>
          <dgm:chPref val="1"/>
          <dgm:bulletEnabled val="1"/>
        </dgm:presLayoutVars>
      </dgm:prSet>
      <dgm:spPr/>
    </dgm:pt>
    <dgm:pt modelId="{5E9E5837-F5B8-49D1-8DE6-2C33AB2F71C8}" type="pres">
      <dgm:prSet presAssocID="{CD4A08C7-D7F1-495F-83A6-7BC1A73419E4}" presName="FinalChildText" presStyleLbl="revTx" presStyleIdx="4" presStyleCnt="5" custScaleX="175855" custLinFactX="-171925" custLinFactY="-14343" custLinFactNeighborX="-200000" custLinFactNeighborY="-100000">
        <dgm:presLayoutVars>
          <dgm:chMax val="0"/>
          <dgm:chPref val="0"/>
          <dgm:bulletEnabled val="1"/>
        </dgm:presLayoutVars>
      </dgm:prSet>
      <dgm:spPr/>
    </dgm:pt>
  </dgm:ptLst>
  <dgm:cxnLst>
    <dgm:cxn modelId="{F31FD31E-C61A-464F-AA92-C340D6E4813F}" type="presOf" srcId="{4AFBF3DA-0498-4CFD-8C3D-E08B6ECFD3F7}" destId="{671EA227-4B72-4A79-8152-5253B9B575E3}" srcOrd="0" destOrd="0" presId="urn:microsoft.com/office/officeart/2005/8/layout/StepDownProcess"/>
    <dgm:cxn modelId="{24ED2C23-12A1-43FA-A76B-E5D1A90B895F}" type="presOf" srcId="{0167B545-D452-4F18-8FEF-326681AFB387}" destId="{3637E471-7679-4702-898B-23C1D05C469D}" srcOrd="0" destOrd="0" presId="urn:microsoft.com/office/officeart/2005/8/layout/StepDownProcess"/>
    <dgm:cxn modelId="{6C8ECC29-542F-430C-A31D-6F90A3B7B6AF}" srcId="{6E3AF453-B8CB-4CCC-AF5B-9FFA527F26DB}" destId="{CD4A08C7-D7F1-495F-83A6-7BC1A73419E4}" srcOrd="4" destOrd="0" parTransId="{51CB5593-2DFE-43F4-B892-2B3D28D8A7C0}" sibTransId="{B58CEBAF-8839-4C62-B605-6DB5AC889A81}"/>
    <dgm:cxn modelId="{C0DFEA3D-86CA-4D73-82D0-5505CFD2AC73}" srcId="{CD4A08C7-D7F1-495F-83A6-7BC1A73419E4}" destId="{F4DFEF99-BCA7-4413-A831-4AB6A096E7B1}" srcOrd="0" destOrd="0" parTransId="{CF22AA9F-E431-4A30-B803-0866BB4E964A}" sibTransId="{2214AAC9-869B-41BC-BF50-CB49CCEE3BD4}"/>
    <dgm:cxn modelId="{D1A2DC45-0CB2-4B9C-A87B-324FF3DF09F5}" srcId="{6E3AF453-B8CB-4CCC-AF5B-9FFA527F26DB}" destId="{4AFBF3DA-0498-4CFD-8C3D-E08B6ECFD3F7}" srcOrd="3" destOrd="0" parTransId="{3217AFF9-32CB-48B2-8582-8BFF40F92F36}" sibTransId="{1CEC9DFC-58BA-4079-9C94-2DB39F0CEBFD}"/>
    <dgm:cxn modelId="{A8B73170-7967-49AD-9C5B-556FF95FAA61}" type="presOf" srcId="{931906E7-B99D-4DE4-AC8A-F9C2A551AC3A}" destId="{4986A296-94E9-43F2-890B-DCF96E44EEC0}" srcOrd="0" destOrd="0" presId="urn:microsoft.com/office/officeart/2005/8/layout/StepDownProcess"/>
    <dgm:cxn modelId="{1172F350-4DF7-49F3-916C-C1273701AB03}" srcId="{6E3AF453-B8CB-4CCC-AF5B-9FFA527F26DB}" destId="{1BDF988D-26F4-4BDF-A1B7-C7C4E865D559}" srcOrd="1" destOrd="0" parTransId="{5C1BFE2F-4B3D-4E24-A8CE-8C979FF63AD9}" sibTransId="{A6E28ACE-E052-4B47-8E53-41B20966C553}"/>
    <dgm:cxn modelId="{DAA34874-6714-42A4-8A8B-FCED89DEA9FA}" srcId="{0167B545-D452-4F18-8FEF-326681AFB387}" destId="{20E9B370-98CB-4FAA-A855-8135AD8D165B}" srcOrd="0" destOrd="0" parTransId="{999EAB73-BC54-496A-804E-36195EA4D3F7}" sibTransId="{4BB11ED4-3CF8-45A4-BC67-7E09A4497CC1}"/>
    <dgm:cxn modelId="{8909C278-A527-435E-9541-A2E25CD9659C}" type="presOf" srcId="{20E9B370-98CB-4FAA-A855-8135AD8D165B}" destId="{FA369CA9-5A27-4318-961C-B32CD8BF5605}" srcOrd="0" destOrd="0" presId="urn:microsoft.com/office/officeart/2005/8/layout/StepDownProcess"/>
    <dgm:cxn modelId="{D7582180-88EC-4247-B20E-F739E567ACED}" type="presOf" srcId="{A9643A2B-6E06-449C-B622-ED0FFF4DA24E}" destId="{AE0E5F43-39D2-4635-AB61-770DD99DC2B2}" srcOrd="0" destOrd="0" presId="urn:microsoft.com/office/officeart/2005/8/layout/StepDownProcess"/>
    <dgm:cxn modelId="{D21EFB82-4239-4197-8A35-AD99E7872931}" srcId="{6E3AF453-B8CB-4CCC-AF5B-9FFA527F26DB}" destId="{931906E7-B99D-4DE4-AC8A-F9C2A551AC3A}" srcOrd="2" destOrd="0" parTransId="{B15D3BED-29F4-4A74-9D28-7F7C178C42CE}" sibTransId="{D5C0E097-5B4A-410A-B312-3271312F0DFD}"/>
    <dgm:cxn modelId="{8A61DB89-FF45-445A-98E0-C842AF58C493}" srcId="{1BDF988D-26F4-4BDF-A1B7-C7C4E865D559}" destId="{3D35C99E-CCD6-4A12-9C5E-27EA0559AEB4}" srcOrd="0" destOrd="0" parTransId="{CB3ED7A0-BEF3-49E7-B050-5E721762DC47}" sibTransId="{70693B36-1DF3-4BF7-B8DE-178EE4ED839C}"/>
    <dgm:cxn modelId="{C6A77A95-634B-4DE8-9A90-53EEAE963D93}" type="presOf" srcId="{CD4A08C7-D7F1-495F-83A6-7BC1A73419E4}" destId="{9881438A-4476-4461-8CEC-70AA30AA8D86}" srcOrd="0" destOrd="0" presId="urn:microsoft.com/office/officeart/2005/8/layout/StepDownProcess"/>
    <dgm:cxn modelId="{F5186B96-4AF3-4166-A007-15E28F0B6AB7}" srcId="{931906E7-B99D-4DE4-AC8A-F9C2A551AC3A}" destId="{A9643A2B-6E06-449C-B622-ED0FFF4DA24E}" srcOrd="0" destOrd="0" parTransId="{5037D601-9B86-4FF8-BDE6-1C3E0411296D}" sibTransId="{13E4A6C2-1894-4DBF-A007-40E5612AD996}"/>
    <dgm:cxn modelId="{198C769A-A920-4AAF-8BF2-1FDBDB07E714}" type="presOf" srcId="{6E3AF453-B8CB-4CCC-AF5B-9FFA527F26DB}" destId="{184C59ED-36CD-410C-8330-9BDD3B655F3C}" srcOrd="0" destOrd="0" presId="urn:microsoft.com/office/officeart/2005/8/layout/StepDownProcess"/>
    <dgm:cxn modelId="{22CA5B9F-FE42-4CFB-BF7A-A8B2F02ED95C}" type="presOf" srcId="{1BDF988D-26F4-4BDF-A1B7-C7C4E865D559}" destId="{C9136EF9-6CE0-4D42-9238-9B74730E8EAC}" srcOrd="0" destOrd="0" presId="urn:microsoft.com/office/officeart/2005/8/layout/StepDownProcess"/>
    <dgm:cxn modelId="{3A61B9A0-3D1F-49C2-8BDE-D2F4A90CA564}" type="presOf" srcId="{76A6D7C0-2C3B-452D-8A6B-777743508434}" destId="{9B37D499-E93F-4331-917E-4686DC1FEAE6}" srcOrd="0" destOrd="0" presId="urn:microsoft.com/office/officeart/2005/8/layout/StepDownProcess"/>
    <dgm:cxn modelId="{217508BE-0D1D-4224-B4EA-3CA91D7F64CB}" srcId="{4AFBF3DA-0498-4CFD-8C3D-E08B6ECFD3F7}" destId="{76A6D7C0-2C3B-452D-8A6B-777743508434}" srcOrd="0" destOrd="0" parTransId="{0EEB650A-27BE-4E36-AFFC-0993949F58BC}" sibTransId="{E271512A-1698-4815-AD85-9C6BFA9AC1B9}"/>
    <dgm:cxn modelId="{6C2A90C0-A9E1-4DE4-96C1-EA76E2AFA98C}" type="presOf" srcId="{F4DFEF99-BCA7-4413-A831-4AB6A096E7B1}" destId="{5E9E5837-F5B8-49D1-8DE6-2C33AB2F71C8}" srcOrd="0" destOrd="0" presId="urn:microsoft.com/office/officeart/2005/8/layout/StepDownProcess"/>
    <dgm:cxn modelId="{E110A3DD-32AC-4CE5-811F-928B3F63C8C0}" type="presOf" srcId="{3D35C99E-CCD6-4A12-9C5E-27EA0559AEB4}" destId="{A7A736C3-F5BE-4267-BCEA-903FAB4675A7}" srcOrd="0" destOrd="0" presId="urn:microsoft.com/office/officeart/2005/8/layout/StepDownProcess"/>
    <dgm:cxn modelId="{0A3902F9-4D52-4EF0-89F6-79023C3CA45C}" srcId="{6E3AF453-B8CB-4CCC-AF5B-9FFA527F26DB}" destId="{0167B545-D452-4F18-8FEF-326681AFB387}" srcOrd="0" destOrd="0" parTransId="{A2A7F967-94FB-43EF-AD9E-42163FF83E25}" sibTransId="{EABD3FC7-AA4D-4FFE-80C8-5A473530D5DF}"/>
    <dgm:cxn modelId="{45B6D167-92AC-420C-908A-B0D943AE4D72}" type="presParOf" srcId="{184C59ED-36CD-410C-8330-9BDD3B655F3C}" destId="{8A4F0965-0DCC-41C5-AD14-D9643F8D8163}" srcOrd="0" destOrd="0" presId="urn:microsoft.com/office/officeart/2005/8/layout/StepDownProcess"/>
    <dgm:cxn modelId="{34A10C3E-2F00-4010-BF73-AE004AD97107}" type="presParOf" srcId="{8A4F0965-0DCC-41C5-AD14-D9643F8D8163}" destId="{B48B307B-4BBF-45F1-82D2-71383EA7A456}" srcOrd="0" destOrd="0" presId="urn:microsoft.com/office/officeart/2005/8/layout/StepDownProcess"/>
    <dgm:cxn modelId="{D4CCF40F-668C-49DC-9E4D-76E1CD9252C5}" type="presParOf" srcId="{8A4F0965-0DCC-41C5-AD14-D9643F8D8163}" destId="{3637E471-7679-4702-898B-23C1D05C469D}" srcOrd="1" destOrd="0" presId="urn:microsoft.com/office/officeart/2005/8/layout/StepDownProcess"/>
    <dgm:cxn modelId="{D7E2E0F0-0E20-4E08-A8B4-2AB483E9C6CD}" type="presParOf" srcId="{8A4F0965-0DCC-41C5-AD14-D9643F8D8163}" destId="{FA369CA9-5A27-4318-961C-B32CD8BF5605}" srcOrd="2" destOrd="0" presId="urn:microsoft.com/office/officeart/2005/8/layout/StepDownProcess"/>
    <dgm:cxn modelId="{F530E26E-F707-4ABC-A40E-EDC3E4B5CC1F}" type="presParOf" srcId="{184C59ED-36CD-410C-8330-9BDD3B655F3C}" destId="{2FFC238E-61C6-4A42-9118-218E14A673D3}" srcOrd="1" destOrd="0" presId="urn:microsoft.com/office/officeart/2005/8/layout/StepDownProcess"/>
    <dgm:cxn modelId="{F1D57AC0-0F68-4F20-AA44-8FB2210F157A}" type="presParOf" srcId="{184C59ED-36CD-410C-8330-9BDD3B655F3C}" destId="{74510E6C-7A40-4DAF-B411-DB5F5C021BBB}" srcOrd="2" destOrd="0" presId="urn:microsoft.com/office/officeart/2005/8/layout/StepDownProcess"/>
    <dgm:cxn modelId="{14EAA386-2CF5-414E-846C-01DF989F661C}" type="presParOf" srcId="{74510E6C-7A40-4DAF-B411-DB5F5C021BBB}" destId="{FAFE8775-1648-4985-80FF-B79D5E1C476E}" srcOrd="0" destOrd="0" presId="urn:microsoft.com/office/officeart/2005/8/layout/StepDownProcess"/>
    <dgm:cxn modelId="{73365F64-DD6B-49BB-8C91-16E18B337AF3}" type="presParOf" srcId="{74510E6C-7A40-4DAF-B411-DB5F5C021BBB}" destId="{C9136EF9-6CE0-4D42-9238-9B74730E8EAC}" srcOrd="1" destOrd="0" presId="urn:microsoft.com/office/officeart/2005/8/layout/StepDownProcess"/>
    <dgm:cxn modelId="{EBFF5D38-1486-4DA3-8F72-B37091651911}" type="presParOf" srcId="{74510E6C-7A40-4DAF-B411-DB5F5C021BBB}" destId="{A7A736C3-F5BE-4267-BCEA-903FAB4675A7}" srcOrd="2" destOrd="0" presId="urn:microsoft.com/office/officeart/2005/8/layout/StepDownProcess"/>
    <dgm:cxn modelId="{4F0E3D10-0F45-4D8A-944B-877663DAA84B}" type="presParOf" srcId="{184C59ED-36CD-410C-8330-9BDD3B655F3C}" destId="{344688D3-7CEA-434C-8793-CD87EC2BB6A3}" srcOrd="3" destOrd="0" presId="urn:microsoft.com/office/officeart/2005/8/layout/StepDownProcess"/>
    <dgm:cxn modelId="{65512C18-2B0A-41FF-A3FE-FE09087C59E9}" type="presParOf" srcId="{184C59ED-36CD-410C-8330-9BDD3B655F3C}" destId="{74DF9DA9-E638-4AE7-BD7F-8C0674FF60B2}" srcOrd="4" destOrd="0" presId="urn:microsoft.com/office/officeart/2005/8/layout/StepDownProcess"/>
    <dgm:cxn modelId="{E69D90A4-1028-4B0B-8211-5CDBC5FEAAD1}" type="presParOf" srcId="{74DF9DA9-E638-4AE7-BD7F-8C0674FF60B2}" destId="{F0DE8E25-36BD-46E1-ABAD-F79B286BEE6B}" srcOrd="0" destOrd="0" presId="urn:microsoft.com/office/officeart/2005/8/layout/StepDownProcess"/>
    <dgm:cxn modelId="{70F58AEC-CB6A-4EB4-BE11-1F32C0BC4BAF}" type="presParOf" srcId="{74DF9DA9-E638-4AE7-BD7F-8C0674FF60B2}" destId="{4986A296-94E9-43F2-890B-DCF96E44EEC0}" srcOrd="1" destOrd="0" presId="urn:microsoft.com/office/officeart/2005/8/layout/StepDownProcess"/>
    <dgm:cxn modelId="{54B1D365-BAE3-4734-897B-314349E26CFD}" type="presParOf" srcId="{74DF9DA9-E638-4AE7-BD7F-8C0674FF60B2}" destId="{AE0E5F43-39D2-4635-AB61-770DD99DC2B2}" srcOrd="2" destOrd="0" presId="urn:microsoft.com/office/officeart/2005/8/layout/StepDownProcess"/>
    <dgm:cxn modelId="{BBF13979-A355-4F57-A391-482A98671EB7}" type="presParOf" srcId="{184C59ED-36CD-410C-8330-9BDD3B655F3C}" destId="{4DFCE0C5-9E10-4358-BECF-1B955AE61A69}" srcOrd="5" destOrd="0" presId="urn:microsoft.com/office/officeart/2005/8/layout/StepDownProcess"/>
    <dgm:cxn modelId="{7F712EFE-1EE2-418E-9918-472F8719C52D}" type="presParOf" srcId="{184C59ED-36CD-410C-8330-9BDD3B655F3C}" destId="{C03EC5CC-7173-4B68-8790-7DCCB22AC124}" srcOrd="6" destOrd="0" presId="urn:microsoft.com/office/officeart/2005/8/layout/StepDownProcess"/>
    <dgm:cxn modelId="{CBF24710-23CE-479F-B6D3-EC99D8E6D70C}" type="presParOf" srcId="{C03EC5CC-7173-4B68-8790-7DCCB22AC124}" destId="{4E1853CD-D411-4E41-A088-98B2E00A71C8}" srcOrd="0" destOrd="0" presId="urn:microsoft.com/office/officeart/2005/8/layout/StepDownProcess"/>
    <dgm:cxn modelId="{8DDD580C-F14B-4D26-B269-A13D87F5C0A0}" type="presParOf" srcId="{C03EC5CC-7173-4B68-8790-7DCCB22AC124}" destId="{671EA227-4B72-4A79-8152-5253B9B575E3}" srcOrd="1" destOrd="0" presId="urn:microsoft.com/office/officeart/2005/8/layout/StepDownProcess"/>
    <dgm:cxn modelId="{3D2901B2-6D6E-4034-9E44-126081A8D66C}" type="presParOf" srcId="{C03EC5CC-7173-4B68-8790-7DCCB22AC124}" destId="{9B37D499-E93F-4331-917E-4686DC1FEAE6}" srcOrd="2" destOrd="0" presId="urn:microsoft.com/office/officeart/2005/8/layout/StepDownProcess"/>
    <dgm:cxn modelId="{0DCA8F56-E8C6-4FEA-8487-812F4350DC60}" type="presParOf" srcId="{184C59ED-36CD-410C-8330-9BDD3B655F3C}" destId="{D50CF799-7042-49A2-8BBD-8F7045AA0FF8}" srcOrd="7" destOrd="0" presId="urn:microsoft.com/office/officeart/2005/8/layout/StepDownProcess"/>
    <dgm:cxn modelId="{C15B69D0-0340-4DDD-84A2-232D9E4619BC}" type="presParOf" srcId="{184C59ED-36CD-410C-8330-9BDD3B655F3C}" destId="{651257FA-8FB3-4F78-8BEB-34427D3D9769}" srcOrd="8" destOrd="0" presId="urn:microsoft.com/office/officeart/2005/8/layout/StepDownProcess"/>
    <dgm:cxn modelId="{30C31FFD-5FC2-4B2E-AF3B-BAE0C6569476}" type="presParOf" srcId="{651257FA-8FB3-4F78-8BEB-34427D3D9769}" destId="{9881438A-4476-4461-8CEC-70AA30AA8D86}" srcOrd="0" destOrd="0" presId="urn:microsoft.com/office/officeart/2005/8/layout/StepDownProcess"/>
    <dgm:cxn modelId="{41423C0B-7785-46C4-97A6-40A09DB9EE76}" type="presParOf" srcId="{651257FA-8FB3-4F78-8BEB-34427D3D9769}" destId="{5E9E5837-F5B8-49D1-8DE6-2C33AB2F71C8}"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B307B-4BBF-45F1-82D2-71383EA7A456}">
      <dsp:nvSpPr>
        <dsp:cNvPr id="0" name=""/>
        <dsp:cNvSpPr/>
      </dsp:nvSpPr>
      <dsp:spPr>
        <a:xfrm rot="5400000">
          <a:off x="575966" y="4338255"/>
          <a:ext cx="426558" cy="664086"/>
        </a:xfrm>
        <a:prstGeom prst="bentUpArrow">
          <a:avLst>
            <a:gd name="adj1" fmla="val 32840"/>
            <a:gd name="adj2" fmla="val 25000"/>
            <a:gd name="adj3" fmla="val 35780"/>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3637E471-7679-4702-898B-23C1D05C469D}">
      <dsp:nvSpPr>
        <dsp:cNvPr id="0" name=""/>
        <dsp:cNvSpPr/>
      </dsp:nvSpPr>
      <dsp:spPr>
        <a:xfrm>
          <a:off x="877626" y="150803"/>
          <a:ext cx="1313084" cy="270734"/>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0" i="0" kern="1200" dirty="0"/>
            <a:t>User Inputs</a:t>
          </a:r>
          <a:endParaRPr lang="en-IN" sz="1000" kern="1200" dirty="0"/>
        </a:p>
      </dsp:txBody>
      <dsp:txXfrm>
        <a:off x="890845" y="164022"/>
        <a:ext cx="1286646" cy="244296"/>
      </dsp:txXfrm>
    </dsp:sp>
    <dsp:sp modelId="{FA369CA9-5A27-4318-961C-B32CD8BF5605}">
      <dsp:nvSpPr>
        <dsp:cNvPr id="0" name=""/>
        <dsp:cNvSpPr/>
      </dsp:nvSpPr>
      <dsp:spPr>
        <a:xfrm>
          <a:off x="2268075" y="59010"/>
          <a:ext cx="1576620" cy="74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IN" sz="900" b="0" i="0" kern="1200" dirty="0">
              <a:latin typeface="Arial" panose="020B0604020202020204" pitchFamily="34" charset="0"/>
              <a:cs typeface="Arial" panose="020B0604020202020204" pitchFamily="34" charset="0"/>
            </a:rPr>
            <a:t>Vehicle details, source, and destination.</a:t>
          </a:r>
          <a:endParaRPr lang="en-IN" sz="900" kern="1200" dirty="0">
            <a:latin typeface="Arial" panose="020B0604020202020204" pitchFamily="34" charset="0"/>
            <a:cs typeface="Arial" panose="020B0604020202020204" pitchFamily="34" charset="0"/>
          </a:endParaRPr>
        </a:p>
      </dsp:txBody>
      <dsp:txXfrm>
        <a:off x="2268075" y="59010"/>
        <a:ext cx="1576620" cy="742870"/>
      </dsp:txXfrm>
    </dsp:sp>
    <dsp:sp modelId="{FAFE8775-1648-4985-80FF-B79D5E1C476E}">
      <dsp:nvSpPr>
        <dsp:cNvPr id="0" name=""/>
        <dsp:cNvSpPr/>
      </dsp:nvSpPr>
      <dsp:spPr>
        <a:xfrm rot="5400000">
          <a:off x="729614" y="4760148"/>
          <a:ext cx="450621" cy="863375"/>
        </a:xfrm>
        <a:prstGeom prst="bentUpArrow">
          <a:avLst>
            <a:gd name="adj1" fmla="val 32840"/>
            <a:gd name="adj2" fmla="val 25000"/>
            <a:gd name="adj3" fmla="val 35780"/>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C9136EF9-6CE0-4D42-9238-9B74730E8EAC}">
      <dsp:nvSpPr>
        <dsp:cNvPr id="0" name=""/>
        <dsp:cNvSpPr/>
      </dsp:nvSpPr>
      <dsp:spPr>
        <a:xfrm>
          <a:off x="872861" y="914402"/>
          <a:ext cx="1313084" cy="364925"/>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0" i="0" kern="1200" dirty="0"/>
            <a:t>API Data Fetching</a:t>
          </a:r>
          <a:endParaRPr lang="en-IN" sz="1000" kern="1200" dirty="0"/>
        </a:p>
      </dsp:txBody>
      <dsp:txXfrm>
        <a:off x="890678" y="932219"/>
        <a:ext cx="1277450" cy="329291"/>
      </dsp:txXfrm>
    </dsp:sp>
    <dsp:sp modelId="{A7A736C3-F5BE-4267-BCEA-903FAB4675A7}">
      <dsp:nvSpPr>
        <dsp:cNvPr id="0" name=""/>
        <dsp:cNvSpPr/>
      </dsp:nvSpPr>
      <dsp:spPr>
        <a:xfrm>
          <a:off x="2220792" y="868086"/>
          <a:ext cx="2143181" cy="74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a:latin typeface="Arial" panose="020B0604020202020204" pitchFamily="34" charset="0"/>
              <a:cs typeface="Arial" panose="020B0604020202020204" pitchFamily="34" charset="0"/>
            </a:rPr>
            <a:t>Retrieve real-time traffic, weather, and routing data from APIs</a:t>
          </a:r>
          <a:endParaRPr lang="en-IN" sz="900" kern="1200" dirty="0">
            <a:latin typeface="Arial" panose="020B0604020202020204" pitchFamily="34" charset="0"/>
            <a:cs typeface="Arial" panose="020B0604020202020204" pitchFamily="34" charset="0"/>
          </a:endParaRPr>
        </a:p>
      </dsp:txBody>
      <dsp:txXfrm>
        <a:off x="2220792" y="868086"/>
        <a:ext cx="2143181" cy="742870"/>
      </dsp:txXfrm>
    </dsp:sp>
    <dsp:sp modelId="{F0DE8E25-36BD-46E1-ABAD-F79B286BEE6B}">
      <dsp:nvSpPr>
        <dsp:cNvPr id="0" name=""/>
        <dsp:cNvSpPr/>
      </dsp:nvSpPr>
      <dsp:spPr>
        <a:xfrm rot="5400000">
          <a:off x="423049" y="4464849"/>
          <a:ext cx="413742" cy="857061"/>
        </a:xfrm>
        <a:prstGeom prst="bentUpArrow">
          <a:avLst>
            <a:gd name="adj1" fmla="val 32840"/>
            <a:gd name="adj2" fmla="val 25000"/>
            <a:gd name="adj3" fmla="val 35780"/>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4986A296-94E9-43F2-890B-DCF96E44EEC0}">
      <dsp:nvSpPr>
        <dsp:cNvPr id="0" name=""/>
        <dsp:cNvSpPr/>
      </dsp:nvSpPr>
      <dsp:spPr>
        <a:xfrm>
          <a:off x="836976" y="1831724"/>
          <a:ext cx="1313084" cy="390771"/>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0" i="0" kern="1200" dirty="0"/>
            <a:t>Route Optimization</a:t>
          </a:r>
          <a:endParaRPr lang="en-IN" sz="1000" kern="1200" dirty="0"/>
        </a:p>
      </dsp:txBody>
      <dsp:txXfrm>
        <a:off x="856055" y="1850803"/>
        <a:ext cx="1274926" cy="352613"/>
      </dsp:txXfrm>
    </dsp:sp>
    <dsp:sp modelId="{AE0E5F43-39D2-4635-AB61-770DD99DC2B2}">
      <dsp:nvSpPr>
        <dsp:cNvPr id="0" name=""/>
        <dsp:cNvSpPr/>
      </dsp:nvSpPr>
      <dsp:spPr>
        <a:xfrm>
          <a:off x="2193483" y="1735326"/>
          <a:ext cx="2206384" cy="74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a:latin typeface="Arial" panose="020B0604020202020204" pitchFamily="34" charset="0"/>
              <a:cs typeface="Arial" panose="020B0604020202020204" pitchFamily="34" charset="0"/>
            </a:rPr>
            <a:t>Apply smart algorithms to determine the best route</a:t>
          </a:r>
          <a:r>
            <a:rPr lang="en-US" sz="600" b="0" i="0" kern="1200" dirty="0"/>
            <a:t>.</a:t>
          </a:r>
          <a:endParaRPr lang="en-IN" sz="600" kern="1200" dirty="0"/>
        </a:p>
      </dsp:txBody>
      <dsp:txXfrm>
        <a:off x="2193483" y="1735326"/>
        <a:ext cx="2206384" cy="742870"/>
      </dsp:txXfrm>
    </dsp:sp>
    <dsp:sp modelId="{4E1853CD-D411-4E41-A088-98B2E00A71C8}">
      <dsp:nvSpPr>
        <dsp:cNvPr id="0" name=""/>
        <dsp:cNvSpPr/>
      </dsp:nvSpPr>
      <dsp:spPr>
        <a:xfrm rot="5400000">
          <a:off x="603656" y="4721492"/>
          <a:ext cx="384507" cy="982219"/>
        </a:xfrm>
        <a:prstGeom prst="bentUpArrow">
          <a:avLst>
            <a:gd name="adj1" fmla="val 32840"/>
            <a:gd name="adj2" fmla="val 25000"/>
            <a:gd name="adj3" fmla="val 35780"/>
          </a:avLst>
        </a:prstGeom>
        <a:solidFill>
          <a:schemeClr val="bg1"/>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sp>
    <dsp:sp modelId="{671EA227-4B72-4A79-8152-5253B9B575E3}">
      <dsp:nvSpPr>
        <dsp:cNvPr id="0" name=""/>
        <dsp:cNvSpPr/>
      </dsp:nvSpPr>
      <dsp:spPr>
        <a:xfrm>
          <a:off x="887781" y="2709338"/>
          <a:ext cx="1313084" cy="424613"/>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0" i="0" kern="1200" dirty="0"/>
            <a:t>Emissions Calculation:</a:t>
          </a:r>
          <a:endParaRPr lang="en-IN" sz="1000" kern="1200" dirty="0"/>
        </a:p>
      </dsp:txBody>
      <dsp:txXfrm>
        <a:off x="908513" y="2730070"/>
        <a:ext cx="1271620" cy="383149"/>
      </dsp:txXfrm>
    </dsp:sp>
    <dsp:sp modelId="{9B37D499-E93F-4331-917E-4686DC1FEAE6}">
      <dsp:nvSpPr>
        <dsp:cNvPr id="0" name=""/>
        <dsp:cNvSpPr/>
      </dsp:nvSpPr>
      <dsp:spPr>
        <a:xfrm>
          <a:off x="2241510" y="2449065"/>
          <a:ext cx="1856992" cy="74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a:latin typeface="Arial" panose="020B0604020202020204" pitchFamily="34" charset="0"/>
              <a:cs typeface="Arial" panose="020B0604020202020204" pitchFamily="34" charset="0"/>
            </a:rPr>
            <a:t>Compute CO2 emissions and required trees</a:t>
          </a:r>
          <a:r>
            <a:rPr lang="en-IN" sz="900" kern="1200" dirty="0">
              <a:latin typeface="Arial" panose="020B0604020202020204" pitchFamily="34" charset="0"/>
              <a:cs typeface="Arial" panose="020B0604020202020204" pitchFamily="34" charset="0"/>
            </a:rPr>
            <a:t> </a:t>
          </a:r>
        </a:p>
      </dsp:txBody>
      <dsp:txXfrm>
        <a:off x="2241510" y="2449065"/>
        <a:ext cx="1856992" cy="742870"/>
      </dsp:txXfrm>
    </dsp:sp>
    <dsp:sp modelId="{9881438A-4476-4461-8CEC-70AA30AA8D86}">
      <dsp:nvSpPr>
        <dsp:cNvPr id="0" name=""/>
        <dsp:cNvSpPr/>
      </dsp:nvSpPr>
      <dsp:spPr>
        <a:xfrm>
          <a:off x="887782" y="3713474"/>
          <a:ext cx="1313084" cy="328289"/>
        </a:xfrm>
        <a:prstGeom prst="roundRect">
          <a:avLst>
            <a:gd name="adj" fmla="val 1667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0" i="0" kern="1200"/>
            <a:t>Output Display</a:t>
          </a:r>
          <a:endParaRPr lang="en-IN" sz="1000" kern="1200" dirty="0"/>
        </a:p>
      </dsp:txBody>
      <dsp:txXfrm>
        <a:off x="903811" y="3729503"/>
        <a:ext cx="1281026" cy="296231"/>
      </dsp:txXfrm>
    </dsp:sp>
    <dsp:sp modelId="{5E9E5837-F5B8-49D1-8DE6-2C33AB2F71C8}">
      <dsp:nvSpPr>
        <dsp:cNvPr id="0" name=""/>
        <dsp:cNvSpPr/>
      </dsp:nvSpPr>
      <dsp:spPr>
        <a:xfrm>
          <a:off x="2354292" y="3331059"/>
          <a:ext cx="1679436" cy="742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en-US" sz="900" b="0" i="0" kern="1200" dirty="0">
              <a:latin typeface="Arial" panose="020B0604020202020204" pitchFamily="34" charset="0"/>
              <a:cs typeface="Arial" panose="020B0604020202020204" pitchFamily="34" charset="0"/>
            </a:rPr>
            <a:t>Show optimal route, emissions data, and environmental impact</a:t>
          </a:r>
          <a:endParaRPr lang="en-IN" sz="900" kern="1200" dirty="0">
            <a:latin typeface="Arial" panose="020B0604020202020204" pitchFamily="34" charset="0"/>
            <a:cs typeface="Arial" panose="020B0604020202020204" pitchFamily="34" charset="0"/>
          </a:endParaRPr>
        </a:p>
      </dsp:txBody>
      <dsp:txXfrm>
        <a:off x="2354292" y="3331059"/>
        <a:ext cx="1679436" cy="74287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1/25/2025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hyperlink" Target="https://openclipart.org/detail/167241/box-by-spack" TargetMode="External"/><Relationship Id="rId5" Type="http://schemas.openxmlformats.org/officeDocument/2006/relationships/image" Target="../media/image7.png"/><Relationship Id="rId4" Type="http://schemas.openxmlformats.org/officeDocument/2006/relationships/hyperlink" Target="https://pixabay.com/fi/avain-lukko-auki-vanha-vuosikerta-2022409/"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diagramLayout" Target="../diagrams/layout1.xml"/><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11" Type="http://schemas.openxmlformats.org/officeDocument/2006/relationships/image" Target="../media/image12.png"/><Relationship Id="rId5" Type="http://schemas.openxmlformats.org/officeDocument/2006/relationships/diagramColors" Target="../diagrams/colors1.xml"/><Relationship Id="rId10" Type="http://schemas.openxmlformats.org/officeDocument/2006/relationships/image" Target="../media/image11.png"/><Relationship Id="rId4" Type="http://schemas.openxmlformats.org/officeDocument/2006/relationships/diagramQuickStyle" Target="../diagrams/quickStyle1.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MEGH06/FedNext.git"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865239" y="1048119"/>
            <a:ext cx="10720209" cy="1213300"/>
          </a:xfrm>
        </p:spPr>
        <p:txBody>
          <a:bodyPr/>
          <a:lstStyle/>
          <a:p>
            <a:r>
              <a:rPr lang="en-US" dirty="0"/>
              <a:t>FEDNEXT</a:t>
            </a:r>
            <a:br>
              <a:rPr lang="en-US" dirty="0"/>
            </a:br>
            <a:r>
              <a:rPr lang="en-US" sz="2800" dirty="0"/>
              <a:t>(a </a:t>
            </a:r>
            <a:r>
              <a:rPr lang="en-IN" sz="2800" b="0" i="0" dirty="0">
                <a:effectLst/>
                <a:latin typeface="__fkGroteskNeue_598ab8"/>
              </a:rPr>
              <a:t>Dynamic Routing System for logistics)</a:t>
            </a:r>
            <a:endParaRPr lang="en-US" sz="2800"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80160" y="3566160"/>
            <a:ext cx="4114800" cy="2651760"/>
          </a:xfrm>
        </p:spPr>
        <p:txBody>
          <a:bodyPr vert="horz" lIns="0" tIns="0" rIns="0" bIns="0" rtlCol="0" anchor="t">
            <a:noAutofit/>
          </a:bodyPr>
          <a:lstStyle/>
          <a:p>
            <a:r>
              <a:rPr lang="en-US" b="1" dirty="0"/>
              <a:t>Team </a:t>
            </a:r>
            <a:r>
              <a:rPr lang="en-US" b="1" dirty="0" err="1"/>
              <a:t>Hackanomaly</a:t>
            </a:r>
            <a:endParaRPr lang="en-US" b="1" dirty="0"/>
          </a:p>
          <a:p>
            <a:pPr>
              <a:buClr>
                <a:schemeClr val="bg2">
                  <a:lumMod val="10000"/>
                </a:schemeClr>
              </a:buClr>
              <a:buFont typeface="Wingdings" panose="05000000000000000000" pitchFamily="2" charset="2"/>
              <a:buChar char="v"/>
            </a:pPr>
            <a:r>
              <a:rPr lang="en-US" dirty="0" err="1"/>
              <a:t>Mehika</a:t>
            </a:r>
            <a:r>
              <a:rPr lang="en-US" dirty="0"/>
              <a:t> JHAVERI (CAPTAIN)</a:t>
            </a:r>
          </a:p>
          <a:p>
            <a:pPr>
              <a:buClr>
                <a:schemeClr val="bg2">
                  <a:lumMod val="10000"/>
                </a:schemeClr>
              </a:buClr>
              <a:buFont typeface="Wingdings" panose="05000000000000000000" pitchFamily="2" charset="2"/>
              <a:buChar char="v"/>
            </a:pPr>
            <a:r>
              <a:rPr lang="en-US" dirty="0"/>
              <a:t>KASHISH MANDHANE</a:t>
            </a:r>
          </a:p>
          <a:p>
            <a:pPr>
              <a:buClr>
                <a:schemeClr val="bg2">
                  <a:lumMod val="10000"/>
                </a:schemeClr>
              </a:buClr>
              <a:buFont typeface="Wingdings" panose="05000000000000000000" pitchFamily="2" charset="2"/>
              <a:buChar char="v"/>
            </a:pPr>
            <a:r>
              <a:rPr lang="en-US" dirty="0"/>
              <a:t>MEGH DAVE</a:t>
            </a:r>
          </a:p>
        </p:txBody>
      </p:sp>
      <p:pic>
        <p:nvPicPr>
          <p:cNvPr id="11" name="Picture Placeholder 10">
            <a:extLst>
              <a:ext uri="{FF2B5EF4-FFF2-40B4-BE49-F238E27FC236}">
                <a16:creationId xmlns:a16="http://schemas.microsoft.com/office/drawing/2014/main" id="{9161852B-5F0E-C2E5-F553-D9CC98AD2DB9}"/>
              </a:ext>
            </a:extLst>
          </p:cNvPr>
          <p:cNvPicPr>
            <a:picLocks noGrp="1" noChangeAspect="1"/>
          </p:cNvPicPr>
          <p:nvPr>
            <p:ph type="pic" sz="quarter" idx="13"/>
          </p:nvPr>
        </p:nvPicPr>
        <p:blipFill>
          <a:blip r:embed="rId2"/>
          <a:srcRect l="6762" r="6762"/>
          <a:stretch>
            <a:fillRect/>
          </a:stretch>
        </p:blipFill>
        <p:spPr>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1FBE-9F5F-B9F7-1AB5-E33E2B8E7C78}"/>
              </a:ext>
            </a:extLst>
          </p:cNvPr>
          <p:cNvSpPr>
            <a:spLocks noGrp="1"/>
          </p:cNvSpPr>
          <p:nvPr>
            <p:ph type="title"/>
          </p:nvPr>
        </p:nvSpPr>
        <p:spPr/>
        <p:txBody>
          <a:bodyPr/>
          <a:lstStyle/>
          <a:p>
            <a:endParaRPr lang="en-IN"/>
          </a:p>
        </p:txBody>
      </p:sp>
      <p:graphicFrame>
        <p:nvGraphicFramePr>
          <p:cNvPr id="5" name="Content Placeholder 4">
            <a:extLst>
              <a:ext uri="{FF2B5EF4-FFF2-40B4-BE49-F238E27FC236}">
                <a16:creationId xmlns:a16="http://schemas.microsoft.com/office/drawing/2014/main" id="{D691C1A3-05AD-6D44-C604-6272A1F61F22}"/>
              </a:ext>
            </a:extLst>
          </p:cNvPr>
          <p:cNvGraphicFramePr>
            <a:graphicFrameLocks noGrp="1"/>
          </p:cNvGraphicFramePr>
          <p:nvPr>
            <p:ph idx="1"/>
            <p:extLst>
              <p:ext uri="{D42A27DB-BD31-4B8C-83A1-F6EECF244321}">
                <p14:modId xmlns:p14="http://schemas.microsoft.com/office/powerpoint/2010/main" val="2033266874"/>
              </p:ext>
            </p:extLst>
          </p:nvPr>
        </p:nvGraphicFramePr>
        <p:xfrm>
          <a:off x="1279525" y="3761509"/>
          <a:ext cx="4114800" cy="2118360"/>
        </p:xfrm>
        <a:graphic>
          <a:graphicData uri="http://schemas.openxmlformats.org/drawingml/2006/table">
            <a:tbl>
              <a:tblPr firstRow="1" bandRow="1">
                <a:tableStyleId>{BC89EF96-8CEA-46FF-86C4-4CE0E7609802}</a:tableStyleId>
              </a:tblPr>
              <a:tblGrid>
                <a:gridCol w="2057400">
                  <a:extLst>
                    <a:ext uri="{9D8B030D-6E8A-4147-A177-3AD203B41FA5}">
                      <a16:colId xmlns:a16="http://schemas.microsoft.com/office/drawing/2014/main" val="1927697876"/>
                    </a:ext>
                  </a:extLst>
                </a:gridCol>
                <a:gridCol w="2057400">
                  <a:extLst>
                    <a:ext uri="{9D8B030D-6E8A-4147-A177-3AD203B41FA5}">
                      <a16:colId xmlns:a16="http://schemas.microsoft.com/office/drawing/2014/main" val="3321495657"/>
                    </a:ext>
                  </a:extLst>
                </a:gridCol>
              </a:tblGrid>
              <a:tr h="174856">
                <a:tc>
                  <a:txBody>
                    <a:bodyPr/>
                    <a:lstStyle/>
                    <a:p>
                      <a:r>
                        <a:rPr lang="en-IN" dirty="0"/>
                        <a:t>Blah </a:t>
                      </a:r>
                      <a:r>
                        <a:rPr lang="en-IN" dirty="0" err="1"/>
                        <a:t>bahl</a:t>
                      </a:r>
                      <a:endParaRPr lang="en-IN" dirty="0"/>
                    </a:p>
                  </a:txBody>
                  <a:tcPr/>
                </a:tc>
                <a:tc>
                  <a:txBody>
                    <a:bodyPr/>
                    <a:lstStyle/>
                    <a:p>
                      <a:r>
                        <a:rPr lang="en-IN" dirty="0"/>
                        <a:t>Donald</a:t>
                      </a:r>
                    </a:p>
                  </a:txBody>
                  <a:tcPr/>
                </a:tc>
                <a:extLst>
                  <a:ext uri="{0D108BD9-81ED-4DB2-BD59-A6C34878D82A}">
                    <a16:rowId xmlns:a16="http://schemas.microsoft.com/office/drawing/2014/main" val="1046583164"/>
                  </a:ext>
                </a:extLst>
              </a:tr>
              <a:tr h="370840">
                <a:tc>
                  <a:txBody>
                    <a:bodyPr/>
                    <a:lstStyle/>
                    <a:p>
                      <a:r>
                        <a:rPr lang="en-IN" dirty="0" err="1"/>
                        <a:t>Afc</a:t>
                      </a:r>
                      <a:r>
                        <a:rPr lang="en-IN" dirty="0"/>
                        <a:t> lorem</a:t>
                      </a:r>
                    </a:p>
                  </a:txBody>
                  <a:tcPr/>
                </a:tc>
                <a:tc>
                  <a:txBody>
                    <a:bodyPr/>
                    <a:lstStyle/>
                    <a:p>
                      <a:r>
                        <a:rPr lang="en-IN" dirty="0"/>
                        <a:t>Mc</a:t>
                      </a:r>
                    </a:p>
                    <a:p>
                      <a:endParaRPr lang="en-IN" dirty="0"/>
                    </a:p>
                  </a:txBody>
                  <a:tcPr/>
                </a:tc>
                <a:extLst>
                  <a:ext uri="{0D108BD9-81ED-4DB2-BD59-A6C34878D82A}">
                    <a16:rowId xmlns:a16="http://schemas.microsoft.com/office/drawing/2014/main" val="87147975"/>
                  </a:ext>
                </a:extLst>
              </a:tr>
              <a:tr h="370840">
                <a:tc>
                  <a:txBody>
                    <a:bodyPr/>
                    <a:lstStyle/>
                    <a:p>
                      <a:r>
                        <a:rPr lang="en-IN" dirty="0" err="1"/>
                        <a:t>ind</a:t>
                      </a:r>
                      <a:endParaRPr lang="en-IN" dirty="0"/>
                    </a:p>
                  </a:txBody>
                  <a:tcPr/>
                </a:tc>
                <a:tc>
                  <a:txBody>
                    <a:bodyPr/>
                    <a:lstStyle/>
                    <a:p>
                      <a:r>
                        <a:rPr lang="en-IN" dirty="0"/>
                        <a:t>ROKO</a:t>
                      </a:r>
                    </a:p>
                  </a:txBody>
                  <a:tcPr/>
                </a:tc>
                <a:extLst>
                  <a:ext uri="{0D108BD9-81ED-4DB2-BD59-A6C34878D82A}">
                    <a16:rowId xmlns:a16="http://schemas.microsoft.com/office/drawing/2014/main" val="3243702295"/>
                  </a:ext>
                </a:extLst>
              </a:tr>
              <a:tr h="370840">
                <a:tc>
                  <a:txBody>
                    <a:bodyPr/>
                    <a:lstStyle/>
                    <a:p>
                      <a:r>
                        <a:rPr lang="en-IN" dirty="0"/>
                        <a:t>Ra</a:t>
                      </a:r>
                    </a:p>
                  </a:txBody>
                  <a:tcPr/>
                </a:tc>
                <a:tc>
                  <a:txBody>
                    <a:bodyPr/>
                    <a:lstStyle/>
                    <a:p>
                      <a:r>
                        <a:rPr lang="en-IN" dirty="0"/>
                        <a:t>Ayo</a:t>
                      </a:r>
                    </a:p>
                  </a:txBody>
                  <a:tcPr/>
                </a:tc>
                <a:extLst>
                  <a:ext uri="{0D108BD9-81ED-4DB2-BD59-A6C34878D82A}">
                    <a16:rowId xmlns:a16="http://schemas.microsoft.com/office/drawing/2014/main" val="3672873221"/>
                  </a:ext>
                </a:extLst>
              </a:tr>
              <a:tr h="370840">
                <a:tc>
                  <a:txBody>
                    <a:bodyPr/>
                    <a:lstStyle/>
                    <a:p>
                      <a:r>
                        <a:rPr lang="en-IN" dirty="0"/>
                        <a:t>River</a:t>
                      </a:r>
                    </a:p>
                  </a:txBody>
                  <a:tcPr/>
                </a:tc>
                <a:tc>
                  <a:txBody>
                    <a:bodyPr/>
                    <a:lstStyle/>
                    <a:p>
                      <a:r>
                        <a:rPr lang="en-IN" dirty="0"/>
                        <a:t>Earth</a:t>
                      </a:r>
                    </a:p>
                  </a:txBody>
                  <a:tcPr/>
                </a:tc>
                <a:extLst>
                  <a:ext uri="{0D108BD9-81ED-4DB2-BD59-A6C34878D82A}">
                    <a16:rowId xmlns:a16="http://schemas.microsoft.com/office/drawing/2014/main" val="1972233339"/>
                  </a:ext>
                </a:extLst>
              </a:tr>
            </a:tbl>
          </a:graphicData>
        </a:graphic>
      </p:graphicFrame>
      <p:pic>
        <p:nvPicPr>
          <p:cNvPr id="7" name="Picture Placeholder 6">
            <a:extLst>
              <a:ext uri="{FF2B5EF4-FFF2-40B4-BE49-F238E27FC236}">
                <a16:creationId xmlns:a16="http://schemas.microsoft.com/office/drawing/2014/main" id="{7C7F317C-5D93-224E-4B3C-903908427A9C}"/>
              </a:ext>
            </a:extLst>
          </p:cNvPr>
          <p:cNvPicPr>
            <a:picLocks noGrp="1" noChangeAspect="1"/>
          </p:cNvPicPr>
          <p:nvPr>
            <p:ph type="pic" sz="quarter" idx="13"/>
          </p:nvPr>
        </p:nvPicPr>
        <p:blipFill>
          <a:blip r:embed="rId2"/>
          <a:srcRect t="15358" b="15358"/>
          <a:stretch>
            <a:fillRect/>
          </a:stretch>
        </p:blipFill>
        <p:spPr/>
      </p:pic>
    </p:spTree>
    <p:extLst>
      <p:ext uri="{BB962C8B-B14F-4D97-AF65-F5344CB8AC3E}">
        <p14:creationId xmlns:p14="http://schemas.microsoft.com/office/powerpoint/2010/main" val="202556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0E1C02E-CAAD-6EAF-9B27-E5B92457A35A}"/>
              </a:ext>
            </a:extLst>
          </p:cNvPr>
          <p:cNvSpPr/>
          <p:nvPr/>
        </p:nvSpPr>
        <p:spPr>
          <a:xfrm>
            <a:off x="1061885" y="324465"/>
            <a:ext cx="9566788" cy="11110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a:latin typeface="+mj-lt"/>
              </a:rPr>
              <a:t>Problem Statement</a:t>
            </a:r>
          </a:p>
        </p:txBody>
      </p:sp>
      <p:pic>
        <p:nvPicPr>
          <p:cNvPr id="12" name="Picture 11">
            <a:extLst>
              <a:ext uri="{FF2B5EF4-FFF2-40B4-BE49-F238E27FC236}">
                <a16:creationId xmlns:a16="http://schemas.microsoft.com/office/drawing/2014/main" id="{7D4E9FF6-6931-F699-7E11-92F5845F49EC}"/>
              </a:ext>
            </a:extLst>
          </p:cNvPr>
          <p:cNvPicPr>
            <a:picLocks noChangeAspect="1"/>
          </p:cNvPicPr>
          <p:nvPr/>
        </p:nvPicPr>
        <p:blipFill>
          <a:blip r:embed="rId2"/>
          <a:stretch>
            <a:fillRect/>
          </a:stretch>
        </p:blipFill>
        <p:spPr>
          <a:xfrm>
            <a:off x="1622323" y="1643955"/>
            <a:ext cx="8445912" cy="46457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CC44FAAE-6360-EF35-0A99-5514AB1B9B4A}"/>
              </a:ext>
            </a:extLst>
          </p:cNvPr>
          <p:cNvSpPr/>
          <p:nvPr/>
        </p:nvSpPr>
        <p:spPr>
          <a:xfrm>
            <a:off x="1160205" y="378543"/>
            <a:ext cx="3588774" cy="589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Idea/Solution/Prototype</a:t>
            </a:r>
          </a:p>
        </p:txBody>
      </p:sp>
      <p:sp>
        <p:nvSpPr>
          <p:cNvPr id="8" name="Rectangle: Rounded Corners 7">
            <a:extLst>
              <a:ext uri="{FF2B5EF4-FFF2-40B4-BE49-F238E27FC236}">
                <a16:creationId xmlns:a16="http://schemas.microsoft.com/office/drawing/2014/main" id="{F6790AB8-1AB1-D59E-6E46-0D7D327F67CE}"/>
              </a:ext>
            </a:extLst>
          </p:cNvPr>
          <p:cNvSpPr/>
          <p:nvPr/>
        </p:nvSpPr>
        <p:spPr>
          <a:xfrm>
            <a:off x="560439" y="378543"/>
            <a:ext cx="511277" cy="589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95159BF2-E5AE-CF78-FDFF-0A0DBA33DCDC}"/>
              </a:ext>
            </a:extLst>
          </p:cNvPr>
          <p:cNvPicPr>
            <a:picLocks noChangeAspect="1"/>
          </p:cNvPicPr>
          <p:nvPr/>
        </p:nvPicPr>
        <p:blipFill>
          <a:blip r:embed="rId2"/>
          <a:stretch>
            <a:fillRect/>
          </a:stretch>
        </p:blipFill>
        <p:spPr>
          <a:xfrm flipH="1">
            <a:off x="560437" y="378543"/>
            <a:ext cx="511276" cy="589935"/>
          </a:xfrm>
          <a:prstGeom prst="rect">
            <a:avLst/>
          </a:prstGeom>
        </p:spPr>
      </p:pic>
      <p:sp>
        <p:nvSpPr>
          <p:cNvPr id="11" name="Rectangle: Rounded Corners 10">
            <a:extLst>
              <a:ext uri="{FF2B5EF4-FFF2-40B4-BE49-F238E27FC236}">
                <a16:creationId xmlns:a16="http://schemas.microsoft.com/office/drawing/2014/main" id="{5DABA63C-89BA-545E-32F8-2F8C863C4006}"/>
              </a:ext>
            </a:extLst>
          </p:cNvPr>
          <p:cNvSpPr/>
          <p:nvPr/>
        </p:nvSpPr>
        <p:spPr>
          <a:xfrm>
            <a:off x="108155" y="1037302"/>
            <a:ext cx="6331974" cy="2664542"/>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1</a:t>
            </a:r>
            <a:r>
              <a:rPr lang="en-US" sz="1200" b="1" dirty="0">
                <a:solidFill>
                  <a:schemeClr val="tx1"/>
                </a:solidFill>
              </a:rPr>
              <a:t>. </a:t>
            </a:r>
            <a:r>
              <a:rPr lang="en-US" sz="1200" b="1" dirty="0">
                <a:solidFill>
                  <a:schemeClr val="tx1"/>
                </a:solidFill>
                <a:latin typeface="Arial" panose="020B0604020202020204" pitchFamily="34" charset="0"/>
                <a:cs typeface="Arial" panose="020B0604020202020204" pitchFamily="34" charset="0"/>
              </a:rPr>
              <a:t>Idea </a:t>
            </a:r>
            <a:r>
              <a:rPr lang="en-US" sz="1200" dirty="0">
                <a:solidFill>
                  <a:schemeClr val="tx1"/>
                </a:solidFill>
                <a:latin typeface="Arial" panose="020B0604020202020204" pitchFamily="34" charset="0"/>
                <a:cs typeface="Arial" panose="020B0604020202020204" pitchFamily="34" charset="0"/>
              </a:rPr>
              <a:t>Develop a dynamic routing system that leverages real-time traffic, weather, and vehicle data to optimize delivery routes for logistics companies, enhancing efficiency and reducing environmental impact.</a:t>
            </a:r>
          </a:p>
          <a:p>
            <a:endParaRPr lang="en-US" sz="1200" dirty="0">
              <a:solidFill>
                <a:schemeClr val="tx1"/>
              </a:solidFill>
              <a:latin typeface="Arial" panose="020B0604020202020204" pitchFamily="34" charset="0"/>
              <a:cs typeface="Arial" panose="020B0604020202020204" pitchFamily="34" charset="0"/>
            </a:endParaRPr>
          </a:p>
          <a:p>
            <a:r>
              <a:rPr lang="en-US" sz="1200" dirty="0">
                <a:solidFill>
                  <a:schemeClr val="tx1"/>
                </a:solidFill>
                <a:latin typeface="Arial" panose="020B0604020202020204" pitchFamily="34" charset="0"/>
                <a:cs typeface="Arial" panose="020B0604020202020204" pitchFamily="34" charset="0"/>
              </a:rPr>
              <a:t>2. </a:t>
            </a:r>
            <a:r>
              <a:rPr lang="en-US" sz="1200" b="1" dirty="0">
                <a:solidFill>
                  <a:schemeClr val="tx1"/>
                </a:solidFill>
                <a:latin typeface="Arial" panose="020B0604020202020204" pitchFamily="34" charset="0"/>
                <a:cs typeface="Arial" panose="020B0604020202020204" pitchFamily="34" charset="0"/>
              </a:rPr>
              <a:t>Solution:</a:t>
            </a:r>
            <a:r>
              <a:rPr lang="en-US" sz="1200" dirty="0">
                <a:solidFill>
                  <a:schemeClr val="tx1"/>
                </a:solidFill>
                <a:latin typeface="Arial" panose="020B0604020202020204" pitchFamily="34" charset="0"/>
                <a:cs typeface="Arial" panose="020B0604020202020204" pitchFamily="34" charset="0"/>
              </a:rPr>
              <a:t> Integrate multiple APIs, including Google Maps for routing, TomTom for traffic data, and AQICN for weather conditions, to provide users with the best route options and emissions estimates based on their vehicle specifications.</a:t>
            </a:r>
          </a:p>
          <a:p>
            <a:endParaRPr lang="en-US" sz="1200" dirty="0">
              <a:solidFill>
                <a:schemeClr val="tx1"/>
              </a:solidFill>
              <a:latin typeface="Arial" panose="020B0604020202020204" pitchFamily="34" charset="0"/>
              <a:cs typeface="Arial" panose="020B0604020202020204" pitchFamily="34" charset="0"/>
            </a:endParaRPr>
          </a:p>
          <a:p>
            <a:r>
              <a:rPr lang="en-US" sz="1200" dirty="0">
                <a:solidFill>
                  <a:schemeClr val="tx1"/>
                </a:solidFill>
                <a:latin typeface="Arial" panose="020B0604020202020204" pitchFamily="34" charset="0"/>
                <a:cs typeface="Arial" panose="020B0604020202020204" pitchFamily="34" charset="0"/>
              </a:rPr>
              <a:t>3</a:t>
            </a:r>
            <a:r>
              <a:rPr lang="en-US" sz="1200" b="1" dirty="0">
                <a:solidFill>
                  <a:schemeClr val="tx1"/>
                </a:solidFill>
                <a:latin typeface="Arial" panose="020B0604020202020204" pitchFamily="34" charset="0"/>
                <a:cs typeface="Arial" panose="020B0604020202020204" pitchFamily="34" charset="0"/>
              </a:rPr>
              <a:t>. Prototype </a:t>
            </a:r>
            <a:r>
              <a:rPr lang="en-US" sz="1200" dirty="0">
                <a:solidFill>
                  <a:schemeClr val="tx1"/>
                </a:solidFill>
                <a:latin typeface="Arial" panose="020B0604020202020204" pitchFamily="34" charset="0"/>
                <a:cs typeface="Arial" panose="020B0604020202020204" pitchFamily="34" charset="0"/>
              </a:rPr>
              <a:t>Create a user-friendly web application that allows users to input vehicle details and destinations, dynamically displaying optimal routes on a map while providing real-time updates and emissions calculations.</a:t>
            </a:r>
            <a:endParaRPr lang="en-IN" sz="1200" dirty="0">
              <a:solidFill>
                <a:schemeClr val="tx1"/>
              </a:solidFill>
              <a:latin typeface="Arial" panose="020B060402020202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0BC9D3E8-23F2-278B-F890-626BE80811C6}"/>
              </a:ext>
            </a:extLst>
          </p:cNvPr>
          <p:cNvSpPr/>
          <p:nvPr/>
        </p:nvSpPr>
        <p:spPr>
          <a:xfrm>
            <a:off x="816075" y="3962400"/>
            <a:ext cx="3588774" cy="589935"/>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Solution Approach</a:t>
            </a:r>
          </a:p>
        </p:txBody>
      </p:sp>
      <p:pic>
        <p:nvPicPr>
          <p:cNvPr id="15" name="Picture 14">
            <a:extLst>
              <a:ext uri="{FF2B5EF4-FFF2-40B4-BE49-F238E27FC236}">
                <a16:creationId xmlns:a16="http://schemas.microsoft.com/office/drawing/2014/main" id="{53CC4AB0-7B0F-7414-82AF-3F97A81C3950}"/>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flipH="1">
            <a:off x="304799" y="4021900"/>
            <a:ext cx="511276" cy="470933"/>
          </a:xfrm>
          <a:prstGeom prst="rect">
            <a:avLst/>
          </a:prstGeom>
        </p:spPr>
      </p:pic>
      <p:sp>
        <p:nvSpPr>
          <p:cNvPr id="16" name="Rectangle: Rounded Corners 15">
            <a:extLst>
              <a:ext uri="{FF2B5EF4-FFF2-40B4-BE49-F238E27FC236}">
                <a16:creationId xmlns:a16="http://schemas.microsoft.com/office/drawing/2014/main" id="{2E62D6C8-233C-711D-A29D-EAC57E32CE10}"/>
              </a:ext>
            </a:extLst>
          </p:cNvPr>
          <p:cNvSpPr/>
          <p:nvPr/>
        </p:nvSpPr>
        <p:spPr>
          <a:xfrm>
            <a:off x="108155" y="4621159"/>
            <a:ext cx="11975690" cy="1779639"/>
          </a:xfrm>
          <a:prstGeom prst="roundRect">
            <a:avLst/>
          </a:prstGeom>
          <a:solidFill>
            <a:srgbClr val="D2FC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1200" b="1" i="0" dirty="0">
                <a:solidFill>
                  <a:schemeClr val="tx1"/>
                </a:solidFill>
                <a:effectLst/>
                <a:latin typeface="Arial" panose="020B0604020202020204" pitchFamily="34" charset="0"/>
                <a:cs typeface="Arial" panose="020B0604020202020204" pitchFamily="34" charset="0"/>
              </a:rPr>
              <a:t>Real-Time Data Integration</a:t>
            </a:r>
            <a:r>
              <a:rPr lang="en-US" sz="1200" b="0" i="0" dirty="0">
                <a:solidFill>
                  <a:schemeClr val="tx1"/>
                </a:solidFill>
                <a:effectLst/>
                <a:latin typeface="Arial" panose="020B0604020202020204" pitchFamily="34" charset="0"/>
                <a:cs typeface="Arial" panose="020B0604020202020204" pitchFamily="34" charset="0"/>
              </a:rPr>
              <a:t>: Utilize APIs from Google Maps, TomTom, and AQICN to gather real-time traffic, weather, and route information. This integration enables the system to dynamically adjust routes based on current conditions, ensuring timely deliveries while minimizing delays.</a:t>
            </a:r>
          </a:p>
          <a:p>
            <a:pPr algn="l">
              <a:buFont typeface="+mj-lt"/>
              <a:buAutoNum type="arabicPeriod"/>
            </a:pPr>
            <a:r>
              <a:rPr lang="en-US" sz="1200" b="1" i="0" dirty="0">
                <a:solidFill>
                  <a:schemeClr val="tx1"/>
                </a:solidFill>
                <a:effectLst/>
                <a:latin typeface="Arial" panose="020B0604020202020204" pitchFamily="34" charset="0"/>
                <a:cs typeface="Arial" panose="020B0604020202020204" pitchFamily="34" charset="0"/>
              </a:rPr>
              <a:t>Smart Routing Algorithms</a:t>
            </a:r>
            <a:r>
              <a:rPr lang="en-US" sz="1200" b="0" i="0" dirty="0">
                <a:solidFill>
                  <a:schemeClr val="tx1"/>
                </a:solidFill>
                <a:effectLst/>
                <a:latin typeface="Arial" panose="020B0604020202020204" pitchFamily="34" charset="0"/>
                <a:cs typeface="Arial" panose="020B0604020202020204" pitchFamily="34" charset="0"/>
              </a:rPr>
              <a:t>: Develop intelligent algorithms that optimize delivery routes by considering factors such as traffic patterns, delivery schedules, and vehicle specifications. This approach reduces idle time and fuel consumption, enhancing overall operational efficiency for delivery personnel.</a:t>
            </a:r>
          </a:p>
          <a:p>
            <a:pPr algn="l">
              <a:buFont typeface="+mj-lt"/>
              <a:buAutoNum type="arabicPeriod"/>
            </a:pPr>
            <a:r>
              <a:rPr lang="en-US" sz="1200" b="1" i="0" dirty="0">
                <a:solidFill>
                  <a:schemeClr val="tx1"/>
                </a:solidFill>
                <a:effectLst/>
                <a:latin typeface="Arial" panose="020B0604020202020204" pitchFamily="34" charset="0"/>
                <a:cs typeface="Arial" panose="020B0604020202020204" pitchFamily="34" charset="0"/>
              </a:rPr>
              <a:t>Sustainability Metrics</a:t>
            </a:r>
            <a:r>
              <a:rPr lang="en-US" sz="1200" b="0" i="0" dirty="0">
                <a:solidFill>
                  <a:schemeClr val="tx1"/>
                </a:solidFill>
                <a:effectLst/>
                <a:latin typeface="Arial" panose="020B0604020202020204" pitchFamily="34" charset="0"/>
                <a:cs typeface="Arial" panose="020B0604020202020204" pitchFamily="34" charset="0"/>
              </a:rPr>
              <a:t>: Implement features that calculate CO2 emissions for each route and predict the number of trees required to offset this carbon footprint. By providing insights into environmental impact, the system reinforces the company's commitment to sustainability and encourages eco-friendly practices among drivers.</a:t>
            </a:r>
          </a:p>
          <a:p>
            <a:r>
              <a:rPr lang="en-US" sz="1200" dirty="0">
                <a:solidFill>
                  <a:schemeClr val="tx1"/>
                </a:solidFill>
                <a:latin typeface="Arial" panose="020B0604020202020204" pitchFamily="34" charset="0"/>
                <a:cs typeface="Arial" panose="020B0604020202020204" pitchFamily="34" charset="0"/>
              </a:rPr>
              <a:t>.</a:t>
            </a:r>
            <a:endParaRPr lang="en-IN" sz="1200" dirty="0">
              <a:solidFill>
                <a:schemeClr val="tx1"/>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62EC7F10-8CC0-9BD5-5021-C048F19A4386}"/>
              </a:ext>
            </a:extLst>
          </p:cNvPr>
          <p:cNvSpPr/>
          <p:nvPr/>
        </p:nvSpPr>
        <p:spPr>
          <a:xfrm>
            <a:off x="6599738" y="835740"/>
            <a:ext cx="5383162" cy="312666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Font typeface="+mj-lt"/>
              <a:buAutoNum type="arabicPeriod"/>
            </a:pPr>
            <a:r>
              <a:rPr lang="en-US" sz="1200" b="1" i="0" dirty="0">
                <a:solidFill>
                  <a:schemeClr val="tx1"/>
                </a:solidFill>
                <a:effectLst/>
                <a:latin typeface="Arial" panose="020B0604020202020204" pitchFamily="34" charset="0"/>
                <a:cs typeface="Arial" panose="020B0604020202020204" pitchFamily="34" charset="0"/>
              </a:rPr>
              <a:t>Smart Delivery System</a:t>
            </a:r>
            <a:r>
              <a:rPr lang="en-US" sz="1200" b="0" i="0" dirty="0">
                <a:solidFill>
                  <a:schemeClr val="tx1"/>
                </a:solidFill>
                <a:effectLst/>
                <a:latin typeface="Arial" panose="020B0604020202020204" pitchFamily="34" charset="0"/>
                <a:cs typeface="Arial" panose="020B0604020202020204" pitchFamily="34" charset="0"/>
              </a:rPr>
              <a:t>: Implement an intelligent routing system that optimizes delivery schedules using FedEx data of deliveries and making a model for it </a:t>
            </a:r>
            <a:r>
              <a:rPr lang="en-US" sz="1200" b="0" i="0" dirty="0" err="1">
                <a:solidFill>
                  <a:schemeClr val="tx1"/>
                </a:solidFill>
                <a:effectLst/>
                <a:latin typeface="Arial" panose="020B0604020202020204" pitchFamily="34" charset="0"/>
                <a:cs typeface="Arial" panose="020B0604020202020204" pitchFamily="34" charset="0"/>
              </a:rPr>
              <a:t>it</a:t>
            </a:r>
            <a:r>
              <a:rPr lang="en-US" sz="1200" b="0" i="0" dirty="0">
                <a:solidFill>
                  <a:schemeClr val="tx1"/>
                </a:solidFill>
                <a:effectLst/>
                <a:latin typeface="Arial" panose="020B0604020202020204" pitchFamily="34" charset="0"/>
                <a:cs typeface="Arial" panose="020B0604020202020204" pitchFamily="34" charset="0"/>
              </a:rPr>
              <a:t> will mainly focus on , reducing time spent in traffic and idle time at signals. This enhances driver productivity and decreases fuel consumption.</a:t>
            </a:r>
          </a:p>
          <a:p>
            <a:pPr algn="l">
              <a:buFont typeface="+mj-lt"/>
              <a:buAutoNum type="arabicPeriod"/>
            </a:pPr>
            <a:r>
              <a:rPr lang="en-US" sz="1200" b="1" i="0" dirty="0">
                <a:solidFill>
                  <a:schemeClr val="tx1"/>
                </a:solidFill>
                <a:effectLst/>
                <a:latin typeface="Arial" panose="020B0604020202020204" pitchFamily="34" charset="0"/>
                <a:cs typeface="Arial" panose="020B0604020202020204" pitchFamily="34" charset="0"/>
              </a:rPr>
              <a:t>Environmental Impact Tracking</a:t>
            </a:r>
            <a:r>
              <a:rPr lang="en-US" sz="1200" b="0" i="0" dirty="0">
                <a:solidFill>
                  <a:schemeClr val="tx1"/>
                </a:solidFill>
                <a:effectLst/>
                <a:latin typeface="Arial" panose="020B0604020202020204" pitchFamily="34" charset="0"/>
                <a:cs typeface="Arial" panose="020B0604020202020204" pitchFamily="34" charset="0"/>
              </a:rPr>
              <a:t>: Calculate CO2 emissions for each delivery route and predict the number of trees needed to offset this carbon footprint. This feature emphasizes the company's commitment to sustainability through its initiative, </a:t>
            </a:r>
            <a:r>
              <a:rPr lang="en-US" sz="1200" b="1" i="0" dirty="0" err="1">
                <a:solidFill>
                  <a:schemeClr val="tx1"/>
                </a:solidFill>
                <a:effectLst/>
                <a:latin typeface="Arial" panose="020B0604020202020204" pitchFamily="34" charset="0"/>
                <a:cs typeface="Arial" panose="020B0604020202020204" pitchFamily="34" charset="0"/>
              </a:rPr>
              <a:t>FednExt</a:t>
            </a:r>
            <a:r>
              <a:rPr lang="en-US" sz="1200" b="1" i="0" dirty="0">
                <a:solidFill>
                  <a:schemeClr val="tx1"/>
                </a:solidFill>
                <a:effectLst/>
                <a:latin typeface="Arial" panose="020B0604020202020204" pitchFamily="34" charset="0"/>
                <a:cs typeface="Arial" panose="020B0604020202020204" pitchFamily="34" charset="0"/>
              </a:rPr>
              <a:t>,</a:t>
            </a:r>
            <a:r>
              <a:rPr lang="en-US" sz="1200" b="0" i="0" dirty="0">
                <a:solidFill>
                  <a:schemeClr val="tx1"/>
                </a:solidFill>
                <a:effectLst/>
                <a:latin typeface="Arial" panose="020B0604020202020204" pitchFamily="34" charset="0"/>
                <a:cs typeface="Arial" panose="020B0604020202020204" pitchFamily="34" charset="0"/>
              </a:rPr>
              <a:t> which focuses on planting trees and caring for the next gen</a:t>
            </a:r>
          </a:p>
          <a:p>
            <a:pPr algn="l">
              <a:buFont typeface="+mj-lt"/>
              <a:buAutoNum type="arabicPeriod"/>
            </a:pPr>
            <a:r>
              <a:rPr lang="en-US" sz="1200" b="1" i="0" dirty="0">
                <a:solidFill>
                  <a:schemeClr val="tx1"/>
                </a:solidFill>
                <a:effectLst/>
                <a:latin typeface="Arial" panose="020B0604020202020204" pitchFamily="34" charset="0"/>
                <a:cs typeface="Arial" panose="020B0604020202020204" pitchFamily="34" charset="0"/>
              </a:rPr>
              <a:t>Fuel Efficiency Insights</a:t>
            </a:r>
            <a:r>
              <a:rPr lang="en-US" sz="1200" b="0" i="0" dirty="0">
                <a:solidFill>
                  <a:schemeClr val="tx1"/>
                </a:solidFill>
                <a:effectLst/>
                <a:latin typeface="Arial" panose="020B0604020202020204" pitchFamily="34" charset="0"/>
                <a:cs typeface="Arial" panose="020B0604020202020204" pitchFamily="34" charset="0"/>
              </a:rPr>
              <a:t>: Provide drivers with insights into their fuel usage patterns, helping them adopt more efficient driving habits This can help company analyze their steps towards being environment friendly and</a:t>
            </a:r>
            <a:r>
              <a:rPr lang="en-US" sz="1200" b="0" i="0" dirty="0">
                <a:effectLst/>
                <a:latin typeface="Arial" panose="020B0604020202020204" pitchFamily="34" charset="0"/>
                <a:cs typeface="Arial" panose="020B0604020202020204" pitchFamily="34" charset="0"/>
              </a:rPr>
              <a:t> </a:t>
            </a:r>
            <a:r>
              <a:rPr lang="en-US" sz="1200" b="0" i="0" dirty="0">
                <a:solidFill>
                  <a:schemeClr val="tx1"/>
                </a:solidFill>
                <a:effectLst/>
                <a:latin typeface="Arial" panose="020B0604020202020204" pitchFamily="34" charset="0"/>
                <a:cs typeface="Arial" panose="020B0604020202020204" pitchFamily="34" charset="0"/>
              </a:rPr>
              <a:t>further reduce emissions.</a:t>
            </a:r>
          </a:p>
        </p:txBody>
      </p:sp>
      <p:sp>
        <p:nvSpPr>
          <p:cNvPr id="18" name="Rectangle: Rounded Corners 17">
            <a:extLst>
              <a:ext uri="{FF2B5EF4-FFF2-40B4-BE49-F238E27FC236}">
                <a16:creationId xmlns:a16="http://schemas.microsoft.com/office/drawing/2014/main" id="{A9261250-3BA2-5569-0F87-2705D56F8950}"/>
              </a:ext>
            </a:extLst>
          </p:cNvPr>
          <p:cNvSpPr/>
          <p:nvPr/>
        </p:nvSpPr>
        <p:spPr>
          <a:xfrm>
            <a:off x="7443023" y="117479"/>
            <a:ext cx="4050890" cy="589935"/>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Black" panose="020B0A04020102020204" pitchFamily="34" charset="0"/>
              </a:rPr>
              <a:t>Innovation and Uniqueness</a:t>
            </a:r>
          </a:p>
        </p:txBody>
      </p:sp>
      <p:pic>
        <p:nvPicPr>
          <p:cNvPr id="19" name="Picture 18">
            <a:extLst>
              <a:ext uri="{FF2B5EF4-FFF2-40B4-BE49-F238E27FC236}">
                <a16:creationId xmlns:a16="http://schemas.microsoft.com/office/drawing/2014/main" id="{D743F92D-92B0-685C-04E6-6056DE45DD34}"/>
              </a:ext>
            </a:extLst>
          </p:cNvPr>
          <p:cNvPicPr>
            <a:picLocks noChangeAspect="1"/>
          </p:cNvPicPr>
          <p:nvPr/>
        </p:nvPicPr>
        <p:blipFill>
          <a:blip r:embed="rId5">
            <a:extLst>
              <a:ext uri="{837473B0-CC2E-450A-ABE3-18F120FF3D39}">
                <a1611:picAttrSrcUrl xmlns:a1611="http://schemas.microsoft.com/office/drawing/2016/11/main" r:id="rId6"/>
              </a:ext>
            </a:extLst>
          </a:blip>
          <a:srcRect/>
          <a:stretch/>
        </p:blipFill>
        <p:spPr>
          <a:xfrm flipH="1">
            <a:off x="6931744" y="254543"/>
            <a:ext cx="511276" cy="394534"/>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5ADE-6A59-CF09-F485-9866C25ABC20}"/>
              </a:ext>
            </a:extLst>
          </p:cNvPr>
          <p:cNvSpPr>
            <a:spLocks noGrp="1"/>
          </p:cNvSpPr>
          <p:nvPr>
            <p:ph type="title"/>
          </p:nvPr>
        </p:nvSpPr>
        <p:spPr>
          <a:xfrm>
            <a:off x="1280160" y="91440"/>
            <a:ext cx="9601200" cy="914400"/>
          </a:xfrm>
        </p:spPr>
        <p:txBody>
          <a:bodyPr/>
          <a:lstStyle/>
          <a:p>
            <a:pPr algn="ctr"/>
            <a:r>
              <a:rPr lang="en-IN" b="1" dirty="0"/>
              <a:t>Technical Approach</a:t>
            </a:r>
          </a:p>
        </p:txBody>
      </p:sp>
      <p:graphicFrame>
        <p:nvGraphicFramePr>
          <p:cNvPr id="4" name="Diagram 3">
            <a:extLst>
              <a:ext uri="{FF2B5EF4-FFF2-40B4-BE49-F238E27FC236}">
                <a16:creationId xmlns:a16="http://schemas.microsoft.com/office/drawing/2014/main" id="{956AE313-0A12-30DB-402C-0A404A318C33}"/>
              </a:ext>
            </a:extLst>
          </p:cNvPr>
          <p:cNvGraphicFramePr/>
          <p:nvPr>
            <p:extLst>
              <p:ext uri="{D42A27DB-BD31-4B8C-83A1-F6EECF244321}">
                <p14:modId xmlns:p14="http://schemas.microsoft.com/office/powerpoint/2010/main" val="926308056"/>
              </p:ext>
            </p:extLst>
          </p:nvPr>
        </p:nvGraphicFramePr>
        <p:xfrm>
          <a:off x="650240" y="719666"/>
          <a:ext cx="7589520" cy="6046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Down 4">
            <a:extLst>
              <a:ext uri="{FF2B5EF4-FFF2-40B4-BE49-F238E27FC236}">
                <a16:creationId xmlns:a16="http://schemas.microsoft.com/office/drawing/2014/main" id="{39EF30AC-4BF7-7C1E-48DA-6DD1928761C0}"/>
              </a:ext>
            </a:extLst>
          </p:cNvPr>
          <p:cNvSpPr/>
          <p:nvPr/>
        </p:nvSpPr>
        <p:spPr>
          <a:xfrm>
            <a:off x="2143760" y="1117600"/>
            <a:ext cx="101600" cy="516466"/>
          </a:xfrm>
          <a:prstGeom prst="down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a:extLst>
              <a:ext uri="{FF2B5EF4-FFF2-40B4-BE49-F238E27FC236}">
                <a16:creationId xmlns:a16="http://schemas.microsoft.com/office/drawing/2014/main" id="{6935B890-16ED-4AB4-2A2F-E8927EF9738F}"/>
              </a:ext>
            </a:extLst>
          </p:cNvPr>
          <p:cNvSpPr/>
          <p:nvPr/>
        </p:nvSpPr>
        <p:spPr>
          <a:xfrm>
            <a:off x="2143760" y="2004059"/>
            <a:ext cx="101600" cy="516466"/>
          </a:xfrm>
          <a:prstGeom prst="down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Down 6">
            <a:extLst>
              <a:ext uri="{FF2B5EF4-FFF2-40B4-BE49-F238E27FC236}">
                <a16:creationId xmlns:a16="http://schemas.microsoft.com/office/drawing/2014/main" id="{094E0E0B-755E-50EE-D5A5-6A13589A3919}"/>
              </a:ext>
            </a:extLst>
          </p:cNvPr>
          <p:cNvSpPr/>
          <p:nvPr/>
        </p:nvSpPr>
        <p:spPr>
          <a:xfrm flipH="1">
            <a:off x="2143760" y="2912534"/>
            <a:ext cx="101600" cy="516466"/>
          </a:xfrm>
          <a:prstGeom prst="down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4D4DE50C-7B63-DB61-5646-D18BA1543C19}"/>
              </a:ext>
            </a:extLst>
          </p:cNvPr>
          <p:cNvSpPr/>
          <p:nvPr/>
        </p:nvSpPr>
        <p:spPr>
          <a:xfrm>
            <a:off x="2143760" y="3889584"/>
            <a:ext cx="101600" cy="516466"/>
          </a:xfrm>
          <a:prstGeom prst="down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50175FE2-8948-7F66-09EE-107604D49527}"/>
              </a:ext>
            </a:extLst>
          </p:cNvPr>
          <p:cNvSpPr/>
          <p:nvPr/>
        </p:nvSpPr>
        <p:spPr>
          <a:xfrm>
            <a:off x="5769935" y="661245"/>
            <a:ext cx="4937760" cy="3718560"/>
          </a:xfrm>
          <a:prstGeom prst="roundRect">
            <a:avLst/>
          </a:prstGeom>
          <a:solidFill>
            <a:schemeClr val="bg2"/>
          </a:solidFill>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96DCBADE-7A16-F65D-D9AE-22C1718E744F}"/>
              </a:ext>
            </a:extLst>
          </p:cNvPr>
          <p:cNvSpPr/>
          <p:nvPr/>
        </p:nvSpPr>
        <p:spPr>
          <a:xfrm>
            <a:off x="7381240" y="2199639"/>
            <a:ext cx="1717040" cy="51646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Tech stack</a:t>
            </a:r>
          </a:p>
        </p:txBody>
      </p:sp>
      <p:sp>
        <p:nvSpPr>
          <p:cNvPr id="11" name="Rectangle: Rounded Corners 10">
            <a:extLst>
              <a:ext uri="{FF2B5EF4-FFF2-40B4-BE49-F238E27FC236}">
                <a16:creationId xmlns:a16="http://schemas.microsoft.com/office/drawing/2014/main" id="{AE1EFE81-8A8A-007A-A529-2DBD6F6D4E93}"/>
              </a:ext>
            </a:extLst>
          </p:cNvPr>
          <p:cNvSpPr/>
          <p:nvPr/>
        </p:nvSpPr>
        <p:spPr>
          <a:xfrm>
            <a:off x="6736080" y="918632"/>
            <a:ext cx="1036320" cy="10016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E3095E11-47BA-68FE-E8EB-19B6C4AAAE3A}"/>
              </a:ext>
            </a:extLst>
          </p:cNvPr>
          <p:cNvPicPr>
            <a:picLocks noChangeAspect="1"/>
          </p:cNvPicPr>
          <p:nvPr/>
        </p:nvPicPr>
        <p:blipFill>
          <a:blip r:embed="rId7"/>
          <a:stretch>
            <a:fillRect/>
          </a:stretch>
        </p:blipFill>
        <p:spPr>
          <a:xfrm>
            <a:off x="6868160" y="1015154"/>
            <a:ext cx="772160" cy="772160"/>
          </a:xfrm>
          <a:prstGeom prst="rect">
            <a:avLst/>
          </a:prstGeom>
        </p:spPr>
      </p:pic>
      <p:sp>
        <p:nvSpPr>
          <p:cNvPr id="13" name="Rectangle: Rounded Corners 12">
            <a:extLst>
              <a:ext uri="{FF2B5EF4-FFF2-40B4-BE49-F238E27FC236}">
                <a16:creationId xmlns:a16="http://schemas.microsoft.com/office/drawing/2014/main" id="{697DE33C-D84A-69A7-9994-C6F8E9E51F29}"/>
              </a:ext>
            </a:extLst>
          </p:cNvPr>
          <p:cNvSpPr/>
          <p:nvPr/>
        </p:nvSpPr>
        <p:spPr>
          <a:xfrm>
            <a:off x="8067040" y="883919"/>
            <a:ext cx="1036320" cy="10016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B3C7B7FF-6629-8AD0-3D3B-3BF219F8921A}"/>
              </a:ext>
            </a:extLst>
          </p:cNvPr>
          <p:cNvSpPr/>
          <p:nvPr/>
        </p:nvSpPr>
        <p:spPr>
          <a:xfrm>
            <a:off x="9560560" y="1260685"/>
            <a:ext cx="1036320" cy="10016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5AFE5565-B7B0-53B3-A97F-E1B41F07CA49}"/>
              </a:ext>
            </a:extLst>
          </p:cNvPr>
          <p:cNvSpPr/>
          <p:nvPr/>
        </p:nvSpPr>
        <p:spPr>
          <a:xfrm>
            <a:off x="9530080" y="2407494"/>
            <a:ext cx="1036320" cy="10016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1CA78F9-8AA2-6AFA-6AC1-6E8D55D80CDA}"/>
              </a:ext>
            </a:extLst>
          </p:cNvPr>
          <p:cNvSpPr/>
          <p:nvPr/>
        </p:nvSpPr>
        <p:spPr>
          <a:xfrm>
            <a:off x="6903442" y="3166107"/>
            <a:ext cx="1036320" cy="10016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5533CA60-907A-7146-9567-E98B77338E9A}"/>
              </a:ext>
            </a:extLst>
          </p:cNvPr>
          <p:cNvSpPr/>
          <p:nvPr/>
        </p:nvSpPr>
        <p:spPr>
          <a:xfrm>
            <a:off x="6047740" y="2075601"/>
            <a:ext cx="1036320" cy="10016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33FAA61E-AB3D-92DC-B112-CBDBE7D7D357}"/>
              </a:ext>
            </a:extLst>
          </p:cNvPr>
          <p:cNvPicPr>
            <a:picLocks noChangeAspect="1"/>
          </p:cNvPicPr>
          <p:nvPr/>
        </p:nvPicPr>
        <p:blipFill>
          <a:blip r:embed="rId8"/>
          <a:stretch>
            <a:fillRect/>
          </a:stretch>
        </p:blipFill>
        <p:spPr>
          <a:xfrm>
            <a:off x="8238815" y="927944"/>
            <a:ext cx="652130" cy="914400"/>
          </a:xfrm>
          <a:prstGeom prst="rect">
            <a:avLst/>
          </a:prstGeom>
        </p:spPr>
      </p:pic>
      <p:pic>
        <p:nvPicPr>
          <p:cNvPr id="19" name="Picture 18">
            <a:extLst>
              <a:ext uri="{FF2B5EF4-FFF2-40B4-BE49-F238E27FC236}">
                <a16:creationId xmlns:a16="http://schemas.microsoft.com/office/drawing/2014/main" id="{696CFC45-D099-20C8-9417-C9E9EFBF831C}"/>
              </a:ext>
            </a:extLst>
          </p:cNvPr>
          <p:cNvPicPr>
            <a:picLocks noChangeAspect="1"/>
          </p:cNvPicPr>
          <p:nvPr/>
        </p:nvPicPr>
        <p:blipFill>
          <a:blip r:embed="rId9"/>
          <a:stretch>
            <a:fillRect/>
          </a:stretch>
        </p:blipFill>
        <p:spPr>
          <a:xfrm>
            <a:off x="9667240" y="1286510"/>
            <a:ext cx="888643" cy="1001607"/>
          </a:xfrm>
          <a:prstGeom prst="rect">
            <a:avLst/>
          </a:prstGeom>
        </p:spPr>
      </p:pic>
      <p:pic>
        <p:nvPicPr>
          <p:cNvPr id="20" name="Picture 19">
            <a:extLst>
              <a:ext uri="{FF2B5EF4-FFF2-40B4-BE49-F238E27FC236}">
                <a16:creationId xmlns:a16="http://schemas.microsoft.com/office/drawing/2014/main" id="{D2BC8834-9EEA-C9E7-CE78-684D1C0B6614}"/>
              </a:ext>
            </a:extLst>
          </p:cNvPr>
          <p:cNvPicPr>
            <a:picLocks noChangeAspect="1"/>
          </p:cNvPicPr>
          <p:nvPr/>
        </p:nvPicPr>
        <p:blipFill>
          <a:blip r:embed="rId10"/>
          <a:stretch>
            <a:fillRect/>
          </a:stretch>
        </p:blipFill>
        <p:spPr>
          <a:xfrm>
            <a:off x="9634220" y="2495758"/>
            <a:ext cx="806456" cy="806456"/>
          </a:xfrm>
          <a:prstGeom prst="rect">
            <a:avLst/>
          </a:prstGeom>
        </p:spPr>
      </p:pic>
      <p:pic>
        <p:nvPicPr>
          <p:cNvPr id="22" name="Picture 21">
            <a:extLst>
              <a:ext uri="{FF2B5EF4-FFF2-40B4-BE49-F238E27FC236}">
                <a16:creationId xmlns:a16="http://schemas.microsoft.com/office/drawing/2014/main" id="{D5D3461E-D133-EFBC-ADF0-B7CFA2A93F47}"/>
              </a:ext>
            </a:extLst>
          </p:cNvPr>
          <p:cNvPicPr>
            <a:picLocks noChangeAspect="1"/>
          </p:cNvPicPr>
          <p:nvPr/>
        </p:nvPicPr>
        <p:blipFill>
          <a:blip r:embed="rId11"/>
          <a:stretch>
            <a:fillRect/>
          </a:stretch>
        </p:blipFill>
        <p:spPr>
          <a:xfrm>
            <a:off x="7084060" y="3311734"/>
            <a:ext cx="710352" cy="710352"/>
          </a:xfrm>
          <a:prstGeom prst="rect">
            <a:avLst/>
          </a:prstGeom>
        </p:spPr>
      </p:pic>
      <p:pic>
        <p:nvPicPr>
          <p:cNvPr id="23" name="Picture 22">
            <a:extLst>
              <a:ext uri="{FF2B5EF4-FFF2-40B4-BE49-F238E27FC236}">
                <a16:creationId xmlns:a16="http://schemas.microsoft.com/office/drawing/2014/main" id="{9C6C2988-E2E6-8074-0D8C-5EF40E0A7626}"/>
              </a:ext>
            </a:extLst>
          </p:cNvPr>
          <p:cNvPicPr>
            <a:picLocks noChangeAspect="1"/>
          </p:cNvPicPr>
          <p:nvPr/>
        </p:nvPicPr>
        <p:blipFill>
          <a:blip r:embed="rId12"/>
          <a:stretch>
            <a:fillRect/>
          </a:stretch>
        </p:blipFill>
        <p:spPr>
          <a:xfrm>
            <a:off x="6131560" y="2123862"/>
            <a:ext cx="980899" cy="1076537"/>
          </a:xfrm>
          <a:prstGeom prst="rect">
            <a:avLst/>
          </a:prstGeom>
        </p:spPr>
      </p:pic>
      <p:sp>
        <p:nvSpPr>
          <p:cNvPr id="25" name="Rectangle: Rounded Corners 24">
            <a:extLst>
              <a:ext uri="{FF2B5EF4-FFF2-40B4-BE49-F238E27FC236}">
                <a16:creationId xmlns:a16="http://schemas.microsoft.com/office/drawing/2014/main" id="{CB41BA6D-EE63-F298-6D7B-9D0DD731DFFA}"/>
              </a:ext>
            </a:extLst>
          </p:cNvPr>
          <p:cNvSpPr/>
          <p:nvPr/>
        </p:nvSpPr>
        <p:spPr>
          <a:xfrm>
            <a:off x="8430538" y="3140289"/>
            <a:ext cx="1036320" cy="100160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3296E1A7-74E3-0160-4F28-FCD87B2662B4}"/>
              </a:ext>
            </a:extLst>
          </p:cNvPr>
          <p:cNvPicPr>
            <a:picLocks noChangeAspect="1"/>
          </p:cNvPicPr>
          <p:nvPr/>
        </p:nvPicPr>
        <p:blipFill>
          <a:blip r:embed="rId13"/>
          <a:stretch>
            <a:fillRect/>
          </a:stretch>
        </p:blipFill>
        <p:spPr>
          <a:xfrm>
            <a:off x="8561809" y="3369732"/>
            <a:ext cx="845128" cy="516467"/>
          </a:xfrm>
          <a:prstGeom prst="rect">
            <a:avLst/>
          </a:prstGeom>
        </p:spPr>
      </p:pic>
      <p:sp>
        <p:nvSpPr>
          <p:cNvPr id="27" name="Rectangle: Rounded Corners 26">
            <a:extLst>
              <a:ext uri="{FF2B5EF4-FFF2-40B4-BE49-F238E27FC236}">
                <a16:creationId xmlns:a16="http://schemas.microsoft.com/office/drawing/2014/main" id="{8A2143C1-6632-86D1-F46A-FEB4E8E2ED73}"/>
              </a:ext>
            </a:extLst>
          </p:cNvPr>
          <p:cNvSpPr/>
          <p:nvPr/>
        </p:nvSpPr>
        <p:spPr>
          <a:xfrm>
            <a:off x="5222240" y="4765040"/>
            <a:ext cx="6634480" cy="2001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Arial" panose="020B0604020202020204" pitchFamily="34" charset="0"/>
                <a:cs typeface="Arial" panose="020B0604020202020204" pitchFamily="34" charset="0"/>
              </a:rPr>
              <a:t>Methodology</a:t>
            </a:r>
          </a:p>
          <a:p>
            <a:r>
              <a:rPr lang="en-US" sz="1400" dirty="0">
                <a:solidFill>
                  <a:schemeClr val="tx1"/>
                </a:solidFill>
                <a:latin typeface="Arial" panose="020B0604020202020204" pitchFamily="34" charset="0"/>
                <a:cs typeface="Arial" panose="020B0604020202020204" pitchFamily="34" charset="0"/>
              </a:rPr>
              <a:t>Front-End Development: Utilize HTML, CSS, JavaScript, and React to create a responsive and interactive user interface, allowing users to input data and view real-time results dynamically.</a:t>
            </a:r>
          </a:p>
          <a:p>
            <a:r>
              <a:rPr lang="en-US" sz="1400" dirty="0">
                <a:solidFill>
                  <a:schemeClr val="tx1"/>
                </a:solidFill>
                <a:latin typeface="Arial" panose="020B0604020202020204" pitchFamily="34" charset="0"/>
                <a:cs typeface="Arial" panose="020B0604020202020204" pitchFamily="34" charset="0"/>
              </a:rPr>
              <a:t>Back-End Development: Implement Python with frameworks like Flask or Django to handle API requests, process data, and integrate machine learning models for route optimization and CO2 emissions calculations. Also used for performing ML </a:t>
            </a:r>
            <a:r>
              <a:rPr lang="en-US" sz="1400" dirty="0" err="1">
                <a:solidFill>
                  <a:schemeClr val="tx1"/>
                </a:solidFill>
                <a:latin typeface="Arial" panose="020B0604020202020204" pitchFamily="34" charset="0"/>
                <a:cs typeface="Arial" panose="020B0604020202020204" pitchFamily="34" charset="0"/>
              </a:rPr>
              <a:t>taks</a:t>
            </a:r>
            <a:endParaRPr lang="en-IN"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996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24AB-CDA9-3371-04FC-C3D4318CA2CB}"/>
              </a:ext>
            </a:extLst>
          </p:cNvPr>
          <p:cNvSpPr>
            <a:spLocks noGrp="1"/>
          </p:cNvSpPr>
          <p:nvPr>
            <p:ph type="title"/>
          </p:nvPr>
        </p:nvSpPr>
        <p:spPr/>
        <p:txBody>
          <a:bodyPr/>
          <a:lstStyle/>
          <a:p>
            <a:r>
              <a:rPr lang="en-IN" dirty="0" err="1"/>
              <a:t>Incase</a:t>
            </a:r>
            <a:r>
              <a:rPr lang="en-IN" dirty="0"/>
              <a:t> flowchart not visible</a:t>
            </a:r>
          </a:p>
        </p:txBody>
      </p:sp>
      <p:pic>
        <p:nvPicPr>
          <p:cNvPr id="1026" name="Picture 2" descr="Linear Graph - Definition, Examples | What is Linear Graph?">
            <a:extLst>
              <a:ext uri="{FF2B5EF4-FFF2-40B4-BE49-F238E27FC236}">
                <a16:creationId xmlns:a16="http://schemas.microsoft.com/office/drawing/2014/main" id="{B83D4EA8-6909-6FE0-A07F-FC48AD806F5A}"/>
              </a:ext>
            </a:extLst>
          </p:cNvPr>
          <p:cNvPicPr>
            <a:picLocks noGrp="1" noChangeAspect="1" noChangeArrowheads="1"/>
          </p:cNvPicPr>
          <p:nvPr>
            <p:ph type="tbl" sz="quarter" idx="13"/>
          </p:nvPr>
        </p:nvPicPr>
        <p:blipFill>
          <a:blip r:embed="rId2">
            <a:extLst>
              <a:ext uri="{28A0092B-C50C-407E-A947-70E740481C1C}">
                <a14:useLocalDpi xmlns:a14="http://schemas.microsoft.com/office/drawing/2010/main" val="0"/>
              </a:ext>
            </a:extLst>
          </a:blip>
          <a:srcRect/>
          <a:stretch>
            <a:fillRect/>
          </a:stretch>
        </p:blipFill>
        <p:spPr bwMode="auto">
          <a:xfrm>
            <a:off x="4375150" y="2378075"/>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417E-EE31-4F11-ABC2-0D60D1961507}"/>
              </a:ext>
            </a:extLst>
          </p:cNvPr>
          <p:cNvSpPr>
            <a:spLocks noGrp="1"/>
          </p:cNvSpPr>
          <p:nvPr>
            <p:ph type="title"/>
          </p:nvPr>
        </p:nvSpPr>
        <p:spPr>
          <a:xfrm>
            <a:off x="975360" y="396240"/>
            <a:ext cx="9601200" cy="914400"/>
          </a:xfrm>
        </p:spPr>
        <p:txBody>
          <a:bodyPr/>
          <a:lstStyle/>
          <a:p>
            <a:r>
              <a:rPr lang="en-IN" dirty="0"/>
              <a:t>Logic AND CALCULATIONS</a:t>
            </a:r>
          </a:p>
        </p:txBody>
      </p:sp>
      <p:sp>
        <p:nvSpPr>
          <p:cNvPr id="4" name="Rectangle: Rounded Corners 3">
            <a:extLst>
              <a:ext uri="{FF2B5EF4-FFF2-40B4-BE49-F238E27FC236}">
                <a16:creationId xmlns:a16="http://schemas.microsoft.com/office/drawing/2014/main" id="{B98D10EC-C660-4D39-3E14-4DB55BBB17B3}"/>
              </a:ext>
            </a:extLst>
          </p:cNvPr>
          <p:cNvSpPr/>
          <p:nvPr/>
        </p:nvSpPr>
        <p:spPr>
          <a:xfrm>
            <a:off x="0" y="1127760"/>
            <a:ext cx="6380480" cy="5557520"/>
          </a:xfrm>
          <a:prstGeom prst="roundRect">
            <a:avLst/>
          </a:prstGeom>
          <a:solidFill>
            <a:schemeClr val="tx2">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1400" dirty="0">
                <a:solidFill>
                  <a:schemeClr val="tx1">
                    <a:lumMod val="95000"/>
                    <a:lumOff val="5000"/>
                  </a:schemeClr>
                </a:solidFill>
                <a:latin typeface="Arial" panose="020B0604020202020204" pitchFamily="34" charset="0"/>
                <a:cs typeface="Arial" panose="020B0604020202020204" pitchFamily="34" charset="0"/>
              </a:rPr>
              <a:t>CO2 Emission Calculation</a:t>
            </a:r>
          </a:p>
          <a:p>
            <a:r>
              <a:rPr lang="en-US" sz="1400" dirty="0">
                <a:solidFill>
                  <a:schemeClr val="tx1">
                    <a:lumMod val="95000"/>
                    <a:lumOff val="5000"/>
                  </a:schemeClr>
                </a:solidFill>
                <a:latin typeface="Arial" panose="020B0604020202020204" pitchFamily="34" charset="0"/>
                <a:cs typeface="Arial" panose="020B0604020202020204" pitchFamily="34" charset="0"/>
              </a:rPr>
              <a:t>Formula for CO2 Emissions:</a:t>
            </a:r>
          </a:p>
          <a:p>
            <a:r>
              <a:rPr lang="en-US" sz="1400" dirty="0">
                <a:solidFill>
                  <a:schemeClr val="tx1">
                    <a:lumMod val="95000"/>
                    <a:lumOff val="5000"/>
                  </a:schemeClr>
                </a:solidFill>
                <a:latin typeface="Arial" panose="020B0604020202020204" pitchFamily="34" charset="0"/>
                <a:cs typeface="Arial" panose="020B0604020202020204" pitchFamily="34" charset="0"/>
              </a:rPr>
              <a:t>CO2 Emissions (in kg) is calculated using the following formula:</a:t>
            </a:r>
          </a:p>
          <a:p>
            <a:r>
              <a:rPr lang="en-US" sz="1400" dirty="0">
                <a:solidFill>
                  <a:schemeClr val="tx1">
                    <a:lumMod val="95000"/>
                    <a:lumOff val="5000"/>
                  </a:schemeClr>
                </a:solidFill>
                <a:latin typeface="Arial" panose="020B0604020202020204" pitchFamily="34" charset="0"/>
                <a:cs typeface="Arial" panose="020B0604020202020204" pitchFamily="34" charset="0"/>
              </a:rPr>
              <a:t>CO2 Emissions (kg) = (Distance Traveled (km) ÷ Mileage (km/l)) × Carbon Factor (kg/km)</a:t>
            </a:r>
          </a:p>
          <a:p>
            <a:r>
              <a:rPr lang="en-US" sz="1400" dirty="0">
                <a:solidFill>
                  <a:schemeClr val="tx1">
                    <a:lumMod val="95000"/>
                    <a:lumOff val="5000"/>
                  </a:schemeClr>
                </a:solidFill>
                <a:latin typeface="Arial" panose="020B0604020202020204" pitchFamily="34" charset="0"/>
                <a:cs typeface="Arial" panose="020B0604020202020204" pitchFamily="34" charset="0"/>
              </a:rPr>
              <a:t>Where:</a:t>
            </a:r>
          </a:p>
          <a:p>
            <a:r>
              <a:rPr lang="en-US" sz="1400" dirty="0">
                <a:solidFill>
                  <a:schemeClr val="tx1">
                    <a:lumMod val="95000"/>
                    <a:lumOff val="5000"/>
                  </a:schemeClr>
                </a:solidFill>
                <a:latin typeface="Arial" panose="020B0604020202020204" pitchFamily="34" charset="0"/>
                <a:cs typeface="Arial" panose="020B0604020202020204" pitchFamily="34" charset="0"/>
              </a:rPr>
              <a:t>Distance Traveled: This is the total distance of the route in kilometers.</a:t>
            </a:r>
          </a:p>
          <a:p>
            <a:r>
              <a:rPr lang="en-US" sz="1400" dirty="0">
                <a:solidFill>
                  <a:schemeClr val="tx1">
                    <a:lumMod val="95000"/>
                    <a:lumOff val="5000"/>
                  </a:schemeClr>
                </a:solidFill>
                <a:latin typeface="Arial" panose="020B0604020202020204" pitchFamily="34" charset="0"/>
                <a:cs typeface="Arial" panose="020B0604020202020204" pitchFamily="34" charset="0"/>
              </a:rPr>
              <a:t>Mileage: This represents the vehicle's fuel efficiency in kilometers per liter (km/l).</a:t>
            </a:r>
          </a:p>
          <a:p>
            <a:r>
              <a:rPr lang="en-US" sz="1400" dirty="0">
                <a:solidFill>
                  <a:schemeClr val="tx1">
                    <a:lumMod val="95000"/>
                    <a:lumOff val="5000"/>
                  </a:schemeClr>
                </a:solidFill>
                <a:latin typeface="Arial" panose="020B0604020202020204" pitchFamily="34" charset="0"/>
                <a:cs typeface="Arial" panose="020B0604020202020204" pitchFamily="34" charset="0"/>
              </a:rPr>
              <a:t>Carbon Factor: This is the average emissions produced per kilometer for the specific fuel type, measured in kilograms per kilometer (kg/km).</a:t>
            </a:r>
          </a:p>
          <a:p>
            <a:r>
              <a:rPr lang="en-US" sz="1400" dirty="0">
                <a:solidFill>
                  <a:schemeClr val="tx1">
                    <a:lumMod val="95000"/>
                    <a:lumOff val="5000"/>
                  </a:schemeClr>
                </a:solidFill>
                <a:latin typeface="Arial" panose="020B0604020202020204" pitchFamily="34" charset="0"/>
                <a:cs typeface="Arial" panose="020B0604020202020204" pitchFamily="34" charset="0"/>
              </a:rPr>
              <a:t>Tree Calculation</a:t>
            </a:r>
          </a:p>
          <a:p>
            <a:r>
              <a:rPr lang="en-US" sz="1400" dirty="0">
                <a:solidFill>
                  <a:schemeClr val="tx1">
                    <a:lumMod val="95000"/>
                    <a:lumOff val="5000"/>
                  </a:schemeClr>
                </a:solidFill>
                <a:latin typeface="Arial" panose="020B0604020202020204" pitchFamily="34" charset="0"/>
                <a:cs typeface="Arial" panose="020B0604020202020204" pitchFamily="34" charset="0"/>
              </a:rPr>
              <a:t>Formula for Number of Trees:</a:t>
            </a:r>
          </a:p>
          <a:p>
            <a:r>
              <a:rPr lang="en-US" sz="1400" dirty="0">
                <a:solidFill>
                  <a:schemeClr val="tx1">
                    <a:lumMod val="95000"/>
                    <a:lumOff val="5000"/>
                  </a:schemeClr>
                </a:solidFill>
                <a:latin typeface="Arial" panose="020B0604020202020204" pitchFamily="34" charset="0"/>
                <a:cs typeface="Arial" panose="020B0604020202020204" pitchFamily="34" charset="0"/>
              </a:rPr>
              <a:t>The number of trees required to absorb the calculated CO2 emissions is estimated using:</a:t>
            </a:r>
          </a:p>
          <a:p>
            <a:r>
              <a:rPr lang="en-US" sz="1400" dirty="0">
                <a:solidFill>
                  <a:schemeClr val="tx1">
                    <a:lumMod val="95000"/>
                    <a:lumOff val="5000"/>
                  </a:schemeClr>
                </a:solidFill>
                <a:latin typeface="Arial" panose="020B0604020202020204" pitchFamily="34" charset="0"/>
                <a:cs typeface="Arial" panose="020B0604020202020204" pitchFamily="34" charset="0"/>
              </a:rPr>
              <a:t>Number of Trees = CO2 Emissions (kg) ÷ 22</a:t>
            </a:r>
          </a:p>
          <a:p>
            <a:r>
              <a:rPr lang="en-US" sz="1400" dirty="0">
                <a:solidFill>
                  <a:schemeClr val="tx1">
                    <a:lumMod val="95000"/>
                    <a:lumOff val="5000"/>
                  </a:schemeClr>
                </a:solidFill>
                <a:latin typeface="Arial" panose="020B0604020202020204" pitchFamily="34" charset="0"/>
                <a:cs typeface="Arial" panose="020B0604020202020204" pitchFamily="34" charset="0"/>
              </a:rPr>
              <a:t>Explanation:</a:t>
            </a:r>
          </a:p>
          <a:p>
            <a:r>
              <a:rPr lang="en-US" sz="1400" dirty="0">
                <a:solidFill>
                  <a:schemeClr val="tx1">
                    <a:lumMod val="95000"/>
                    <a:lumOff val="5000"/>
                  </a:schemeClr>
                </a:solidFill>
                <a:latin typeface="Arial" panose="020B0604020202020204" pitchFamily="34" charset="0"/>
                <a:cs typeface="Arial" panose="020B0604020202020204" pitchFamily="34" charset="0"/>
              </a:rPr>
              <a:t>This formula estimates how many mature trees are needed to offset the total CO2 emissions produced by the vehicle during its journey, assuming that one mature tree can absorb approximately 22 kg of CO2 per year.</a:t>
            </a:r>
            <a:endParaRPr lang="en-IN" sz="1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B8CD859D-C51B-32F2-39E6-69112DFB30FF}"/>
              </a:ext>
            </a:extLst>
          </p:cNvPr>
          <p:cNvSpPr/>
          <p:nvPr/>
        </p:nvSpPr>
        <p:spPr>
          <a:xfrm>
            <a:off x="6675120" y="1127760"/>
            <a:ext cx="5334000" cy="5557520"/>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95000"/>
                    <a:lumOff val="5000"/>
                  </a:schemeClr>
                </a:solidFill>
                <a:latin typeface="Arial" panose="020B0604020202020204" pitchFamily="34" charset="0"/>
                <a:cs typeface="Arial" panose="020B0604020202020204" pitchFamily="34" charset="0"/>
              </a:rPr>
              <a:t>2. API Integrations</a:t>
            </a:r>
          </a:p>
          <a:p>
            <a:r>
              <a:rPr lang="en-US" sz="1400" dirty="0">
                <a:solidFill>
                  <a:schemeClr val="tx1">
                    <a:lumMod val="95000"/>
                    <a:lumOff val="5000"/>
                  </a:schemeClr>
                </a:solidFill>
                <a:latin typeface="Arial" panose="020B0604020202020204" pitchFamily="34" charset="0"/>
                <a:cs typeface="Arial" panose="020B0604020202020204" pitchFamily="34" charset="0"/>
              </a:rPr>
              <a:t>Google Maps API:</a:t>
            </a:r>
          </a:p>
          <a:p>
            <a:r>
              <a:rPr lang="en-US" sz="1400" dirty="0">
                <a:solidFill>
                  <a:schemeClr val="tx1">
                    <a:lumMod val="95000"/>
                    <a:lumOff val="5000"/>
                  </a:schemeClr>
                </a:solidFill>
                <a:latin typeface="Arial" panose="020B0604020202020204" pitchFamily="34" charset="0"/>
                <a:cs typeface="Arial" panose="020B0604020202020204" pitchFamily="34" charset="0"/>
              </a:rPr>
              <a:t>Route generation and distance calculations.</a:t>
            </a:r>
          </a:p>
          <a:p>
            <a:r>
              <a:rPr lang="en-US" sz="1400" dirty="0">
                <a:solidFill>
                  <a:schemeClr val="tx1">
                    <a:lumMod val="95000"/>
                    <a:lumOff val="5000"/>
                  </a:schemeClr>
                </a:solidFill>
                <a:latin typeface="Arial" panose="020B0604020202020204" pitchFamily="34" charset="0"/>
                <a:cs typeface="Arial" panose="020B0604020202020204" pitchFamily="34" charset="0"/>
              </a:rPr>
              <a:t>Provides real-time traffic data.</a:t>
            </a:r>
          </a:p>
          <a:p>
            <a:r>
              <a:rPr lang="en-US" sz="1400" dirty="0">
                <a:solidFill>
                  <a:schemeClr val="tx1">
                    <a:lumMod val="95000"/>
                    <a:lumOff val="5000"/>
                  </a:schemeClr>
                </a:solidFill>
                <a:latin typeface="Arial" panose="020B0604020202020204" pitchFamily="34" charset="0"/>
                <a:cs typeface="Arial" panose="020B0604020202020204" pitchFamily="34" charset="0"/>
              </a:rPr>
              <a:t>TomTom API:</a:t>
            </a:r>
          </a:p>
          <a:p>
            <a:r>
              <a:rPr lang="en-US" sz="1400" dirty="0">
                <a:solidFill>
                  <a:schemeClr val="tx1">
                    <a:lumMod val="95000"/>
                    <a:lumOff val="5000"/>
                  </a:schemeClr>
                </a:solidFill>
                <a:latin typeface="Arial" panose="020B0604020202020204" pitchFamily="34" charset="0"/>
                <a:cs typeface="Arial" panose="020B0604020202020204" pitchFamily="34" charset="0"/>
              </a:rPr>
              <a:t>Live traffic information for optimizing delivery routes.</a:t>
            </a:r>
          </a:p>
          <a:p>
            <a:r>
              <a:rPr lang="en-US" sz="1400" dirty="0">
                <a:solidFill>
                  <a:schemeClr val="tx1">
                    <a:lumMod val="95000"/>
                    <a:lumOff val="5000"/>
                  </a:schemeClr>
                </a:solidFill>
                <a:latin typeface="Arial" panose="020B0604020202020204" pitchFamily="34" charset="0"/>
                <a:cs typeface="Arial" panose="020B0604020202020204" pitchFamily="34" charset="0"/>
              </a:rPr>
              <a:t>AQICN API:</a:t>
            </a:r>
          </a:p>
          <a:p>
            <a:r>
              <a:rPr lang="en-US" sz="1400" dirty="0">
                <a:solidFill>
                  <a:schemeClr val="tx1">
                    <a:lumMod val="95000"/>
                    <a:lumOff val="5000"/>
                  </a:schemeClr>
                </a:solidFill>
                <a:latin typeface="Arial" panose="020B0604020202020204" pitchFamily="34" charset="0"/>
                <a:cs typeface="Arial" panose="020B0604020202020204" pitchFamily="34" charset="0"/>
              </a:rPr>
              <a:t>Real-time weather data to inform drivers of potential delays.</a:t>
            </a:r>
          </a:p>
          <a:p>
            <a:r>
              <a:rPr lang="en-US" sz="1400" dirty="0">
                <a:solidFill>
                  <a:schemeClr val="tx1">
                    <a:lumMod val="95000"/>
                    <a:lumOff val="5000"/>
                  </a:schemeClr>
                </a:solidFill>
                <a:latin typeface="Arial" panose="020B0604020202020204" pitchFamily="34" charset="0"/>
                <a:cs typeface="Arial" panose="020B0604020202020204" pitchFamily="34" charset="0"/>
              </a:rPr>
              <a:t>OSRM (Open Source Routing Machine):</a:t>
            </a:r>
          </a:p>
          <a:p>
            <a:r>
              <a:rPr lang="en-US" sz="1400" dirty="0">
                <a:solidFill>
                  <a:schemeClr val="tx1">
                    <a:lumMod val="95000"/>
                    <a:lumOff val="5000"/>
                  </a:schemeClr>
                </a:solidFill>
                <a:latin typeface="Arial" panose="020B0604020202020204" pitchFamily="34" charset="0"/>
                <a:cs typeface="Arial" panose="020B0604020202020204" pitchFamily="34" charset="0"/>
              </a:rPr>
              <a:t>Efficient routing and distance calculations based on real-time data.</a:t>
            </a:r>
          </a:p>
          <a:p>
            <a:r>
              <a:rPr lang="en-US" sz="1400" dirty="0">
                <a:solidFill>
                  <a:schemeClr val="tx1">
                    <a:lumMod val="95000"/>
                    <a:lumOff val="5000"/>
                  </a:schemeClr>
                </a:solidFill>
                <a:latin typeface="Arial" panose="020B0604020202020204" pitchFamily="34" charset="0"/>
                <a:cs typeface="Arial" panose="020B0604020202020204" pitchFamily="34" charset="0"/>
              </a:rPr>
              <a:t>3. Future Features and Data Analysis</a:t>
            </a:r>
          </a:p>
          <a:p>
            <a:r>
              <a:rPr lang="en-US" sz="1400" dirty="0">
                <a:solidFill>
                  <a:schemeClr val="tx1">
                    <a:lumMod val="95000"/>
                    <a:lumOff val="5000"/>
                  </a:schemeClr>
                </a:solidFill>
                <a:latin typeface="Arial" panose="020B0604020202020204" pitchFamily="34" charset="0"/>
                <a:cs typeface="Arial" panose="020B0604020202020204" pitchFamily="34" charset="0"/>
              </a:rPr>
              <a:t>Logistic Regression for Dynamic Routing:</a:t>
            </a:r>
          </a:p>
          <a:p>
            <a:r>
              <a:rPr lang="en-US" sz="1400" dirty="0">
                <a:solidFill>
                  <a:schemeClr val="tx1">
                    <a:lumMod val="95000"/>
                    <a:lumOff val="5000"/>
                  </a:schemeClr>
                </a:solidFill>
                <a:latin typeface="Arial" panose="020B0604020202020204" pitchFamily="34" charset="0"/>
                <a:cs typeface="Arial" panose="020B0604020202020204" pitchFamily="34" charset="0"/>
              </a:rPr>
              <a:t>Utilize logistic regression to analyze historical traffic data, enabling the system to predict optimal routes based on past patterns.</a:t>
            </a:r>
          </a:p>
          <a:p>
            <a:r>
              <a:rPr lang="en-US" sz="1400" dirty="0">
                <a:solidFill>
                  <a:schemeClr val="tx1">
                    <a:lumMod val="95000"/>
                    <a:lumOff val="5000"/>
                  </a:schemeClr>
                </a:solidFill>
                <a:latin typeface="Arial" panose="020B0604020202020204" pitchFamily="34" charset="0"/>
                <a:cs typeface="Arial" panose="020B0604020202020204" pitchFamily="34" charset="0"/>
              </a:rPr>
              <a:t>This feature will enhance the efficiency of delivery routes by adapting to changing traffic conditions over time.</a:t>
            </a:r>
            <a:endParaRPr lang="en-IN" sz="14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078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ECF1-5600-00FE-FCAE-E7345645DB1A}"/>
              </a:ext>
            </a:extLst>
          </p:cNvPr>
          <p:cNvSpPr>
            <a:spLocks noGrp="1"/>
          </p:cNvSpPr>
          <p:nvPr>
            <p:ph type="title"/>
          </p:nvPr>
        </p:nvSpPr>
        <p:spPr/>
        <p:txBody>
          <a:bodyPr/>
          <a:lstStyle/>
          <a:p>
            <a:endParaRPr lang="en-IN"/>
          </a:p>
        </p:txBody>
      </p:sp>
      <p:pic>
        <p:nvPicPr>
          <p:cNvPr id="8" name="Picture Placeholder 7">
            <a:extLst>
              <a:ext uri="{FF2B5EF4-FFF2-40B4-BE49-F238E27FC236}">
                <a16:creationId xmlns:a16="http://schemas.microsoft.com/office/drawing/2014/main" id="{A4806E0E-4DBA-6FB0-3BC4-33C7795A97CA}"/>
              </a:ext>
            </a:extLst>
          </p:cNvPr>
          <p:cNvPicPr>
            <a:picLocks noGrp="1" noChangeAspect="1"/>
          </p:cNvPicPr>
          <p:nvPr>
            <p:ph type="pic" sz="quarter" idx="13"/>
          </p:nvPr>
        </p:nvPicPr>
        <p:blipFill>
          <a:blip r:embed="rId2"/>
          <a:srcRect t="14992" b="14992"/>
          <a:stretch>
            <a:fillRect/>
          </a:stretch>
        </p:blipFill>
        <p:spPr/>
      </p:pic>
      <p:graphicFrame>
        <p:nvGraphicFramePr>
          <p:cNvPr id="11" name="Content Placeholder 10">
            <a:extLst>
              <a:ext uri="{FF2B5EF4-FFF2-40B4-BE49-F238E27FC236}">
                <a16:creationId xmlns:a16="http://schemas.microsoft.com/office/drawing/2014/main" id="{3FD8A737-7805-E3AC-FBE4-3AEA8B7B8D1B}"/>
              </a:ext>
            </a:extLst>
          </p:cNvPr>
          <p:cNvGraphicFramePr>
            <a:graphicFrameLocks noGrp="1"/>
          </p:cNvGraphicFramePr>
          <p:nvPr>
            <p:ph idx="1"/>
            <p:extLst>
              <p:ext uri="{D42A27DB-BD31-4B8C-83A1-F6EECF244321}">
                <p14:modId xmlns:p14="http://schemas.microsoft.com/office/powerpoint/2010/main" val="1874480959"/>
              </p:ext>
            </p:extLst>
          </p:nvPr>
        </p:nvGraphicFramePr>
        <p:xfrm>
          <a:off x="1279525" y="3565525"/>
          <a:ext cx="4114800" cy="741680"/>
        </p:xfrm>
        <a:graphic>
          <a:graphicData uri="http://schemas.openxmlformats.org/drawingml/2006/table">
            <a:tbl>
              <a:tblPr firstRow="1" bandRow="1">
                <a:tableStyleId>{BC89EF96-8CEA-46FF-86C4-4CE0E7609802}</a:tableStyleId>
              </a:tblPr>
              <a:tblGrid>
                <a:gridCol w="2057400">
                  <a:extLst>
                    <a:ext uri="{9D8B030D-6E8A-4147-A177-3AD203B41FA5}">
                      <a16:colId xmlns:a16="http://schemas.microsoft.com/office/drawing/2014/main" val="914336208"/>
                    </a:ext>
                  </a:extLst>
                </a:gridCol>
                <a:gridCol w="2057400">
                  <a:extLst>
                    <a:ext uri="{9D8B030D-6E8A-4147-A177-3AD203B41FA5}">
                      <a16:colId xmlns:a16="http://schemas.microsoft.com/office/drawing/2014/main" val="2207873819"/>
                    </a:ext>
                  </a:extLst>
                </a:gridCol>
              </a:tblGrid>
              <a:tr h="370840">
                <a:tc>
                  <a:txBody>
                    <a:bodyPr/>
                    <a:lstStyle/>
                    <a:p>
                      <a:r>
                        <a:rPr lang="en-IN" dirty="0"/>
                        <a:t>Ram </a:t>
                      </a:r>
                    </a:p>
                  </a:txBody>
                  <a:tcPr/>
                </a:tc>
                <a:tc>
                  <a:txBody>
                    <a:bodyPr/>
                    <a:lstStyle/>
                    <a:p>
                      <a:r>
                        <a:rPr lang="en-IN" dirty="0"/>
                        <a:t>Lakhan</a:t>
                      </a:r>
                    </a:p>
                  </a:txBody>
                  <a:tcPr/>
                </a:tc>
                <a:extLst>
                  <a:ext uri="{0D108BD9-81ED-4DB2-BD59-A6C34878D82A}">
                    <a16:rowId xmlns:a16="http://schemas.microsoft.com/office/drawing/2014/main" val="4158358645"/>
                  </a:ext>
                </a:extLst>
              </a:tr>
              <a:tr h="370840">
                <a:tc>
                  <a:txBody>
                    <a:bodyPr/>
                    <a:lstStyle/>
                    <a:p>
                      <a:r>
                        <a:rPr lang="en-IN" dirty="0"/>
                        <a:t>rax</a:t>
                      </a:r>
                    </a:p>
                  </a:txBody>
                  <a:tcPr/>
                </a:tc>
                <a:tc>
                  <a:txBody>
                    <a:bodyPr/>
                    <a:lstStyle/>
                    <a:p>
                      <a:r>
                        <a:rPr lang="en-IN" dirty="0" err="1"/>
                        <a:t>ron</a:t>
                      </a:r>
                      <a:endParaRPr lang="en-IN" dirty="0"/>
                    </a:p>
                  </a:txBody>
                  <a:tcPr/>
                </a:tc>
                <a:extLst>
                  <a:ext uri="{0D108BD9-81ED-4DB2-BD59-A6C34878D82A}">
                    <a16:rowId xmlns:a16="http://schemas.microsoft.com/office/drawing/2014/main" val="1303263811"/>
                  </a:ext>
                </a:extLst>
              </a:tr>
            </a:tbl>
          </a:graphicData>
        </a:graphic>
      </p:graphicFrame>
    </p:spTree>
    <p:extLst>
      <p:ext uri="{BB962C8B-B14F-4D97-AF65-F5344CB8AC3E}">
        <p14:creationId xmlns:p14="http://schemas.microsoft.com/office/powerpoint/2010/main" val="2054425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E392-7C21-BABE-36B2-766697B2F0D3}"/>
              </a:ext>
            </a:extLst>
          </p:cNvPr>
          <p:cNvSpPr>
            <a:spLocks noGrp="1"/>
          </p:cNvSpPr>
          <p:nvPr>
            <p:ph type="title"/>
          </p:nvPr>
        </p:nvSpPr>
        <p:spPr>
          <a:xfrm>
            <a:off x="709889" y="379525"/>
            <a:ext cx="9601200" cy="914400"/>
          </a:xfrm>
        </p:spPr>
        <p:txBody>
          <a:bodyPr/>
          <a:lstStyle/>
          <a:p>
            <a:r>
              <a:rPr lang="en-IN" dirty="0"/>
              <a:t>Coding PART</a:t>
            </a:r>
          </a:p>
        </p:txBody>
      </p:sp>
      <p:sp>
        <p:nvSpPr>
          <p:cNvPr id="4" name="Rectangle 3">
            <a:extLst>
              <a:ext uri="{FF2B5EF4-FFF2-40B4-BE49-F238E27FC236}">
                <a16:creationId xmlns:a16="http://schemas.microsoft.com/office/drawing/2014/main" id="{5835CB67-301E-685F-FA88-904B362467F1}"/>
              </a:ext>
            </a:extLst>
          </p:cNvPr>
          <p:cNvSpPr/>
          <p:nvPr/>
        </p:nvSpPr>
        <p:spPr>
          <a:xfrm>
            <a:off x="545401" y="2585883"/>
            <a:ext cx="3834581" cy="16419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t>Git repository: </a:t>
            </a:r>
            <a:r>
              <a:rPr lang="en-IN" dirty="0">
                <a:hlinkClick r:id="rId2"/>
              </a:rPr>
              <a:t>https://github.com/MEGH06/FedNext.git</a:t>
            </a:r>
            <a:endParaRPr lang="en-IN" dirty="0"/>
          </a:p>
        </p:txBody>
      </p:sp>
      <p:sp>
        <p:nvSpPr>
          <p:cNvPr id="6" name="Rectangle: Rounded Corners 5">
            <a:extLst>
              <a:ext uri="{FF2B5EF4-FFF2-40B4-BE49-F238E27FC236}">
                <a16:creationId xmlns:a16="http://schemas.microsoft.com/office/drawing/2014/main" id="{FC57F827-6DE9-5295-E856-57E14029F824}"/>
              </a:ext>
            </a:extLst>
          </p:cNvPr>
          <p:cNvSpPr/>
          <p:nvPr/>
        </p:nvSpPr>
        <p:spPr>
          <a:xfrm>
            <a:off x="6957679" y="182806"/>
            <a:ext cx="4791869" cy="6591573"/>
          </a:xfrm>
          <a:custGeom>
            <a:avLst/>
            <a:gdLst>
              <a:gd name="connsiteX0" fmla="*/ 0 w 5329084"/>
              <a:gd name="connsiteY0" fmla="*/ 888198 h 6548284"/>
              <a:gd name="connsiteX1" fmla="*/ 888198 w 5329084"/>
              <a:gd name="connsiteY1" fmla="*/ 0 h 6548284"/>
              <a:gd name="connsiteX2" fmla="*/ 4440886 w 5329084"/>
              <a:gd name="connsiteY2" fmla="*/ 0 h 6548284"/>
              <a:gd name="connsiteX3" fmla="*/ 5329084 w 5329084"/>
              <a:gd name="connsiteY3" fmla="*/ 888198 h 6548284"/>
              <a:gd name="connsiteX4" fmla="*/ 5329084 w 5329084"/>
              <a:gd name="connsiteY4" fmla="*/ 5660086 h 6548284"/>
              <a:gd name="connsiteX5" fmla="*/ 4440886 w 5329084"/>
              <a:gd name="connsiteY5" fmla="*/ 6548284 h 6548284"/>
              <a:gd name="connsiteX6" fmla="*/ 888198 w 5329084"/>
              <a:gd name="connsiteY6" fmla="*/ 6548284 h 6548284"/>
              <a:gd name="connsiteX7" fmla="*/ 0 w 5329084"/>
              <a:gd name="connsiteY7" fmla="*/ 5660086 h 6548284"/>
              <a:gd name="connsiteX8" fmla="*/ 0 w 5329084"/>
              <a:gd name="connsiteY8" fmla="*/ 888198 h 6548284"/>
              <a:gd name="connsiteX0" fmla="*/ 0 w 5329084"/>
              <a:gd name="connsiteY0" fmla="*/ 888198 h 6548284"/>
              <a:gd name="connsiteX1" fmla="*/ 888198 w 5329084"/>
              <a:gd name="connsiteY1" fmla="*/ 0 h 6548284"/>
              <a:gd name="connsiteX2" fmla="*/ 4440886 w 5329084"/>
              <a:gd name="connsiteY2" fmla="*/ 0 h 6548284"/>
              <a:gd name="connsiteX3" fmla="*/ 5329084 w 5329084"/>
              <a:gd name="connsiteY3" fmla="*/ 888198 h 6548284"/>
              <a:gd name="connsiteX4" fmla="*/ 5329084 w 5329084"/>
              <a:gd name="connsiteY4" fmla="*/ 5660086 h 6548284"/>
              <a:gd name="connsiteX5" fmla="*/ 4440886 w 5329084"/>
              <a:gd name="connsiteY5" fmla="*/ 6548284 h 6548284"/>
              <a:gd name="connsiteX6" fmla="*/ 888198 w 5329084"/>
              <a:gd name="connsiteY6" fmla="*/ 6548284 h 6548284"/>
              <a:gd name="connsiteX7" fmla="*/ 0 w 5329084"/>
              <a:gd name="connsiteY7" fmla="*/ 5827234 h 6548284"/>
              <a:gd name="connsiteX8" fmla="*/ 0 w 5329084"/>
              <a:gd name="connsiteY8" fmla="*/ 888198 h 6548284"/>
              <a:gd name="connsiteX0" fmla="*/ 667 w 5329751"/>
              <a:gd name="connsiteY0" fmla="*/ 888198 h 6548384"/>
              <a:gd name="connsiteX1" fmla="*/ 888865 w 5329751"/>
              <a:gd name="connsiteY1" fmla="*/ 0 h 6548384"/>
              <a:gd name="connsiteX2" fmla="*/ 4441553 w 5329751"/>
              <a:gd name="connsiteY2" fmla="*/ 0 h 6548384"/>
              <a:gd name="connsiteX3" fmla="*/ 5329751 w 5329751"/>
              <a:gd name="connsiteY3" fmla="*/ 888198 h 6548384"/>
              <a:gd name="connsiteX4" fmla="*/ 5329751 w 5329751"/>
              <a:gd name="connsiteY4" fmla="*/ 5660086 h 6548384"/>
              <a:gd name="connsiteX5" fmla="*/ 4441553 w 5329751"/>
              <a:gd name="connsiteY5" fmla="*/ 6548284 h 6548384"/>
              <a:gd name="connsiteX6" fmla="*/ 888865 w 5329751"/>
              <a:gd name="connsiteY6" fmla="*/ 6548284 h 6548384"/>
              <a:gd name="connsiteX7" fmla="*/ 667 w 5329751"/>
              <a:gd name="connsiteY7" fmla="*/ 5827234 h 6548384"/>
              <a:gd name="connsiteX8" fmla="*/ 667 w 5329751"/>
              <a:gd name="connsiteY8" fmla="*/ 888198 h 6548384"/>
              <a:gd name="connsiteX0" fmla="*/ 30164 w 5329751"/>
              <a:gd name="connsiteY0" fmla="*/ 485077 h 6548386"/>
              <a:gd name="connsiteX1" fmla="*/ 888865 w 5329751"/>
              <a:gd name="connsiteY1" fmla="*/ 2 h 6548386"/>
              <a:gd name="connsiteX2" fmla="*/ 4441553 w 5329751"/>
              <a:gd name="connsiteY2" fmla="*/ 2 h 6548386"/>
              <a:gd name="connsiteX3" fmla="*/ 5329751 w 5329751"/>
              <a:gd name="connsiteY3" fmla="*/ 888200 h 6548386"/>
              <a:gd name="connsiteX4" fmla="*/ 5329751 w 5329751"/>
              <a:gd name="connsiteY4" fmla="*/ 5660088 h 6548386"/>
              <a:gd name="connsiteX5" fmla="*/ 4441553 w 5329751"/>
              <a:gd name="connsiteY5" fmla="*/ 6548286 h 6548386"/>
              <a:gd name="connsiteX6" fmla="*/ 888865 w 5329751"/>
              <a:gd name="connsiteY6" fmla="*/ 6548286 h 6548386"/>
              <a:gd name="connsiteX7" fmla="*/ 667 w 5329751"/>
              <a:gd name="connsiteY7" fmla="*/ 5827236 h 6548386"/>
              <a:gd name="connsiteX8" fmla="*/ 30164 w 5329751"/>
              <a:gd name="connsiteY8" fmla="*/ 485077 h 6548386"/>
              <a:gd name="connsiteX0" fmla="*/ 30164 w 5349415"/>
              <a:gd name="connsiteY0" fmla="*/ 487866 h 6551175"/>
              <a:gd name="connsiteX1" fmla="*/ 888865 w 5349415"/>
              <a:gd name="connsiteY1" fmla="*/ 2791 h 6551175"/>
              <a:gd name="connsiteX2" fmla="*/ 4441553 w 5349415"/>
              <a:gd name="connsiteY2" fmla="*/ 2791 h 6551175"/>
              <a:gd name="connsiteX3" fmla="*/ 5349415 w 5349415"/>
              <a:gd name="connsiteY3" fmla="*/ 428872 h 6551175"/>
              <a:gd name="connsiteX4" fmla="*/ 5329751 w 5349415"/>
              <a:gd name="connsiteY4" fmla="*/ 5662877 h 6551175"/>
              <a:gd name="connsiteX5" fmla="*/ 4441553 w 5349415"/>
              <a:gd name="connsiteY5" fmla="*/ 6551075 h 6551175"/>
              <a:gd name="connsiteX6" fmla="*/ 888865 w 5349415"/>
              <a:gd name="connsiteY6" fmla="*/ 6551075 h 6551175"/>
              <a:gd name="connsiteX7" fmla="*/ 667 w 5349415"/>
              <a:gd name="connsiteY7" fmla="*/ 5830025 h 6551175"/>
              <a:gd name="connsiteX8" fmla="*/ 30164 w 5349415"/>
              <a:gd name="connsiteY8" fmla="*/ 487866 h 6551175"/>
              <a:gd name="connsiteX0" fmla="*/ 30164 w 5349415"/>
              <a:gd name="connsiteY0" fmla="*/ 487866 h 6580526"/>
              <a:gd name="connsiteX1" fmla="*/ 888865 w 5349415"/>
              <a:gd name="connsiteY1" fmla="*/ 2791 h 6580526"/>
              <a:gd name="connsiteX2" fmla="*/ 4441553 w 5349415"/>
              <a:gd name="connsiteY2" fmla="*/ 2791 h 6580526"/>
              <a:gd name="connsiteX3" fmla="*/ 5349415 w 5349415"/>
              <a:gd name="connsiteY3" fmla="*/ 428872 h 6580526"/>
              <a:gd name="connsiteX4" fmla="*/ 5329751 w 5349415"/>
              <a:gd name="connsiteY4" fmla="*/ 6233148 h 6580526"/>
              <a:gd name="connsiteX5" fmla="*/ 4441553 w 5349415"/>
              <a:gd name="connsiteY5" fmla="*/ 6551075 h 6580526"/>
              <a:gd name="connsiteX6" fmla="*/ 888865 w 5349415"/>
              <a:gd name="connsiteY6" fmla="*/ 6551075 h 6580526"/>
              <a:gd name="connsiteX7" fmla="*/ 667 w 5349415"/>
              <a:gd name="connsiteY7" fmla="*/ 5830025 h 6580526"/>
              <a:gd name="connsiteX8" fmla="*/ 30164 w 5349415"/>
              <a:gd name="connsiteY8" fmla="*/ 487866 h 6580526"/>
              <a:gd name="connsiteX0" fmla="*/ 34141 w 5353392"/>
              <a:gd name="connsiteY0" fmla="*/ 487866 h 6580526"/>
              <a:gd name="connsiteX1" fmla="*/ 892842 w 5353392"/>
              <a:gd name="connsiteY1" fmla="*/ 2791 h 6580526"/>
              <a:gd name="connsiteX2" fmla="*/ 4445530 w 5353392"/>
              <a:gd name="connsiteY2" fmla="*/ 2791 h 6580526"/>
              <a:gd name="connsiteX3" fmla="*/ 5353392 w 5353392"/>
              <a:gd name="connsiteY3" fmla="*/ 428872 h 6580526"/>
              <a:gd name="connsiteX4" fmla="*/ 5333728 w 5353392"/>
              <a:gd name="connsiteY4" fmla="*/ 6233148 h 6580526"/>
              <a:gd name="connsiteX5" fmla="*/ 4445530 w 5353392"/>
              <a:gd name="connsiteY5" fmla="*/ 6551075 h 6580526"/>
              <a:gd name="connsiteX6" fmla="*/ 497403 w 5353392"/>
              <a:gd name="connsiteY6" fmla="*/ 6570740 h 6580526"/>
              <a:gd name="connsiteX7" fmla="*/ 4644 w 5353392"/>
              <a:gd name="connsiteY7" fmla="*/ 5830025 h 6580526"/>
              <a:gd name="connsiteX8" fmla="*/ 34141 w 5353392"/>
              <a:gd name="connsiteY8" fmla="*/ 487866 h 6580526"/>
              <a:gd name="connsiteX0" fmla="*/ 12172 w 5353392"/>
              <a:gd name="connsiteY0" fmla="*/ 380925 h 6591573"/>
              <a:gd name="connsiteX1" fmla="*/ 892842 w 5353392"/>
              <a:gd name="connsiteY1" fmla="*/ 13838 h 6591573"/>
              <a:gd name="connsiteX2" fmla="*/ 4445530 w 5353392"/>
              <a:gd name="connsiteY2" fmla="*/ 13838 h 6591573"/>
              <a:gd name="connsiteX3" fmla="*/ 5353392 w 5353392"/>
              <a:gd name="connsiteY3" fmla="*/ 439919 h 6591573"/>
              <a:gd name="connsiteX4" fmla="*/ 5333728 w 5353392"/>
              <a:gd name="connsiteY4" fmla="*/ 6244195 h 6591573"/>
              <a:gd name="connsiteX5" fmla="*/ 4445530 w 5353392"/>
              <a:gd name="connsiteY5" fmla="*/ 6562122 h 6591573"/>
              <a:gd name="connsiteX6" fmla="*/ 497403 w 5353392"/>
              <a:gd name="connsiteY6" fmla="*/ 6581787 h 6591573"/>
              <a:gd name="connsiteX7" fmla="*/ 4644 w 5353392"/>
              <a:gd name="connsiteY7" fmla="*/ 5841072 h 6591573"/>
              <a:gd name="connsiteX8" fmla="*/ 12172 w 5353392"/>
              <a:gd name="connsiteY8" fmla="*/ 380925 h 6591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53392" h="6591573">
                <a:moveTo>
                  <a:pt x="12172" y="380925"/>
                </a:moveTo>
                <a:cubicBezTo>
                  <a:pt x="12172" y="-109613"/>
                  <a:pt x="402304" y="13838"/>
                  <a:pt x="892842" y="13838"/>
                </a:cubicBezTo>
                <a:lnTo>
                  <a:pt x="4445530" y="13838"/>
                </a:lnTo>
                <a:cubicBezTo>
                  <a:pt x="4936068" y="13838"/>
                  <a:pt x="5353392" y="-50619"/>
                  <a:pt x="5353392" y="439919"/>
                </a:cubicBezTo>
                <a:cubicBezTo>
                  <a:pt x="5346837" y="2184587"/>
                  <a:pt x="5340283" y="4499527"/>
                  <a:pt x="5333728" y="6244195"/>
                </a:cubicBezTo>
                <a:cubicBezTo>
                  <a:pt x="5333728" y="6734733"/>
                  <a:pt x="4936068" y="6562122"/>
                  <a:pt x="4445530" y="6562122"/>
                </a:cubicBezTo>
                <a:lnTo>
                  <a:pt x="497403" y="6581787"/>
                </a:lnTo>
                <a:cubicBezTo>
                  <a:pt x="6865" y="6581787"/>
                  <a:pt x="-15021" y="6587249"/>
                  <a:pt x="4644" y="5841072"/>
                </a:cubicBezTo>
                <a:cubicBezTo>
                  <a:pt x="7153" y="4021023"/>
                  <a:pt x="9663" y="2200974"/>
                  <a:pt x="12172" y="380925"/>
                </a:cubicBezTo>
                <a:close/>
              </a:path>
            </a:pathLst>
          </a:cu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20E7DB0-1135-5A34-0228-D4D5F5D5376C}"/>
              </a:ext>
            </a:extLst>
          </p:cNvPr>
          <p:cNvPicPr>
            <a:picLocks noChangeAspect="1"/>
          </p:cNvPicPr>
          <p:nvPr/>
        </p:nvPicPr>
        <p:blipFill>
          <a:blip r:embed="rId3"/>
          <a:srcRect l="317" t="-1105" r="-317" b="3006"/>
          <a:stretch/>
        </p:blipFill>
        <p:spPr>
          <a:xfrm>
            <a:off x="7093014" y="379526"/>
            <a:ext cx="4553585" cy="5929148"/>
          </a:xfrm>
          <a:prstGeom prst="rect">
            <a:avLst/>
          </a:prstGeom>
        </p:spPr>
      </p:pic>
    </p:spTree>
    <p:extLst>
      <p:ext uri="{BB962C8B-B14F-4D97-AF65-F5344CB8AC3E}">
        <p14:creationId xmlns:p14="http://schemas.microsoft.com/office/powerpoint/2010/main" val="2907621529"/>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{62F11FCB-5A45-4C7F-ACED-785967B2A123}tf67061901_win32</Template>
  <TotalTime>239</TotalTime>
  <Words>878</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__fkGroteskNeue_598ab8</vt:lpstr>
      <vt:lpstr>Arial</vt:lpstr>
      <vt:lpstr>Arial Black</vt:lpstr>
      <vt:lpstr>Calibri</vt:lpstr>
      <vt:lpstr>Courier New</vt:lpstr>
      <vt:lpstr>Daytona Condensed Light</vt:lpstr>
      <vt:lpstr>Posterama</vt:lpstr>
      <vt:lpstr>Wingdings</vt:lpstr>
      <vt:lpstr>Custom</vt:lpstr>
      <vt:lpstr>FEDNEXT (a Dynamic Routing System for logistics)</vt:lpstr>
      <vt:lpstr>PowerPoint Presentation</vt:lpstr>
      <vt:lpstr>PowerPoint Presentation</vt:lpstr>
      <vt:lpstr>PowerPoint Presentation</vt:lpstr>
      <vt:lpstr>Technical Approach</vt:lpstr>
      <vt:lpstr>Incase flowchart not visible</vt:lpstr>
      <vt:lpstr>Logic AND CALCULATIONS</vt:lpstr>
      <vt:lpstr>PowerPoint Presentation</vt:lpstr>
      <vt:lpstr>Coding PART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kireet dave</dc:creator>
  <cp:lastModifiedBy>kireet dave</cp:lastModifiedBy>
  <cp:revision>7</cp:revision>
  <dcterms:created xsi:type="dcterms:W3CDTF">2025-01-07T15:50:51Z</dcterms:created>
  <dcterms:modified xsi:type="dcterms:W3CDTF">2025-01-25T16:53:32Z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