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34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E6DEE5C-6D77-493E-AA31-E56975FA4ADA}"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2B88CD-2F0B-4CF0-B5FE-9DDE9725C480}" type="slidenum">
              <a:rPr lang="en-IN" smtClean="0"/>
              <a:t>‹#›</a:t>
            </a:fld>
            <a:endParaRPr lang="en-IN"/>
          </a:p>
        </p:txBody>
      </p:sp>
    </p:spTree>
    <p:extLst>
      <p:ext uri="{BB962C8B-B14F-4D97-AF65-F5344CB8AC3E}">
        <p14:creationId xmlns:p14="http://schemas.microsoft.com/office/powerpoint/2010/main" val="601943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6DEE5C-6D77-493E-AA31-E56975FA4ADA}"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2B88CD-2F0B-4CF0-B5FE-9DDE9725C480}" type="slidenum">
              <a:rPr lang="en-IN" smtClean="0"/>
              <a:t>‹#›</a:t>
            </a:fld>
            <a:endParaRPr lang="en-IN"/>
          </a:p>
        </p:txBody>
      </p:sp>
    </p:spTree>
    <p:extLst>
      <p:ext uri="{BB962C8B-B14F-4D97-AF65-F5344CB8AC3E}">
        <p14:creationId xmlns:p14="http://schemas.microsoft.com/office/powerpoint/2010/main" val="3699512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6DEE5C-6D77-493E-AA31-E56975FA4ADA}"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2B88CD-2F0B-4CF0-B5FE-9DDE9725C480}" type="slidenum">
              <a:rPr lang="en-IN" smtClean="0"/>
              <a:t>‹#›</a:t>
            </a:fld>
            <a:endParaRPr lang="en-IN"/>
          </a:p>
        </p:txBody>
      </p:sp>
    </p:spTree>
    <p:extLst>
      <p:ext uri="{BB962C8B-B14F-4D97-AF65-F5344CB8AC3E}">
        <p14:creationId xmlns:p14="http://schemas.microsoft.com/office/powerpoint/2010/main" val="11199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6DEE5C-6D77-493E-AA31-E56975FA4ADA}"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2B88CD-2F0B-4CF0-B5FE-9DDE9725C480}" type="slidenum">
              <a:rPr lang="en-IN" smtClean="0"/>
              <a:t>‹#›</a:t>
            </a:fld>
            <a:endParaRPr lang="en-IN"/>
          </a:p>
        </p:txBody>
      </p:sp>
    </p:spTree>
    <p:extLst>
      <p:ext uri="{BB962C8B-B14F-4D97-AF65-F5344CB8AC3E}">
        <p14:creationId xmlns:p14="http://schemas.microsoft.com/office/powerpoint/2010/main" val="168533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E6DEE5C-6D77-493E-AA31-E56975FA4ADA}"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2B88CD-2F0B-4CF0-B5FE-9DDE9725C480}" type="slidenum">
              <a:rPr lang="en-IN" smtClean="0"/>
              <a:t>‹#›</a:t>
            </a:fld>
            <a:endParaRPr lang="en-IN"/>
          </a:p>
        </p:txBody>
      </p:sp>
    </p:spTree>
    <p:extLst>
      <p:ext uri="{BB962C8B-B14F-4D97-AF65-F5344CB8AC3E}">
        <p14:creationId xmlns:p14="http://schemas.microsoft.com/office/powerpoint/2010/main" val="1902442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E6DEE5C-6D77-493E-AA31-E56975FA4ADA}" type="datetimeFigureOut">
              <a:rPr lang="en-IN" smtClean="0"/>
              <a:t>27-04-2025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2B88CD-2F0B-4CF0-B5FE-9DDE9725C480}" type="slidenum">
              <a:rPr lang="en-IN" smtClean="0"/>
              <a:t>‹#›</a:t>
            </a:fld>
            <a:endParaRPr lang="en-IN"/>
          </a:p>
        </p:txBody>
      </p:sp>
    </p:spTree>
    <p:extLst>
      <p:ext uri="{BB962C8B-B14F-4D97-AF65-F5344CB8AC3E}">
        <p14:creationId xmlns:p14="http://schemas.microsoft.com/office/powerpoint/2010/main" val="152312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E6DEE5C-6D77-493E-AA31-E56975FA4ADA}" type="datetimeFigureOut">
              <a:rPr lang="en-IN" smtClean="0"/>
              <a:t>27-04-2025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2B88CD-2F0B-4CF0-B5FE-9DDE9725C480}" type="slidenum">
              <a:rPr lang="en-IN" smtClean="0"/>
              <a:t>‹#›</a:t>
            </a:fld>
            <a:endParaRPr lang="en-IN"/>
          </a:p>
        </p:txBody>
      </p:sp>
    </p:spTree>
    <p:extLst>
      <p:ext uri="{BB962C8B-B14F-4D97-AF65-F5344CB8AC3E}">
        <p14:creationId xmlns:p14="http://schemas.microsoft.com/office/powerpoint/2010/main" val="1166954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E6DEE5C-6D77-493E-AA31-E56975FA4ADA}" type="datetimeFigureOut">
              <a:rPr lang="en-IN" smtClean="0"/>
              <a:t>27-04-2025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2B88CD-2F0B-4CF0-B5FE-9DDE9725C480}" type="slidenum">
              <a:rPr lang="en-IN" smtClean="0"/>
              <a:t>‹#›</a:t>
            </a:fld>
            <a:endParaRPr lang="en-IN"/>
          </a:p>
        </p:txBody>
      </p:sp>
    </p:spTree>
    <p:extLst>
      <p:ext uri="{BB962C8B-B14F-4D97-AF65-F5344CB8AC3E}">
        <p14:creationId xmlns:p14="http://schemas.microsoft.com/office/powerpoint/2010/main" val="3255353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6DEE5C-6D77-493E-AA31-E56975FA4ADA}" type="datetimeFigureOut">
              <a:rPr lang="en-IN" smtClean="0"/>
              <a:t>27-04-2025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C2B88CD-2F0B-4CF0-B5FE-9DDE9725C480}" type="slidenum">
              <a:rPr lang="en-IN" smtClean="0"/>
              <a:t>‹#›</a:t>
            </a:fld>
            <a:endParaRPr lang="en-IN"/>
          </a:p>
        </p:txBody>
      </p:sp>
    </p:spTree>
    <p:extLst>
      <p:ext uri="{BB962C8B-B14F-4D97-AF65-F5344CB8AC3E}">
        <p14:creationId xmlns:p14="http://schemas.microsoft.com/office/powerpoint/2010/main" val="2600245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6DEE5C-6D77-493E-AA31-E56975FA4ADA}" type="datetimeFigureOut">
              <a:rPr lang="en-IN" smtClean="0"/>
              <a:t>27-04-2025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2B88CD-2F0B-4CF0-B5FE-9DDE9725C480}" type="slidenum">
              <a:rPr lang="en-IN" smtClean="0"/>
              <a:t>‹#›</a:t>
            </a:fld>
            <a:endParaRPr lang="en-IN"/>
          </a:p>
        </p:txBody>
      </p:sp>
    </p:spTree>
    <p:extLst>
      <p:ext uri="{BB962C8B-B14F-4D97-AF65-F5344CB8AC3E}">
        <p14:creationId xmlns:p14="http://schemas.microsoft.com/office/powerpoint/2010/main" val="1789332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6DEE5C-6D77-493E-AA31-E56975FA4ADA}" type="datetimeFigureOut">
              <a:rPr lang="en-IN" smtClean="0"/>
              <a:t>27-04-2025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2B88CD-2F0B-4CF0-B5FE-9DDE9725C480}" type="slidenum">
              <a:rPr lang="en-IN" smtClean="0"/>
              <a:t>‹#›</a:t>
            </a:fld>
            <a:endParaRPr lang="en-IN"/>
          </a:p>
        </p:txBody>
      </p:sp>
    </p:spTree>
    <p:extLst>
      <p:ext uri="{BB962C8B-B14F-4D97-AF65-F5344CB8AC3E}">
        <p14:creationId xmlns:p14="http://schemas.microsoft.com/office/powerpoint/2010/main" val="239385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6DEE5C-6D77-493E-AA31-E56975FA4ADA}" type="datetimeFigureOut">
              <a:rPr lang="en-IN" smtClean="0"/>
              <a:t>27-04-2025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2B88CD-2F0B-4CF0-B5FE-9DDE9725C480}" type="slidenum">
              <a:rPr lang="en-IN" smtClean="0"/>
              <a:t>‹#›</a:t>
            </a:fld>
            <a:endParaRPr lang="en-IN"/>
          </a:p>
        </p:txBody>
      </p:sp>
    </p:spTree>
    <p:extLst>
      <p:ext uri="{BB962C8B-B14F-4D97-AF65-F5344CB8AC3E}">
        <p14:creationId xmlns:p14="http://schemas.microsoft.com/office/powerpoint/2010/main" val="24953196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8248" y="517358"/>
            <a:ext cx="9144000" cy="1669131"/>
          </a:xfrm>
        </p:spPr>
        <p:txBody>
          <a:bodyPr>
            <a:noAutofit/>
          </a:bodyPr>
          <a:lstStyle/>
          <a:p>
            <a:r>
              <a:rPr lang="en-US" sz="4000" b="1" u="sng" dirty="0" smtClean="0"/>
              <a:t>ADVENTURE WORKS SALES </a:t>
            </a:r>
            <a:br>
              <a:rPr lang="en-US" sz="4000" b="1" u="sng" dirty="0" smtClean="0"/>
            </a:br>
            <a:r>
              <a:rPr lang="en-US" sz="4000" b="1" u="sng" dirty="0" smtClean="0"/>
              <a:t>&amp; </a:t>
            </a:r>
            <a:br>
              <a:rPr lang="en-US" sz="4000" b="1" u="sng" dirty="0" smtClean="0"/>
            </a:br>
            <a:r>
              <a:rPr lang="en-US" sz="4000" b="1" u="sng" dirty="0" smtClean="0"/>
              <a:t>CUSTOMER ENGAGEMENT ANALYSIS</a:t>
            </a:r>
            <a:endParaRPr lang="en-IN" sz="4000" b="1" u="sng"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78506" y="2562726"/>
            <a:ext cx="7423484" cy="3890213"/>
          </a:xfrm>
          <a:prstGeom prst="rect">
            <a:avLst/>
          </a:prstGeom>
        </p:spPr>
      </p:pic>
    </p:spTree>
    <p:extLst>
      <p:ext uri="{BB962C8B-B14F-4D97-AF65-F5344CB8AC3E}">
        <p14:creationId xmlns:p14="http://schemas.microsoft.com/office/powerpoint/2010/main" val="427490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421" y="300791"/>
            <a:ext cx="10515600" cy="950494"/>
          </a:xfrm>
        </p:spPr>
        <p:txBody>
          <a:bodyPr>
            <a:normAutofit/>
          </a:bodyPr>
          <a:lstStyle/>
          <a:p>
            <a:pPr algn="ctr"/>
            <a:r>
              <a:rPr lang="en-US" sz="4000" b="1" u="sng" dirty="0" smtClean="0"/>
              <a:t>PROCESS OVERVIEW</a:t>
            </a:r>
            <a:endParaRPr lang="en-IN" sz="4000" b="1" u="sng"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23573" y="776038"/>
            <a:ext cx="8113295" cy="5883440"/>
          </a:xfrm>
          <a:prstGeom prst="rect">
            <a:avLst/>
          </a:prstGeom>
        </p:spPr>
      </p:pic>
    </p:spTree>
    <p:extLst>
      <p:ext uri="{BB962C8B-B14F-4D97-AF65-F5344CB8AC3E}">
        <p14:creationId xmlns:p14="http://schemas.microsoft.com/office/powerpoint/2010/main" val="2859871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3611"/>
            <a:ext cx="10515600" cy="1077077"/>
          </a:xfrm>
        </p:spPr>
        <p:txBody>
          <a:bodyPr>
            <a:normAutofit/>
          </a:bodyPr>
          <a:lstStyle/>
          <a:p>
            <a:pPr algn="ctr"/>
            <a:r>
              <a:rPr lang="en-US" sz="4000" b="1" u="sng" dirty="0" smtClean="0"/>
              <a:t>PROJECT OBJECTIVE</a:t>
            </a:r>
            <a:endParaRPr lang="en-IN" sz="4000" b="1" u="sng"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39879" y="1014037"/>
            <a:ext cx="7712242" cy="5579039"/>
          </a:xfrm>
          <a:prstGeom prst="rect">
            <a:avLst/>
          </a:prstGeom>
        </p:spPr>
      </p:pic>
    </p:spTree>
    <p:extLst>
      <p:ext uri="{BB962C8B-B14F-4D97-AF65-F5344CB8AC3E}">
        <p14:creationId xmlns:p14="http://schemas.microsoft.com/office/powerpoint/2010/main" val="3115312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u="sng" dirty="0" smtClean="0"/>
              <a:t>INSIGHTS</a:t>
            </a:r>
            <a:endParaRPr lang="en-IN" sz="4000" b="1" u="sng" dirty="0"/>
          </a:p>
        </p:txBody>
      </p:sp>
      <p:sp>
        <p:nvSpPr>
          <p:cNvPr id="4" name="Title 1"/>
          <p:cNvSpPr txBox="1">
            <a:spLocks/>
          </p:cNvSpPr>
          <p:nvPr/>
        </p:nvSpPr>
        <p:spPr>
          <a:xfrm>
            <a:off x="263611" y="1725571"/>
            <a:ext cx="5235146" cy="4291697"/>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 </a:t>
            </a:r>
            <a:endParaRPr lang="en-IN" sz="7200" u="sng" dirty="0">
              <a:latin typeface="Arial" panose="020B0604020202020204" pitchFamily="34" charset="0"/>
              <a:cs typeface="Arial" panose="020B0604020202020204" pitchFamily="34" charset="0"/>
            </a:endParaRPr>
          </a:p>
          <a:p>
            <a:r>
              <a:rPr lang="en-IN" sz="7200" b="1" u="sng" dirty="0" smtClean="0">
                <a:latin typeface="Arial" panose="020B0604020202020204" pitchFamily="34" charset="0"/>
                <a:cs typeface="Arial" panose="020B0604020202020204" pitchFamily="34" charset="0"/>
              </a:rPr>
              <a:t>Finding: </a:t>
            </a:r>
          </a:p>
          <a:p>
            <a:endParaRPr lang="en-IN" sz="7200" b="1" u="sng" dirty="0" smtClean="0">
              <a:latin typeface="Arial" panose="020B0604020202020204" pitchFamily="34" charset="0"/>
              <a:cs typeface="Arial" panose="020B0604020202020204" pitchFamily="34" charset="0"/>
            </a:endParaRPr>
          </a:p>
          <a:p>
            <a:r>
              <a:rPr lang="en-IN" sz="6400" dirty="0" err="1" smtClean="0">
                <a:latin typeface="Arial" panose="020B0604020202020204" pitchFamily="34" charset="0"/>
                <a:cs typeface="Arial" panose="020B0604020202020204" pitchFamily="34" charset="0"/>
              </a:rPr>
              <a:t>AdventureWorks</a:t>
            </a:r>
            <a:r>
              <a:rPr lang="en-IN" sz="6400" dirty="0" smtClean="0">
                <a:latin typeface="Arial" panose="020B0604020202020204" pitchFamily="34" charset="0"/>
                <a:cs typeface="Arial" panose="020B0604020202020204" pitchFamily="34" charset="0"/>
              </a:rPr>
              <a:t> </a:t>
            </a:r>
            <a:r>
              <a:rPr lang="en-IN" sz="6400" dirty="0">
                <a:latin typeface="Arial" panose="020B0604020202020204" pitchFamily="34" charset="0"/>
                <a:cs typeface="Arial" panose="020B0604020202020204" pitchFamily="34" charset="0"/>
              </a:rPr>
              <a:t>demonstrates a consistent and positive upward trend in overall revenue from January 2020 to January 2022, reaching a total of </a:t>
            </a:r>
            <a:r>
              <a:rPr lang="en-IN" sz="6400" b="1" dirty="0">
                <a:latin typeface="Arial" panose="020B0604020202020204" pitchFamily="34" charset="0"/>
                <a:cs typeface="Arial" panose="020B0604020202020204" pitchFamily="34" charset="0"/>
              </a:rPr>
              <a:t>$</a:t>
            </a:r>
            <a:r>
              <a:rPr lang="en-IN" sz="6400" b="1" dirty="0" smtClean="0">
                <a:latin typeface="Arial" panose="020B0604020202020204" pitchFamily="34" charset="0"/>
                <a:cs typeface="Arial" panose="020B0604020202020204" pitchFamily="34" charset="0"/>
              </a:rPr>
              <a:t>24.9M</a:t>
            </a:r>
            <a:r>
              <a:rPr lang="en-IN" sz="6400" dirty="0" smtClean="0">
                <a:latin typeface="Arial" panose="020B0604020202020204" pitchFamily="34" charset="0"/>
                <a:cs typeface="Arial" panose="020B0604020202020204" pitchFamily="34" charset="0"/>
              </a:rPr>
              <a:t>. </a:t>
            </a:r>
          </a:p>
          <a:p>
            <a:endParaRPr lang="en-IN" sz="7200" dirty="0">
              <a:latin typeface="Arial" panose="020B0604020202020204" pitchFamily="34" charset="0"/>
              <a:cs typeface="Arial" panose="020B0604020202020204" pitchFamily="34" charset="0"/>
            </a:endParaRPr>
          </a:p>
          <a:p>
            <a:r>
              <a:rPr lang="en-IN" sz="7200" b="1" u="sng" dirty="0" smtClean="0">
                <a:latin typeface="Arial" panose="020B0604020202020204" pitchFamily="34" charset="0"/>
                <a:cs typeface="Arial" panose="020B0604020202020204" pitchFamily="34" charset="0"/>
              </a:rPr>
              <a:t>Detailed </a:t>
            </a:r>
            <a:r>
              <a:rPr lang="en-IN" sz="7200" b="1" u="sng" dirty="0">
                <a:latin typeface="Arial" panose="020B0604020202020204" pitchFamily="34" charset="0"/>
                <a:cs typeface="Arial" panose="020B0604020202020204" pitchFamily="34" charset="0"/>
              </a:rPr>
              <a:t>Analysis:</a:t>
            </a:r>
            <a:r>
              <a:rPr lang="en-IN" sz="7200" u="sng" dirty="0">
                <a:latin typeface="Arial" panose="020B0604020202020204" pitchFamily="34" charset="0"/>
                <a:cs typeface="Arial" panose="020B0604020202020204" pitchFamily="34" charset="0"/>
              </a:rPr>
              <a:t> </a:t>
            </a:r>
            <a:endParaRPr lang="en-IN" sz="7200" u="sng" dirty="0" smtClean="0">
              <a:latin typeface="Arial" panose="020B0604020202020204" pitchFamily="34" charset="0"/>
              <a:cs typeface="Arial" panose="020B0604020202020204" pitchFamily="34" charset="0"/>
            </a:endParaRPr>
          </a:p>
          <a:p>
            <a:endParaRPr lang="en-IN" sz="6400" u="sng" dirty="0" smtClean="0">
              <a:latin typeface="Arial" panose="020B0604020202020204" pitchFamily="34" charset="0"/>
              <a:cs typeface="Arial" panose="020B0604020202020204" pitchFamily="34" charset="0"/>
            </a:endParaRPr>
          </a:p>
          <a:p>
            <a:r>
              <a:rPr lang="en-IN" sz="6400" dirty="0" smtClean="0">
                <a:latin typeface="Arial" panose="020B0604020202020204" pitchFamily="34" charset="0"/>
                <a:cs typeface="Arial" panose="020B0604020202020204" pitchFamily="34" charset="0"/>
              </a:rPr>
              <a:t>This </a:t>
            </a:r>
            <a:r>
              <a:rPr lang="en-IN" sz="6400" dirty="0">
                <a:latin typeface="Arial" panose="020B0604020202020204" pitchFamily="34" charset="0"/>
                <a:cs typeface="Arial" panose="020B0604020202020204" pitchFamily="34" charset="0"/>
              </a:rPr>
              <a:t>sustained growth indicates a strong market presence and effective sales strategies over the </a:t>
            </a:r>
            <a:r>
              <a:rPr lang="en-IN" sz="6400" dirty="0" err="1">
                <a:latin typeface="Arial" panose="020B0604020202020204" pitchFamily="34" charset="0"/>
                <a:cs typeface="Arial" panose="020B0604020202020204" pitchFamily="34" charset="0"/>
              </a:rPr>
              <a:t>analyzed</a:t>
            </a:r>
            <a:r>
              <a:rPr lang="en-IN" sz="6400" dirty="0">
                <a:latin typeface="Arial" panose="020B0604020202020204" pitchFamily="34" charset="0"/>
                <a:cs typeface="Arial" panose="020B0604020202020204" pitchFamily="34" charset="0"/>
              </a:rPr>
              <a:t> </a:t>
            </a:r>
            <a:r>
              <a:rPr lang="en-IN" sz="6400" dirty="0" smtClean="0">
                <a:latin typeface="Arial" panose="020B0604020202020204" pitchFamily="34" charset="0"/>
                <a:cs typeface="Arial" panose="020B0604020202020204" pitchFamily="34" charset="0"/>
              </a:rPr>
              <a:t>period.</a:t>
            </a:r>
          </a:p>
          <a:p>
            <a:r>
              <a:rPr lang="en-IN" sz="6400" dirty="0" smtClean="0">
                <a:latin typeface="Arial" panose="020B0604020202020204" pitchFamily="34" charset="0"/>
                <a:cs typeface="Arial" panose="020B0604020202020204" pitchFamily="34" charset="0"/>
              </a:rPr>
              <a:t>The </a:t>
            </a:r>
            <a:r>
              <a:rPr lang="en-IN" sz="6400" dirty="0">
                <a:latin typeface="Arial" panose="020B0604020202020204" pitchFamily="34" charset="0"/>
                <a:cs typeface="Arial" panose="020B0604020202020204" pitchFamily="34" charset="0"/>
              </a:rPr>
              <a:t>significant revenue spike observed around late 2021 warrants further investigation to understand the contributing factors, such as successful marketing campaigns, new product launches, or seasonal demand surges</a:t>
            </a:r>
            <a:r>
              <a:rPr lang="en-IN" sz="6400" dirty="0" smtClean="0">
                <a:latin typeface="Arial" panose="020B0604020202020204" pitchFamily="34" charset="0"/>
                <a:cs typeface="Arial" panose="020B0604020202020204" pitchFamily="34" charset="0"/>
              </a:rPr>
              <a:t>.</a:t>
            </a:r>
          </a:p>
          <a:p>
            <a:r>
              <a:rPr lang="en-IN" sz="6400" dirty="0" smtClean="0">
                <a:latin typeface="Arial" panose="020B0604020202020204" pitchFamily="34" charset="0"/>
                <a:cs typeface="Arial" panose="020B0604020202020204" pitchFamily="34" charset="0"/>
              </a:rPr>
              <a:t>Maintaining </a:t>
            </a:r>
            <a:r>
              <a:rPr lang="en-IN" sz="6400" dirty="0">
                <a:latin typeface="Arial" panose="020B0604020202020204" pitchFamily="34" charset="0"/>
                <a:cs typeface="Arial" panose="020B0604020202020204" pitchFamily="34" charset="0"/>
              </a:rPr>
              <a:t>this growth trajectory will be crucial for future success.</a:t>
            </a:r>
          </a:p>
          <a:p>
            <a:pPr algn="ctr"/>
            <a:endParaRPr lang="en-IN" sz="4000" b="1" u="sng"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98757" y="1515979"/>
            <a:ext cx="6543259" cy="4247147"/>
          </a:xfrm>
          <a:prstGeom prst="rect">
            <a:avLst/>
          </a:prstGeom>
        </p:spPr>
      </p:pic>
    </p:spTree>
    <p:extLst>
      <p:ext uri="{BB962C8B-B14F-4D97-AF65-F5344CB8AC3E}">
        <p14:creationId xmlns:p14="http://schemas.microsoft.com/office/powerpoint/2010/main" val="628807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u="sng" dirty="0" smtClean="0"/>
              <a:t>INSIGHTS</a:t>
            </a:r>
            <a:endParaRPr lang="en-IN" sz="4000" b="1" u="sng" dirty="0"/>
          </a:p>
        </p:txBody>
      </p:sp>
      <p:sp>
        <p:nvSpPr>
          <p:cNvPr id="4" name="Title 1"/>
          <p:cNvSpPr txBox="1">
            <a:spLocks/>
          </p:cNvSpPr>
          <p:nvPr/>
        </p:nvSpPr>
        <p:spPr>
          <a:xfrm>
            <a:off x="263611" y="1725571"/>
            <a:ext cx="5272216" cy="42916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900" b="1" u="sng" dirty="0" smtClean="0">
                <a:latin typeface="Arial" panose="020B0604020202020204" pitchFamily="34" charset="0"/>
                <a:cs typeface="Arial" panose="020B0604020202020204" pitchFamily="34" charset="0"/>
              </a:rPr>
              <a:t>Finding</a:t>
            </a:r>
            <a:r>
              <a:rPr lang="en-US" sz="1900" b="1" u="sng" dirty="0">
                <a:latin typeface="Arial" panose="020B0604020202020204" pitchFamily="34" charset="0"/>
                <a:cs typeface="Arial" panose="020B0604020202020204" pitchFamily="34" charset="0"/>
              </a:rPr>
              <a:t>: </a:t>
            </a:r>
            <a:endParaRPr lang="en-US" sz="1900" b="1" u="sng" dirty="0" smtClean="0">
              <a:latin typeface="Arial" panose="020B0604020202020204" pitchFamily="34" charset="0"/>
              <a:cs typeface="Arial" panose="020B0604020202020204" pitchFamily="34" charset="0"/>
            </a:endParaRPr>
          </a:p>
          <a:p>
            <a:endParaRPr lang="en-US" sz="1700" dirty="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The </a:t>
            </a:r>
            <a:r>
              <a:rPr lang="en-US" sz="1600" dirty="0">
                <a:latin typeface="Arial" panose="020B0604020202020204" pitchFamily="34" charset="0"/>
                <a:cs typeface="Arial" panose="020B0604020202020204" pitchFamily="34" charset="0"/>
              </a:rPr>
              <a:t>"Accessories" and "Bikes" product categories dominate order volume, accounting for </a:t>
            </a:r>
            <a:r>
              <a:rPr lang="en-US" sz="1600" b="1" dirty="0">
                <a:latin typeface="Arial" panose="020B0604020202020204" pitchFamily="34" charset="0"/>
                <a:cs typeface="Arial" panose="020B0604020202020204" pitchFamily="34" charset="0"/>
              </a:rPr>
              <a:t>47.6%</a:t>
            </a:r>
            <a:r>
              <a:rPr lang="en-US" sz="1600" dirty="0">
                <a:latin typeface="Arial" panose="020B0604020202020204" pitchFamily="34" charset="0"/>
                <a:cs typeface="Arial" panose="020B0604020202020204" pitchFamily="34" charset="0"/>
              </a:rPr>
              <a:t> and </a:t>
            </a:r>
            <a:r>
              <a:rPr lang="en-US" sz="1600" b="1" dirty="0">
                <a:latin typeface="Arial" panose="020B0604020202020204" pitchFamily="34" charset="0"/>
                <a:cs typeface="Arial" panose="020B0604020202020204" pitchFamily="34" charset="0"/>
              </a:rPr>
              <a:t>44.8%</a:t>
            </a:r>
            <a:r>
              <a:rPr lang="en-US" sz="1600" dirty="0">
                <a:latin typeface="Arial" panose="020B0604020202020204" pitchFamily="34" charset="0"/>
                <a:cs typeface="Arial" panose="020B0604020202020204" pitchFamily="34" charset="0"/>
              </a:rPr>
              <a:t> of total orders (</a:t>
            </a:r>
            <a:r>
              <a:rPr lang="en-US" sz="1600" b="1" dirty="0">
                <a:latin typeface="Arial" panose="020B0604020202020204" pitchFamily="34" charset="0"/>
                <a:cs typeface="Arial" panose="020B0604020202020204" pitchFamily="34" charset="0"/>
              </a:rPr>
              <a:t>25.2K</a:t>
            </a:r>
            <a:r>
              <a:rPr lang="en-US" sz="1600" dirty="0">
                <a:latin typeface="Arial" panose="020B0604020202020204" pitchFamily="34" charset="0"/>
                <a:cs typeface="Arial" panose="020B0604020202020204" pitchFamily="34" charset="0"/>
              </a:rPr>
              <a:t>), respectively</a:t>
            </a:r>
            <a:r>
              <a:rPr lang="en-US" sz="1600" dirty="0" smtClean="0">
                <a:latin typeface="Arial" panose="020B0604020202020204" pitchFamily="34" charset="0"/>
                <a:cs typeface="Arial" panose="020B0604020202020204" pitchFamily="34" charset="0"/>
              </a:rPr>
              <a:t>.</a:t>
            </a:r>
          </a:p>
          <a:p>
            <a:endParaRPr lang="en-IN" sz="3300" dirty="0">
              <a:latin typeface="Arial" panose="020B0604020202020204" pitchFamily="34" charset="0"/>
              <a:cs typeface="Arial" panose="020B0604020202020204" pitchFamily="34" charset="0"/>
            </a:endParaRPr>
          </a:p>
          <a:p>
            <a:r>
              <a:rPr lang="en-IN" sz="1900" b="1" u="sng" dirty="0" smtClean="0">
                <a:latin typeface="Arial" panose="020B0604020202020204" pitchFamily="34" charset="0"/>
                <a:cs typeface="Arial" panose="020B0604020202020204" pitchFamily="34" charset="0"/>
              </a:rPr>
              <a:t>Detailed </a:t>
            </a:r>
            <a:r>
              <a:rPr lang="en-IN" sz="1900" b="1" u="sng" dirty="0">
                <a:latin typeface="Arial" panose="020B0604020202020204" pitchFamily="34" charset="0"/>
                <a:cs typeface="Arial" panose="020B0604020202020204" pitchFamily="34" charset="0"/>
              </a:rPr>
              <a:t>Analysis:</a:t>
            </a:r>
            <a:r>
              <a:rPr lang="en-IN" sz="1900" u="sng" dirty="0">
                <a:latin typeface="Arial" panose="020B0604020202020204" pitchFamily="34" charset="0"/>
                <a:cs typeface="Arial" panose="020B0604020202020204" pitchFamily="34" charset="0"/>
              </a:rPr>
              <a:t> </a:t>
            </a:r>
            <a:endParaRPr lang="en-IN" sz="1900" u="sng" dirty="0" smtClean="0">
              <a:latin typeface="Arial" panose="020B0604020202020204" pitchFamily="34" charset="0"/>
              <a:cs typeface="Arial" panose="020B0604020202020204" pitchFamily="34" charset="0"/>
            </a:endParaRPr>
          </a:p>
          <a:p>
            <a:pPr algn="ctr"/>
            <a:endParaRPr lang="en-IN" sz="2100" u="sng" dirty="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This </a:t>
            </a:r>
            <a:r>
              <a:rPr lang="en-US" sz="1600" dirty="0">
                <a:latin typeface="Arial" panose="020B0604020202020204" pitchFamily="34" charset="0"/>
                <a:cs typeface="Arial" panose="020B0604020202020204" pitchFamily="34" charset="0"/>
              </a:rPr>
              <a:t>highlights the core product lines driving customer activity. Understanding the specific products within these categories that are most popular (e.g., "</a:t>
            </a:r>
            <a:r>
              <a:rPr lang="en-US" sz="1600" dirty="0" smtClean="0">
                <a:latin typeface="Arial" panose="020B0604020202020204" pitchFamily="34" charset="0"/>
                <a:cs typeface="Arial" panose="020B0604020202020204" pitchFamily="34" charset="0"/>
              </a:rPr>
              <a:t>Water Bottle </a:t>
            </a:r>
            <a:r>
              <a:rPr lang="en-US" sz="1600" dirty="0">
                <a:latin typeface="Arial" panose="020B0604020202020204" pitchFamily="34" charset="0"/>
                <a:cs typeface="Arial" panose="020B0604020202020204" pitchFamily="34" charset="0"/>
              </a:rPr>
              <a:t>- 30 oz." in Accessories) can inform inventory management, marketing focus, and </a:t>
            </a:r>
            <a:r>
              <a:rPr lang="en-US" sz="1600" dirty="0" err="1" smtClean="0">
                <a:latin typeface="Arial" panose="020B0604020202020204" pitchFamily="34" charset="0"/>
                <a:cs typeface="Arial" panose="020B0604020202020204" pitchFamily="34" charset="0"/>
              </a:rPr>
              <a:t>producdevelopment</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efforts. </a:t>
            </a:r>
            <a:endParaRPr lang="en-US" sz="16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The </a:t>
            </a:r>
            <a:r>
              <a:rPr lang="en-US" sz="1600" dirty="0">
                <a:latin typeface="Arial" panose="020B0604020202020204" pitchFamily="34" charset="0"/>
                <a:cs typeface="Arial" panose="020B0604020202020204" pitchFamily="34" charset="0"/>
              </a:rPr>
              <a:t>lower order share of "Clothing</a:t>
            </a:r>
            <a:r>
              <a:rPr lang="en-US" sz="1600" dirty="0" smtClean="0">
                <a:latin typeface="Arial" panose="020B0604020202020204" pitchFamily="34" charset="0"/>
                <a:cs typeface="Arial" panose="020B0604020202020204" pitchFamily="34" charset="0"/>
              </a:rPr>
              <a:t>"(</a:t>
            </a:r>
            <a:r>
              <a:rPr lang="en-US" sz="1600" dirty="0">
                <a:latin typeface="Arial" panose="020B0604020202020204" pitchFamily="34" charset="0"/>
                <a:cs typeface="Arial" panose="020B0604020202020204" pitchFamily="34" charset="0"/>
              </a:rPr>
              <a:t>7.6</a:t>
            </a:r>
            <a:r>
              <a:rPr lang="en-US" sz="1600" dirty="0" smtClean="0">
                <a:latin typeface="Arial" panose="020B0604020202020204" pitchFamily="34" charset="0"/>
                <a:cs typeface="Arial" panose="020B0604020202020204" pitchFamily="34" charset="0"/>
              </a:rPr>
              <a:t>%)suggests </a:t>
            </a:r>
            <a:r>
              <a:rPr lang="en-US" sz="1600" dirty="0">
                <a:latin typeface="Arial" panose="020B0604020202020204" pitchFamily="34" charset="0"/>
                <a:cs typeface="Arial" panose="020B0604020202020204" pitchFamily="34" charset="0"/>
              </a:rPr>
              <a:t>a potential area for growth or a strategic focus on the higher-volume categories.</a:t>
            </a:r>
            <a:endParaRPr lang="en-IN" sz="1600" b="1" u="sng"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97309" y="1725570"/>
            <a:ext cx="5762204" cy="4291697"/>
          </a:xfrm>
          <a:prstGeom prst="rect">
            <a:avLst/>
          </a:prstGeom>
        </p:spPr>
      </p:pic>
    </p:spTree>
    <p:extLst>
      <p:ext uri="{BB962C8B-B14F-4D97-AF65-F5344CB8AC3E}">
        <p14:creationId xmlns:p14="http://schemas.microsoft.com/office/powerpoint/2010/main" val="4116786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u="sng" dirty="0" smtClean="0"/>
              <a:t>INSIGHTS</a:t>
            </a:r>
            <a:endParaRPr lang="en-IN" sz="4000" b="1" u="sng" dirty="0"/>
          </a:p>
        </p:txBody>
      </p:sp>
      <p:sp>
        <p:nvSpPr>
          <p:cNvPr id="4" name="Title 1"/>
          <p:cNvSpPr txBox="1">
            <a:spLocks/>
          </p:cNvSpPr>
          <p:nvPr/>
        </p:nvSpPr>
        <p:spPr>
          <a:xfrm>
            <a:off x="263611" y="1725571"/>
            <a:ext cx="5272216" cy="42916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900" b="1" u="sng" dirty="0" smtClean="0">
                <a:latin typeface="Arial" panose="020B0604020202020204" pitchFamily="34" charset="0"/>
                <a:cs typeface="Arial" panose="020B0604020202020204" pitchFamily="34" charset="0"/>
              </a:rPr>
              <a:t>Finding</a:t>
            </a:r>
            <a:r>
              <a:rPr lang="en-US" sz="1900" b="1" u="sng" dirty="0">
                <a:latin typeface="Arial" panose="020B0604020202020204" pitchFamily="34" charset="0"/>
                <a:cs typeface="Arial" panose="020B0604020202020204" pitchFamily="34" charset="0"/>
              </a:rPr>
              <a:t>: </a:t>
            </a:r>
            <a:endParaRPr lang="en-US" sz="1900" b="1" u="sng" dirty="0" smtClean="0">
              <a:latin typeface="Arial" panose="020B0604020202020204" pitchFamily="34" charset="0"/>
              <a:cs typeface="Arial" panose="020B0604020202020204" pitchFamily="34" charset="0"/>
            </a:endParaRPr>
          </a:p>
          <a:p>
            <a:endParaRPr lang="en-US" sz="17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overall product return rate is a low </a:t>
            </a:r>
            <a:r>
              <a:rPr lang="en-US" sz="1600" b="1" dirty="0">
                <a:latin typeface="Arial" panose="020B0604020202020204" pitchFamily="34" charset="0"/>
                <a:cs typeface="Arial" panose="020B0604020202020204" pitchFamily="34" charset="0"/>
              </a:rPr>
              <a:t>2.17%</a:t>
            </a:r>
            <a:r>
              <a:rPr lang="en-US" sz="1600" dirty="0">
                <a:latin typeface="Arial" panose="020B0604020202020204" pitchFamily="34" charset="0"/>
                <a:cs typeface="Arial" panose="020B0604020202020204" pitchFamily="34" charset="0"/>
              </a:rPr>
              <a:t>, suggesting a high level of product quality and customer satisfaction with their </a:t>
            </a:r>
            <a:r>
              <a:rPr lang="en-US" sz="1600" dirty="0" smtClean="0">
                <a:latin typeface="Arial" panose="020B0604020202020204" pitchFamily="34" charset="0"/>
                <a:cs typeface="Arial" panose="020B0604020202020204" pitchFamily="34" charset="0"/>
              </a:rPr>
              <a:t>purchases.</a:t>
            </a:r>
          </a:p>
          <a:p>
            <a:endParaRPr lang="en-IN" sz="1600" dirty="0">
              <a:latin typeface="Arial" panose="020B0604020202020204" pitchFamily="34" charset="0"/>
              <a:cs typeface="Arial" panose="020B0604020202020204" pitchFamily="34" charset="0"/>
            </a:endParaRPr>
          </a:p>
          <a:p>
            <a:r>
              <a:rPr lang="en-IN" sz="1900" b="1" u="sng" dirty="0" smtClean="0">
                <a:latin typeface="Arial" panose="020B0604020202020204" pitchFamily="34" charset="0"/>
                <a:cs typeface="Arial" panose="020B0604020202020204" pitchFamily="34" charset="0"/>
              </a:rPr>
              <a:t>Detailed </a:t>
            </a:r>
            <a:r>
              <a:rPr lang="en-IN" sz="1900" b="1" u="sng" dirty="0">
                <a:latin typeface="Arial" panose="020B0604020202020204" pitchFamily="34" charset="0"/>
                <a:cs typeface="Arial" panose="020B0604020202020204" pitchFamily="34" charset="0"/>
              </a:rPr>
              <a:t>Analysis:</a:t>
            </a:r>
            <a:r>
              <a:rPr lang="en-IN" sz="1900" u="sng" dirty="0">
                <a:latin typeface="Arial" panose="020B0604020202020204" pitchFamily="34" charset="0"/>
                <a:cs typeface="Arial" panose="020B0604020202020204" pitchFamily="34" charset="0"/>
              </a:rPr>
              <a:t> </a:t>
            </a:r>
            <a:endParaRPr lang="en-IN" sz="1900" u="sng" dirty="0" smtClean="0">
              <a:latin typeface="Arial" panose="020B0604020202020204" pitchFamily="34" charset="0"/>
              <a:cs typeface="Arial" panose="020B0604020202020204" pitchFamily="34" charset="0"/>
            </a:endParaRPr>
          </a:p>
          <a:p>
            <a:pPr algn="ctr"/>
            <a:endParaRPr lang="en-IN" sz="2100" u="sng"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A low return rate minimizes costs associated with returns processing and reinforces a positive brand image</a:t>
            </a:r>
            <a:r>
              <a:rPr lang="en-US" sz="1600" dirty="0" smtClean="0">
                <a:latin typeface="Arial" panose="020B0604020202020204" pitchFamily="34" charset="0"/>
                <a:cs typeface="Arial" panose="020B0604020202020204" pitchFamily="34" charset="0"/>
              </a:rPr>
              <a:t>.</a:t>
            </a:r>
          </a:p>
          <a:p>
            <a:r>
              <a:rPr lang="en-US" sz="1600" dirty="0" smtClean="0">
                <a:latin typeface="Arial" panose="020B0604020202020204" pitchFamily="34" charset="0"/>
                <a:cs typeface="Arial" panose="020B0604020202020204" pitchFamily="34" charset="0"/>
              </a:rPr>
              <a:t>However</a:t>
            </a:r>
            <a:r>
              <a:rPr lang="en-US" sz="1600" dirty="0">
                <a:latin typeface="Arial" panose="020B0604020202020204" pitchFamily="34" charset="0"/>
                <a:cs typeface="Arial" panose="020B0604020202020204" pitchFamily="34" charset="0"/>
              </a:rPr>
              <a:t>, the identification of "Shorts" as the most returned product type (even with a low overall rate) warrants a focused investigation into potential issues with sizing, material, or product description to further enhance customer satisfaction.</a:t>
            </a:r>
            <a:endParaRPr lang="en-IN" sz="1600" b="1" u="sng"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35827" y="1857919"/>
            <a:ext cx="6387468" cy="3592412"/>
          </a:xfrm>
          <a:prstGeom prst="rect">
            <a:avLst/>
          </a:prstGeom>
        </p:spPr>
      </p:pic>
    </p:spTree>
    <p:extLst>
      <p:ext uri="{BB962C8B-B14F-4D97-AF65-F5344CB8AC3E}">
        <p14:creationId xmlns:p14="http://schemas.microsoft.com/office/powerpoint/2010/main" val="4170726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u="sng" dirty="0" smtClean="0"/>
              <a:t>INSIGHTS</a:t>
            </a:r>
            <a:endParaRPr lang="en-IN" sz="4000" b="1" u="sng" dirty="0"/>
          </a:p>
        </p:txBody>
      </p:sp>
      <p:sp>
        <p:nvSpPr>
          <p:cNvPr id="4" name="Title 1"/>
          <p:cNvSpPr txBox="1">
            <a:spLocks/>
          </p:cNvSpPr>
          <p:nvPr/>
        </p:nvSpPr>
        <p:spPr>
          <a:xfrm>
            <a:off x="263611" y="1725571"/>
            <a:ext cx="5272216" cy="42916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900" b="1" u="sng" dirty="0" smtClean="0">
                <a:latin typeface="Arial" panose="020B0604020202020204" pitchFamily="34" charset="0"/>
                <a:cs typeface="Arial" panose="020B0604020202020204" pitchFamily="34" charset="0"/>
              </a:rPr>
              <a:t>Finding</a:t>
            </a:r>
            <a:r>
              <a:rPr lang="en-US" sz="1900" b="1" u="sng" dirty="0">
                <a:latin typeface="Arial" panose="020B0604020202020204" pitchFamily="34" charset="0"/>
                <a:cs typeface="Arial" panose="020B0604020202020204" pitchFamily="34" charset="0"/>
              </a:rPr>
              <a:t>: </a:t>
            </a:r>
            <a:endParaRPr lang="en-US" sz="1900" b="1" u="sng" dirty="0" smtClean="0">
              <a:latin typeface="Arial" panose="020B0604020202020204" pitchFamily="34" charset="0"/>
              <a:cs typeface="Arial" panose="020B0604020202020204" pitchFamily="34" charset="0"/>
            </a:endParaRPr>
          </a:p>
          <a:p>
            <a:endParaRPr lang="en-US" sz="1700" dirty="0">
              <a:latin typeface="Arial" panose="020B0604020202020204" pitchFamily="34" charset="0"/>
              <a:cs typeface="Arial" panose="020B0604020202020204" pitchFamily="34" charset="0"/>
            </a:endParaRPr>
          </a:p>
          <a:p>
            <a:r>
              <a:rPr lang="en-US" sz="1600" dirty="0"/>
              <a:t>Sales are heavily concentrated in </a:t>
            </a:r>
            <a:r>
              <a:rPr lang="en-US" sz="1600" b="1" dirty="0"/>
              <a:t>North America (United States and Canada)</a:t>
            </a:r>
            <a:r>
              <a:rPr lang="en-US" sz="1600" dirty="0"/>
              <a:t> and </a:t>
            </a:r>
            <a:r>
              <a:rPr lang="en-US" sz="1600" b="1" dirty="0"/>
              <a:t>Europe (United Kingdom, France, and Germany)</a:t>
            </a:r>
            <a:r>
              <a:rPr lang="en-US" sz="1600" dirty="0"/>
              <a:t>, as indicated by the regional sales map</a:t>
            </a:r>
            <a:r>
              <a:rPr lang="en-US" sz="1600" dirty="0" smtClean="0"/>
              <a:t>.</a:t>
            </a:r>
          </a:p>
          <a:p>
            <a:endParaRPr lang="en-IN" sz="1600" dirty="0">
              <a:latin typeface="Arial" panose="020B0604020202020204" pitchFamily="34" charset="0"/>
              <a:cs typeface="Arial" panose="020B0604020202020204" pitchFamily="34" charset="0"/>
            </a:endParaRPr>
          </a:p>
          <a:p>
            <a:r>
              <a:rPr lang="en-IN" sz="1900" b="1" u="sng" dirty="0" smtClean="0">
                <a:latin typeface="Arial" panose="020B0604020202020204" pitchFamily="34" charset="0"/>
                <a:cs typeface="Arial" panose="020B0604020202020204" pitchFamily="34" charset="0"/>
              </a:rPr>
              <a:t>Detailed </a:t>
            </a:r>
            <a:r>
              <a:rPr lang="en-IN" sz="1900" b="1" u="sng" dirty="0">
                <a:latin typeface="Arial" panose="020B0604020202020204" pitchFamily="34" charset="0"/>
                <a:cs typeface="Arial" panose="020B0604020202020204" pitchFamily="34" charset="0"/>
              </a:rPr>
              <a:t>Analysis:</a:t>
            </a:r>
            <a:r>
              <a:rPr lang="en-IN" sz="1900" u="sng" dirty="0">
                <a:latin typeface="Arial" panose="020B0604020202020204" pitchFamily="34" charset="0"/>
                <a:cs typeface="Arial" panose="020B0604020202020204" pitchFamily="34" charset="0"/>
              </a:rPr>
              <a:t> </a:t>
            </a:r>
            <a:endParaRPr lang="en-IN" sz="1900" u="sng" dirty="0" smtClean="0">
              <a:latin typeface="Arial" panose="020B0604020202020204" pitchFamily="34" charset="0"/>
              <a:cs typeface="Arial" panose="020B0604020202020204" pitchFamily="34" charset="0"/>
            </a:endParaRPr>
          </a:p>
          <a:p>
            <a:pPr algn="ctr"/>
            <a:endParaRPr lang="en-IN" sz="1600" u="sng"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This geographical concentration highlights the current core markets for </a:t>
            </a:r>
            <a:r>
              <a:rPr lang="en-US" sz="1600" dirty="0" err="1">
                <a:latin typeface="Arial" panose="020B0604020202020204" pitchFamily="34" charset="0"/>
                <a:cs typeface="Arial" panose="020B0604020202020204" pitchFamily="34" charset="0"/>
              </a:rPr>
              <a:t>AdventureWorks</a:t>
            </a:r>
            <a:r>
              <a:rPr lang="en-US" sz="1600" dirty="0">
                <a:latin typeface="Arial" panose="020B0604020202020204" pitchFamily="34" charset="0"/>
                <a:cs typeface="Arial" panose="020B0604020202020204" pitchFamily="34" charset="0"/>
              </a:rPr>
              <a:t>. Understanding the specific factors driving success in these regions can inform strategies for potential expansion into other territories.</a:t>
            </a:r>
            <a:endParaRPr lang="en-IN" sz="1600" b="1" u="sng"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97642" y="2113055"/>
            <a:ext cx="6994358" cy="3120682"/>
          </a:xfrm>
          <a:prstGeom prst="rect">
            <a:avLst/>
          </a:prstGeom>
        </p:spPr>
      </p:pic>
    </p:spTree>
    <p:extLst>
      <p:ext uri="{BB962C8B-B14F-4D97-AF65-F5344CB8AC3E}">
        <p14:creationId xmlns:p14="http://schemas.microsoft.com/office/powerpoint/2010/main" val="955811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u="sng" dirty="0" smtClean="0"/>
              <a:t>INSIGHTS</a:t>
            </a:r>
            <a:endParaRPr lang="en-IN" sz="4000" b="1" u="sng" dirty="0"/>
          </a:p>
        </p:txBody>
      </p:sp>
      <p:sp>
        <p:nvSpPr>
          <p:cNvPr id="4" name="Title 1"/>
          <p:cNvSpPr txBox="1">
            <a:spLocks/>
          </p:cNvSpPr>
          <p:nvPr/>
        </p:nvSpPr>
        <p:spPr>
          <a:xfrm>
            <a:off x="263611" y="1725571"/>
            <a:ext cx="5126536" cy="42916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900" b="1" u="sng" dirty="0" smtClean="0">
                <a:latin typeface="Arial" panose="020B0604020202020204" pitchFamily="34" charset="0"/>
                <a:cs typeface="Arial" panose="020B0604020202020204" pitchFamily="34" charset="0"/>
              </a:rPr>
              <a:t>Finding</a:t>
            </a:r>
            <a:r>
              <a:rPr lang="en-US" sz="1900" b="1" u="sng" dirty="0">
                <a:latin typeface="Arial" panose="020B0604020202020204" pitchFamily="34" charset="0"/>
                <a:cs typeface="Arial" panose="020B0604020202020204" pitchFamily="34" charset="0"/>
              </a:rPr>
              <a:t>: </a:t>
            </a:r>
            <a:endParaRPr lang="en-US" sz="1900" b="1" u="sng" dirty="0" smtClean="0">
              <a:latin typeface="Arial" panose="020B0604020202020204" pitchFamily="34" charset="0"/>
              <a:cs typeface="Arial" panose="020B0604020202020204" pitchFamily="34" charset="0"/>
            </a:endParaRPr>
          </a:p>
          <a:p>
            <a:endParaRPr lang="en-US" sz="1700" dirty="0">
              <a:latin typeface="Arial" panose="020B0604020202020204" pitchFamily="34" charset="0"/>
              <a:cs typeface="Arial" panose="020B0604020202020204" pitchFamily="34" charset="0"/>
            </a:endParaRPr>
          </a:p>
          <a:p>
            <a:r>
              <a:rPr lang="en-US" sz="1600" dirty="0" err="1">
                <a:latin typeface="Arial" panose="020B0604020202020204" pitchFamily="34" charset="0"/>
                <a:cs typeface="Arial" panose="020B0604020202020204" pitchFamily="34" charset="0"/>
              </a:rPr>
              <a:t>AdventureWorks</a:t>
            </a:r>
            <a:r>
              <a:rPr lang="en-US" sz="1600" dirty="0">
                <a:latin typeface="Arial" panose="020B0604020202020204" pitchFamily="34" charset="0"/>
                <a:cs typeface="Arial" panose="020B0604020202020204" pitchFamily="34" charset="0"/>
              </a:rPr>
              <a:t> boasts a significant base of </a:t>
            </a:r>
            <a:r>
              <a:rPr lang="en-US" sz="1600" b="1" dirty="0">
                <a:latin typeface="Arial" panose="020B0604020202020204" pitchFamily="34" charset="0"/>
                <a:cs typeface="Arial" panose="020B0604020202020204" pitchFamily="34" charset="0"/>
              </a:rPr>
              <a:t>17.4K unique customers</a:t>
            </a:r>
            <a:r>
              <a:rPr lang="en-US" sz="1600" dirty="0">
                <a:latin typeface="Arial" panose="020B0604020202020204" pitchFamily="34" charset="0"/>
                <a:cs typeface="Arial" panose="020B0604020202020204" pitchFamily="34" charset="0"/>
              </a:rPr>
              <a:t>, with an increasing average revenue per customer over time, reaching </a:t>
            </a:r>
            <a:r>
              <a:rPr lang="en-US" sz="1600" b="1" dirty="0">
                <a:latin typeface="Arial" panose="020B0604020202020204" pitchFamily="34" charset="0"/>
                <a:cs typeface="Arial" panose="020B0604020202020204" pitchFamily="34" charset="0"/>
              </a:rPr>
              <a:t>$1,431</a:t>
            </a:r>
            <a:r>
              <a:rPr lang="en-US"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900" b="1" u="sng" dirty="0" smtClean="0">
                <a:latin typeface="Arial" panose="020B0604020202020204" pitchFamily="34" charset="0"/>
                <a:cs typeface="Arial" panose="020B0604020202020204" pitchFamily="34" charset="0"/>
              </a:rPr>
              <a:t>Detailed </a:t>
            </a:r>
            <a:r>
              <a:rPr lang="en-IN" sz="1900" b="1" u="sng" dirty="0">
                <a:latin typeface="Arial" panose="020B0604020202020204" pitchFamily="34" charset="0"/>
                <a:cs typeface="Arial" panose="020B0604020202020204" pitchFamily="34" charset="0"/>
              </a:rPr>
              <a:t>Analysis:</a:t>
            </a:r>
            <a:r>
              <a:rPr lang="en-IN" sz="1900" u="sng" dirty="0">
                <a:latin typeface="Arial" panose="020B0604020202020204" pitchFamily="34" charset="0"/>
                <a:cs typeface="Arial" panose="020B0604020202020204" pitchFamily="34" charset="0"/>
              </a:rPr>
              <a:t> </a:t>
            </a:r>
            <a:endParaRPr lang="en-IN" sz="1900" u="sng" dirty="0" smtClean="0">
              <a:latin typeface="Arial" panose="020B0604020202020204" pitchFamily="34" charset="0"/>
              <a:cs typeface="Arial" panose="020B0604020202020204" pitchFamily="34" charset="0"/>
            </a:endParaRPr>
          </a:p>
          <a:p>
            <a:pPr algn="ctr"/>
            <a:endParaRPr lang="en-IN" sz="1600" u="sng"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growing revenue per customer signifies increasing customer loyalty and potentially higher purchase frequency or average order value. Understanding the drivers behind this trend, such as effective customer relationship management or successful upselling/cross-selling initiatives, is crucial for sustaining this positive momentum.</a:t>
            </a:r>
            <a:endParaRPr lang="en-IN" sz="1600" b="1" u="sng"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0147" y="1690688"/>
            <a:ext cx="6585283" cy="4045160"/>
          </a:xfrm>
          <a:prstGeom prst="rect">
            <a:avLst/>
          </a:prstGeom>
        </p:spPr>
      </p:pic>
    </p:spTree>
    <p:extLst>
      <p:ext uri="{BB962C8B-B14F-4D97-AF65-F5344CB8AC3E}">
        <p14:creationId xmlns:p14="http://schemas.microsoft.com/office/powerpoint/2010/main" val="3514390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u="sng" dirty="0" smtClean="0"/>
              <a:t>INSIGHTS</a:t>
            </a:r>
            <a:endParaRPr lang="en-IN" sz="4000" b="1" u="sng" dirty="0"/>
          </a:p>
        </p:txBody>
      </p:sp>
      <p:sp>
        <p:nvSpPr>
          <p:cNvPr id="4" name="Title 1"/>
          <p:cNvSpPr txBox="1">
            <a:spLocks/>
          </p:cNvSpPr>
          <p:nvPr/>
        </p:nvSpPr>
        <p:spPr>
          <a:xfrm>
            <a:off x="263611" y="1725571"/>
            <a:ext cx="5126536" cy="42916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900" b="1" u="sng" dirty="0" smtClean="0">
                <a:latin typeface="Arial" panose="020B0604020202020204" pitchFamily="34" charset="0"/>
                <a:cs typeface="Arial" panose="020B0604020202020204" pitchFamily="34" charset="0"/>
              </a:rPr>
              <a:t>Finding</a:t>
            </a:r>
            <a:r>
              <a:rPr lang="en-US" sz="1900" b="1" u="sng" dirty="0">
                <a:latin typeface="Arial" panose="020B0604020202020204" pitchFamily="34" charset="0"/>
                <a:cs typeface="Arial" panose="020B0604020202020204" pitchFamily="34" charset="0"/>
              </a:rPr>
              <a:t>: </a:t>
            </a:r>
            <a:endParaRPr lang="en-US" sz="1900" b="1" u="sng" dirty="0" smtClean="0">
              <a:latin typeface="Arial" panose="020B0604020202020204" pitchFamily="34" charset="0"/>
              <a:cs typeface="Arial" panose="020B0604020202020204" pitchFamily="34" charset="0"/>
            </a:endParaRPr>
          </a:p>
          <a:p>
            <a:endParaRPr lang="en-US" sz="17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largest occupational segment among </a:t>
            </a:r>
            <a:r>
              <a:rPr lang="en-US" sz="1600" dirty="0" err="1">
                <a:latin typeface="Arial" panose="020B0604020202020204" pitchFamily="34" charset="0"/>
                <a:cs typeface="Arial" panose="020B0604020202020204" pitchFamily="34" charset="0"/>
              </a:rPr>
              <a:t>AdventureWorks</a:t>
            </a:r>
            <a:r>
              <a:rPr lang="en-US" sz="1600" dirty="0">
                <a:latin typeface="Arial" panose="020B0604020202020204" pitchFamily="34" charset="0"/>
                <a:cs typeface="Arial" panose="020B0604020202020204" pitchFamily="34" charset="0"/>
              </a:rPr>
              <a:t>' customer base is "Professional" (</a:t>
            </a:r>
            <a:r>
              <a:rPr lang="en-US" sz="1600" b="1" dirty="0">
                <a:latin typeface="Arial" panose="020B0604020202020204" pitchFamily="34" charset="0"/>
                <a:cs typeface="Arial" panose="020B0604020202020204" pitchFamily="34" charset="0"/>
              </a:rPr>
              <a:t>7.9K</a:t>
            </a:r>
            <a:r>
              <a:rPr lang="en-US" sz="1600" dirty="0">
                <a:latin typeface="Arial" panose="020B0604020202020204" pitchFamily="34" charset="0"/>
                <a:cs typeface="Arial" panose="020B0604020202020204" pitchFamily="34" charset="0"/>
              </a:rPr>
              <a:t>), followed by "Skilled Manual" (</a:t>
            </a:r>
            <a:r>
              <a:rPr lang="en-US" sz="1600" b="1" dirty="0">
                <a:latin typeface="Arial" panose="020B0604020202020204" pitchFamily="34" charset="0"/>
                <a:cs typeface="Arial" panose="020B0604020202020204" pitchFamily="34" charset="0"/>
              </a:rPr>
              <a:t>5.0K</a:t>
            </a:r>
            <a:r>
              <a:rPr lang="en-US" sz="1600" dirty="0">
                <a:latin typeface="Arial" panose="020B0604020202020204" pitchFamily="34" charset="0"/>
                <a:cs typeface="Arial" panose="020B0604020202020204" pitchFamily="34" charset="0"/>
              </a:rPr>
              <a:t>) and "Management" (</a:t>
            </a:r>
            <a:r>
              <a:rPr lang="en-US" sz="1600" b="1" dirty="0">
                <a:latin typeface="Arial" panose="020B0604020202020204" pitchFamily="34" charset="0"/>
                <a:cs typeface="Arial" panose="020B0604020202020204" pitchFamily="34" charset="0"/>
              </a:rPr>
              <a:t>4.4K</a:t>
            </a:r>
            <a:r>
              <a:rPr lang="en-US"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900" b="1" u="sng" dirty="0" smtClean="0">
                <a:latin typeface="Arial" panose="020B0604020202020204" pitchFamily="34" charset="0"/>
                <a:cs typeface="Arial" panose="020B0604020202020204" pitchFamily="34" charset="0"/>
              </a:rPr>
              <a:t>Detailed </a:t>
            </a:r>
            <a:r>
              <a:rPr lang="en-IN" sz="1900" b="1" u="sng" dirty="0">
                <a:latin typeface="Arial" panose="020B0604020202020204" pitchFamily="34" charset="0"/>
                <a:cs typeface="Arial" panose="020B0604020202020204" pitchFamily="34" charset="0"/>
              </a:rPr>
              <a:t>Analysis:</a:t>
            </a:r>
            <a:r>
              <a:rPr lang="en-IN" sz="1900" u="sng" dirty="0">
                <a:latin typeface="Arial" panose="020B0604020202020204" pitchFamily="34" charset="0"/>
                <a:cs typeface="Arial" panose="020B0604020202020204" pitchFamily="34" charset="0"/>
              </a:rPr>
              <a:t> </a:t>
            </a:r>
            <a:endParaRPr lang="en-IN" sz="1900" u="sng" dirty="0" smtClean="0">
              <a:latin typeface="Arial" panose="020B0604020202020204" pitchFamily="34" charset="0"/>
              <a:cs typeface="Arial" panose="020B0604020202020204" pitchFamily="34" charset="0"/>
            </a:endParaRPr>
          </a:p>
          <a:p>
            <a:pPr algn="ctr"/>
            <a:endParaRPr lang="en-IN" sz="1600" u="sng"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This demographic insight can be leveraged to tailor marketing messages, product positioning, and communication channels to resonate with the largest customer groups. </a:t>
            </a:r>
            <a:endParaRPr lang="en-US" sz="16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Understanding </a:t>
            </a:r>
            <a:r>
              <a:rPr lang="en-US" sz="1600" dirty="0">
                <a:latin typeface="Arial" panose="020B0604020202020204" pitchFamily="34" charset="0"/>
                <a:cs typeface="Arial" panose="020B0604020202020204" pitchFamily="34" charset="0"/>
              </a:rPr>
              <a:t>the needs and preferences of these occupational segments can lead to more effective customer acquisition and retention strategies.</a:t>
            </a:r>
            <a:endParaRPr lang="en-IN" sz="1600" b="1" u="sng"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97642" y="1990266"/>
            <a:ext cx="6607518" cy="4422566"/>
          </a:xfrm>
          <a:prstGeom prst="rect">
            <a:avLst/>
          </a:prstGeom>
        </p:spPr>
      </p:pic>
    </p:spTree>
    <p:extLst>
      <p:ext uri="{BB962C8B-B14F-4D97-AF65-F5344CB8AC3E}">
        <p14:creationId xmlns:p14="http://schemas.microsoft.com/office/powerpoint/2010/main" val="36552508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
  <TotalTime>1092</TotalTime>
  <Words>527</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ADVENTURE WORKS SALES  &amp;  CUSTOMER ENGAGEMENT ANALYSIS</vt:lpstr>
      <vt:lpstr>PROCESS OVERVIEW</vt:lpstr>
      <vt:lpstr>PROJECT OBJECTIVE</vt:lpstr>
      <vt:lpstr>INSIGHTS</vt:lpstr>
      <vt:lpstr>INSIGHTS</vt:lpstr>
      <vt:lpstr>INSIGHTS</vt:lpstr>
      <vt:lpstr>INSIGHTS</vt:lpstr>
      <vt:lpstr>INSIGHTS</vt:lpstr>
      <vt:lpstr>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Ketan Kulkarni</dc:creator>
  <cp:lastModifiedBy>Ketan Kulkarni</cp:lastModifiedBy>
  <cp:revision>13</cp:revision>
  <dcterms:created xsi:type="dcterms:W3CDTF">2025-04-26T16:37:59Z</dcterms:created>
  <dcterms:modified xsi:type="dcterms:W3CDTF">2025-04-27T17:11:02Z</dcterms:modified>
</cp:coreProperties>
</file>