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595" r:id="rId1"/>
  </p:sldMasterIdLst>
  <p:sldIdLst>
    <p:sldId id="263" r:id="rId2"/>
    <p:sldId id="264" r:id="rId3"/>
    <p:sldId id="257" r:id="rId4"/>
    <p:sldId id="258" r:id="rId5"/>
    <p:sldId id="259" r:id="rId6"/>
    <p:sldId id="260" r:id="rId7"/>
    <p:sldId id="261"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27" autoAdjust="0"/>
    <p:restoredTop sz="94660"/>
  </p:normalViewPr>
  <p:slideViewPr>
    <p:cSldViewPr snapToGrid="0">
      <p:cViewPr varScale="1">
        <p:scale>
          <a:sx n="85" d="100"/>
          <a:sy n="85" d="100"/>
        </p:scale>
        <p:origin x="12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DED1D9A1-2336-4DBC-9C18-F08C840CAD3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249325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D1D9A1-2336-4DBC-9C18-F08C840CAD3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2500695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D1D9A1-2336-4DBC-9C18-F08C840CAD3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42204897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DED1D9A1-2336-4DBC-9C18-F08C840CAD3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7598840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ED1D9A1-2336-4DBC-9C18-F08C840CAD37}" type="datetimeFigureOut">
              <a:rPr lang="en-IN" smtClean="0"/>
              <a:t>27-04-2025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120044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DED1D9A1-2336-4DBC-9C18-F08C840CAD3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33924492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DED1D9A1-2336-4DBC-9C18-F08C840CAD37}" type="datetimeFigureOut">
              <a:rPr lang="en-IN" smtClean="0"/>
              <a:t>27-04-2025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849196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DED1D9A1-2336-4DBC-9C18-F08C840CAD37}" type="datetimeFigureOut">
              <a:rPr lang="en-IN" smtClean="0"/>
              <a:t>27-04-2025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89510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ED1D9A1-2336-4DBC-9C18-F08C840CAD37}" type="datetimeFigureOut">
              <a:rPr lang="en-IN" smtClean="0"/>
              <a:t>27-04-2025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389742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D1D9A1-2336-4DBC-9C18-F08C840CAD3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463867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ED1D9A1-2336-4DBC-9C18-F08C840CAD37}" type="datetimeFigureOut">
              <a:rPr lang="en-IN" smtClean="0"/>
              <a:t>27-04-2025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5AD5218-8F69-4A9F-9862-CE0BE523052D}" type="slidenum">
              <a:rPr lang="en-IN" smtClean="0"/>
              <a:t>‹#›</a:t>
            </a:fld>
            <a:endParaRPr lang="en-IN"/>
          </a:p>
        </p:txBody>
      </p:sp>
    </p:spTree>
    <p:extLst>
      <p:ext uri="{BB962C8B-B14F-4D97-AF65-F5344CB8AC3E}">
        <p14:creationId xmlns:p14="http://schemas.microsoft.com/office/powerpoint/2010/main" val="23574400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D1D9A1-2336-4DBC-9C18-F08C840CAD37}" type="datetimeFigureOut">
              <a:rPr lang="en-IN" smtClean="0"/>
              <a:t>27-04-2025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5AD5218-8F69-4A9F-9862-CE0BE523052D}" type="slidenum">
              <a:rPr lang="en-IN" smtClean="0"/>
              <a:t>‹#›</a:t>
            </a:fld>
            <a:endParaRPr lang="en-IN"/>
          </a:p>
        </p:txBody>
      </p:sp>
    </p:spTree>
    <p:extLst>
      <p:ext uri="{BB962C8B-B14F-4D97-AF65-F5344CB8AC3E}">
        <p14:creationId xmlns:p14="http://schemas.microsoft.com/office/powerpoint/2010/main" val="3111264235"/>
      </p:ext>
    </p:extLst>
  </p:cSld>
  <p:clrMap bg1="dk1" tx1="lt1" bg2="dk2" tx2="lt2" accent1="accent1" accent2="accent2" accent3="accent3" accent4="accent4" accent5="accent5" accent6="accent6" hlink="hlink" folHlink="folHlink"/>
  <p:sldLayoutIdLst>
    <p:sldLayoutId id="2147484596" r:id="rId1"/>
    <p:sldLayoutId id="2147484597" r:id="rId2"/>
    <p:sldLayoutId id="2147484598" r:id="rId3"/>
    <p:sldLayoutId id="2147484599" r:id="rId4"/>
    <p:sldLayoutId id="2147484600" r:id="rId5"/>
    <p:sldLayoutId id="2147484601" r:id="rId6"/>
    <p:sldLayoutId id="2147484602" r:id="rId7"/>
    <p:sldLayoutId id="2147484603" r:id="rId8"/>
    <p:sldLayoutId id="2147484604" r:id="rId9"/>
    <p:sldLayoutId id="2147484605" r:id="rId10"/>
    <p:sldLayoutId id="2147484606"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3794" y="395112"/>
            <a:ext cx="10353762" cy="1162756"/>
          </a:xfrm>
        </p:spPr>
        <p:txBody>
          <a:bodyPr>
            <a:noAutofit/>
          </a:bodyPr>
          <a:lstStyle/>
          <a:p>
            <a:pPr algn="ctr"/>
            <a:r>
              <a:rPr lang="en-US" sz="4000" b="1" u="sng" dirty="0" smtClean="0">
                <a:solidFill>
                  <a:schemeClr val="tx1"/>
                </a:solidFill>
              </a:rPr>
              <a:t>CREDIT CARD PERFORMANCE ANALYSIS</a:t>
            </a:r>
            <a:endParaRPr lang="en-IN" sz="4000" b="1" u="sng" dirty="0">
              <a:solidFill>
                <a:schemeClr val="tx1"/>
              </a:solidFill>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1741" y="857956"/>
            <a:ext cx="6637867" cy="6000044"/>
          </a:xfrm>
          <a:prstGeom prst="rect">
            <a:avLst/>
          </a:prstGeom>
        </p:spPr>
      </p:pic>
    </p:spTree>
    <p:extLst>
      <p:ext uri="{BB962C8B-B14F-4D97-AF65-F5344CB8AC3E}">
        <p14:creationId xmlns:p14="http://schemas.microsoft.com/office/powerpoint/2010/main" val="85802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310" y="369263"/>
            <a:ext cx="8610600" cy="985405"/>
          </a:xfrm>
        </p:spPr>
        <p:txBody>
          <a:bodyPr>
            <a:normAutofit/>
          </a:bodyPr>
          <a:lstStyle/>
          <a:p>
            <a:pPr algn="ctr"/>
            <a:r>
              <a:rPr lang="en-US" sz="4000" b="1" u="sng" dirty="0" smtClean="0">
                <a:solidFill>
                  <a:schemeClr val="tx1"/>
                </a:solidFill>
              </a:rPr>
              <a:t>PROCESS OVERVIEW</a:t>
            </a:r>
            <a:endParaRPr lang="en-IN" sz="4000" b="1" u="sng" dirty="0">
              <a:solidFill>
                <a:schemeClr val="tx1"/>
              </a:solidFill>
            </a:endParaRPr>
          </a:p>
        </p:txBody>
      </p:sp>
      <p:sp>
        <p:nvSpPr>
          <p:cNvPr id="4" name="Rectangle 3"/>
          <p:cNvSpPr/>
          <p:nvPr/>
        </p:nvSpPr>
        <p:spPr>
          <a:xfrm>
            <a:off x="1985239" y="2168688"/>
            <a:ext cx="184731" cy="369332"/>
          </a:xfrm>
          <a:prstGeom prst="rect">
            <a:avLst/>
          </a:prstGeom>
        </p:spPr>
        <p:txBody>
          <a:bodyPr wrap="none">
            <a:spAutoFit/>
          </a:bodyPr>
          <a:lstStyle/>
          <a:p>
            <a:endParaRPr lang="en-IN" dirty="0"/>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35378" y="1354667"/>
            <a:ext cx="10803466" cy="4857849"/>
          </a:xfrm>
          <a:prstGeom prst="rect">
            <a:avLst/>
          </a:prstGeom>
        </p:spPr>
      </p:pic>
    </p:spTree>
    <p:extLst>
      <p:ext uri="{BB962C8B-B14F-4D97-AF65-F5344CB8AC3E}">
        <p14:creationId xmlns:p14="http://schemas.microsoft.com/office/powerpoint/2010/main" val="2145857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8310" y="369263"/>
            <a:ext cx="8610600" cy="985405"/>
          </a:xfrm>
        </p:spPr>
        <p:txBody>
          <a:bodyPr>
            <a:normAutofit/>
          </a:bodyPr>
          <a:lstStyle/>
          <a:p>
            <a:pPr algn="ctr"/>
            <a:r>
              <a:rPr lang="en-US" sz="4000" b="1" u="sng" dirty="0" smtClean="0">
                <a:solidFill>
                  <a:schemeClr val="tx1"/>
                </a:solidFill>
              </a:rPr>
              <a:t>PROJECT OBJECTIVE</a:t>
            </a:r>
            <a:endParaRPr lang="en-IN" sz="4000" b="1" u="sng" dirty="0">
              <a:solidFill>
                <a:schemeClr val="tx1"/>
              </a:solidFill>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8757" y="1275645"/>
            <a:ext cx="7845776" cy="5390637"/>
          </a:xfrm>
          <a:prstGeom prst="rect">
            <a:avLst/>
          </a:prstGeom>
        </p:spPr>
      </p:pic>
    </p:spTree>
    <p:extLst>
      <p:ext uri="{BB962C8B-B14F-4D97-AF65-F5344CB8AC3E}">
        <p14:creationId xmlns:p14="http://schemas.microsoft.com/office/powerpoint/2010/main" val="20920781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a:spLocks noGrp="1"/>
          </p:cNvSpPr>
          <p:nvPr>
            <p:ph type="title"/>
          </p:nvPr>
        </p:nvSpPr>
        <p:spPr>
          <a:xfrm>
            <a:off x="833527" y="541866"/>
            <a:ext cx="10353762" cy="733383"/>
          </a:xfrm>
        </p:spPr>
        <p:txBody>
          <a:bodyPr>
            <a:normAutofit/>
          </a:bodyPr>
          <a:lstStyle/>
          <a:p>
            <a:pPr algn="ctr"/>
            <a:r>
              <a:rPr lang="en-US" sz="4000" b="1" u="sng" dirty="0" smtClean="0">
                <a:solidFill>
                  <a:schemeClr val="tx1"/>
                </a:solidFill>
              </a:rPr>
              <a:t>INSIGHTS</a:t>
            </a:r>
            <a:endParaRPr lang="en-IN" sz="4000" b="1" u="sng" dirty="0">
              <a:solidFill>
                <a:schemeClr val="tx1"/>
              </a:solidFill>
            </a:endParaRPr>
          </a:p>
        </p:txBody>
      </p:sp>
      <p:sp>
        <p:nvSpPr>
          <p:cNvPr id="5" name="Rectangle 1"/>
          <p:cNvSpPr>
            <a:spLocks noGrp="1" noChangeArrowheads="1"/>
          </p:cNvSpPr>
          <p:nvPr>
            <p:ph idx="1"/>
          </p:nvPr>
        </p:nvSpPr>
        <p:spPr bwMode="auto">
          <a:xfrm>
            <a:off x="484012" y="2259702"/>
            <a:ext cx="5746749"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u="sng" dirty="0" smtClean="0">
                <a:solidFill>
                  <a:schemeClr val="tx1"/>
                </a:solidFill>
                <a:latin typeface="Arial" panose="020B0604020202020204" pitchFamily="34" charset="0"/>
              </a:rPr>
              <a:t>Key Finding</a:t>
            </a:r>
            <a:r>
              <a:rPr kumimoji="0" lang="en-US" altLang="en-US" sz="1800" b="1" i="0" u="sng" strike="noStrike" cap="none" normalizeH="0" baseline="0" dirty="0" smtClean="0">
                <a:ln>
                  <a:noFill/>
                </a:ln>
                <a:solidFill>
                  <a:schemeClr val="tx1"/>
                </a:solidFill>
                <a:effectLst/>
                <a:latin typeface="Arial" panose="020B0604020202020204" pitchFamily="34" charset="0"/>
              </a:rPr>
              <a:t>:</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The dashboard reveals a substantial total revenue of</a:t>
            </a:r>
            <a:r>
              <a:rPr lang="en-US" altLang="en-US" sz="1600" dirty="0">
                <a:solidFill>
                  <a:schemeClr val="tx1"/>
                </a:solidFill>
                <a:latin typeface="Arial" panose="020B0604020202020204" pitchFamily="34" charset="0"/>
                <a:cs typeface="Arial" panose="020B0604020202020204" pitchFamily="34" charset="0"/>
              </a:rPr>
              <a:t> </a:t>
            </a:r>
            <a:r>
              <a:rPr kumimoji="0" lang="en-US" altLang="en-US" sz="1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$55.3M</a:t>
            </a:r>
            <a:r>
              <a:rPr kumimoji="0" lang="en-US" altLang="en-US" sz="18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endParaRPr lang="en-US" altLang="en-US" dirty="0">
              <a:solidFill>
                <a:schemeClr val="tx1"/>
              </a:solidFill>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solidFill>
                  <a:schemeClr val="tx1"/>
                </a:solidFill>
                <a:effectLst/>
                <a:latin typeface="Arial" panose="020B0604020202020204" pitchFamily="34" charset="0"/>
              </a:rPr>
              <a:t>Analysis:</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While the overall revenue is significant, the insight</a:t>
            </a:r>
            <a:r>
              <a:rPr kumimoji="0" lang="en-US" altLang="en-US" sz="1600" b="0" i="0" u="none" strike="noStrike" cap="none" normalizeH="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that </a:t>
            </a:r>
            <a:r>
              <a:rPr kumimoji="0" lang="en-US" altLang="en-US" sz="1600" b="1" i="0" u="none" strike="noStrike" cap="none" normalizeH="0" baseline="0" dirty="0" smtClean="0">
                <a:ln>
                  <a:noFill/>
                </a:ln>
                <a:solidFill>
                  <a:schemeClr val="tx1"/>
                </a:solidFill>
                <a:effectLst/>
                <a:latin typeface="Arial" panose="020B0604020202020204" pitchFamily="34" charset="0"/>
              </a:rPr>
              <a:t>Week 52 revenue decreased by 12.8%</a:t>
            </a:r>
            <a:r>
              <a:rPr kumimoji="0" lang="en-US" altLang="en-US" sz="1600" b="0" i="0" u="none" strike="noStrike" cap="none" normalizeH="0" baseline="0" dirty="0" smtClean="0">
                <a:ln>
                  <a:noFill/>
                </a:ln>
                <a:solidFill>
                  <a:schemeClr val="tx1"/>
                </a:solidFill>
                <a:effectLst/>
                <a:latin typeface="Arial" panose="020B0604020202020204" pitchFamily="34" charset="0"/>
              </a:rPr>
              <a:t> warrants further investigation.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This decline could be attributed to various factors such as seasonal trends, changes in spending behavior, or specific marketing campaign</a:t>
            </a:r>
            <a:r>
              <a:rPr kumimoji="0" lang="en-US" altLang="en-US" sz="1600" b="0" i="0" u="none" strike="noStrike" cap="none" normalizeH="0" dirty="0" smtClean="0">
                <a:ln>
                  <a:noFill/>
                </a:ln>
                <a:solidFill>
                  <a:schemeClr val="tx1"/>
                </a:solidFill>
                <a:effectLst/>
                <a:latin typeface="Arial" panose="020B0604020202020204" pitchFamily="34" charset="0"/>
              </a:rPr>
              <a:t> </a:t>
            </a:r>
            <a:r>
              <a:rPr kumimoji="0" lang="en-US" altLang="en-US" sz="1600" b="0" i="0" u="none" strike="noStrike" cap="none" normalizeH="0" baseline="0" dirty="0" smtClean="0">
                <a:ln>
                  <a:noFill/>
                </a:ln>
                <a:solidFill>
                  <a:schemeClr val="tx1"/>
                </a:solidFill>
                <a:effectLst/>
                <a:latin typeface="Arial" panose="020B0604020202020204" pitchFamily="34" charset="0"/>
              </a:rPr>
              <a:t>impacts.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smtClean="0">
                <a:ln>
                  <a:noFill/>
                </a:ln>
                <a:solidFill>
                  <a:schemeClr val="tx1"/>
                </a:solidFill>
                <a:effectLst/>
                <a:latin typeface="Arial" panose="020B0604020202020204" pitchFamily="34" charset="0"/>
              </a:rPr>
              <a:t>Analyzing the contributing factors to this decrease is crucial for future strategy adjustments. </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689" y="2064953"/>
            <a:ext cx="4673600" cy="3559599"/>
          </a:xfrm>
          <a:prstGeom prst="rect">
            <a:avLst/>
          </a:prstGeom>
        </p:spPr>
      </p:pic>
    </p:spTree>
    <p:extLst>
      <p:ext uri="{BB962C8B-B14F-4D97-AF65-F5344CB8AC3E}">
        <p14:creationId xmlns:p14="http://schemas.microsoft.com/office/powerpoint/2010/main" val="645299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3527" y="541866"/>
            <a:ext cx="10353762" cy="733383"/>
          </a:xfrm>
        </p:spPr>
        <p:txBody>
          <a:bodyPr>
            <a:normAutofit/>
          </a:bodyPr>
          <a:lstStyle/>
          <a:p>
            <a:pPr algn="ctr"/>
            <a:r>
              <a:rPr lang="en-US" sz="4000" b="1" u="sng" dirty="0" smtClean="0">
                <a:solidFill>
                  <a:schemeClr val="tx1"/>
                </a:solidFill>
              </a:rPr>
              <a:t>INSIGHTS</a:t>
            </a:r>
            <a:endParaRPr lang="en-IN" sz="4000" b="1" u="sng" dirty="0">
              <a:solidFill>
                <a:schemeClr val="tx1"/>
              </a:solidFill>
            </a:endParaRPr>
          </a:p>
        </p:txBody>
      </p:sp>
      <p:sp>
        <p:nvSpPr>
          <p:cNvPr id="5" name="Rectangle 1"/>
          <p:cNvSpPr>
            <a:spLocks noGrp="1" noChangeArrowheads="1"/>
          </p:cNvSpPr>
          <p:nvPr>
            <p:ph idx="1"/>
          </p:nvPr>
        </p:nvSpPr>
        <p:spPr bwMode="auto">
          <a:xfrm>
            <a:off x="557170" y="2438428"/>
            <a:ext cx="5554838" cy="26715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u="sng" dirty="0" smtClean="0">
                <a:solidFill>
                  <a:schemeClr val="tx1"/>
                </a:solidFill>
                <a:latin typeface="Arial" panose="020B0604020202020204" pitchFamily="34" charset="0"/>
              </a:rPr>
              <a:t>Key Finding</a:t>
            </a:r>
            <a:r>
              <a:rPr kumimoji="0" lang="en-US" altLang="en-US" sz="1800" b="1" i="0" u="sng" strike="noStrike" cap="none" normalizeH="0" baseline="0" dirty="0" smtClean="0">
                <a:ln>
                  <a:noFill/>
                </a:ln>
                <a:solidFill>
                  <a:schemeClr val="tx1"/>
                </a:solidFill>
                <a:effectLst/>
                <a:latin typeface="Arial" panose="020B0604020202020204" pitchFamily="34" charset="0"/>
              </a:rPr>
              <a:t>:</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dirty="0">
                <a:solidFill>
                  <a:schemeClr val="tx1">
                    <a:lumMod val="95000"/>
                    <a:lumOff val="5000"/>
                  </a:schemeClr>
                </a:solidFill>
                <a:latin typeface="Arial" panose="020B0604020202020204" pitchFamily="34" charset="0"/>
                <a:cs typeface="Arial" panose="020B0604020202020204" pitchFamily="34" charset="0"/>
              </a:rPr>
              <a:t>Male customers contribute a larger share of the revenue at </a:t>
            </a:r>
            <a:r>
              <a:rPr lang="en-US" sz="1600" b="1" dirty="0">
                <a:solidFill>
                  <a:schemeClr val="tx1">
                    <a:lumMod val="95000"/>
                    <a:lumOff val="5000"/>
                  </a:schemeClr>
                </a:solidFill>
                <a:latin typeface="Arial" panose="020B0604020202020204" pitchFamily="34" charset="0"/>
                <a:cs typeface="Arial" panose="020B0604020202020204" pitchFamily="34" charset="0"/>
              </a:rPr>
              <a:t>$</a:t>
            </a:r>
            <a:r>
              <a:rPr lang="en-US" sz="1600" b="1" dirty="0" smtClean="0">
                <a:solidFill>
                  <a:schemeClr val="tx1">
                    <a:lumMod val="95000"/>
                    <a:lumOff val="5000"/>
                  </a:schemeClr>
                </a:solidFill>
                <a:latin typeface="Arial" panose="020B0604020202020204" pitchFamily="34" charset="0"/>
                <a:cs typeface="Arial" panose="020B0604020202020204" pitchFamily="34" charset="0"/>
              </a:rPr>
              <a:t>30.2M </a:t>
            </a:r>
            <a:r>
              <a:rPr lang="en-US" sz="1600" dirty="0" smtClean="0">
                <a:solidFill>
                  <a:schemeClr val="tx1">
                    <a:lumMod val="95000"/>
                    <a:lumOff val="5000"/>
                  </a:schemeClr>
                </a:solidFill>
                <a:latin typeface="Arial" panose="020B0604020202020204" pitchFamily="34" charset="0"/>
                <a:cs typeface="Arial" panose="020B0604020202020204" pitchFamily="34" charset="0"/>
              </a:rPr>
              <a:t>compared </a:t>
            </a:r>
            <a:r>
              <a:rPr lang="en-US" sz="1600" dirty="0">
                <a:solidFill>
                  <a:schemeClr val="tx1">
                    <a:lumMod val="95000"/>
                    <a:lumOff val="5000"/>
                  </a:schemeClr>
                </a:solidFill>
                <a:latin typeface="Arial" panose="020B0604020202020204" pitchFamily="34" charset="0"/>
                <a:cs typeface="Arial" panose="020B0604020202020204" pitchFamily="34" charset="0"/>
              </a:rPr>
              <a:t>to female customers at </a:t>
            </a:r>
            <a:r>
              <a:rPr lang="en-US" sz="1600" b="1" dirty="0">
                <a:solidFill>
                  <a:schemeClr val="tx1">
                    <a:lumMod val="95000"/>
                    <a:lumOff val="5000"/>
                  </a:schemeClr>
                </a:solidFill>
                <a:latin typeface="Arial" panose="020B0604020202020204" pitchFamily="34" charset="0"/>
                <a:cs typeface="Arial" panose="020B0604020202020204" pitchFamily="34" charset="0"/>
              </a:rPr>
              <a:t>$</a:t>
            </a:r>
            <a:r>
              <a:rPr lang="en-US" sz="1600" b="1" dirty="0" smtClean="0">
                <a:solidFill>
                  <a:schemeClr val="tx1">
                    <a:lumMod val="95000"/>
                    <a:lumOff val="5000"/>
                  </a:schemeClr>
                </a:solidFill>
                <a:latin typeface="Arial" panose="020B0604020202020204" pitchFamily="34" charset="0"/>
                <a:cs typeface="Arial" panose="020B0604020202020204" pitchFamily="34" charset="0"/>
              </a:rPr>
              <a:t>25.1M</a:t>
            </a:r>
            <a:r>
              <a:rPr lang="en-US" sz="1600" dirty="0" smtClean="0">
                <a:solidFill>
                  <a:schemeClr val="tx1">
                    <a:lumMod val="95000"/>
                    <a:lumOff val="5000"/>
                  </a:schemeClr>
                </a:solidFill>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solidFill>
                  <a:schemeClr val="tx1"/>
                </a:solidFill>
                <a:effectLst/>
                <a:latin typeface="Arial" panose="020B0604020202020204" pitchFamily="34" charset="0"/>
              </a:rPr>
              <a:t>Analysis:</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dirty="0">
                <a:solidFill>
                  <a:schemeClr val="tx1">
                    <a:lumMod val="95000"/>
                    <a:lumOff val="5000"/>
                  </a:schemeClr>
                </a:solidFill>
                <a:latin typeface="Arial" panose="020B0604020202020204" pitchFamily="34" charset="0"/>
                <a:cs typeface="Arial" panose="020B0604020202020204" pitchFamily="34" charset="0"/>
              </a:rPr>
              <a:t>This difference in revenue contribution by gender could inform targeted marketing campaigns or product offerings tailored to each demographic. </a:t>
            </a:r>
            <a:endParaRPr lang="en-US" sz="1600" dirty="0" smtClean="0">
              <a:solidFill>
                <a:schemeClr val="tx1">
                  <a:lumMod val="95000"/>
                  <a:lumOff val="5000"/>
                </a:schemeClr>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sz="1600" dirty="0" smtClean="0">
                <a:solidFill>
                  <a:schemeClr val="tx1">
                    <a:lumMod val="95000"/>
                    <a:lumOff val="5000"/>
                  </a:schemeClr>
                </a:solidFill>
                <a:latin typeface="Arial" panose="020B0604020202020204" pitchFamily="34" charset="0"/>
                <a:cs typeface="Arial" panose="020B0604020202020204" pitchFamily="34" charset="0"/>
              </a:rPr>
              <a:t>Further </a:t>
            </a:r>
            <a:r>
              <a:rPr lang="en-US" sz="1600" dirty="0">
                <a:solidFill>
                  <a:schemeClr val="tx1">
                    <a:lumMod val="95000"/>
                    <a:lumOff val="5000"/>
                  </a:schemeClr>
                </a:solidFill>
                <a:latin typeface="Arial" panose="020B0604020202020204" pitchFamily="34" charset="0"/>
                <a:cs typeface="Arial" panose="020B0604020202020204" pitchFamily="34" charset="0"/>
              </a:rPr>
              <a:t>analysis into the spending patterns and average transaction value of each group could provide deeper insights.</a:t>
            </a:r>
            <a:endParaRPr kumimoji="0" lang="en-US" altLang="en-US" sz="16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0408" y="2131417"/>
            <a:ext cx="5594570" cy="3388849"/>
          </a:xfrm>
          <a:prstGeom prst="rect">
            <a:avLst/>
          </a:prstGeom>
        </p:spPr>
      </p:pic>
    </p:spTree>
    <p:extLst>
      <p:ext uri="{BB962C8B-B14F-4D97-AF65-F5344CB8AC3E}">
        <p14:creationId xmlns:p14="http://schemas.microsoft.com/office/powerpoint/2010/main" val="1936309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p:cNvSpPr>
            <a:spLocks noGrp="1"/>
          </p:cNvSpPr>
          <p:nvPr>
            <p:ph type="title"/>
          </p:nvPr>
        </p:nvSpPr>
        <p:spPr>
          <a:xfrm>
            <a:off x="833527" y="541866"/>
            <a:ext cx="10353762" cy="733383"/>
          </a:xfrm>
        </p:spPr>
        <p:txBody>
          <a:bodyPr>
            <a:normAutofit/>
          </a:bodyPr>
          <a:lstStyle/>
          <a:p>
            <a:pPr algn="ctr"/>
            <a:r>
              <a:rPr lang="en-US" sz="4000" b="1" u="sng" dirty="0" smtClean="0">
                <a:solidFill>
                  <a:schemeClr val="tx1"/>
                </a:solidFill>
              </a:rPr>
              <a:t>INSIGHTS</a:t>
            </a:r>
            <a:endParaRPr lang="en-IN" sz="4000" b="1" u="sng" dirty="0">
              <a:solidFill>
                <a:schemeClr val="tx1"/>
              </a:solidFill>
            </a:endParaRPr>
          </a:p>
        </p:txBody>
      </p:sp>
      <p:sp>
        <p:nvSpPr>
          <p:cNvPr id="5" name="Rectangle 1"/>
          <p:cNvSpPr>
            <a:spLocks noGrp="1" noChangeArrowheads="1"/>
          </p:cNvSpPr>
          <p:nvPr>
            <p:ph idx="1"/>
          </p:nvPr>
        </p:nvSpPr>
        <p:spPr bwMode="auto">
          <a:xfrm>
            <a:off x="489435" y="2571595"/>
            <a:ext cx="5611284" cy="24191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u="sng" dirty="0" smtClean="0">
                <a:solidFill>
                  <a:schemeClr val="tx1"/>
                </a:solidFill>
                <a:latin typeface="Arial" panose="020B0604020202020204" pitchFamily="34" charset="0"/>
              </a:rPr>
              <a:t>Key Finding</a:t>
            </a:r>
            <a:r>
              <a:rPr kumimoji="0" lang="en-US" altLang="en-US" sz="1800" b="1" i="0" u="sng" strike="noStrike" cap="none" normalizeH="0" baseline="0" dirty="0" smtClean="0">
                <a:ln>
                  <a:noFill/>
                </a:ln>
                <a:solidFill>
                  <a:schemeClr val="tx1"/>
                </a:solidFill>
                <a:effectLst/>
                <a:latin typeface="Arial" panose="020B0604020202020204" pitchFamily="34" charset="0"/>
              </a:rPr>
              <a:t>:</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b="1" dirty="0" smtClean="0">
                <a:solidFill>
                  <a:schemeClr val="tx1">
                    <a:lumMod val="95000"/>
                    <a:lumOff val="5000"/>
                  </a:schemeClr>
                </a:solidFill>
                <a:latin typeface="Arial" panose="020B0604020202020204" pitchFamily="34" charset="0"/>
                <a:cs typeface="Arial" panose="020B0604020202020204" pitchFamily="34" charset="0"/>
              </a:rPr>
              <a:t>Blue</a:t>
            </a:r>
            <a:r>
              <a:rPr lang="en-US" sz="1600" dirty="0" smtClean="0">
                <a:solidFill>
                  <a:schemeClr val="tx1">
                    <a:lumMod val="95000"/>
                    <a:lumOff val="5000"/>
                  </a:schemeClr>
                </a:solidFill>
                <a:latin typeface="Arial" panose="020B0604020202020204" pitchFamily="34" charset="0"/>
                <a:cs typeface="Arial" panose="020B0604020202020204" pitchFamily="34" charset="0"/>
              </a:rPr>
              <a:t> </a:t>
            </a:r>
            <a:r>
              <a:rPr lang="en-US" sz="1600" dirty="0">
                <a:solidFill>
                  <a:schemeClr val="tx1">
                    <a:lumMod val="95000"/>
                    <a:lumOff val="5000"/>
                  </a:schemeClr>
                </a:solidFill>
                <a:latin typeface="Arial" panose="020B0604020202020204" pitchFamily="34" charset="0"/>
                <a:cs typeface="Arial" panose="020B0604020202020204" pitchFamily="34" charset="0"/>
              </a:rPr>
              <a:t>and </a:t>
            </a:r>
            <a:r>
              <a:rPr lang="en-US" sz="1600" b="1" dirty="0">
                <a:solidFill>
                  <a:schemeClr val="tx1">
                    <a:lumMod val="95000"/>
                    <a:lumOff val="5000"/>
                  </a:schemeClr>
                </a:solidFill>
                <a:latin typeface="Arial" panose="020B0604020202020204" pitchFamily="34" charset="0"/>
                <a:cs typeface="Arial" panose="020B0604020202020204" pitchFamily="34" charset="0"/>
              </a:rPr>
              <a:t>Silver</a:t>
            </a:r>
            <a:r>
              <a:rPr lang="en-US" sz="1600" dirty="0">
                <a:solidFill>
                  <a:schemeClr val="tx1">
                    <a:lumMod val="95000"/>
                    <a:lumOff val="5000"/>
                  </a:schemeClr>
                </a:solidFill>
                <a:latin typeface="Arial" panose="020B0604020202020204" pitchFamily="34" charset="0"/>
                <a:cs typeface="Arial" panose="020B0604020202020204" pitchFamily="34" charset="0"/>
              </a:rPr>
              <a:t> credit cards account for approximately </a:t>
            </a:r>
            <a:r>
              <a:rPr lang="en-US" sz="1600" b="1" dirty="0">
                <a:solidFill>
                  <a:schemeClr val="tx1">
                    <a:lumMod val="95000"/>
                    <a:lumOff val="5000"/>
                  </a:schemeClr>
                </a:solidFill>
                <a:latin typeface="Arial" panose="020B0604020202020204" pitchFamily="34" charset="0"/>
                <a:cs typeface="Arial" panose="020B0604020202020204" pitchFamily="34" charset="0"/>
              </a:rPr>
              <a:t>93%</a:t>
            </a:r>
            <a:r>
              <a:rPr lang="en-US" sz="1600" dirty="0">
                <a:solidFill>
                  <a:schemeClr val="tx1">
                    <a:lumMod val="95000"/>
                    <a:lumOff val="5000"/>
                  </a:schemeClr>
                </a:solidFill>
                <a:latin typeface="Arial" panose="020B0604020202020204" pitchFamily="34" charset="0"/>
                <a:cs typeface="Arial" panose="020B0604020202020204" pitchFamily="34" charset="0"/>
              </a:rPr>
              <a:t> of the </a:t>
            </a:r>
            <a:r>
              <a:rPr lang="en-US" sz="1600" dirty="0" smtClean="0">
                <a:solidFill>
                  <a:schemeClr val="tx1">
                    <a:lumMod val="95000"/>
                    <a:lumOff val="5000"/>
                  </a:schemeClr>
                </a:solidFill>
                <a:latin typeface="Arial" panose="020B0604020202020204" pitchFamily="34" charset="0"/>
                <a:cs typeface="Arial" panose="020B0604020202020204" pitchFamily="34" charset="0"/>
              </a:rPr>
              <a:t>Total Transaction Volume.</a:t>
            </a:r>
          </a:p>
          <a:p>
            <a:pPr marL="0" lvl="0" indent="0" defTabSz="914400" eaLnBrk="0" fontAlgn="base" hangingPunct="0">
              <a:spcBef>
                <a:spcPct val="0"/>
              </a:spcBef>
              <a:spcAft>
                <a:spcPct val="0"/>
              </a:spcAft>
              <a:buClrTx/>
              <a:buSzTx/>
              <a:buNone/>
            </a:pPr>
            <a:endParaRPr kumimoji="0" lang="en-US" altLang="en-US" sz="1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solidFill>
                  <a:schemeClr val="tx1"/>
                </a:solidFill>
                <a:effectLst/>
                <a:latin typeface="Arial" panose="020B0604020202020204" pitchFamily="34" charset="0"/>
              </a:rPr>
              <a:t>Analysis:</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dirty="0" smtClean="0">
                <a:solidFill>
                  <a:schemeClr val="tx1">
                    <a:lumMod val="95000"/>
                    <a:lumOff val="5000"/>
                  </a:schemeClr>
                </a:solidFill>
                <a:latin typeface="Arial" panose="020B0604020202020204" pitchFamily="34" charset="0"/>
                <a:cs typeface="Arial" panose="020B0604020202020204" pitchFamily="34" charset="0"/>
              </a:rPr>
              <a:t>This </a:t>
            </a:r>
            <a:r>
              <a:rPr lang="en-US" sz="1600" dirty="0">
                <a:solidFill>
                  <a:schemeClr val="tx1">
                    <a:lumMod val="95000"/>
                    <a:lumOff val="5000"/>
                  </a:schemeClr>
                </a:solidFill>
                <a:latin typeface="Arial" panose="020B0604020202020204" pitchFamily="34" charset="0"/>
                <a:cs typeface="Arial" panose="020B0604020202020204" pitchFamily="34" charset="0"/>
              </a:rPr>
              <a:t>highlights the popularity and widespread use of these card </a:t>
            </a:r>
            <a:r>
              <a:rPr lang="en-US" sz="1600" dirty="0" smtClean="0">
                <a:solidFill>
                  <a:schemeClr val="tx1">
                    <a:lumMod val="95000"/>
                    <a:lumOff val="5000"/>
                  </a:schemeClr>
                </a:solidFill>
                <a:latin typeface="Arial" panose="020B0604020202020204" pitchFamily="34" charset="0"/>
                <a:cs typeface="Arial" panose="020B0604020202020204" pitchFamily="34" charset="0"/>
              </a:rPr>
              <a:t>categories &amp; further understanding </a:t>
            </a:r>
            <a:r>
              <a:rPr lang="en-US" sz="1600" dirty="0">
                <a:solidFill>
                  <a:schemeClr val="tx1">
                    <a:lumMod val="95000"/>
                    <a:lumOff val="5000"/>
                  </a:schemeClr>
                </a:solidFill>
                <a:latin typeface="Arial" panose="020B0604020202020204" pitchFamily="34" charset="0"/>
                <a:cs typeface="Arial" panose="020B0604020202020204" pitchFamily="34" charset="0"/>
              </a:rPr>
              <a:t>the features and demographics associated with Blue and Silver cardholders can be valuable for customer segmentation and loyalty programs. </a:t>
            </a:r>
            <a:endParaRPr kumimoji="0" lang="en-US" altLang="en-US" sz="16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45954" y="1929160"/>
            <a:ext cx="4359431" cy="3703995"/>
          </a:xfrm>
          <a:prstGeom prst="rect">
            <a:avLst/>
          </a:prstGeom>
        </p:spPr>
      </p:pic>
    </p:spTree>
    <p:extLst>
      <p:ext uri="{BB962C8B-B14F-4D97-AF65-F5344CB8AC3E}">
        <p14:creationId xmlns:p14="http://schemas.microsoft.com/office/powerpoint/2010/main" val="23307567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3527" y="541866"/>
            <a:ext cx="10353762" cy="733383"/>
          </a:xfrm>
        </p:spPr>
        <p:txBody>
          <a:bodyPr>
            <a:normAutofit/>
          </a:bodyPr>
          <a:lstStyle/>
          <a:p>
            <a:pPr algn="ctr"/>
            <a:r>
              <a:rPr lang="en-US" sz="4000" b="1" u="sng" dirty="0" smtClean="0">
                <a:solidFill>
                  <a:schemeClr val="tx1"/>
                </a:solidFill>
              </a:rPr>
              <a:t>INSIGHTS</a:t>
            </a:r>
            <a:endParaRPr lang="en-IN" sz="4000" b="1" u="sng" dirty="0">
              <a:solidFill>
                <a:schemeClr val="tx1"/>
              </a:solidFill>
            </a:endParaRPr>
          </a:p>
        </p:txBody>
      </p:sp>
      <p:sp>
        <p:nvSpPr>
          <p:cNvPr id="5" name="Rectangle 1"/>
          <p:cNvSpPr>
            <a:spLocks noGrp="1" noChangeArrowheads="1"/>
          </p:cNvSpPr>
          <p:nvPr>
            <p:ph idx="1"/>
          </p:nvPr>
        </p:nvSpPr>
        <p:spPr bwMode="auto">
          <a:xfrm>
            <a:off x="575028" y="2243507"/>
            <a:ext cx="4809771" cy="3083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u="sng" dirty="0" smtClean="0">
                <a:solidFill>
                  <a:schemeClr val="tx1"/>
                </a:solidFill>
                <a:latin typeface="Arial" panose="020B0604020202020204" pitchFamily="34" charset="0"/>
              </a:rPr>
              <a:t>Key Finding</a:t>
            </a:r>
            <a:r>
              <a:rPr kumimoji="0" lang="en-US" altLang="en-US" sz="1800" b="1" i="0" u="sng" strike="noStrike" cap="none" normalizeH="0" baseline="0" dirty="0" smtClean="0">
                <a:ln>
                  <a:noFill/>
                </a:ln>
                <a:solidFill>
                  <a:schemeClr val="tx1"/>
                </a:solidFill>
                <a:effectLst/>
                <a:latin typeface="Arial" panose="020B0604020202020204" pitchFamily="34" charset="0"/>
              </a:rPr>
              <a:t>:</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b="1" dirty="0">
                <a:solidFill>
                  <a:schemeClr val="tx1">
                    <a:lumMod val="95000"/>
                    <a:lumOff val="5000"/>
                  </a:schemeClr>
                </a:solidFill>
                <a:latin typeface="Arial" panose="020B0604020202020204" pitchFamily="34" charset="0"/>
                <a:cs typeface="Arial" panose="020B0604020202020204" pitchFamily="34" charset="0"/>
              </a:rPr>
              <a:t>Texas (TX), New York (NY), </a:t>
            </a:r>
            <a:r>
              <a:rPr lang="en-US" sz="1600" dirty="0">
                <a:solidFill>
                  <a:schemeClr val="tx1">
                    <a:lumMod val="95000"/>
                    <a:lumOff val="5000"/>
                  </a:schemeClr>
                </a:solidFill>
                <a:latin typeface="Arial" panose="020B0604020202020204" pitchFamily="34" charset="0"/>
                <a:cs typeface="Arial" panose="020B0604020202020204" pitchFamily="34" charset="0"/>
              </a:rPr>
              <a:t>and</a:t>
            </a:r>
            <a:r>
              <a:rPr lang="en-US" sz="1600" b="1" dirty="0">
                <a:solidFill>
                  <a:schemeClr val="tx1">
                    <a:lumMod val="95000"/>
                    <a:lumOff val="5000"/>
                  </a:schemeClr>
                </a:solidFill>
                <a:latin typeface="Arial" panose="020B0604020202020204" pitchFamily="34" charset="0"/>
                <a:cs typeface="Arial" panose="020B0604020202020204" pitchFamily="34" charset="0"/>
              </a:rPr>
              <a:t> California (CA</a:t>
            </a:r>
            <a:r>
              <a:rPr lang="en-US" sz="1600" dirty="0">
                <a:solidFill>
                  <a:schemeClr val="tx1">
                    <a:lumMod val="95000"/>
                    <a:lumOff val="5000"/>
                  </a:schemeClr>
                </a:solidFill>
                <a:latin typeface="Arial" panose="020B0604020202020204" pitchFamily="34" charset="0"/>
                <a:cs typeface="Arial" panose="020B0604020202020204" pitchFamily="34" charset="0"/>
              </a:rPr>
              <a:t>) are the top three revenue-generating states</a:t>
            </a:r>
            <a:r>
              <a:rPr lang="en-US" sz="1600" dirty="0" smtClean="0">
                <a:solidFill>
                  <a:schemeClr val="tx1">
                    <a:lumMod val="95000"/>
                    <a:lumOff val="5000"/>
                  </a:schemeClr>
                </a:solidFill>
                <a:latin typeface="Arial" panose="020B0604020202020204" pitchFamily="34" charset="0"/>
                <a:cs typeface="Arial" panose="020B0604020202020204" pitchFamily="34" charset="0"/>
              </a:rPr>
              <a:t>.</a:t>
            </a:r>
          </a:p>
          <a:p>
            <a:pPr marL="0" lvl="0" indent="0" defTabSz="914400" eaLnBrk="0" fontAlgn="base" hangingPunct="0">
              <a:spcBef>
                <a:spcPct val="0"/>
              </a:spcBef>
              <a:spcAft>
                <a:spcPct val="0"/>
              </a:spcAft>
              <a:buClrTx/>
              <a:buSzTx/>
              <a:buNone/>
            </a:pPr>
            <a:endParaRPr kumimoji="0" lang="en-US" altLang="en-US" sz="16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solidFill>
                  <a:schemeClr val="tx1"/>
                </a:solidFill>
                <a:effectLst/>
                <a:latin typeface="Arial" panose="020B0604020202020204" pitchFamily="34" charset="0"/>
              </a:rPr>
              <a:t>Analysis:</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dirty="0">
                <a:solidFill>
                  <a:schemeClr val="tx1">
                    <a:lumMod val="95000"/>
                    <a:lumOff val="5000"/>
                  </a:schemeClr>
                </a:solidFill>
                <a:latin typeface="Arial" panose="020B0604020202020204" pitchFamily="34" charset="0"/>
                <a:cs typeface="Arial" panose="020B0604020202020204" pitchFamily="34" charset="0"/>
              </a:rPr>
              <a:t>This geographical concentration of revenue suggests that marketing efforts and business strategies should be particularly focused on these key regions. </a:t>
            </a:r>
            <a:endParaRPr lang="en-US" sz="1600" dirty="0" smtClean="0">
              <a:solidFill>
                <a:schemeClr val="tx1">
                  <a:lumMod val="95000"/>
                  <a:lumOff val="5000"/>
                </a:schemeClr>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sz="1600" dirty="0" smtClean="0">
                <a:solidFill>
                  <a:schemeClr val="tx1">
                    <a:lumMod val="95000"/>
                    <a:lumOff val="5000"/>
                  </a:schemeClr>
                </a:solidFill>
                <a:latin typeface="Arial" panose="020B0604020202020204" pitchFamily="34" charset="0"/>
                <a:cs typeface="Arial" panose="020B0604020202020204" pitchFamily="34" charset="0"/>
              </a:rPr>
              <a:t>Investigating </a:t>
            </a:r>
            <a:r>
              <a:rPr lang="en-US" sz="1600" dirty="0">
                <a:solidFill>
                  <a:schemeClr val="tx1">
                    <a:lumMod val="95000"/>
                    <a:lumOff val="5000"/>
                  </a:schemeClr>
                </a:solidFill>
                <a:latin typeface="Arial" panose="020B0604020202020204" pitchFamily="34" charset="0"/>
                <a:cs typeface="Arial" panose="020B0604020202020204" pitchFamily="34" charset="0"/>
              </a:rPr>
              <a:t>the economic factors and customer demographics within these states could further optimize resource allocation and targeted campaigns.</a:t>
            </a:r>
            <a:endParaRPr kumimoji="0" lang="en-US" altLang="en-US" sz="1600" b="0" i="0" u="sng"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870222" y="1595423"/>
            <a:ext cx="5621867" cy="4380088"/>
          </a:xfrm>
          <a:prstGeom prst="rect">
            <a:avLst/>
          </a:prstGeom>
        </p:spPr>
      </p:pic>
    </p:spTree>
    <p:extLst>
      <p:ext uri="{BB962C8B-B14F-4D97-AF65-F5344CB8AC3E}">
        <p14:creationId xmlns:p14="http://schemas.microsoft.com/office/powerpoint/2010/main" val="1441680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833527" y="541866"/>
            <a:ext cx="10353762" cy="733383"/>
          </a:xfrm>
        </p:spPr>
        <p:txBody>
          <a:bodyPr>
            <a:normAutofit/>
          </a:bodyPr>
          <a:lstStyle/>
          <a:p>
            <a:pPr algn="ctr"/>
            <a:r>
              <a:rPr lang="en-US" sz="4000" b="1" u="sng" dirty="0" smtClean="0">
                <a:solidFill>
                  <a:schemeClr val="tx1"/>
                </a:solidFill>
              </a:rPr>
              <a:t>INSIGHTS</a:t>
            </a:r>
            <a:endParaRPr lang="en-IN" sz="4000" b="1" u="sng" dirty="0">
              <a:solidFill>
                <a:schemeClr val="tx1"/>
              </a:solidFill>
            </a:endParaRPr>
          </a:p>
        </p:txBody>
      </p:sp>
      <p:sp>
        <p:nvSpPr>
          <p:cNvPr id="5" name="Rectangle 1"/>
          <p:cNvSpPr>
            <a:spLocks noGrp="1" noChangeArrowheads="1"/>
          </p:cNvSpPr>
          <p:nvPr>
            <p:ph idx="1"/>
          </p:nvPr>
        </p:nvSpPr>
        <p:spPr bwMode="auto">
          <a:xfrm>
            <a:off x="733074" y="1923528"/>
            <a:ext cx="4674304" cy="38472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800" b="1" u="sng" dirty="0" smtClean="0">
                <a:solidFill>
                  <a:schemeClr val="tx1"/>
                </a:solidFill>
                <a:latin typeface="Arial" panose="020B0604020202020204" pitchFamily="34" charset="0"/>
              </a:rPr>
              <a:t>Key Finding</a:t>
            </a:r>
            <a:r>
              <a:rPr kumimoji="0" lang="en-US" altLang="en-US" sz="1800" b="1"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b="1" dirty="0">
                <a:solidFill>
                  <a:schemeClr val="tx1">
                    <a:lumMod val="95000"/>
                    <a:lumOff val="5000"/>
                  </a:schemeClr>
                </a:solidFill>
                <a:latin typeface="Arial" panose="020B0604020202020204" pitchFamily="34" charset="0"/>
                <a:cs typeface="Arial" panose="020B0604020202020204" pitchFamily="34" charset="0"/>
              </a:rPr>
              <a:t>Quarter 3 (Q3) </a:t>
            </a:r>
            <a:r>
              <a:rPr lang="en-US" sz="1600" dirty="0">
                <a:solidFill>
                  <a:schemeClr val="tx1">
                    <a:lumMod val="95000"/>
                    <a:lumOff val="5000"/>
                  </a:schemeClr>
                </a:solidFill>
                <a:latin typeface="Arial" panose="020B0604020202020204" pitchFamily="34" charset="0"/>
                <a:cs typeface="Arial" panose="020B0604020202020204" pitchFamily="34" charset="0"/>
              </a:rPr>
              <a:t>exhibits the highest </a:t>
            </a:r>
            <a:r>
              <a:rPr lang="en-US" sz="1600" dirty="0" smtClean="0">
                <a:solidFill>
                  <a:schemeClr val="tx1">
                    <a:lumMod val="95000"/>
                    <a:lumOff val="5000"/>
                  </a:schemeClr>
                </a:solidFill>
                <a:latin typeface="Arial" panose="020B0604020202020204" pitchFamily="34" charset="0"/>
                <a:cs typeface="Arial" panose="020B0604020202020204" pitchFamily="34" charset="0"/>
              </a:rPr>
              <a:t>Revenue </a:t>
            </a:r>
            <a:r>
              <a:rPr lang="en-US" sz="1600" dirty="0">
                <a:solidFill>
                  <a:schemeClr val="tx1">
                    <a:lumMod val="95000"/>
                    <a:lumOff val="5000"/>
                  </a:schemeClr>
                </a:solidFill>
                <a:latin typeface="Arial" panose="020B0604020202020204" pitchFamily="34" charset="0"/>
                <a:cs typeface="Arial" panose="020B0604020202020204" pitchFamily="34" charset="0"/>
              </a:rPr>
              <a:t>and </a:t>
            </a:r>
            <a:r>
              <a:rPr lang="en-US" sz="1600" dirty="0" smtClean="0">
                <a:solidFill>
                  <a:schemeClr val="tx1">
                    <a:lumMod val="95000"/>
                    <a:lumOff val="5000"/>
                  </a:schemeClr>
                </a:solidFill>
                <a:latin typeface="Arial" panose="020B0604020202020204" pitchFamily="34" charset="0"/>
                <a:cs typeface="Arial" panose="020B0604020202020204" pitchFamily="34" charset="0"/>
              </a:rPr>
              <a:t>Transaction Count.</a:t>
            </a:r>
          </a:p>
          <a:p>
            <a:pPr marL="0" lvl="0" indent="0" defTabSz="914400" eaLnBrk="0" fontAlgn="base" hangingPunct="0">
              <a:spcBef>
                <a:spcPct val="0"/>
              </a:spcBef>
              <a:spcAft>
                <a:spcPct val="0"/>
              </a:spcAft>
              <a:buClrTx/>
              <a:buSzTx/>
              <a:buNone/>
            </a:pPr>
            <a:endParaRPr kumimoji="0" lang="en-US" altLang="en-US" sz="1600" b="0" i="0" u="none"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smtClean="0">
                <a:ln>
                  <a:noFill/>
                </a:ln>
                <a:solidFill>
                  <a:schemeClr val="tx1"/>
                </a:solidFill>
                <a:effectLst/>
                <a:latin typeface="Arial" panose="020B0604020202020204" pitchFamily="34" charset="0"/>
              </a:rPr>
              <a:t>Analysis:</a:t>
            </a:r>
            <a:r>
              <a:rPr kumimoji="0" lang="en-US" altLang="en-US" sz="1800" b="0" i="0" u="sng" strike="noStrike" cap="none" normalizeH="0" baseline="0" dirty="0" smtClean="0">
                <a:ln>
                  <a:noFill/>
                </a:ln>
                <a:solidFill>
                  <a:schemeClr val="tx1"/>
                </a:solidFill>
                <a:effectLst/>
                <a:latin typeface="Arial" panose="020B0604020202020204" pitchFamily="34" charset="0"/>
              </a:rPr>
              <a:t> </a:t>
            </a:r>
          </a:p>
          <a:p>
            <a:pPr marL="0" lvl="0" indent="0" defTabSz="914400" eaLnBrk="0" fontAlgn="base" hangingPunct="0">
              <a:spcBef>
                <a:spcPct val="0"/>
              </a:spcBef>
              <a:spcAft>
                <a:spcPct val="0"/>
              </a:spcAft>
              <a:buClrTx/>
              <a:buSzTx/>
              <a:buNone/>
            </a:pPr>
            <a:r>
              <a:rPr lang="en-US" sz="1600" dirty="0">
                <a:solidFill>
                  <a:schemeClr val="tx1">
                    <a:lumMod val="95000"/>
                    <a:lumOff val="5000"/>
                  </a:schemeClr>
                </a:solidFill>
                <a:latin typeface="Arial" panose="020B0604020202020204" pitchFamily="34" charset="0"/>
                <a:cs typeface="Arial" panose="020B0604020202020204" pitchFamily="34" charset="0"/>
              </a:rPr>
              <a:t>This indicates a seasonal peak in credit card activity during this period. Understanding the drivers behind this surge (e.g., holiday spending, specific promotions) can help in planning inventory, staffing, and marketing initiatives for future Q3 periods. </a:t>
            </a:r>
            <a:endParaRPr lang="en-US" sz="1600" dirty="0" smtClean="0">
              <a:solidFill>
                <a:schemeClr val="tx1">
                  <a:lumMod val="95000"/>
                  <a:lumOff val="5000"/>
                </a:schemeClr>
              </a:solidFill>
              <a:latin typeface="Arial" panose="020B0604020202020204" pitchFamily="34" charset="0"/>
              <a:cs typeface="Arial" panose="020B0604020202020204" pitchFamily="34" charset="0"/>
            </a:endParaRPr>
          </a:p>
          <a:p>
            <a:pPr marL="0" lvl="0" indent="0" defTabSz="914400" eaLnBrk="0" fontAlgn="base" hangingPunct="0">
              <a:spcBef>
                <a:spcPct val="0"/>
              </a:spcBef>
              <a:spcAft>
                <a:spcPct val="0"/>
              </a:spcAft>
              <a:buClrTx/>
              <a:buSzTx/>
              <a:buNone/>
            </a:pPr>
            <a:r>
              <a:rPr lang="en-US" sz="1600" dirty="0" smtClean="0">
                <a:solidFill>
                  <a:schemeClr val="tx1">
                    <a:lumMod val="95000"/>
                    <a:lumOff val="5000"/>
                  </a:schemeClr>
                </a:solidFill>
                <a:latin typeface="Arial" panose="020B0604020202020204" pitchFamily="34" charset="0"/>
                <a:cs typeface="Arial" panose="020B0604020202020204" pitchFamily="34" charset="0"/>
              </a:rPr>
              <a:t>Comparing </a:t>
            </a:r>
            <a:r>
              <a:rPr lang="en-US" sz="1600" dirty="0">
                <a:solidFill>
                  <a:schemeClr val="tx1">
                    <a:lumMod val="95000"/>
                    <a:lumOff val="5000"/>
                  </a:schemeClr>
                </a:solidFill>
                <a:latin typeface="Arial" panose="020B0604020202020204" pitchFamily="34" charset="0"/>
                <a:cs typeface="Arial" panose="020B0604020202020204" pitchFamily="34" charset="0"/>
              </a:rPr>
              <a:t>the types of transactions and spending categories in Q3 versus other quarters could provide valuable insights into consumer behavior.</a:t>
            </a:r>
            <a:endParaRPr kumimoji="0" lang="en-US" altLang="en-US" sz="1600" b="0" i="0" u="sng" strike="noStrike" cap="none" normalizeH="0" baseline="0" dirty="0" smtClean="0">
              <a:ln>
                <a:noFill/>
              </a:ln>
              <a:solidFill>
                <a:schemeClr val="tx1">
                  <a:lumMod val="95000"/>
                  <a:lumOff val="5000"/>
                </a:schemeClr>
              </a:solidFill>
              <a:effectLst/>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407378" y="1679435"/>
            <a:ext cx="5933236" cy="4091300"/>
          </a:xfrm>
          <a:prstGeom prst="rect">
            <a:avLst/>
          </a:prstGeom>
        </p:spPr>
      </p:pic>
    </p:spTree>
    <p:extLst>
      <p:ext uri="{BB962C8B-B14F-4D97-AF65-F5344CB8AC3E}">
        <p14:creationId xmlns:p14="http://schemas.microsoft.com/office/powerpoint/2010/main" val="23327238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docProps/app.xml><?xml version="1.0" encoding="utf-8"?>
<Properties xmlns="http://schemas.openxmlformats.org/officeDocument/2006/extended-properties" xmlns:vt="http://schemas.openxmlformats.org/officeDocument/2006/docPropsVTypes">
  <Template>Office Theme</Template>
  <TotalTime>2207</TotalTime>
  <Words>355</Words>
  <Application>Microsoft Office PowerPoint</Application>
  <PresentationFormat>Widescreen</PresentationFormat>
  <Paragraphs>38</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Calibri Light</vt:lpstr>
      <vt:lpstr>Office Theme</vt:lpstr>
      <vt:lpstr>CREDIT CARD PERFORMANCE ANALYSIS</vt:lpstr>
      <vt:lpstr>PROCESS OVERVIEW</vt:lpstr>
      <vt:lpstr>PROJECT OBJECTIVE</vt:lpstr>
      <vt:lpstr>INSIGHTS</vt:lpstr>
      <vt:lpstr>INSIGHTS</vt:lpstr>
      <vt:lpstr>INSIGHTS</vt:lpstr>
      <vt:lpstr>INSIGHTS</vt:lpstr>
      <vt:lpstr>INSIGHTS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CREDIT CARD</dc:title>
  <dc:creator>Ketan Kulkarni</dc:creator>
  <cp:lastModifiedBy>Ketan Kulkarni</cp:lastModifiedBy>
  <cp:revision>26</cp:revision>
  <dcterms:created xsi:type="dcterms:W3CDTF">2025-04-25T16:51:10Z</dcterms:created>
  <dcterms:modified xsi:type="dcterms:W3CDTF">2025-04-27T16:57:15Z</dcterms:modified>
</cp:coreProperties>
</file>