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cb5c5eb02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cb5c5eb02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cb5c5eb02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cb5c5eb02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cb5c5eb02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cb5c5eb02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cb5c5eb02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cb5c5eb02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cb5c5eb02_8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cb5c5eb02_8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cb5c5eb02_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cb5c5eb02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cb5c5eb02_8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cb5c5eb02_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cb5c5eb02_8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cb5c5eb02_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cb5c5eb0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cb5c5eb0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cb5c5eb0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cb5c5eb0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cb5c5eb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cb5c5eb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cb5c5eb0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cb5c5eb0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cb5c5eb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cb5c5eb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cb5c5eb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cb5c5eb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cb5c5eb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cb5c5eb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cb5c5eb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cb5c5eb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cb5c5eb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cb5c5eb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cb5c5eb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acb5c5eb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cb5c5eb0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cb5c5eb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cb5c5eb0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cb5c5eb0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acb5c5eb0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acb5c5eb0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cb5c5eb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cb5c5eb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cb5c5eb02_8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acb5c5eb02_8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cb5c5eb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cb5c5eb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cb5c5eb0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cb5c5eb0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cb5c5eb02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cb5c5eb02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cb5c5eb02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cb5c5eb02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b5c5eb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b5c5eb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cb5c5eb02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cb5c5eb02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tensorflow.org/guide/keras/rnn" TargetMode="External"/><Relationship Id="rId4" Type="http://schemas.openxmlformats.org/officeDocument/2006/relationships/hyperlink" Target="https://www.kaggle.com/datasets/kazanova/sentiment140" TargetMode="External"/><Relationship Id="rId5" Type="http://schemas.openxmlformats.org/officeDocument/2006/relationships/hyperlink" Target="https://www.kaggle.com/datasets/gautamchettiar/bitcoin-sentiment-analysis-twitter-data" TargetMode="External"/><Relationship Id="rId6" Type="http://schemas.openxmlformats.org/officeDocument/2006/relationships/hyperlink" Target="https://aclanthology.org/P16-2037.pdf" TargetMode="External"/><Relationship Id="rId7" Type="http://schemas.openxmlformats.org/officeDocument/2006/relationships/hyperlink" Target="https://nlp.stanford.edu/projects/glove/" TargetMode="External"/><Relationship Id="rId8" Type="http://schemas.openxmlformats.org/officeDocument/2006/relationships/hyperlink" Target="https://www.nltk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Team 11</a:t>
            </a:r>
            <a:endParaRPr sz="1729"/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Ketan Bedarkar</a:t>
            </a:r>
            <a:endParaRPr sz="1729"/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Jay Patel</a:t>
            </a:r>
            <a:endParaRPr sz="1729"/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Jacob Shea</a:t>
            </a:r>
            <a:endParaRPr sz="17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Mentions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Hyperlinks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2844400"/>
            <a:ext cx="52006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10%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Tokenization, Padding and Word Embedding(GloVe)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704975"/>
            <a:ext cx="3426625" cy="13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700" y="1223975"/>
            <a:ext cx="4481500" cy="33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(sequence model)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Input Layer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Embedding layer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Dropout(0.2)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Bidirectional LSTM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64 neurons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Dropout = 0.2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Dense Layer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512 neurons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Activation function = ReLU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Dropout = 0.5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Dense Layer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512 neurons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Activation function = ReLU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Output Layer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neuron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Activation function = Sigmoid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50" y="1462900"/>
            <a:ext cx="3550451" cy="27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/>
              <a:t>Hyperparameters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= 0.001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1024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 = Binary Cross-Entropy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Benchmarks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78</a:t>
            </a:r>
            <a:r>
              <a:rPr lang="en"/>
              <a:t>.</a:t>
            </a:r>
            <a:r>
              <a:rPr lang="en"/>
              <a:t>20</a:t>
            </a:r>
            <a:r>
              <a:rPr lang="en"/>
              <a:t>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Loss: 45</a:t>
            </a:r>
            <a:r>
              <a:rPr lang="en"/>
              <a:t>.</a:t>
            </a:r>
            <a:r>
              <a:rPr lang="en"/>
              <a:t>66</a:t>
            </a:r>
            <a:r>
              <a:rPr lang="en"/>
              <a:t>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78</a:t>
            </a:r>
            <a:r>
              <a:rPr lang="en"/>
              <a:t>.</a:t>
            </a:r>
            <a:r>
              <a:rPr lang="en"/>
              <a:t>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Loss: 45.96%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50" y="1576375"/>
            <a:ext cx="3614750" cy="2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78%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05" y="1017725"/>
            <a:ext cx="41127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Analysis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525"/>
            <a:ext cx="8520601" cy="3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 - CNN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Embedded layer - GLOVE Twitter, 200 dim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Conv1D: 512 neurons of size 5, activation is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Pooling: To reduce </a:t>
            </a:r>
            <a:r>
              <a:rPr lang="en"/>
              <a:t>dimensionality</a:t>
            </a:r>
            <a:r>
              <a:rPr lang="en"/>
              <a:t> with a window of size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convolution layers twice with an </a:t>
            </a:r>
            <a:r>
              <a:rPr lang="en"/>
              <a:t>average</a:t>
            </a:r>
            <a:r>
              <a:rPr lang="en"/>
              <a:t> pooling layer in the middle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Flatten layer to get one </a:t>
            </a:r>
            <a:r>
              <a:rPr lang="en"/>
              <a:t>dimensional</a:t>
            </a:r>
            <a:r>
              <a:rPr lang="en"/>
              <a:t> tensors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dropout layer of value=0.3 to prevent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Dense layers to condense into 2 classes i.e. positive or negative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</a:t>
            </a:r>
            <a:r>
              <a:rPr lang="en"/>
              <a:t>Hyperparameters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40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= 0.001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 = Categorical Cross-Entropy (even though binary classification was required, experimental results were better for categorical cross-entropy)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goals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​Dataset Description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trends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Users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Confusion Matrix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075" y="1017725"/>
            <a:ext cx="50853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33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77.5%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Analysis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3700"/>
            <a:ext cx="8839203" cy="3217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trending topics - Bruce Brown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5" y="868500"/>
            <a:ext cx="3759701" cy="37597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4"/>
          <p:cNvSpPr txBox="1"/>
          <p:nvPr/>
        </p:nvSpPr>
        <p:spPr>
          <a:xfrm>
            <a:off x="1639875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050" y="868500"/>
            <a:ext cx="3759701" cy="37597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34"/>
          <p:cNvSpPr txBox="1"/>
          <p:nvPr/>
        </p:nvSpPr>
        <p:spPr>
          <a:xfrm>
            <a:off x="5639150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trending topics - Nikola Jokic</a:t>
            </a: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1639875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5639150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5" y="832000"/>
            <a:ext cx="3759701" cy="37597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050" y="832000"/>
            <a:ext cx="3759701" cy="37597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trending topics - People’s Choice Awards</a:t>
            </a:r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1639875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5639150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" y="814075"/>
            <a:ext cx="3795551" cy="379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25" y="814075"/>
            <a:ext cx="3795551" cy="37955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trending topics - Ted Cruz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1639875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5639150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" y="814075"/>
            <a:ext cx="3795551" cy="379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25" y="814075"/>
            <a:ext cx="3795551" cy="37955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trending topics - Walker v. Warnock</a:t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1639875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5639150" y="4685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" y="814075"/>
            <a:ext cx="3795551" cy="379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25" y="814075"/>
            <a:ext cx="3795551" cy="37955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32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Use This Model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someone is trending, they can use this model to see if the tweets about them are positive or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brand can see what the public perception for </a:t>
            </a:r>
            <a:r>
              <a:rPr lang="en"/>
              <a:t>its</a:t>
            </a:r>
            <a:r>
              <a:rPr lang="en"/>
              <a:t> products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political candidate can check the people’s views about him/her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youtuber can see if comments they get are positive or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seller on amazon can check the sentiments of their reviews.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 b="14595" l="0" r="0" t="5862"/>
          <a:stretch/>
        </p:blipFill>
        <p:spPr>
          <a:xfrm>
            <a:off x="1262675" y="3429000"/>
            <a:ext cx="2419350" cy="15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 rotWithShape="1">
          <a:blip r:embed="rId4">
            <a:alphaModFix/>
          </a:blip>
          <a:srcRect b="24941" l="19938" r="22997" t="25540"/>
          <a:stretch/>
        </p:blipFill>
        <p:spPr>
          <a:xfrm>
            <a:off x="5553475" y="3548424"/>
            <a:ext cx="2584202" cy="1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https://www.tensorflow.org/guide/keras/rnn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https://www.kaggle.com/datasets/kazanova/sentiment140</a:t>
            </a:r>
            <a:r>
              <a:rPr lang="en"/>
              <a:t>,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https://www.kaggle.com/datasets/gautamchettiar/bitcoin-sentiment-analysis-twitter-data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CNN-LSTM: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https://aclanthology.org/P16-2037.pdf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https://nlp.stanford.edu/projects/glove/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https://www.nltk.org/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- the most comprehensive dataset about people's opinions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read every tweet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twitter can help understand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Brand perception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Sentiments about an electoral candidate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well-liked players/actors to TV ratings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 You</a:t>
            </a:r>
            <a:endParaRPr sz="3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700"/>
              <a:t>Questions?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Goals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sentiments of twitter users on general topics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trending topics on twitter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results to understand brand perception, opinion about a certain player or the citizen sentiments about an event such as an ongoing election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3-4 smaller datasets to generate a							large dataset of size ~1.2GB.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million records - ~400 bytes per record 								on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Evenly Distributed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500" y="1350175"/>
            <a:ext cx="3293801" cy="30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- Positive/Negative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- unique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 Text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3408000"/>
            <a:ext cx="8096249" cy="1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Datasets -&gt; different columns per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extra columns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 Sentiment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Sentiment140 Dataset                     -&gt; 0 = Negative, 4 =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Sentiment Analysis Dataset -&gt; 0 = Negative, 1 = Positive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70025" y="107225"/>
            <a:ext cx="453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</a:t>
            </a:r>
            <a:r>
              <a:rPr lang="en"/>
              <a:t>Flowchart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322425" y="1035125"/>
            <a:ext cx="1220400" cy="51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837125" y="991500"/>
            <a:ext cx="2016000" cy="599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Twitter Dataset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837125" y="2015675"/>
            <a:ext cx="2016000" cy="599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 for training</a:t>
            </a:r>
            <a:endParaRPr/>
          </a:p>
        </p:txBody>
      </p:sp>
      <p:cxnSp>
        <p:nvCxnSpPr>
          <p:cNvPr id="102" name="Google Shape;102;p20"/>
          <p:cNvCxnSpPr>
            <a:stCxn id="99" idx="6"/>
            <a:endCxn id="100" idx="1"/>
          </p:cNvCxnSpPr>
          <p:nvPr/>
        </p:nvCxnSpPr>
        <p:spPr>
          <a:xfrm>
            <a:off x="1542825" y="1291175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>
            <a:stCxn id="100" idx="2"/>
            <a:endCxn id="101" idx="0"/>
          </p:cNvCxnSpPr>
          <p:nvPr/>
        </p:nvCxnSpPr>
        <p:spPr>
          <a:xfrm>
            <a:off x="2845125" y="1590850"/>
            <a:ext cx="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0"/>
          <p:cNvSpPr/>
          <p:nvPr/>
        </p:nvSpPr>
        <p:spPr>
          <a:xfrm>
            <a:off x="496775" y="2865825"/>
            <a:ext cx="1133400" cy="4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96775" y="3503225"/>
            <a:ext cx="1732800" cy="4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127125" y="3503225"/>
            <a:ext cx="1732800" cy="9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stopwords and links</a:t>
            </a:r>
            <a:endParaRPr/>
          </a:p>
        </p:txBody>
      </p:sp>
      <p:cxnSp>
        <p:nvCxnSpPr>
          <p:cNvPr id="107" name="Google Shape;107;p20"/>
          <p:cNvCxnSpPr>
            <a:stCxn id="104" idx="3"/>
            <a:endCxn id="101" idx="2"/>
          </p:cNvCxnSpPr>
          <p:nvPr/>
        </p:nvCxnSpPr>
        <p:spPr>
          <a:xfrm flipH="1" rot="10800000">
            <a:off x="1630175" y="2615025"/>
            <a:ext cx="1215000" cy="4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0"/>
          <p:cNvCxnSpPr>
            <a:stCxn id="101" idx="2"/>
            <a:endCxn id="105" idx="3"/>
          </p:cNvCxnSpPr>
          <p:nvPr/>
        </p:nvCxnSpPr>
        <p:spPr>
          <a:xfrm flipH="1">
            <a:off x="2229525" y="2615025"/>
            <a:ext cx="61560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0"/>
          <p:cNvCxnSpPr>
            <a:stCxn id="101" idx="2"/>
            <a:endCxn id="106" idx="1"/>
          </p:cNvCxnSpPr>
          <p:nvPr/>
        </p:nvCxnSpPr>
        <p:spPr>
          <a:xfrm>
            <a:off x="2845125" y="2615025"/>
            <a:ext cx="282000" cy="13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/>
          <p:nvPr/>
        </p:nvSpPr>
        <p:spPr>
          <a:xfrm>
            <a:off x="4234350" y="991500"/>
            <a:ext cx="2016000" cy="599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and GloVe embedding</a:t>
            </a:r>
            <a:endParaRPr/>
          </a:p>
        </p:txBody>
      </p:sp>
      <p:cxnSp>
        <p:nvCxnSpPr>
          <p:cNvPr id="111" name="Google Shape;111;p20"/>
          <p:cNvCxnSpPr>
            <a:stCxn id="101" idx="3"/>
            <a:endCxn id="110" idx="2"/>
          </p:cNvCxnSpPr>
          <p:nvPr/>
        </p:nvCxnSpPr>
        <p:spPr>
          <a:xfrm flipH="1" rot="10800000">
            <a:off x="3853125" y="1590850"/>
            <a:ext cx="1389300" cy="72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/>
          <p:nvPr/>
        </p:nvSpPr>
        <p:spPr>
          <a:xfrm>
            <a:off x="6707875" y="991500"/>
            <a:ext cx="2016000" cy="599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Model Architecture</a:t>
            </a:r>
            <a:endParaRPr/>
          </a:p>
        </p:txBody>
      </p:sp>
      <p:cxnSp>
        <p:nvCxnSpPr>
          <p:cNvPr id="113" name="Google Shape;113;p20"/>
          <p:cNvCxnSpPr>
            <a:stCxn id="110" idx="3"/>
            <a:endCxn id="112" idx="1"/>
          </p:cNvCxnSpPr>
          <p:nvPr/>
        </p:nvCxnSpPr>
        <p:spPr>
          <a:xfrm>
            <a:off x="6250350" y="1291175"/>
            <a:ext cx="4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/>
          <p:nvPr/>
        </p:nvSpPr>
        <p:spPr>
          <a:xfrm>
            <a:off x="6707875" y="2015675"/>
            <a:ext cx="2016000" cy="599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hyperparameters</a:t>
            </a:r>
            <a:endParaRPr/>
          </a:p>
        </p:txBody>
      </p:sp>
      <p:cxnSp>
        <p:nvCxnSpPr>
          <p:cNvPr id="115" name="Google Shape;115;p20"/>
          <p:cNvCxnSpPr>
            <a:stCxn id="112" idx="2"/>
            <a:endCxn id="114" idx="0"/>
          </p:cNvCxnSpPr>
          <p:nvPr/>
        </p:nvCxnSpPr>
        <p:spPr>
          <a:xfrm>
            <a:off x="7715875" y="1590850"/>
            <a:ext cx="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/>
          <p:nvPr/>
        </p:nvSpPr>
        <p:spPr>
          <a:xfrm>
            <a:off x="6707875" y="3039850"/>
            <a:ext cx="2016000" cy="599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Best Model</a:t>
            </a:r>
            <a:endParaRPr/>
          </a:p>
        </p:txBody>
      </p:sp>
      <p:cxnSp>
        <p:nvCxnSpPr>
          <p:cNvPr id="117" name="Google Shape;117;p20"/>
          <p:cNvCxnSpPr>
            <a:stCxn id="114" idx="2"/>
            <a:endCxn id="116" idx="0"/>
          </p:cNvCxnSpPr>
          <p:nvPr/>
        </p:nvCxnSpPr>
        <p:spPr>
          <a:xfrm>
            <a:off x="7715875" y="2615025"/>
            <a:ext cx="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/>
          <p:nvPr/>
        </p:nvSpPr>
        <p:spPr>
          <a:xfrm>
            <a:off x="3602325" y="2865825"/>
            <a:ext cx="1133400" cy="4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cxnSp>
        <p:nvCxnSpPr>
          <p:cNvPr id="119" name="Google Shape;119;p20"/>
          <p:cNvCxnSpPr>
            <a:stCxn id="101" idx="2"/>
            <a:endCxn id="118" idx="1"/>
          </p:cNvCxnSpPr>
          <p:nvPr/>
        </p:nvCxnSpPr>
        <p:spPr>
          <a:xfrm>
            <a:off x="2845125" y="2615025"/>
            <a:ext cx="757200" cy="4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/>
          <p:nvPr/>
        </p:nvSpPr>
        <p:spPr>
          <a:xfrm>
            <a:off x="6707875" y="3966525"/>
            <a:ext cx="2016000" cy="599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the trending twitter topics</a:t>
            </a:r>
            <a:endParaRPr/>
          </a:p>
        </p:txBody>
      </p:sp>
      <p:cxnSp>
        <p:nvCxnSpPr>
          <p:cNvPr id="121" name="Google Shape;121;p20"/>
          <p:cNvCxnSpPr>
            <a:stCxn id="116" idx="2"/>
            <a:endCxn id="120" idx="0"/>
          </p:cNvCxnSpPr>
          <p:nvPr/>
        </p:nvCxnSpPr>
        <p:spPr>
          <a:xfrm>
            <a:off x="7715875" y="3639200"/>
            <a:ext cx="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Lemmatization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50" y="1567275"/>
            <a:ext cx="4600551" cy="25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525" y="2752125"/>
            <a:ext cx="1669250" cy="18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