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24384000" cy="13716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24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8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24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8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24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8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24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24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8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24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8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2400" spc="-1" strike="noStrike">
              <a:solidFill>
                <a:srgbClr val="5e5e5e"/>
              </a:solidFill>
              <a:latin typeface="Helvetica Neue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24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8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24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24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8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24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8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24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8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24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8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24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8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24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8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24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8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2400" spc="-1" strike="noStrike">
              <a:solidFill>
                <a:srgbClr val="5e5e5e"/>
              </a:solidFill>
              <a:latin typeface="Helvetica Neue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24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8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24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8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24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8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sldNum"/>
          </p:nvPr>
        </p:nvSpPr>
        <p:spPr>
          <a:xfrm>
            <a:off x="12001320" y="13080960"/>
            <a:ext cx="368280" cy="374400"/>
          </a:xfrm>
          <a:prstGeom prst="rect">
            <a:avLst/>
          </a:prstGeom>
        </p:spPr>
        <p:txBody>
          <a:bodyPr lIns="50760" rIns="50760" tIns="50760" bIns="5076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D73925AC-3697-40D3-BC2A-7566677E60B9}" type="slidenum">
              <a:rPr b="0" lang="en-IN" sz="18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&lt;number&gt;</a:t>
            </a:fld>
            <a:endParaRPr b="0" lang="en-IN" sz="18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2400" spc="-1" strike="noStrike">
                <a:solidFill>
                  <a:srgbClr val="5e5e5e"/>
                </a:solidFill>
                <a:latin typeface="Helvetica Neue"/>
              </a:rPr>
              <a:t>Click to edit the title text format</a:t>
            </a:r>
            <a:endParaRPr b="0" lang="en-IN" sz="24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4800" spc="-1" strike="noStrike">
                <a:solidFill>
                  <a:srgbClr val="000000"/>
                </a:solidFill>
                <a:latin typeface="Helvetica Neue"/>
              </a:rPr>
              <a:t>Click to edit the outline text format</a:t>
            </a:r>
            <a:endParaRPr b="0" lang="en-IN" sz="4800" spc="-1" strike="noStrike">
              <a:solidFill>
                <a:srgbClr val="000000"/>
              </a:solidFill>
              <a:latin typeface="Helvetica Neue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4800" spc="-1" strike="noStrike">
                <a:solidFill>
                  <a:srgbClr val="000000"/>
                </a:solidFill>
                <a:latin typeface="Helvetica Neue"/>
              </a:rPr>
              <a:t>Second Outline Level</a:t>
            </a:r>
            <a:endParaRPr b="0" lang="en-IN" sz="4800" spc="-1" strike="noStrike">
              <a:solidFill>
                <a:srgbClr val="000000"/>
              </a:solidFill>
              <a:latin typeface="Helvetica Neue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4800" spc="-1" strike="noStrike">
                <a:solidFill>
                  <a:srgbClr val="000000"/>
                </a:solidFill>
                <a:latin typeface="Helvetica Neue"/>
              </a:rPr>
              <a:t>Third Outline Level</a:t>
            </a:r>
            <a:endParaRPr b="0" lang="en-IN" sz="4800" spc="-1" strike="noStrike">
              <a:solidFill>
                <a:srgbClr val="000000"/>
              </a:solidFill>
              <a:latin typeface="Helvetica Neue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4800" spc="-1" strike="noStrike">
                <a:solidFill>
                  <a:srgbClr val="000000"/>
                </a:solidFill>
                <a:latin typeface="Helvetica Neue"/>
              </a:rPr>
              <a:t>Fourth Outline Level</a:t>
            </a:r>
            <a:endParaRPr b="0" lang="en-IN" sz="4800" spc="-1" strike="noStrike">
              <a:solidFill>
                <a:srgbClr val="000000"/>
              </a:solidFill>
              <a:latin typeface="Helvetica Neue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Helvetica Neue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Helvetica Neue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Helvetica Neue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Helvetica Neue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Helvetica Neue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206360" y="1079640"/>
            <a:ext cx="21970800" cy="1432800"/>
          </a:xfrm>
          <a:prstGeom prst="rect">
            <a:avLst/>
          </a:prstGeom>
        </p:spPr>
        <p:txBody>
          <a:bodyPr lIns="50760" rIns="50760" tIns="50760" bIns="50760">
            <a:noAutofit/>
          </a:bodyPr>
          <a:p>
            <a:pPr>
              <a:lnSpc>
                <a:spcPct val="80000"/>
              </a:lnSpc>
              <a:tabLst>
                <a:tab algn="l" pos="0"/>
              </a:tabLst>
            </a:pPr>
            <a:r>
              <a:rPr b="1" lang="en-IN" sz="8500" spc="-171" strike="noStrike">
                <a:solidFill>
                  <a:srgbClr val="000000"/>
                </a:solidFill>
                <a:latin typeface="Helvetica Neue"/>
                <a:ea typeface="Helvetica Neue"/>
              </a:rPr>
              <a:t>Slide Title</a:t>
            </a:r>
            <a:endParaRPr b="0" lang="en-IN" sz="8500" spc="-1" strike="noStrike">
              <a:solidFill>
                <a:srgbClr val="5e5e5e"/>
              </a:solidFill>
              <a:latin typeface="Helvetica Neue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1206360" y="2373120"/>
            <a:ext cx="21970800" cy="934560"/>
          </a:xfrm>
          <a:prstGeom prst="rect">
            <a:avLst/>
          </a:prstGeom>
        </p:spPr>
        <p:txBody>
          <a:bodyPr lIns="45720" rIns="4572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IN" sz="55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Slide Subtitle</a:t>
            </a:r>
            <a:endParaRPr b="0" lang="en-IN" sz="55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1206360" y="4248360"/>
            <a:ext cx="21970800" cy="8255520"/>
          </a:xfrm>
          <a:prstGeom prst="rect">
            <a:avLst/>
          </a:prstGeom>
        </p:spPr>
        <p:txBody>
          <a:bodyPr lIns="50760" rIns="50760" tIns="50760" bIns="50760">
            <a:noAutofit/>
          </a:bodyPr>
          <a:p>
            <a:pPr marL="609480" indent="-609120">
              <a:lnSpc>
                <a:spcPct val="90000"/>
              </a:lnSpc>
              <a:spcBef>
                <a:spcPts val="4501"/>
              </a:spcBef>
              <a:buClr>
                <a:srgbClr val="000000"/>
              </a:buClr>
              <a:buSzPct val="123000"/>
              <a:buFont typeface="Symbol" charset="2"/>
              <a:buChar char=""/>
            </a:pPr>
            <a:r>
              <a:rPr b="0" lang="en-IN" sz="48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Slide bullet text</a:t>
            </a:r>
            <a:endParaRPr b="0" lang="en-IN" sz="4800" spc="-1" strike="noStrike">
              <a:solidFill>
                <a:srgbClr val="000000"/>
              </a:solidFill>
              <a:latin typeface="Helvetica Neue"/>
            </a:endParaRPr>
          </a:p>
          <a:p>
            <a:endParaRPr b="0" lang="en-IN" sz="4800" spc="-1" strike="noStrike">
              <a:solidFill>
                <a:srgbClr val="000000"/>
              </a:solidFill>
              <a:latin typeface="Helvetica Neue"/>
            </a:endParaRPr>
          </a:p>
          <a:p>
            <a:endParaRPr b="0" lang="en-IN" sz="4800" spc="-1" strike="noStrike">
              <a:solidFill>
                <a:srgbClr val="000000"/>
              </a:solidFill>
              <a:latin typeface="Helvetica Neue"/>
            </a:endParaRPr>
          </a:p>
          <a:p>
            <a:endParaRPr b="0" lang="en-IN" sz="4800" spc="-1" strike="noStrike">
              <a:solidFill>
                <a:srgbClr val="000000"/>
              </a:solidFill>
              <a:latin typeface="Helvetica Neue"/>
            </a:endParaRPr>
          </a:p>
          <a:p>
            <a:endParaRPr b="0" lang="en-IN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sldNum"/>
          </p:nvPr>
        </p:nvSpPr>
        <p:spPr>
          <a:xfrm>
            <a:off x="12001320" y="13080960"/>
            <a:ext cx="368280" cy="374400"/>
          </a:xfrm>
          <a:prstGeom prst="rect">
            <a:avLst/>
          </a:prstGeom>
        </p:spPr>
        <p:txBody>
          <a:bodyPr lIns="50760" rIns="50760" tIns="50760" bIns="5076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3B9F6B8C-7D33-42ED-B95A-452E2ECC9627}" type="slidenum">
              <a:rPr b="0" lang="en-IN" sz="18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&lt;number&gt;</a:t>
            </a:fld>
            <a:endParaRPr b="0" lang="en-IN" sz="1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Image" descr="Image"/>
          <p:cNvPicPr/>
          <p:nvPr/>
        </p:nvPicPr>
        <p:blipFill>
          <a:blip r:embed="rId1"/>
          <a:stretch/>
        </p:blipFill>
        <p:spPr>
          <a:xfrm>
            <a:off x="702000" y="1462680"/>
            <a:ext cx="9754920" cy="9710640"/>
          </a:xfrm>
          <a:prstGeom prst="rect">
            <a:avLst/>
          </a:prstGeom>
          <a:ln w="12600">
            <a:noFill/>
          </a:ln>
        </p:spPr>
      </p:pic>
      <p:sp>
        <p:nvSpPr>
          <p:cNvPr id="80" name="CustomShape 1"/>
          <p:cNvSpPr/>
          <p:nvPr/>
        </p:nvSpPr>
        <p:spPr>
          <a:xfrm>
            <a:off x="11242080" y="2885040"/>
            <a:ext cx="12640320" cy="6865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sp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1" i="1" lang="en-IN" sz="37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Regional depth phases (sPg, sPmP and sPn):</a:t>
            </a:r>
            <a:endParaRPr b="0" lang="en-IN" sz="37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IN" sz="37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n-IN" sz="37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(1) </a:t>
            </a:r>
            <a:r>
              <a:rPr b="1" lang="en-IN" sz="37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sPg</a:t>
            </a:r>
            <a:r>
              <a:rPr b="0" lang="en-IN" sz="37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the S-wave travels upward to the surface, is converted to a P-wave at the critical angle, then the P-wave travels along or close</a:t>
            </a:r>
            <a:endParaRPr b="0" lang="en-IN" sz="37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n-IN" sz="37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the surface to the station;</a:t>
            </a:r>
            <a:endParaRPr b="0" lang="en-IN" sz="37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IN" sz="37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n-IN" sz="37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(2) </a:t>
            </a:r>
            <a:r>
              <a:rPr b="1" lang="en-IN" sz="37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sPmP</a:t>
            </a:r>
            <a:r>
              <a:rPr b="0" lang="en-IN" sz="37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the S-wave travels upward to the surface, is converted to a P-wave, then the P-wave travels downward to the Moho, is reflected there and travels upward to the station;</a:t>
            </a:r>
            <a:endParaRPr b="0" lang="en-IN" sz="37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IN" sz="37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n-IN" sz="37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(3) </a:t>
            </a:r>
            <a:r>
              <a:rPr b="1" lang="en-IN" sz="37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sPn</a:t>
            </a:r>
            <a:r>
              <a:rPr b="0" lang="en-IN" sz="37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the S-wave travels upward to the surface, is converted to a P-wave, then the P-wave travels along the Pn path to the station.</a:t>
            </a:r>
            <a:endParaRPr b="0" lang="en-IN" sz="37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9875240" y="11817360"/>
            <a:ext cx="2393280" cy="816840"/>
          </a:xfrm>
          <a:prstGeom prst="rect">
            <a:avLst/>
          </a:prstGeom>
          <a:solidFill>
            <a:srgbClr val="d5d5d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>
            <a:sp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n-IN" sz="47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Ma, 2012</a:t>
            </a:r>
            <a:endParaRPr b="0" lang="en-IN" sz="4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2" descr="Chart, line chart&#10;&#10;Description automatically generated"/>
          <p:cNvPicPr/>
          <p:nvPr/>
        </p:nvPicPr>
        <p:blipFill>
          <a:blip r:embed="rId1"/>
          <a:stretch/>
        </p:blipFill>
        <p:spPr>
          <a:xfrm>
            <a:off x="596880" y="1727280"/>
            <a:ext cx="15846480" cy="10864080"/>
          </a:xfrm>
          <a:prstGeom prst="rect">
            <a:avLst/>
          </a:prstGeom>
          <a:ln>
            <a:noFill/>
          </a:ln>
        </p:spPr>
      </p:pic>
      <p:pic>
        <p:nvPicPr>
          <p:cNvPr id="83" name="Picture 3" descr=""/>
          <p:cNvPicPr/>
          <p:nvPr/>
        </p:nvPicPr>
        <p:blipFill>
          <a:blip r:embed="rId2"/>
          <a:stretch/>
        </p:blipFill>
        <p:spPr>
          <a:xfrm>
            <a:off x="16804080" y="4748040"/>
            <a:ext cx="7240320" cy="4547880"/>
          </a:xfrm>
          <a:prstGeom prst="rect">
            <a:avLst/>
          </a:prstGeom>
          <a:ln>
            <a:noFill/>
          </a:ln>
        </p:spPr>
      </p:pic>
      <p:pic>
        <p:nvPicPr>
          <p:cNvPr id="84" name="Picture 4" descr=""/>
          <p:cNvPicPr/>
          <p:nvPr/>
        </p:nvPicPr>
        <p:blipFill>
          <a:blip r:embed="rId3"/>
          <a:stretch/>
        </p:blipFill>
        <p:spPr>
          <a:xfrm>
            <a:off x="16804080" y="3700440"/>
            <a:ext cx="7247880" cy="1047240"/>
          </a:xfrm>
          <a:prstGeom prst="rect">
            <a:avLst/>
          </a:prstGeom>
          <a:ln>
            <a:noFill/>
          </a:ln>
        </p:spPr>
      </p:pic>
      <p:sp>
        <p:nvSpPr>
          <p:cNvPr id="85" name="CustomShape 1"/>
          <p:cNvSpPr/>
          <p:nvPr/>
        </p:nvSpPr>
        <p:spPr>
          <a:xfrm>
            <a:off x="17281080" y="10319760"/>
            <a:ext cx="6286320" cy="1077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3200" spc="-1" strike="noStrike">
                <a:solidFill>
                  <a:srgbClr val="151515"/>
                </a:solidFill>
                <a:latin typeface="Times New Roman"/>
                <a:ea typeface="Helvetica Neue"/>
              </a:rPr>
              <a:t>Phase list = [‘sP’] </a:t>
            </a:r>
            <a:r>
              <a:rPr b="1" lang="en-US" sz="3200" spc="-1" strike="noStrike">
                <a:solidFill>
                  <a:srgbClr val="151515"/>
                </a:solidFill>
                <a:latin typeface="Wingdings"/>
                <a:ea typeface="Helvetica Neue"/>
              </a:rPr>
              <a:t></a:t>
            </a:r>
            <a:r>
              <a:rPr b="1" lang="en-US" sz="3200" spc="-1" strike="noStrike">
                <a:solidFill>
                  <a:srgbClr val="151515"/>
                </a:solidFill>
                <a:latin typeface="Times New Roman"/>
                <a:ea typeface="Helvetica Neue"/>
              </a:rPr>
              <a:t> </a:t>
            </a:r>
            <a:endParaRPr b="0" lang="en-IN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3200" spc="-1" strike="noStrike">
                <a:solidFill>
                  <a:srgbClr val="151515"/>
                </a:solidFill>
                <a:latin typeface="Times New Roman"/>
                <a:ea typeface="Helvetica Neue"/>
              </a:rPr>
              <a:t>[‘sPvmP’] or [‘sPn’]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86" name="Picture 6" descr=""/>
          <p:cNvPicPr/>
          <p:nvPr/>
        </p:nvPicPr>
        <p:blipFill>
          <a:blip r:embed="rId4"/>
          <a:stretch/>
        </p:blipFill>
        <p:spPr>
          <a:xfrm>
            <a:off x="18240120" y="12058560"/>
            <a:ext cx="4368600" cy="723600"/>
          </a:xfrm>
          <a:prstGeom prst="rect">
            <a:avLst/>
          </a:prstGeom>
          <a:ln>
            <a:noFill/>
          </a:ln>
        </p:spPr>
      </p:pic>
      <p:sp>
        <p:nvSpPr>
          <p:cNvPr id="87" name="CustomShape 2"/>
          <p:cNvSpPr/>
          <p:nvPr/>
        </p:nvSpPr>
        <p:spPr>
          <a:xfrm>
            <a:off x="11022840" y="12273840"/>
            <a:ext cx="5821200" cy="1016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6000" spc="-1" strike="noStrike">
                <a:solidFill>
                  <a:srgbClr val="5e5e5e"/>
                </a:solidFill>
                <a:latin typeface="Times New Roman"/>
                <a:ea typeface="Helvetica Neue"/>
              </a:rPr>
              <a:t>∘ </a:t>
            </a:r>
            <a:r>
              <a:rPr b="0" lang="en-US" sz="4800" spc="-1" strike="noStrike">
                <a:solidFill>
                  <a:srgbClr val="5e5e5e"/>
                </a:solidFill>
                <a:latin typeface="Times New Roman"/>
                <a:ea typeface="Helvetica Neue"/>
              </a:rPr>
              <a:t> </a:t>
            </a:r>
            <a:r>
              <a:rPr b="0" lang="en-US" sz="4800" spc="-1" strike="noStrike">
                <a:solidFill>
                  <a:srgbClr val="5e5e5e"/>
                </a:solidFill>
                <a:latin typeface="Times New Roman"/>
                <a:ea typeface="Helvetica Neue"/>
              </a:rPr>
              <a:t>First sP arrival time</a:t>
            </a:r>
            <a:endParaRPr b="0" lang="en-IN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>
        <mc:Choice xmlns:a14="http://schemas.microsoft.com/office/drawing/2010/main" Requires="a14">
          <p:sp>
            <p:nvSpPr>
              <p:cNvPr id="88" name="Formula 1"/>
              <p:cNvSpPr txBox="1"/>
              <p:nvPr/>
            </p:nvSpPr>
            <p:spPr>
              <a:xfrm>
                <a:off x="16085520" y="10036440"/>
                <a:ext cx="7284600" cy="7383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𝑫𝒐𝒖𝒃𝒍𝒆</m:t>
                    </m:r>
                    <m:r>
                      <m:t xml:space="preserve">−</m:t>
                    </m:r>
                    <m:r>
                      <m:t xml:space="preserve">𝒄𝒐𝒖𝒑𝒍𝒆</m:t>
                    </m:r>
                    <m:r>
                      <m:t xml:space="preserve">𝑺𝒐𝒖𝒓𝒄𝒆</m:t>
                    </m:r>
                  </m:oMath>
                </a14:m>
              </a:p>
            </p:txBody>
          </p:sp>
        </mc:Choice>
        <mc:Fallback/>
      </mc:AlternateContent>
      <p:pic>
        <p:nvPicPr>
          <p:cNvPr id="89" name="Picture 1" descr=""/>
          <p:cNvPicPr/>
          <p:nvPr/>
        </p:nvPicPr>
        <p:blipFill>
          <a:blip r:embed="rId1"/>
          <a:stretch/>
        </p:blipFill>
        <p:spPr>
          <a:xfrm>
            <a:off x="343800" y="1231200"/>
            <a:ext cx="12671640" cy="6905520"/>
          </a:xfrm>
          <a:prstGeom prst="rect">
            <a:avLst/>
          </a:prstGeom>
          <a:ln>
            <a:noFill/>
          </a:ln>
        </p:spPr>
      </p:pic>
      <p:pic>
        <p:nvPicPr>
          <p:cNvPr id="90" name="Picture 2" descr=""/>
          <p:cNvPicPr/>
          <p:nvPr/>
        </p:nvPicPr>
        <p:blipFill>
          <a:blip r:embed="rId2"/>
          <a:stretch/>
        </p:blipFill>
        <p:spPr>
          <a:xfrm>
            <a:off x="16882200" y="3923640"/>
            <a:ext cx="5215680" cy="5358600"/>
          </a:xfrm>
          <a:prstGeom prst="rect">
            <a:avLst/>
          </a:prstGeom>
          <a:ln>
            <a:noFill/>
          </a:ln>
        </p:spPr>
      </p:pic>
      <p:sp>
        <p:nvSpPr>
          <p:cNvPr id="91" name="CustomShape 2"/>
          <p:cNvSpPr/>
          <p:nvPr/>
        </p:nvSpPr>
        <p:spPr>
          <a:xfrm rot="16708200">
            <a:off x="17886240" y="4982040"/>
            <a:ext cx="2614680" cy="14432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10000"/>
              <a:alpha val="30000"/>
            </a:scheme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TextShape 3"/>
          <p:cNvSpPr txBox="1"/>
          <p:nvPr/>
        </p:nvSpPr>
        <p:spPr>
          <a:xfrm>
            <a:off x="343800" y="303480"/>
            <a:ext cx="5630040" cy="83700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>
            <a:noAutofit/>
          </a:bodyPr>
          <a:p>
            <a:pPr>
              <a:lnSpc>
                <a:spcPct val="80000"/>
              </a:lnSpc>
              <a:tabLst>
                <a:tab algn="l" pos="0"/>
              </a:tabLst>
            </a:pPr>
            <a:r>
              <a:rPr b="0" i="1" lang="en-US" sz="5400" spc="-171" strike="noStrike">
                <a:solidFill>
                  <a:srgbClr val="000000"/>
                </a:solidFill>
                <a:latin typeface="Times New Roman"/>
                <a:ea typeface="Helvetica Neue"/>
              </a:rPr>
              <a:t>Synthetic Waveforms</a:t>
            </a:r>
            <a:endParaRPr b="0" lang="en-IN" sz="5400" spc="-1" strike="noStrike">
              <a:solidFill>
                <a:srgbClr val="5e5e5e"/>
              </a:solidFill>
              <a:latin typeface="Helvetica Neue"/>
            </a:endParaRPr>
          </a:p>
        </p:txBody>
      </p:sp>
      <p:pic>
        <p:nvPicPr>
          <p:cNvPr id="93" name="Picture 8" descr=""/>
          <p:cNvPicPr/>
          <p:nvPr/>
        </p:nvPicPr>
        <p:blipFill>
          <a:blip r:embed="rId3"/>
          <a:stretch/>
        </p:blipFill>
        <p:spPr>
          <a:xfrm>
            <a:off x="464760" y="8137080"/>
            <a:ext cx="13174200" cy="5275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983160" y="1814760"/>
            <a:ext cx="22417560" cy="5860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sp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1" lang="en-IN" sz="4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Summary I:</a:t>
            </a:r>
            <a:endParaRPr b="0" lang="en-IN" sz="45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n-IN" sz="37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On regional waveform records, one or more phases are well developed between the first arrivals (Pg or Pn) and the S-wave train, and one or two of them are regional depth phases:</a:t>
            </a:r>
            <a:endParaRPr b="0" lang="en-IN" sz="37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IN" sz="37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n-IN" sz="37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Within about 100 km, the </a:t>
            </a:r>
            <a:r>
              <a:rPr b="1" lang="en-IN" sz="37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sPg</a:t>
            </a:r>
            <a:r>
              <a:rPr b="0" lang="en-IN" sz="37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phase is well developed on some records of earthquakes as small as M~1.5. </a:t>
            </a:r>
            <a:endParaRPr b="0" lang="en-IN" sz="37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IN" sz="37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n-IN" sz="37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In the distance window from about 200 to 300 km, the </a:t>
            </a:r>
            <a:r>
              <a:rPr b="1" lang="en-IN" sz="37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sPmP</a:t>
            </a:r>
            <a:r>
              <a:rPr b="0" lang="en-IN" sz="37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phase is well developed on some records of earthquakes as small as M~2.0;</a:t>
            </a:r>
            <a:endParaRPr b="0" lang="en-IN" sz="37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IN" sz="37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n-IN" sz="37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Beyond 300 km, the </a:t>
            </a:r>
            <a:r>
              <a:rPr b="1" lang="en-IN" sz="37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sPn</a:t>
            </a:r>
            <a:r>
              <a:rPr b="0" lang="en-IN" sz="37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phase is developed on some records of moderate and sub-moderate earthquakes.</a:t>
            </a:r>
            <a:endParaRPr b="0" lang="en-IN" sz="37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20531880" y="10989360"/>
            <a:ext cx="2393280" cy="816840"/>
          </a:xfrm>
          <a:prstGeom prst="rect">
            <a:avLst/>
          </a:prstGeom>
          <a:solidFill>
            <a:srgbClr val="d5d5d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>
            <a:sp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n-IN" sz="47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Ma, 2012</a:t>
            </a:r>
            <a:endParaRPr b="0" lang="en-IN" sz="4700" spc="-1" strike="noStrike">
              <a:latin typeface="Arial"/>
            </a:endParaRPr>
          </a:p>
        </p:txBody>
      </p:sp>
      <p:pic>
        <p:nvPicPr>
          <p:cNvPr id="96" name="Graphic 3" descr="Badge Tick1 with solid fill"/>
          <p:cNvPicPr/>
          <p:nvPr/>
        </p:nvPicPr>
        <p:blipFill>
          <a:blip r:embed="rId1"/>
          <a:stretch/>
        </p:blipFill>
        <p:spPr>
          <a:xfrm>
            <a:off x="4791960" y="5943600"/>
            <a:ext cx="914040" cy="914040"/>
          </a:xfrm>
          <a:prstGeom prst="rect">
            <a:avLst/>
          </a:prstGeom>
          <a:ln>
            <a:noFill/>
          </a:ln>
        </p:spPr>
      </p:pic>
      <p:pic>
        <p:nvPicPr>
          <p:cNvPr id="97" name="Graphic 7" descr="Badge Tick1 with solid fill"/>
          <p:cNvPicPr/>
          <p:nvPr/>
        </p:nvPicPr>
        <p:blipFill>
          <a:blip r:embed="rId2"/>
          <a:stretch/>
        </p:blipFill>
        <p:spPr>
          <a:xfrm>
            <a:off x="20915640" y="7116480"/>
            <a:ext cx="914040" cy="914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7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10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924120" y="1108800"/>
            <a:ext cx="22535280" cy="11498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sp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1" lang="en-IN" sz="4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Summary II:</a:t>
            </a:r>
            <a:endParaRPr b="0" lang="en-IN" sz="45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n-IN" sz="37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Many shallow earthquakes occur in and around the seismic network, and a remarkable later phase sP is often observed at small epicentral distances of about 150 km or so from those small events (M~3) with focal depths from about 40 km to 90 km. This phase appears between the P- and S-wave arrivals and characteristics of the phase are as follows.</a:t>
            </a:r>
            <a:endParaRPr b="0" lang="en-IN" sz="37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IN" sz="3700" spc="-1" strike="noStrike">
              <a:latin typeface="Arial"/>
            </a:endParaRPr>
          </a:p>
          <a:p>
            <a:pPr marL="685440" indent="-685080" algn="just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  <a:tabLst>
                <a:tab algn="l" pos="0"/>
              </a:tabLst>
            </a:pPr>
            <a:r>
              <a:rPr b="0" lang="en-IN" sz="37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The sP phase is predominantly observed on the vertical component of seismograms;</a:t>
            </a:r>
            <a:endParaRPr b="0" lang="en-IN" sz="37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IN" sz="37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n-IN" sz="37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(2) The direction of wave approach is almost the same as that for the direct P phase;</a:t>
            </a:r>
            <a:endParaRPr b="0" lang="en-IN" sz="37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IN" sz="37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n-IN" sz="37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(3) The apparent velocity of the sP phase is slower than that of the direct P phase and faster than that of the direct S phase;</a:t>
            </a:r>
            <a:endParaRPr b="0" lang="en-IN" sz="37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IN" sz="37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n-IN" sz="37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(4) The predominant period of the sP phase is slightly longer than that of the direct P phase and is nearly the same as that of the direct S phase;</a:t>
            </a:r>
            <a:endParaRPr b="0" lang="en-IN" sz="37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IN" sz="37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n-IN" sz="37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(5) The amplitude of sP phase varies from event to event, ranging from about 50 to 200 per cent of that of the direct P</a:t>
            </a:r>
            <a:endParaRPr b="0" lang="en-IN" sz="37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n-IN" sz="37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phase;</a:t>
            </a:r>
            <a:endParaRPr b="0" lang="en-IN" sz="37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IN" sz="37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n-IN" sz="37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(6) The sP phase is clearly observed not only at some particular stations but at many stations widely distributed in space.</a:t>
            </a:r>
            <a:endParaRPr b="0" lang="en-IN" sz="37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18589680" y="478080"/>
            <a:ext cx="4566240" cy="816840"/>
          </a:xfrm>
          <a:prstGeom prst="rect">
            <a:avLst/>
          </a:prstGeom>
          <a:solidFill>
            <a:srgbClr val="d5d5d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>
            <a:sp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n-IN" sz="47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Umino et al., 1995</a:t>
            </a:r>
            <a:endParaRPr b="0" lang="en-IN" sz="4700" spc="-1" strike="noStrike"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18434520" y="4090680"/>
            <a:ext cx="2733480" cy="5896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50760" rIns="50760" tIns="50760" bIns="5076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i="1" lang="en-US" sz="3200" spc="-1" strike="noStrike">
                <a:solidFill>
                  <a:srgbClr val="151515"/>
                </a:solidFill>
                <a:latin typeface="Helvetica Neue"/>
                <a:ea typeface="Helvetica Neue"/>
              </a:rPr>
              <a:t>Amplitude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01" name="CustomShape 4"/>
          <p:cNvSpPr/>
          <p:nvPr/>
        </p:nvSpPr>
        <p:spPr>
          <a:xfrm>
            <a:off x="18434520" y="5284440"/>
            <a:ext cx="3165480" cy="5896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50760" rIns="50760" tIns="50760" bIns="5076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i="1" lang="en-US" sz="3200" spc="-1" strike="noStrike">
                <a:solidFill>
                  <a:srgbClr val="151515"/>
                </a:solidFill>
                <a:latin typeface="Helvetica Neue"/>
                <a:ea typeface="Helvetica Neue"/>
              </a:rPr>
              <a:t>polarization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02" name="CustomShape 5"/>
          <p:cNvSpPr/>
          <p:nvPr/>
        </p:nvSpPr>
        <p:spPr>
          <a:xfrm>
            <a:off x="17977320" y="6933600"/>
            <a:ext cx="4630680" cy="10771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50760" rIns="50760" tIns="50760" bIns="5076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i="1" lang="en-US" sz="3200" spc="-1" strike="noStrike">
                <a:solidFill>
                  <a:srgbClr val="151515"/>
                </a:solidFill>
                <a:latin typeface="Helvetica Neue"/>
                <a:ea typeface="Helvetica Neue"/>
              </a:rPr>
              <a:t>Apparent velocity (dist/traveltime)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03" name="CustomShape 6"/>
          <p:cNvSpPr/>
          <p:nvPr/>
        </p:nvSpPr>
        <p:spPr>
          <a:xfrm>
            <a:off x="17971200" y="8630640"/>
            <a:ext cx="4924800" cy="10771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50760" rIns="50760" tIns="50760" bIns="5076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i="1" lang="en-US" sz="3200" spc="-1" strike="noStrike">
                <a:solidFill>
                  <a:srgbClr val="151515"/>
                </a:solidFill>
                <a:latin typeface="Helvetica Neue"/>
                <a:ea typeface="Helvetica Neue"/>
              </a:rPr>
              <a:t>Wavelet duration / frequency spectrum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04" name="CustomShape 7"/>
          <p:cNvSpPr/>
          <p:nvPr/>
        </p:nvSpPr>
        <p:spPr>
          <a:xfrm>
            <a:off x="18777240" y="10472400"/>
            <a:ext cx="2750760" cy="5896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50760" rIns="50760" tIns="50760" bIns="5076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i="1" lang="en-US" sz="3200" spc="-1" strike="noStrike">
                <a:solidFill>
                  <a:srgbClr val="151515"/>
                </a:solidFill>
                <a:latin typeface="Helvetica Neue"/>
                <a:ea typeface="Helvetica Neue"/>
              </a:rPr>
              <a:t>Amplitude</a:t>
            </a:r>
            <a:endParaRPr b="0" lang="en-IN" sz="32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05" name="Formula 8"/>
              <p:cNvSpPr txBox="1"/>
              <p:nvPr/>
            </p:nvSpPr>
            <p:spPr>
              <a:xfrm>
                <a:off x="3291840" y="12493440"/>
                <a:ext cx="17701560" cy="7383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𝑽𝒆𝒓𝒊𝒇𝒊𝒄𝒂𝒕𝒊𝒐𝒏</m:t>
                    </m:r>
                    <m:r>
                      <m:t xml:space="preserve">𝒇𝒓𝒐𝒎</m:t>
                    </m:r>
                    <m:r>
                      <m:t xml:space="preserve">𝒒𝒖𝒂𝒍𝒊𝒕𝒂𝒕𝒊𝒗𝒆</m:t>
                    </m:r>
                    <m:r>
                      <m:t xml:space="preserve">𝒔𝒆𝒏𝒔𝒆</m:t>
                    </m:r>
                    <m:r>
                      <m:t xml:space="preserve">𝒕𝒐</m:t>
                    </m:r>
                    <m:r>
                      <m:t xml:space="preserve">𝒒𝒖𝒂𝒏𝒕𝒊𝒕𝒂𝒕𝒊𝒗𝒆</m:t>
                    </m:r>
                    <m:r>
                      <m:t xml:space="preserve">𝒔𝒆𝒏𝒔𝒆</m:t>
                    </m:r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>
                <p:childTnLst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17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379296D3A3FC0498AEAA793F44B6C4F" ma:contentTypeVersion="2" ma:contentTypeDescription="Create a new document." ma:contentTypeScope="" ma:versionID="e9f05b9e65dd4cdbd71350b49e9f16bc">
  <xsd:schema xmlns:xsd="http://www.w3.org/2001/XMLSchema" xmlns:xs="http://www.w3.org/2001/XMLSchema" xmlns:p="http://schemas.microsoft.com/office/2006/metadata/properties" xmlns:ns2="cc21b308-d296-4583-b57c-e3c72c118c46" targetNamespace="http://schemas.microsoft.com/office/2006/metadata/properties" ma:root="true" ma:fieldsID="b1125307602de38f8fa316052d1b7092" ns2:_="">
    <xsd:import namespace="cc21b308-d296-4583-b57c-e3c72c118c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21b308-d296-4583-b57c-e3c72c118c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DF0036F-ACEF-4113-B511-28F664A35946}"/>
</file>

<file path=customXml/itemProps2.xml><?xml version="1.0" encoding="utf-8"?>
<ds:datastoreItem xmlns:ds="http://schemas.openxmlformats.org/officeDocument/2006/customXml" ds:itemID="{3D5963A7-B16D-4CB6-ABE6-890D72ECBE06}"/>
</file>

<file path=customXml/itemProps3.xml><?xml version="1.0" encoding="utf-8"?>
<ds:datastoreItem xmlns:ds="http://schemas.openxmlformats.org/officeDocument/2006/customXml" ds:itemID="{4CB1DAD0-80FF-4A92-ADBB-704C27A1B5A8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</TotalTime>
  <Application>LibreOffice/6.4.7.2$Linux_X86_64 LibreOffice_project/40$Build-2</Application>
  <Words>500</Words>
  <Paragraphs>45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2022-04-30T21:46:01Z</dcterms:modified>
  <cp:revision>33</cp:revision>
  <dc:subject/>
  <dc:title>Depth phase at regional distance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0x010100A379296D3A3FC0498AEAA793F44B6C4F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Custom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5</vt:i4>
  </property>
</Properties>
</file>