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9"/>
  </p:notesMasterIdLst>
  <p:handoutMasterIdLst>
    <p:handoutMasterId r:id="rId20"/>
  </p:handoutMasterIdLst>
  <p:sldIdLst>
    <p:sldId id="280" r:id="rId5"/>
    <p:sldId id="257" r:id="rId6"/>
    <p:sldId id="278" r:id="rId7"/>
    <p:sldId id="269" r:id="rId8"/>
    <p:sldId id="270" r:id="rId9"/>
    <p:sldId id="275" r:id="rId10"/>
    <p:sldId id="272" r:id="rId11"/>
    <p:sldId id="281" r:id="rId12"/>
    <p:sldId id="282" r:id="rId13"/>
    <p:sldId id="283" r:id="rId14"/>
    <p:sldId id="273" r:id="rId15"/>
    <p:sldId id="279" r:id="rId16"/>
    <p:sldId id="274" r:id="rId17"/>
    <p:sldId id="268" r:id="rId18"/>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2CB63D-D546-443B-BBED-3E81393AAB62}" v="9" dt="2024-12-12T10:16:15.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1622"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i Agarwal" userId="b5aebe462120676b" providerId="LiveId" clId="{E72CB63D-D546-443B-BBED-3E81393AAB62}"/>
    <pc:docChg chg="undo redo custSel addSld delSld modSld">
      <pc:chgData name="Khushi Agarwal" userId="b5aebe462120676b" providerId="LiveId" clId="{E72CB63D-D546-443B-BBED-3E81393AAB62}" dt="2024-12-12T10:22:55.575" v="527" actId="113"/>
      <pc:docMkLst>
        <pc:docMk/>
      </pc:docMkLst>
      <pc:sldChg chg="addSp delSp modSp mod">
        <pc:chgData name="Khushi Agarwal" userId="b5aebe462120676b" providerId="LiveId" clId="{E72CB63D-D546-443B-BBED-3E81393AAB62}" dt="2024-12-12T09:25:32.775" v="80" actId="20577"/>
        <pc:sldMkLst>
          <pc:docMk/>
          <pc:sldMk cId="0" sldId="256"/>
        </pc:sldMkLst>
        <pc:spChg chg="add del mod">
          <ac:chgData name="Khushi Agarwal" userId="b5aebe462120676b" providerId="LiveId" clId="{E72CB63D-D546-443B-BBED-3E81393AAB62}" dt="2024-12-12T09:16:55.834" v="22"/>
          <ac:spMkLst>
            <pc:docMk/>
            <pc:sldMk cId="0" sldId="256"/>
            <ac:spMk id="2" creationId="{38B1ED3D-4568-783C-64CB-796011E7EBC8}"/>
          </ac:spMkLst>
        </pc:spChg>
        <pc:spChg chg="add mod">
          <ac:chgData name="Khushi Agarwal" userId="b5aebe462120676b" providerId="LiveId" clId="{E72CB63D-D546-443B-BBED-3E81393AAB62}" dt="2024-12-12T09:25:32.775" v="80" actId="20577"/>
          <ac:spMkLst>
            <pc:docMk/>
            <pc:sldMk cId="0" sldId="256"/>
            <ac:spMk id="3" creationId="{0EB093A3-0165-20EB-7EF6-3F35CFCB0A30}"/>
          </ac:spMkLst>
        </pc:spChg>
        <pc:spChg chg="add del mod">
          <ac:chgData name="Khushi Agarwal" userId="b5aebe462120676b" providerId="LiveId" clId="{E72CB63D-D546-443B-BBED-3E81393AAB62}" dt="2024-12-12T09:18:17.620" v="64"/>
          <ac:spMkLst>
            <pc:docMk/>
            <pc:sldMk cId="0" sldId="256"/>
            <ac:spMk id="4" creationId="{00000000-0000-0000-0000-000000000000}"/>
          </ac:spMkLst>
        </pc:spChg>
        <pc:spChg chg="add mod">
          <ac:chgData name="Khushi Agarwal" userId="b5aebe462120676b" providerId="LiveId" clId="{E72CB63D-D546-443B-BBED-3E81393AAB62}" dt="2024-12-12T09:18:33.983" v="67" actId="1076"/>
          <ac:spMkLst>
            <pc:docMk/>
            <pc:sldMk cId="0" sldId="256"/>
            <ac:spMk id="5" creationId="{3834C223-5DBC-EDEC-9436-1ED6829AD28F}"/>
          </ac:spMkLst>
        </pc:spChg>
        <pc:spChg chg="add del mod">
          <ac:chgData name="Khushi Agarwal" userId="b5aebe462120676b" providerId="LiveId" clId="{E72CB63D-D546-443B-BBED-3E81393AAB62}" dt="2024-12-12T09:18:55.751" v="72"/>
          <ac:spMkLst>
            <pc:docMk/>
            <pc:sldMk cId="0" sldId="256"/>
            <ac:spMk id="6" creationId="{4AD83D44-957C-C4E4-3FED-EA4475132F89}"/>
          </ac:spMkLst>
        </pc:spChg>
      </pc:sldChg>
      <pc:sldChg chg="delSp modSp mod">
        <pc:chgData name="Khushi Agarwal" userId="b5aebe462120676b" providerId="LiveId" clId="{E72CB63D-D546-443B-BBED-3E81393AAB62}" dt="2024-12-12T09:55:12.012" v="144" actId="1076"/>
        <pc:sldMkLst>
          <pc:docMk/>
          <pc:sldMk cId="0" sldId="257"/>
        </pc:sldMkLst>
        <pc:spChg chg="del mod">
          <ac:chgData name="Khushi Agarwal" userId="b5aebe462120676b" providerId="LiveId" clId="{E72CB63D-D546-443B-BBED-3E81393AAB62}" dt="2024-12-12T09:51:36.445" v="95"/>
          <ac:spMkLst>
            <pc:docMk/>
            <pc:sldMk cId="0" sldId="257"/>
            <ac:spMk id="3" creationId="{E10DF9B8-38A3-4D0F-2EBD-EEE34291E672}"/>
          </ac:spMkLst>
        </pc:spChg>
        <pc:spChg chg="mod">
          <ac:chgData name="Khushi Agarwal" userId="b5aebe462120676b" providerId="LiveId" clId="{E72CB63D-D546-443B-BBED-3E81393AAB62}" dt="2024-12-12T09:55:12.012" v="144" actId="1076"/>
          <ac:spMkLst>
            <pc:docMk/>
            <pc:sldMk cId="0" sldId="257"/>
            <ac:spMk id="5" creationId="{00000000-0000-0000-0000-000000000000}"/>
          </ac:spMkLst>
        </pc:spChg>
      </pc:sldChg>
      <pc:sldChg chg="modSp mod">
        <pc:chgData name="Khushi Agarwal" userId="b5aebe462120676b" providerId="LiveId" clId="{E72CB63D-D546-443B-BBED-3E81393AAB62}" dt="2024-12-12T10:06:20.084" v="297" actId="1076"/>
        <pc:sldMkLst>
          <pc:docMk/>
          <pc:sldMk cId="4281520932" sldId="269"/>
        </pc:sldMkLst>
        <pc:spChg chg="mod">
          <ac:chgData name="Khushi Agarwal" userId="b5aebe462120676b" providerId="LiveId" clId="{E72CB63D-D546-443B-BBED-3E81393AAB62}" dt="2024-12-12T10:06:06.298" v="294" actId="1076"/>
          <ac:spMkLst>
            <pc:docMk/>
            <pc:sldMk cId="4281520932" sldId="269"/>
            <ac:spMk id="4" creationId="{DFDCB530-5C33-B823-48A5-E2F78C9FE036}"/>
          </ac:spMkLst>
        </pc:spChg>
        <pc:spChg chg="mod">
          <ac:chgData name="Khushi Agarwal" userId="b5aebe462120676b" providerId="LiveId" clId="{E72CB63D-D546-443B-BBED-3E81393AAB62}" dt="2024-12-12T10:06:20.084" v="297" actId="1076"/>
          <ac:spMkLst>
            <pc:docMk/>
            <pc:sldMk cId="4281520932" sldId="269"/>
            <ac:spMk id="7" creationId="{E7990A85-EFE7-5FEA-3D39-9903ABB3BD8E}"/>
          </ac:spMkLst>
        </pc:spChg>
      </pc:sldChg>
      <pc:sldChg chg="modSp mod">
        <pc:chgData name="Khushi Agarwal" userId="b5aebe462120676b" providerId="LiveId" clId="{E72CB63D-D546-443B-BBED-3E81393AAB62}" dt="2024-12-12T10:15:25.191" v="389" actId="2710"/>
        <pc:sldMkLst>
          <pc:docMk/>
          <pc:sldMk cId="993742030" sldId="270"/>
        </pc:sldMkLst>
        <pc:spChg chg="mod">
          <ac:chgData name="Khushi Agarwal" userId="b5aebe462120676b" providerId="LiveId" clId="{E72CB63D-D546-443B-BBED-3E81393AAB62}" dt="2024-12-12T10:08:55.673" v="333" actId="14100"/>
          <ac:spMkLst>
            <pc:docMk/>
            <pc:sldMk cId="993742030" sldId="270"/>
            <ac:spMk id="4" creationId="{DFDCB530-5C33-B823-48A5-E2F78C9FE036}"/>
          </ac:spMkLst>
        </pc:spChg>
        <pc:spChg chg="mod">
          <ac:chgData name="Khushi Agarwal" userId="b5aebe462120676b" providerId="LiveId" clId="{E72CB63D-D546-443B-BBED-3E81393AAB62}" dt="2024-12-12T10:15:25.191" v="389" actId="2710"/>
          <ac:spMkLst>
            <pc:docMk/>
            <pc:sldMk cId="993742030" sldId="270"/>
            <ac:spMk id="7" creationId="{E7990A85-EFE7-5FEA-3D39-9903ABB3BD8E}"/>
          </ac:spMkLst>
        </pc:spChg>
      </pc:sldChg>
      <pc:sldChg chg="addSp delSp modSp mod">
        <pc:chgData name="Khushi Agarwal" userId="b5aebe462120676b" providerId="LiveId" clId="{E72CB63D-D546-443B-BBED-3E81393AAB62}" dt="2024-12-12T10:12:34.388" v="344" actId="14100"/>
        <pc:sldMkLst>
          <pc:docMk/>
          <pc:sldMk cId="3899133541" sldId="271"/>
        </pc:sldMkLst>
        <pc:picChg chg="add mod">
          <ac:chgData name="Khushi Agarwal" userId="b5aebe462120676b" providerId="LiveId" clId="{E72CB63D-D546-443B-BBED-3E81393AAB62}" dt="2024-12-12T10:12:34.388" v="344" actId="14100"/>
          <ac:picMkLst>
            <pc:docMk/>
            <pc:sldMk cId="3899133541" sldId="271"/>
            <ac:picMk id="4" creationId="{DF7EFD76-27BA-23D3-BBA4-9EA0C23C14DC}"/>
          </ac:picMkLst>
        </pc:picChg>
        <pc:picChg chg="del">
          <ac:chgData name="Khushi Agarwal" userId="b5aebe462120676b" providerId="LiveId" clId="{E72CB63D-D546-443B-BBED-3E81393AAB62}" dt="2024-12-12T10:09:15.398" v="337" actId="478"/>
          <ac:picMkLst>
            <pc:docMk/>
            <pc:sldMk cId="3899133541" sldId="271"/>
            <ac:picMk id="11" creationId="{4A34A8D3-ECED-6CCB-3A28-612F55F36F91}"/>
          </ac:picMkLst>
        </pc:picChg>
      </pc:sldChg>
      <pc:sldChg chg="addSp delSp modSp mod">
        <pc:chgData name="Khushi Agarwal" userId="b5aebe462120676b" providerId="LiveId" clId="{E72CB63D-D546-443B-BBED-3E81393AAB62}" dt="2024-12-12T10:17:14.880" v="425" actId="113"/>
        <pc:sldMkLst>
          <pc:docMk/>
          <pc:sldMk cId="2605983952" sldId="272"/>
        </pc:sldMkLst>
        <pc:spChg chg="add">
          <ac:chgData name="Khushi Agarwal" userId="b5aebe462120676b" providerId="LiveId" clId="{E72CB63D-D546-443B-BBED-3E81393AAB62}" dt="2024-12-12T10:15:58.327" v="402"/>
          <ac:spMkLst>
            <pc:docMk/>
            <pc:sldMk cId="2605983952" sldId="272"/>
            <ac:spMk id="2" creationId="{09DEC8E0-6F08-03B8-063A-3AB4834AB0D7}"/>
          </ac:spMkLst>
        </pc:spChg>
        <pc:spChg chg="mod">
          <ac:chgData name="Khushi Agarwal" userId="b5aebe462120676b" providerId="LiveId" clId="{E72CB63D-D546-443B-BBED-3E81393AAB62}" dt="2024-12-12T10:15:45.080" v="401" actId="20577"/>
          <ac:spMkLst>
            <pc:docMk/>
            <pc:sldMk cId="2605983952" sldId="272"/>
            <ac:spMk id="3" creationId="{87FF8F6F-B31D-CF28-2A06-4F67341E527D}"/>
          </ac:spMkLst>
        </pc:spChg>
        <pc:spChg chg="add del mod">
          <ac:chgData name="Khushi Agarwal" userId="b5aebe462120676b" providerId="LiveId" clId="{E72CB63D-D546-443B-BBED-3E81393AAB62}" dt="2024-12-12T10:16:15.181" v="408" actId="478"/>
          <ac:spMkLst>
            <pc:docMk/>
            <pc:sldMk cId="2605983952" sldId="272"/>
            <ac:spMk id="4" creationId="{3F67AE5D-C19B-9326-8627-4BBC79945355}"/>
          </ac:spMkLst>
        </pc:spChg>
        <pc:spChg chg="mod">
          <ac:chgData name="Khushi Agarwal" userId="b5aebe462120676b" providerId="LiveId" clId="{E72CB63D-D546-443B-BBED-3E81393AAB62}" dt="2024-12-12T10:17:14.880" v="425" actId="113"/>
          <ac:spMkLst>
            <pc:docMk/>
            <pc:sldMk cId="2605983952" sldId="272"/>
            <ac:spMk id="7" creationId="{40D76703-B155-6012-EC00-6F0375A21183}"/>
          </ac:spMkLst>
        </pc:spChg>
      </pc:sldChg>
      <pc:sldChg chg="modSp mod">
        <pc:chgData name="Khushi Agarwal" userId="b5aebe462120676b" providerId="LiveId" clId="{E72CB63D-D546-443B-BBED-3E81393AAB62}" dt="2024-12-12T10:21:20.261" v="503" actId="113"/>
        <pc:sldMkLst>
          <pc:docMk/>
          <pc:sldMk cId="1280078054" sldId="273"/>
        </pc:sldMkLst>
        <pc:spChg chg="mod">
          <ac:chgData name="Khushi Agarwal" userId="b5aebe462120676b" providerId="LiveId" clId="{E72CB63D-D546-443B-BBED-3E81393AAB62}" dt="2024-12-12T10:19:17.846" v="449"/>
          <ac:spMkLst>
            <pc:docMk/>
            <pc:sldMk cId="1280078054" sldId="273"/>
            <ac:spMk id="3" creationId="{87FF8F6F-B31D-CF28-2A06-4F67341E527D}"/>
          </ac:spMkLst>
        </pc:spChg>
        <pc:spChg chg="mod">
          <ac:chgData name="Khushi Agarwal" userId="b5aebe462120676b" providerId="LiveId" clId="{E72CB63D-D546-443B-BBED-3E81393AAB62}" dt="2024-12-12T10:21:20.261" v="503" actId="113"/>
          <ac:spMkLst>
            <pc:docMk/>
            <pc:sldMk cId="1280078054" sldId="273"/>
            <ac:spMk id="7" creationId="{40D76703-B155-6012-EC00-6F0375A21183}"/>
          </ac:spMkLst>
        </pc:spChg>
      </pc:sldChg>
      <pc:sldChg chg="modSp mod">
        <pc:chgData name="Khushi Agarwal" userId="b5aebe462120676b" providerId="LiveId" clId="{E72CB63D-D546-443B-BBED-3E81393AAB62}" dt="2024-12-12T10:22:55.575" v="527" actId="113"/>
        <pc:sldMkLst>
          <pc:docMk/>
          <pc:sldMk cId="2092653188" sldId="274"/>
        </pc:sldMkLst>
        <pc:spChg chg="mod">
          <ac:chgData name="Khushi Agarwal" userId="b5aebe462120676b" providerId="LiveId" clId="{E72CB63D-D546-443B-BBED-3E81393AAB62}" dt="2024-12-12T10:22:55.575" v="527" actId="113"/>
          <ac:spMkLst>
            <pc:docMk/>
            <pc:sldMk cId="2092653188" sldId="274"/>
            <ac:spMk id="7" creationId="{40D76703-B155-6012-EC00-6F0375A21183}"/>
          </ac:spMkLst>
        </pc:spChg>
      </pc:sldChg>
      <pc:sldChg chg="modSp mod">
        <pc:chgData name="Khushi Agarwal" userId="b5aebe462120676b" providerId="LiveId" clId="{E72CB63D-D546-443B-BBED-3E81393AAB62}" dt="2024-12-12T10:15:13.423" v="387" actId="113"/>
        <pc:sldMkLst>
          <pc:docMk/>
          <pc:sldMk cId="229647981" sldId="275"/>
        </pc:sldMkLst>
        <pc:spChg chg="mod">
          <ac:chgData name="Khushi Agarwal" userId="b5aebe462120676b" providerId="LiveId" clId="{E72CB63D-D546-443B-BBED-3E81393AAB62}" dt="2024-12-12T10:14:08.405" v="363" actId="14100"/>
          <ac:spMkLst>
            <pc:docMk/>
            <pc:sldMk cId="229647981" sldId="275"/>
            <ac:spMk id="3" creationId="{87FF8F6F-B31D-CF28-2A06-4F67341E527D}"/>
          </ac:spMkLst>
        </pc:spChg>
        <pc:spChg chg="mod">
          <ac:chgData name="Khushi Agarwal" userId="b5aebe462120676b" providerId="LiveId" clId="{E72CB63D-D546-443B-BBED-3E81393AAB62}" dt="2024-12-12T10:15:13.423" v="387" actId="113"/>
          <ac:spMkLst>
            <pc:docMk/>
            <pc:sldMk cId="229647981" sldId="275"/>
            <ac:spMk id="4" creationId="{E613F75F-AED6-12A0-33AE-52B0F6C74668}"/>
          </ac:spMkLst>
        </pc:spChg>
      </pc:sldChg>
      <pc:sldChg chg="del">
        <pc:chgData name="Khushi Agarwal" userId="b5aebe462120676b" providerId="LiveId" clId="{E72CB63D-D546-443B-BBED-3E81393AAB62}" dt="2024-12-12T10:09:18.432" v="338" actId="47"/>
        <pc:sldMkLst>
          <pc:docMk/>
          <pc:sldMk cId="3962470188" sldId="276"/>
        </pc:sldMkLst>
      </pc:sldChg>
      <pc:sldChg chg="del">
        <pc:chgData name="Khushi Agarwal" userId="b5aebe462120676b" providerId="LiveId" clId="{E72CB63D-D546-443B-BBED-3E81393AAB62}" dt="2024-12-12T10:09:20.418" v="339" actId="47"/>
        <pc:sldMkLst>
          <pc:docMk/>
          <pc:sldMk cId="2962965904" sldId="277"/>
        </pc:sldMkLst>
      </pc:sldChg>
      <pc:sldChg chg="addSp delSp modSp add mod">
        <pc:chgData name="Khushi Agarwal" userId="b5aebe462120676b" providerId="LiveId" clId="{E72CB63D-D546-443B-BBED-3E81393AAB62}" dt="2024-12-12T10:01:37.464" v="254" actId="14100"/>
        <pc:sldMkLst>
          <pc:docMk/>
          <pc:sldMk cId="70419923" sldId="278"/>
        </pc:sldMkLst>
        <pc:spChg chg="add del mod">
          <ac:chgData name="Khushi Agarwal" userId="b5aebe462120676b" providerId="LiveId" clId="{E72CB63D-D546-443B-BBED-3E81393AAB62}" dt="2024-12-12T10:01:37.464" v="254" actId="14100"/>
          <ac:spMkLst>
            <pc:docMk/>
            <pc:sldMk cId="70419923" sldId="278"/>
            <ac:spMk id="3" creationId="{A02C527D-640A-49D2-A9BB-6C3385CF60E9}"/>
          </ac:spMkLst>
        </pc:spChg>
        <pc:spChg chg="mod">
          <ac:chgData name="Khushi Agarwal" userId="b5aebe462120676b" providerId="LiveId" clId="{E72CB63D-D546-443B-BBED-3E81393AAB62}" dt="2024-12-12T10:00:34.882" v="243" actId="1076"/>
          <ac:spMkLst>
            <pc:docMk/>
            <pc:sldMk cId="70419923" sldId="278"/>
            <ac:spMk id="5" creationId="{4B6B2301-20BC-3609-E544-3FC49AF58F96}"/>
          </ac:spMkLst>
        </pc:spChg>
        <pc:spChg chg="mod">
          <ac:chgData name="Khushi Agarwal" userId="b5aebe462120676b" providerId="LiveId" clId="{E72CB63D-D546-443B-BBED-3E81393AAB62}" dt="2024-12-12T10:00:18.391" v="240" actId="20577"/>
          <ac:spMkLst>
            <pc:docMk/>
            <pc:sldMk cId="70419923" sldId="278"/>
            <ac:spMk id="108" creationId="{B2CA3447-D096-9579-1118-06E12CF386EA}"/>
          </ac:spMkLst>
        </pc:spChg>
      </pc:sldChg>
      <pc:sldChg chg="new del">
        <pc:chgData name="Khushi Agarwal" userId="b5aebe462120676b" providerId="LiveId" clId="{E72CB63D-D546-443B-BBED-3E81393AAB62}" dt="2024-12-12T09:45:19.093" v="82" actId="47"/>
        <pc:sldMkLst>
          <pc:docMk/>
          <pc:sldMk cId="4037231103" sldId="278"/>
        </pc:sldMkLst>
      </pc:sldChg>
      <pc:sldChg chg="addSp delSp modSp add mod">
        <pc:chgData name="Khushi Agarwal" userId="b5aebe462120676b" providerId="LiveId" clId="{E72CB63D-D546-443B-BBED-3E81393AAB62}" dt="2024-12-12T10:13:20.448" v="351" actId="478"/>
        <pc:sldMkLst>
          <pc:docMk/>
          <pc:sldMk cId="1625570955" sldId="279"/>
        </pc:sldMkLst>
        <pc:picChg chg="del">
          <ac:chgData name="Khushi Agarwal" userId="b5aebe462120676b" providerId="LiveId" clId="{E72CB63D-D546-443B-BBED-3E81393AAB62}" dt="2024-12-12T10:13:20.448" v="351" actId="478"/>
          <ac:picMkLst>
            <pc:docMk/>
            <pc:sldMk cId="1625570955" sldId="279"/>
            <ac:picMk id="4" creationId="{DA55428D-5ED3-81A5-2AE5-AE3D47575D37}"/>
          </ac:picMkLst>
        </pc:picChg>
        <pc:picChg chg="add mod ord">
          <ac:chgData name="Khushi Agarwal" userId="b5aebe462120676b" providerId="LiveId" clId="{E72CB63D-D546-443B-BBED-3E81393AAB62}" dt="2024-12-12T10:13:19.008" v="350" actId="171"/>
          <ac:picMkLst>
            <pc:docMk/>
            <pc:sldMk cId="1625570955" sldId="279"/>
            <ac:picMk id="5" creationId="{C8D79374-E391-4FC2-EE4F-6DF1CA038B9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3/7/2025</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3/7/2025</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geeksforgeeks.org/introduction-to-react/" TargetMode="External"/><Relationship Id="rId3" Type="http://schemas.openxmlformats.org/officeDocument/2006/relationships/hyperlink" Target="https://www.geeksforgeeks.org/inventory-management-system/" TargetMode="External"/><Relationship Id="rId7" Type="http://schemas.openxmlformats.org/officeDocument/2006/relationships/hyperlink" Target="https://developer.mozilla.org/en-US/docs/Learn/Server-side/Node_server_without_framework" TargetMode="External"/><Relationship Id="rId2" Type="http://schemas.openxmlformats.org/officeDocument/2006/relationships/hyperlink" Target="https://developer.mozilla.org/en-US/docs/Learn/Tools_and_testing/Client-side_JavaScript_frameworks/React" TargetMode="External"/><Relationship Id="rId1" Type="http://schemas.openxmlformats.org/officeDocument/2006/relationships/slideLayout" Target="../slideLayouts/slideLayout1.xml"/><Relationship Id="rId6" Type="http://schemas.openxmlformats.org/officeDocument/2006/relationships/hyperlink" Target="https://www.w3schools.com/nodejs/nodejs_mongodb.asp" TargetMode="External"/><Relationship Id="rId5" Type="http://schemas.openxmlformats.org/officeDocument/2006/relationships/hyperlink" Target="https://nodejs.org/en/docs/guides" TargetMode="External"/><Relationship Id="rId4" Type="http://schemas.openxmlformats.org/officeDocument/2006/relationships/hyperlink" Target="https://stackoverflow.com/questions/secure-payment-gateway-integra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25B0F7-C8E3-5CD1-1EEE-5FAFDDE58206}"/>
              </a:ext>
            </a:extLst>
          </p:cNvPr>
          <p:cNvSpPr txBox="1"/>
          <p:nvPr/>
        </p:nvSpPr>
        <p:spPr>
          <a:xfrm>
            <a:off x="245806" y="943898"/>
            <a:ext cx="8495071" cy="6042680"/>
          </a:xfrm>
          <a:prstGeom prst="rect">
            <a:avLst/>
          </a:prstGeom>
          <a:noFill/>
        </p:spPr>
        <p:txBody>
          <a:bodyPr wrap="square">
            <a:spAutoFit/>
          </a:bodyPr>
          <a:lstStyle/>
          <a:p>
            <a:pPr algn="ctr" rtl="0"/>
            <a:r>
              <a:rPr lang="en-US" sz="2400" b="1" i="0" u="none" strike="noStrike" dirty="0">
                <a:solidFill>
                  <a:srgbClr val="000000"/>
                </a:solidFill>
                <a:effectLst/>
                <a:latin typeface="Times New Roman" panose="02020603050405020304" pitchFamily="18" charset="0"/>
              </a:rPr>
              <a:t>Project Presentation of Integrated Project (22CS038)</a:t>
            </a:r>
            <a:endParaRPr lang="en-US" sz="2400" b="0" dirty="0">
              <a:effectLst/>
            </a:endParaRPr>
          </a:p>
          <a:p>
            <a:pPr algn="ctr" rtl="0">
              <a:spcBef>
                <a:spcPts val="400"/>
              </a:spcBef>
            </a:pPr>
            <a:r>
              <a:rPr lang="en-US" sz="2800" b="1" i="0" u="none" strike="noStrike" dirty="0">
                <a:solidFill>
                  <a:srgbClr val="000000"/>
                </a:solidFill>
                <a:effectLst/>
                <a:latin typeface="Times New Roman" panose="02020603050405020304" pitchFamily="18" charset="0"/>
              </a:rPr>
              <a:t>On</a:t>
            </a:r>
          </a:p>
          <a:p>
            <a:pPr algn="ctr" rtl="0">
              <a:spcBef>
                <a:spcPts val="400"/>
              </a:spcBef>
            </a:pPr>
            <a:endParaRPr lang="en-US" b="0" dirty="0">
              <a:effectLst/>
            </a:endParaRPr>
          </a:p>
          <a:p>
            <a:pPr algn="ctr" rtl="0">
              <a:spcBef>
                <a:spcPts val="400"/>
              </a:spcBef>
            </a:pPr>
            <a:r>
              <a:rPr lang="en-US" sz="3600" dirty="0" err="1">
                <a:solidFill>
                  <a:srgbClr val="000000"/>
                </a:solidFill>
                <a:latin typeface="Arial" panose="020B0604020202020204" pitchFamily="34" charset="0"/>
              </a:rPr>
              <a:t>BuyBliss</a:t>
            </a:r>
            <a:r>
              <a:rPr lang="en-US" sz="3600" dirty="0">
                <a:solidFill>
                  <a:srgbClr val="000000"/>
                </a:solidFill>
                <a:latin typeface="Arial" panose="020B0604020202020204" pitchFamily="34" charset="0"/>
              </a:rPr>
              <a:t> : A Fashion Marketplace</a:t>
            </a:r>
            <a:endParaRPr lang="en-US" sz="3600" b="0" dirty="0">
              <a:effectLst/>
            </a:endParaRPr>
          </a:p>
          <a:p>
            <a:pPr algn="ctr" rtl="0">
              <a:spcBef>
                <a:spcPts val="400"/>
              </a:spcBef>
            </a:pP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Kavya   -2210990500</a:t>
            </a:r>
            <a:endParaRPr lang="en-US" b="0" dirty="0">
              <a:effectLst/>
            </a:endParaRPr>
          </a:p>
          <a:p>
            <a:pPr algn="ctr" rtl="0">
              <a:spcBef>
                <a:spcPts val="400"/>
              </a:spcBef>
            </a:pPr>
            <a:r>
              <a:rPr lang="en-US" sz="1800" b="0" i="0" u="none" strike="noStrike" dirty="0">
                <a:solidFill>
                  <a:srgbClr val="000000"/>
                </a:solidFill>
                <a:effectLst/>
                <a:latin typeface="Arial" panose="020B0604020202020204" pitchFamily="34" charset="0"/>
              </a:rPr>
              <a:t>Kashish   -2210991764</a:t>
            </a:r>
            <a:endParaRPr lang="en-US" b="0" dirty="0">
              <a:effectLst/>
            </a:endParaRPr>
          </a:p>
          <a:p>
            <a:pPr algn="ctr" rtl="0">
              <a:spcBef>
                <a:spcPts val="400"/>
              </a:spcBef>
            </a:pPr>
            <a:r>
              <a:rPr lang="en-US" sz="1800" b="0" i="0" u="none" strike="noStrike" dirty="0">
                <a:solidFill>
                  <a:srgbClr val="000000"/>
                </a:solidFill>
                <a:effectLst/>
                <a:latin typeface="Arial" panose="020B0604020202020204" pitchFamily="34" charset="0"/>
              </a:rPr>
              <a:t>Ketan   -2210991790</a:t>
            </a:r>
            <a:endParaRPr lang="en-US" b="0" dirty="0">
              <a:effectLst/>
            </a:endParaRPr>
          </a:p>
          <a:p>
            <a:pPr algn="ctr" rtl="0">
              <a:spcBef>
                <a:spcPts val="400"/>
              </a:spcBef>
            </a:pPr>
            <a:endParaRPr lang="en-US" b="0" dirty="0">
              <a:effectLst/>
            </a:endParaRPr>
          </a:p>
          <a:p>
            <a:pPr algn="ctr" rtl="0">
              <a:spcBef>
                <a:spcPts val="400"/>
              </a:spcBef>
            </a:pPr>
            <a:br>
              <a:rPr lang="en-US" b="0" dirty="0">
                <a:effectLst/>
              </a:rPr>
            </a:br>
            <a:r>
              <a:rPr lang="en-US" sz="2400" b="1" i="0" u="none" strike="noStrike" dirty="0">
                <a:solidFill>
                  <a:srgbClr val="000000"/>
                </a:solidFill>
                <a:effectLst/>
                <a:latin typeface="Times New Roman" panose="02020603050405020304" pitchFamily="18" charset="0"/>
              </a:rPr>
              <a:t>Supervised By</a:t>
            </a:r>
            <a:endParaRPr lang="en-US" b="0" dirty="0">
              <a:effectLst/>
            </a:endParaRPr>
          </a:p>
          <a:p>
            <a:pPr algn="ctr" rtl="0">
              <a:spcBef>
                <a:spcPts val="400"/>
              </a:spcBef>
            </a:pPr>
            <a:r>
              <a:rPr lang="en-US" b="0" dirty="0">
                <a:solidFill>
                  <a:srgbClr val="000000"/>
                </a:solidFill>
                <a:effectLst/>
                <a:latin typeface="Times New Roman" panose="02020603050405020304" pitchFamily="18" charset="0"/>
              </a:rPr>
              <a:t>Mr. Rahu</a:t>
            </a:r>
            <a:r>
              <a:rPr lang="en-US" dirty="0">
                <a:solidFill>
                  <a:srgbClr val="000000"/>
                </a:solidFill>
                <a:latin typeface="Times New Roman" panose="02020603050405020304" pitchFamily="18" charset="0"/>
              </a:rPr>
              <a:t>l </a:t>
            </a:r>
            <a:endParaRPr lang="en-US" b="0" dirty="0">
              <a:effectLst/>
            </a:endParaRPr>
          </a:p>
          <a:p>
            <a:pPr algn="ctr" rtl="0">
              <a:spcBef>
                <a:spcPts val="400"/>
              </a:spcBef>
            </a:pPr>
            <a:br>
              <a:rPr lang="en-US" b="0" dirty="0">
                <a:effectLst/>
              </a:rPr>
            </a:br>
            <a:r>
              <a:rPr lang="en-US" sz="2000" b="0" i="0" u="none" strike="noStrike" dirty="0">
                <a:solidFill>
                  <a:srgbClr val="000000"/>
                </a:solidFill>
                <a:effectLst/>
                <a:latin typeface="Times New Roman" panose="02020603050405020304" pitchFamily="18" charset="0"/>
              </a:rPr>
              <a:t>Department of Computer Science and Engineering, </a:t>
            </a:r>
            <a:endParaRPr lang="en-US" b="0" dirty="0">
              <a:effectLst/>
            </a:endParaRPr>
          </a:p>
          <a:p>
            <a:pPr algn="ctr" rtl="0">
              <a:spcBef>
                <a:spcPts val="400"/>
              </a:spcBef>
            </a:pPr>
            <a:r>
              <a:rPr lang="en-US" sz="2000" b="0" i="0" u="none" strike="noStrike" dirty="0">
                <a:solidFill>
                  <a:srgbClr val="000000"/>
                </a:solidFill>
                <a:effectLst/>
                <a:latin typeface="Times New Roman" panose="02020603050405020304" pitchFamily="18" charset="0"/>
              </a:rPr>
              <a:t>Chitkara University, Punjab</a:t>
            </a:r>
            <a:endParaRPr lang="en-US" b="0" dirty="0">
              <a:effectLst/>
            </a:endParaRPr>
          </a:p>
          <a:p>
            <a:br>
              <a:rPr lang="en-US" dirty="0"/>
            </a:br>
            <a:endParaRPr lang="en-US" dirty="0"/>
          </a:p>
        </p:txBody>
      </p:sp>
    </p:spTree>
    <p:extLst>
      <p:ext uri="{BB962C8B-B14F-4D97-AF65-F5344CB8AC3E}">
        <p14:creationId xmlns:p14="http://schemas.microsoft.com/office/powerpoint/2010/main" val="2007208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6B65F0-8D07-EBDA-8DDC-BA0C168A7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26" y="1477681"/>
            <a:ext cx="7393858" cy="4138612"/>
          </a:xfrm>
          <a:prstGeom prst="rect">
            <a:avLst/>
          </a:prstGeom>
        </p:spPr>
      </p:pic>
    </p:spTree>
    <p:extLst>
      <p:ext uri="{BB962C8B-B14F-4D97-AF65-F5344CB8AC3E}">
        <p14:creationId xmlns:p14="http://schemas.microsoft.com/office/powerpoint/2010/main" val="3183155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FF8F6F-B31D-CF28-2A06-4F67341E527D}"/>
              </a:ext>
            </a:extLst>
          </p:cNvPr>
          <p:cNvSpPr txBox="1"/>
          <p:nvPr/>
        </p:nvSpPr>
        <p:spPr>
          <a:xfrm>
            <a:off x="270388" y="164379"/>
            <a:ext cx="6051754" cy="584775"/>
          </a:xfrm>
          <a:prstGeom prst="rect">
            <a:avLst/>
          </a:prstGeom>
          <a:noFill/>
        </p:spPr>
        <p:txBody>
          <a:bodyPr wrap="square">
            <a:spAutoFit/>
          </a:bodyPr>
          <a:lstStyle/>
          <a:p>
            <a:pPr algn="ctr">
              <a:lnSpc>
                <a:spcPct val="100000"/>
              </a:lnSpc>
            </a:pPr>
            <a:r>
              <a:rPr lang="en-US" sz="3200" b="0" strike="noStrike" spc="-1" dirty="0">
                <a:solidFill>
                  <a:srgbClr val="000000"/>
                </a:solidFill>
                <a:latin typeface="Times New Roman" panose="02020603050405020304" pitchFamily="18" charset="0"/>
                <a:cs typeface="Times New Roman" panose="02020603050405020304" pitchFamily="18" charset="0"/>
              </a:rPr>
              <a:t>Future Enhancements</a:t>
            </a:r>
          </a:p>
        </p:txBody>
      </p:sp>
      <p:sp>
        <p:nvSpPr>
          <p:cNvPr id="7" name="TextBox 6">
            <a:extLst>
              <a:ext uri="{FF2B5EF4-FFF2-40B4-BE49-F238E27FC236}">
                <a16:creationId xmlns:a16="http://schemas.microsoft.com/office/drawing/2014/main" id="{40D76703-B155-6012-EC00-6F0375A21183}"/>
              </a:ext>
            </a:extLst>
          </p:cNvPr>
          <p:cNvSpPr txBox="1"/>
          <p:nvPr/>
        </p:nvSpPr>
        <p:spPr>
          <a:xfrm>
            <a:off x="373626" y="934065"/>
            <a:ext cx="8239432" cy="54440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Enhanced Personalization</a:t>
            </a:r>
            <a:r>
              <a:rPr lang="en-US" dirty="0">
                <a:latin typeface="Times New Roman" panose="02020603050405020304" pitchFamily="18" charset="0"/>
                <a:cs typeface="Times New Roman" panose="02020603050405020304" pitchFamily="18" charset="0"/>
              </a:rPr>
              <a:t>: Using AI and machine learning for personalized shopping, product recommendations, and targeted marketing based on user preferences.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Expanded Payment Options</a:t>
            </a:r>
            <a:r>
              <a:rPr lang="en-US" dirty="0">
                <a:latin typeface="Times New Roman" panose="02020603050405020304" pitchFamily="18" charset="0"/>
                <a:cs typeface="Times New Roman" panose="02020603050405020304" pitchFamily="18" charset="0"/>
              </a:rPr>
              <a:t>: Adding cryptocurrencies and buy-now-pay-later services for broader customer convenience.</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Advanced Analytics</a:t>
            </a:r>
            <a:r>
              <a:rPr lang="en-US" dirty="0">
                <a:latin typeface="Times New Roman" panose="02020603050405020304" pitchFamily="18" charset="0"/>
                <a:cs typeface="Times New Roman" panose="02020603050405020304" pitchFamily="18" charset="0"/>
              </a:rPr>
              <a:t>: Leveraging data analytics to gather insights on customer behavior, sales trends, and inventory management for better decision-making.</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Multi-Channel Selling</a:t>
            </a:r>
            <a:r>
              <a:rPr lang="en-US" dirty="0">
                <a:latin typeface="Times New Roman" panose="02020603050405020304" pitchFamily="18" charset="0"/>
                <a:cs typeface="Times New Roman" panose="02020603050405020304" pitchFamily="18" charset="0"/>
              </a:rPr>
              <a:t>: Integrating with social media platforms, marketplaces, and mobile apps to reach a larger customer base.</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In-Store Pickup Option</a:t>
            </a:r>
            <a:r>
              <a:rPr lang="en-US" dirty="0">
                <a:latin typeface="Times New Roman" panose="02020603050405020304" pitchFamily="18" charset="0"/>
                <a:cs typeface="Times New Roman" panose="02020603050405020304" pitchFamily="18" charset="0"/>
              </a:rPr>
              <a:t>: Offering a seamless in-store pickup option for quicker order fulfillment.</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Improved Logistics</a:t>
            </a:r>
            <a:r>
              <a:rPr lang="en-US" dirty="0">
                <a:latin typeface="Times New Roman" panose="02020603050405020304" pitchFamily="18" charset="0"/>
                <a:cs typeface="Times New Roman" panose="02020603050405020304" pitchFamily="18" charset="0"/>
              </a:rPr>
              <a:t>: Streamlining order fulfillment, tracking, and inventory management to ensure timely deliveries and reduce costs.</a:t>
            </a:r>
          </a:p>
        </p:txBody>
      </p:sp>
    </p:spTree>
    <p:extLst>
      <p:ext uri="{BB962C8B-B14F-4D97-AF65-F5344CB8AC3E}">
        <p14:creationId xmlns:p14="http://schemas.microsoft.com/office/powerpoint/2010/main" val="1280078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CAB2E-271C-7B3A-B402-333C7DF9913A}"/>
              </a:ext>
            </a:extLst>
          </p:cNvPr>
          <p:cNvSpPr>
            <a:spLocks noGrp="1"/>
          </p:cNvSpPr>
          <p:nvPr>
            <p:ph type="title"/>
          </p:nvPr>
        </p:nvSpPr>
        <p:spPr/>
        <p:txBody>
          <a:bodyPr/>
          <a:lstStyle/>
          <a:p>
            <a:r>
              <a:rPr lang="en-US" dirty="0"/>
              <a:t>Conclusion</a:t>
            </a:r>
          </a:p>
        </p:txBody>
      </p:sp>
      <p:sp>
        <p:nvSpPr>
          <p:cNvPr id="3" name="Subtitle 2">
            <a:extLst>
              <a:ext uri="{FF2B5EF4-FFF2-40B4-BE49-F238E27FC236}">
                <a16:creationId xmlns:a16="http://schemas.microsoft.com/office/drawing/2014/main" id="{471E42A3-5FC8-0554-25FF-9467A74C3C2D}"/>
              </a:ext>
            </a:extLst>
          </p:cNvPr>
          <p:cNvSpPr>
            <a:spLocks noGrp="1"/>
          </p:cNvSpPr>
          <p:nvPr>
            <p:ph type="subTitle"/>
          </p:nvPr>
        </p:nvSpPr>
        <p:spPr>
          <a:xfrm>
            <a:off x="678425" y="353962"/>
            <a:ext cx="7069393" cy="4775554"/>
          </a:xfrm>
        </p:spPr>
        <p:txBody>
          <a:bodyPr/>
          <a:lstStyle/>
          <a:p>
            <a:pPr marL="0" indent="0">
              <a:buNone/>
            </a:pPr>
            <a:r>
              <a:rPr lang="en-US" sz="2000" dirty="0">
                <a:solidFill>
                  <a:srgbClr val="000000"/>
                </a:solidFill>
                <a:latin typeface="Times New Roman" panose="02020603050405020304" pitchFamily="18" charset="0"/>
              </a:rPr>
              <a:t>O</a:t>
            </a:r>
            <a:r>
              <a:rPr lang="en-US" sz="2000" b="0" i="0" u="none" strike="noStrike" dirty="0">
                <a:solidFill>
                  <a:srgbClr val="000000"/>
                </a:solidFill>
                <a:effectLst/>
                <a:latin typeface="Times New Roman" panose="02020603050405020304" pitchFamily="18" charset="0"/>
              </a:rPr>
              <a:t>nline shopping experience, offering a seamless and user-friendly interface powered by the MERN stack. With a focus on scalability, performance, and security, we provide customers with a wide range of customizable, high-quality furniture at competitive prices. Our efficient order processing, fast delivery, and excellent after-sales support ensure customer satisfaction and loyalty. By leveraging advanced technologies and prioritizing the needs of our diverse target audience, the platform is well-positioned for sustainable growth and long-term success in the competitive e-commerce market.</a:t>
            </a:r>
            <a:endParaRPr lang="en-US" sz="2000" dirty="0"/>
          </a:p>
        </p:txBody>
      </p:sp>
    </p:spTree>
    <p:extLst>
      <p:ext uri="{BB962C8B-B14F-4D97-AF65-F5344CB8AC3E}">
        <p14:creationId xmlns:p14="http://schemas.microsoft.com/office/powerpoint/2010/main" val="2414775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FF8F6F-B31D-CF28-2A06-4F67341E527D}"/>
              </a:ext>
            </a:extLst>
          </p:cNvPr>
          <p:cNvSpPr txBox="1"/>
          <p:nvPr/>
        </p:nvSpPr>
        <p:spPr>
          <a:xfrm>
            <a:off x="270388" y="164379"/>
            <a:ext cx="4591664" cy="584775"/>
          </a:xfrm>
          <a:prstGeom prst="rect">
            <a:avLst/>
          </a:prstGeom>
          <a:noFill/>
        </p:spPr>
        <p:txBody>
          <a:bodyPr wrap="square">
            <a:spAutoFit/>
          </a:bodyPr>
          <a:lstStyle/>
          <a:p>
            <a:pPr algn="ctr">
              <a:lnSpc>
                <a:spcPct val="100000"/>
              </a:lnSpc>
            </a:pPr>
            <a:r>
              <a:rPr lang="en-US" sz="3200" b="0" strike="noStrike" spc="-1" dirty="0">
                <a:solidFill>
                  <a:srgbClr val="000000"/>
                </a:solidFill>
                <a:latin typeface="Times New Roman" panose="02020603050405020304" pitchFamily="18" charset="0"/>
                <a:cs typeface="Times New Roman" panose="02020603050405020304" pitchFamily="18" charset="0"/>
              </a:rPr>
              <a:t>References</a:t>
            </a:r>
          </a:p>
        </p:txBody>
      </p:sp>
      <p:sp>
        <p:nvSpPr>
          <p:cNvPr id="7" name="TextBox 6">
            <a:extLst>
              <a:ext uri="{FF2B5EF4-FFF2-40B4-BE49-F238E27FC236}">
                <a16:creationId xmlns:a16="http://schemas.microsoft.com/office/drawing/2014/main" id="{40D76703-B155-6012-EC00-6F0375A21183}"/>
              </a:ext>
            </a:extLst>
          </p:cNvPr>
          <p:cNvSpPr txBox="1"/>
          <p:nvPr/>
        </p:nvSpPr>
        <p:spPr>
          <a:xfrm>
            <a:off x="270388" y="760889"/>
            <a:ext cx="8475406" cy="5859553"/>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MDN Web Docs</a:t>
            </a:r>
            <a:r>
              <a:rPr lang="en-US" b="0" i="0" dirty="0">
                <a:effectLst/>
                <a:latin typeface="Times New Roman" panose="02020603050405020304" pitchFamily="18" charset="0"/>
                <a:cs typeface="Times New Roman" panose="02020603050405020304" pitchFamily="18" charset="0"/>
              </a:rPr>
              <a:t>. "Introduction to React: Building Dynamic User Interfaces." Available at: </a:t>
            </a:r>
            <a:r>
              <a:rPr lang="en-US"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MDN Web Docs - React</a:t>
            </a:r>
            <a:endParaRPr lang="en-US" b="0" i="0" dirty="0">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1" i="0" dirty="0" err="1">
                <a:effectLst/>
                <a:latin typeface="Times New Roman" panose="02020603050405020304" pitchFamily="18" charset="0"/>
                <a:cs typeface="Times New Roman" panose="02020603050405020304" pitchFamily="18" charset="0"/>
              </a:rPr>
              <a:t>GeeksforGeeks</a:t>
            </a:r>
            <a:r>
              <a:rPr lang="en-US" b="0" i="0" dirty="0">
                <a:effectLst/>
                <a:latin typeface="Times New Roman" panose="02020603050405020304" pitchFamily="18" charset="0"/>
                <a:cs typeface="Times New Roman" panose="02020603050405020304" pitchFamily="18" charset="0"/>
              </a:rPr>
              <a:t>. "Inventory Management in E-commerce Platforms." Available at: </a:t>
            </a:r>
            <a:r>
              <a:rPr lang="en-US" b="0" i="0" u="none" strike="noStrike" dirty="0" err="1">
                <a:solidFill>
                  <a:srgbClr val="0000FF"/>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GeeksforGeeks</a:t>
            </a:r>
            <a:r>
              <a:rPr lang="en-US"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 Inventory Management</a:t>
            </a:r>
            <a:endParaRPr lang="en-US" b="0" i="0" dirty="0">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1" i="0" dirty="0" err="1">
                <a:effectLst/>
                <a:latin typeface="Times New Roman" panose="02020603050405020304" pitchFamily="18" charset="0"/>
                <a:cs typeface="Times New Roman" panose="02020603050405020304" pitchFamily="18" charset="0"/>
              </a:rPr>
              <a:t>StackOverflow</a:t>
            </a:r>
            <a:r>
              <a:rPr lang="en-US" b="0" i="0" dirty="0">
                <a:effectLst/>
                <a:latin typeface="Times New Roman" panose="02020603050405020304" pitchFamily="18" charset="0"/>
                <a:cs typeface="Times New Roman" panose="02020603050405020304" pitchFamily="18" charset="0"/>
              </a:rPr>
              <a:t>. "Best Practices for Securing Multi-Gateway Payment Systems in E-commerce." Available at: </a:t>
            </a:r>
            <a:r>
              <a:rPr lang="en-US" b="0" i="0" u="none" strike="noStrike" dirty="0" err="1">
                <a:solidFill>
                  <a:srgbClr val="0000FF"/>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StackOverflow</a:t>
            </a:r>
            <a:r>
              <a:rPr lang="en-US" b="0"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 Payment Systems</a:t>
            </a:r>
            <a:endParaRPr lang="en-US" b="0" i="0" dirty="0">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Node.js Documentation</a:t>
            </a:r>
            <a:r>
              <a:rPr lang="en-US" b="0" i="0" dirty="0">
                <a:effectLst/>
                <a:latin typeface="Times New Roman" panose="02020603050405020304" pitchFamily="18" charset="0"/>
                <a:cs typeface="Times New Roman" panose="02020603050405020304" pitchFamily="18" charset="0"/>
              </a:rPr>
              <a:t>. "Building Scalable and Efficient Backend with Node.js and Express.js." Available at: </a:t>
            </a:r>
            <a:r>
              <a:rPr lang="en-US" b="0" i="0" u="none"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Node.js Documentation</a:t>
            </a:r>
            <a:endParaRPr lang="en-US" b="0" i="0" dirty="0">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W3Schools</a:t>
            </a:r>
            <a:r>
              <a:rPr lang="en-US" b="0" i="0" dirty="0">
                <a:effectLst/>
                <a:latin typeface="Times New Roman" panose="02020603050405020304" pitchFamily="18" charset="0"/>
                <a:cs typeface="Times New Roman" panose="02020603050405020304" pitchFamily="18" charset="0"/>
              </a:rPr>
              <a:t>. "MongoDB: Introduction and Database Management." Available at: </a:t>
            </a:r>
            <a:r>
              <a:rPr lang="en-US" b="0" i="0" u="none" strike="noStrike" dirty="0">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W3Schools - MongoDB</a:t>
            </a:r>
            <a:endParaRPr lang="en-US" b="0" i="0" dirty="0">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MDN Web Docs</a:t>
            </a:r>
            <a:r>
              <a:rPr lang="en-US" b="0" i="0" dirty="0">
                <a:effectLst/>
                <a:latin typeface="Times New Roman" panose="02020603050405020304" pitchFamily="18" charset="0"/>
                <a:cs typeface="Times New Roman" panose="02020603050405020304" pitchFamily="18" charset="0"/>
              </a:rPr>
              <a:t>. "Introduction to Node.js: Building Server-Side Applications." Available at: </a:t>
            </a:r>
            <a:r>
              <a:rPr lang="en-US" b="0" i="0" u="none" strike="noStrike" dirty="0">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MDN Web Docs - Node.js</a:t>
            </a:r>
            <a:endParaRPr lang="en-US" b="0" i="0" dirty="0">
              <a:effectLst/>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r>
              <a:rPr lang="en-US" b="1" i="0" dirty="0" err="1">
                <a:effectLst/>
                <a:latin typeface="Times New Roman" panose="02020603050405020304" pitchFamily="18" charset="0"/>
                <a:cs typeface="Times New Roman" panose="02020603050405020304" pitchFamily="18" charset="0"/>
              </a:rPr>
              <a:t>GeeksforGeeks</a:t>
            </a:r>
            <a:r>
              <a:rPr lang="en-US" b="0" i="0" dirty="0">
                <a:effectLst/>
                <a:latin typeface="Times New Roman" panose="02020603050405020304" pitchFamily="18" charset="0"/>
                <a:cs typeface="Times New Roman" panose="02020603050405020304" pitchFamily="18" charset="0"/>
              </a:rPr>
              <a:t>. "Building Responsive Frontend Interfaces with React." Available at: </a:t>
            </a:r>
            <a:r>
              <a:rPr lang="en-US" b="0" i="0" u="none" strike="noStrike" dirty="0" err="1">
                <a:solidFill>
                  <a:srgbClr val="0000FF"/>
                </a:solidFill>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GeeksforGeeks</a:t>
            </a:r>
            <a:r>
              <a:rPr lang="en-US" b="0" i="0" u="none" strike="noStrike"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 - React</a:t>
            </a: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653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14</a:t>
            </a:fld>
            <a:endParaRPr lang="en-GB" sz="1200" b="0" strike="noStrike" spc="-1">
              <a:latin typeface="Times New Roman"/>
            </a:endParaRPr>
          </a:p>
        </p:txBody>
      </p:sp>
    </p:spTree>
    <p:extLst>
      <p:ext uri="{BB962C8B-B14F-4D97-AF65-F5344CB8AC3E}">
        <p14:creationId xmlns:p14="http://schemas.microsoft.com/office/powerpoint/2010/main" val="28344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Introduction</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2</a:t>
            </a:fld>
            <a:endParaRPr lang="en-GB" sz="1200" b="0" strike="noStrike" spc="-1">
              <a:latin typeface="Times New Roman"/>
            </a:endParaRPr>
          </a:p>
        </p:txBody>
      </p:sp>
      <p:sp>
        <p:nvSpPr>
          <p:cNvPr id="5" name="TextShape 2"/>
          <p:cNvSpPr txBox="1"/>
          <p:nvPr/>
        </p:nvSpPr>
        <p:spPr>
          <a:xfrm>
            <a:off x="224571" y="1124324"/>
            <a:ext cx="8694857" cy="3960422"/>
          </a:xfrm>
          <a:prstGeom prst="rect">
            <a:avLst/>
          </a:prstGeom>
          <a:noFill/>
          <a:ln w="9360">
            <a:noFill/>
          </a:ln>
        </p:spPr>
        <p:txBody>
          <a:bodyPr>
            <a:noAutofit/>
          </a:bodyPr>
          <a:lstStyle/>
          <a:p>
            <a:pPr algn="ctr">
              <a:lnSpc>
                <a:spcPct val="150000"/>
              </a:lnSpc>
              <a:spcBef>
                <a:spcPts val="400"/>
              </a:spcBef>
            </a:pPr>
            <a:r>
              <a:rPr lang="en-US" sz="2000" b="1" strike="noStrike" spc="-1" dirty="0">
                <a:solidFill>
                  <a:srgbClr val="000000"/>
                </a:solidFill>
                <a:latin typeface="Times New Roman" panose="02020603050405020304" pitchFamily="18" charset="0"/>
                <a:cs typeface="Times New Roman" panose="02020603050405020304" pitchFamily="18" charset="0"/>
              </a:rPr>
              <a:t>Shop Smart, Drop Hassles!</a:t>
            </a:r>
            <a:endParaRPr lang="en-US" sz="2000"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spcBef>
                <a:spcPts val="400"/>
              </a:spcBef>
            </a:pPr>
            <a:endParaRPr lang="en-US" spc="-1" dirty="0">
              <a:solidFill>
                <a:srgbClr val="000000"/>
              </a:solidFill>
              <a:latin typeface="Times New Roman" panose="02020603050405020304" pitchFamily="18" charset="0"/>
              <a:cs typeface="Times New Roman" panose="02020603050405020304" pitchFamily="18" charset="0"/>
            </a:endParaRPr>
          </a:p>
          <a:p>
            <a:pPr>
              <a:lnSpc>
                <a:spcPct val="150000"/>
              </a:lnSpc>
              <a:spcBef>
                <a:spcPts val="400"/>
              </a:spcBef>
            </a:pPr>
            <a:r>
              <a:rPr lang="en-US" b="0" strike="noStrike" spc="-1" dirty="0">
                <a:solidFill>
                  <a:srgbClr val="000000"/>
                </a:solidFill>
                <a:latin typeface="Times New Roman" panose="02020603050405020304" pitchFamily="18" charset="0"/>
                <a:cs typeface="Times New Roman" panose="02020603050405020304" pitchFamily="18" charset="0"/>
              </a:rPr>
              <a:t>Welcome to </a:t>
            </a:r>
            <a:r>
              <a:rPr lang="en-US" spc="-1" dirty="0" err="1">
                <a:solidFill>
                  <a:srgbClr val="000000"/>
                </a:solidFill>
                <a:latin typeface="Times New Roman" panose="02020603050405020304" pitchFamily="18" charset="0"/>
                <a:cs typeface="Times New Roman" panose="02020603050405020304" pitchFamily="18" charset="0"/>
              </a:rPr>
              <a:t>BuyBliss</a:t>
            </a:r>
            <a:r>
              <a:rPr lang="en-US" b="0" strike="noStrike" spc="-1" dirty="0">
                <a:solidFill>
                  <a:srgbClr val="000000"/>
                </a:solidFill>
                <a:latin typeface="Times New Roman" panose="02020603050405020304" pitchFamily="18" charset="0"/>
                <a:cs typeface="Times New Roman" panose="02020603050405020304" pitchFamily="18" charset="0"/>
              </a:rPr>
              <a:t>, your go-to platform for a seamless shopping experience. Discover a variety of trendy clothing and accessories through a sleek, user-friendly interface featuring vibrant images and easy navigation.</a:t>
            </a:r>
          </a:p>
          <a:p>
            <a:pPr>
              <a:lnSpc>
                <a:spcPct val="15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a:p>
            <a:pPr>
              <a:lnSpc>
                <a:spcPct val="150000"/>
              </a:lnSpc>
              <a:spcBef>
                <a:spcPts val="400"/>
              </a:spcBef>
            </a:pPr>
            <a:r>
              <a:rPr lang="en-US" b="0" strike="noStrike" spc="-1" dirty="0">
                <a:solidFill>
                  <a:srgbClr val="000000"/>
                </a:solidFill>
                <a:latin typeface="Times New Roman" panose="02020603050405020304" pitchFamily="18" charset="0"/>
                <a:cs typeface="Times New Roman" panose="02020603050405020304" pitchFamily="18" charset="0"/>
              </a:rPr>
              <a:t>Track your orders, personalize your account, and enjoy the thrill of our interactive Game Zone, where you can win exciting rewards. Whether upgrading your wardrobe or finding the perfect gift, Shop and Drop makes every purchase enjoyable and hassle-free.</a:t>
            </a:r>
          </a:p>
          <a:p>
            <a:pPr>
              <a:lnSpc>
                <a:spcPct val="150000"/>
              </a:lnSpc>
              <a:spcBef>
                <a:spcPts val="400"/>
              </a:spcBef>
            </a:pPr>
            <a:endParaRPr lang="en-US" b="0" strike="noStrike"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B643B-F293-8591-E02D-4266F458ADFC}"/>
            </a:ext>
          </a:extLst>
        </p:cNvPr>
        <p:cNvGrpSpPr/>
        <p:nvPr/>
      </p:nvGrpSpPr>
      <p:grpSpPr>
        <a:xfrm>
          <a:off x="0" y="0"/>
          <a:ext cx="0" cy="0"/>
          <a:chOff x="0" y="0"/>
          <a:chExt cx="0" cy="0"/>
        </a:xfrm>
      </p:grpSpPr>
      <p:sp>
        <p:nvSpPr>
          <p:cNvPr id="108" name="TextShape 1">
            <a:extLst>
              <a:ext uri="{FF2B5EF4-FFF2-40B4-BE49-F238E27FC236}">
                <a16:creationId xmlns:a16="http://schemas.microsoft.com/office/drawing/2014/main" id="{B2CA3447-D096-9579-1118-06E12CF386EA}"/>
              </a:ext>
            </a:extLst>
          </p:cNvPr>
          <p:cNvSpPr txBox="1"/>
          <p:nvPr/>
        </p:nvSpPr>
        <p:spPr>
          <a:xfrm>
            <a:off x="45720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Problem Statement and Objective</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a:extLst>
              <a:ext uri="{FF2B5EF4-FFF2-40B4-BE49-F238E27FC236}">
                <a16:creationId xmlns:a16="http://schemas.microsoft.com/office/drawing/2014/main" id="{80FEA1D7-DCFF-285C-D4C5-72F517143E03}"/>
              </a:ext>
            </a:extLst>
          </p:cNvPr>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3</a:t>
            </a:fld>
            <a:endParaRPr lang="en-GB" sz="1200" b="0" strike="noStrike" spc="-1">
              <a:latin typeface="Times New Roman"/>
            </a:endParaRPr>
          </a:p>
        </p:txBody>
      </p:sp>
      <p:sp>
        <p:nvSpPr>
          <p:cNvPr id="5" name="TextShape 2">
            <a:extLst>
              <a:ext uri="{FF2B5EF4-FFF2-40B4-BE49-F238E27FC236}">
                <a16:creationId xmlns:a16="http://schemas.microsoft.com/office/drawing/2014/main" id="{4B6B2301-20BC-3609-E544-3FC49AF58F96}"/>
              </a:ext>
            </a:extLst>
          </p:cNvPr>
          <p:cNvSpPr txBox="1"/>
          <p:nvPr/>
        </p:nvSpPr>
        <p:spPr>
          <a:xfrm>
            <a:off x="340886" y="952768"/>
            <a:ext cx="8462228" cy="2888706"/>
          </a:xfrm>
          <a:prstGeom prst="rect">
            <a:avLst/>
          </a:prstGeom>
          <a:noFill/>
          <a:ln w="9360">
            <a:noFill/>
          </a:ln>
        </p:spPr>
        <p:txBody>
          <a:bodyPr>
            <a:noAutofit/>
          </a:bodyPr>
          <a:lstStyle/>
          <a:p>
            <a:pPr marL="457200" lvl="0" indent="-317500">
              <a:buClr>
                <a:srgbClr val="000000"/>
              </a:buClr>
              <a:buSzPts val="1400"/>
              <a:buChar char="●"/>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Problem</a:t>
            </a:r>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Statement</a:t>
            </a:r>
            <a:endPar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spcBef>
                <a:spcPts val="400"/>
              </a:spcBef>
            </a:pPr>
            <a:r>
              <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today's fast-paced world, convenience and time-saving solutions are more important than ever to customers. Traditional shopping often means spending hours browsing stores, leading to frustration and inefficiency. Our project aims to revolutionize this experience by offering a cutting-edge e-commerce platform that simplifies online shopping with a seamless, user-friendly interface. By eliminating unnecessary complexities and providing a streamlined process, we're redefining how people shop, making it faster, more efficient, and enjoyable.</a:t>
            </a:r>
          </a:p>
          <a:p>
            <a:pPr algn="just">
              <a:spcBef>
                <a:spcPts val="400"/>
              </a:spcBef>
            </a:pPr>
            <a:r>
              <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Say goodbye to the hassle—welcome to the future of shopping with </a:t>
            </a:r>
            <a:r>
              <a:rPr lang="en-US" kern="1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BuyBliss</a:t>
            </a:r>
            <a:r>
              <a:rPr lang="en-US"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9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02C527D-640A-49D2-A9BB-6C3385CF60E9}"/>
              </a:ext>
            </a:extLst>
          </p:cNvPr>
          <p:cNvSpPr txBox="1"/>
          <p:nvPr/>
        </p:nvSpPr>
        <p:spPr>
          <a:xfrm>
            <a:off x="340886" y="4460879"/>
            <a:ext cx="8462228" cy="1528624"/>
          </a:xfrm>
          <a:prstGeom prst="rect">
            <a:avLst/>
          </a:prstGeom>
          <a:noFill/>
        </p:spPr>
        <p:txBody>
          <a:bodyPr wrap="square">
            <a:spAutoFit/>
          </a:bodyPr>
          <a:lstStyle/>
          <a:p>
            <a:pPr marL="457200" lvl="0" indent="-317500">
              <a:buClr>
                <a:srgbClr val="000000"/>
              </a:buClr>
              <a:buSzPts val="1400"/>
              <a:buChar char="●"/>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Objective</a:t>
            </a:r>
          </a:p>
          <a:p>
            <a:pPr algn="just">
              <a:spcBef>
                <a:spcPts val="400"/>
              </a:spcBef>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create a next-generation e-commerce platform that offers customers the flexibility to shop online with seamless home delivery options. Our goal is to provide a fast, hassle-free shopping experience that prioritizes convenience and customer satisfaction, redefining the way people shop in today’s fast-paced world.</a:t>
            </a:r>
            <a:endParaRPr lang="en-US"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19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A987A7-48C0-EB72-0E62-9185D58F5148}"/>
              </a:ext>
            </a:extLst>
          </p:cNvPr>
          <p:cNvSpPr txBox="1"/>
          <p:nvPr/>
        </p:nvSpPr>
        <p:spPr>
          <a:xfrm>
            <a:off x="73741" y="144715"/>
            <a:ext cx="7831394"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Software And Hardware Requirement</a:t>
            </a:r>
          </a:p>
        </p:txBody>
      </p:sp>
      <p:sp>
        <p:nvSpPr>
          <p:cNvPr id="4" name="TextBox 3">
            <a:extLst>
              <a:ext uri="{FF2B5EF4-FFF2-40B4-BE49-F238E27FC236}">
                <a16:creationId xmlns:a16="http://schemas.microsoft.com/office/drawing/2014/main" id="{DFDCB530-5C33-B823-48A5-E2F78C9FE036}"/>
              </a:ext>
            </a:extLst>
          </p:cNvPr>
          <p:cNvSpPr txBox="1"/>
          <p:nvPr/>
        </p:nvSpPr>
        <p:spPr>
          <a:xfrm>
            <a:off x="294967" y="925083"/>
            <a:ext cx="8554065" cy="2308324"/>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Software Requirements</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Frontend Development</a:t>
            </a:r>
            <a:r>
              <a:rPr lang="en-IN" dirty="0">
                <a:latin typeface="Times New Roman" panose="02020603050405020304" pitchFamily="18" charset="0"/>
                <a:cs typeface="Times New Roman" panose="02020603050405020304" pitchFamily="18" charset="0"/>
              </a:rPr>
              <a:t>: React framework, Node.js, and package management tools like NPM or Yarn.</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Backend Development</a:t>
            </a:r>
            <a:r>
              <a:rPr lang="en-IN" dirty="0">
                <a:latin typeface="Times New Roman" panose="02020603050405020304" pitchFamily="18" charset="0"/>
                <a:cs typeface="Times New Roman" panose="02020603050405020304" pitchFamily="18" charset="0"/>
              </a:rPr>
              <a:t>: Node.js with Express.js for server-side operations and MongoDB for database management.</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Payment Integration</a:t>
            </a:r>
            <a:r>
              <a:rPr lang="en-IN" dirty="0">
                <a:latin typeface="Times New Roman" panose="02020603050405020304" pitchFamily="18" charset="0"/>
                <a:cs typeface="Times New Roman" panose="02020603050405020304" pitchFamily="18" charset="0"/>
              </a:rPr>
              <a:t>: Secure payment gateways (e.g., PayPal, Stripe) with SSL certificates for safe transactions.</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7990A85-EFE7-5FEA-3D39-9903ABB3BD8E}"/>
              </a:ext>
            </a:extLst>
          </p:cNvPr>
          <p:cNvSpPr txBox="1"/>
          <p:nvPr/>
        </p:nvSpPr>
        <p:spPr>
          <a:xfrm>
            <a:off x="294967" y="3397045"/>
            <a:ext cx="8554065" cy="3139321"/>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Hardware Requirements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Server Requirements</a:t>
            </a:r>
            <a:r>
              <a:rPr lang="en-US" dirty="0">
                <a:latin typeface="Times New Roman" panose="02020603050405020304" pitchFamily="18" charset="0"/>
                <a:cs typeface="Times New Roman" panose="02020603050405020304" pitchFamily="18" charset="0"/>
              </a:rPr>
              <a:t>: High-performance servers with 8GB+ RAM and multi-core processors to handle high traffic.</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Client Machine</a:t>
            </a:r>
            <a:r>
              <a:rPr lang="en-US" dirty="0">
                <a:latin typeface="Times New Roman" panose="02020603050405020304" pitchFamily="18" charset="0"/>
                <a:cs typeface="Times New Roman" panose="02020603050405020304" pitchFamily="18" charset="0"/>
              </a:rPr>
              <a:t>: Minimum 4GB RAM and a 2 GHz processor for development and testing.</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 SSD storage for fast data retrieval and efficient handling of databases and application files.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Network</a:t>
            </a:r>
            <a:r>
              <a:rPr lang="en-US" dirty="0">
                <a:latin typeface="Times New Roman" panose="02020603050405020304" pitchFamily="18" charset="0"/>
                <a:cs typeface="Times New Roman" panose="02020603050405020304" pitchFamily="18" charset="0"/>
              </a:rPr>
              <a:t>: Stable, high-speed internet for real-time communication between frontend, backend, and databases.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Operating System</a:t>
            </a:r>
            <a:r>
              <a:rPr lang="en-US" dirty="0">
                <a:latin typeface="Times New Roman" panose="02020603050405020304" pitchFamily="18" charset="0"/>
                <a:cs typeface="Times New Roman" panose="02020603050405020304" pitchFamily="18" charset="0"/>
              </a:rPr>
              <a:t>: Compatible with Windows, macOS, or Linux.</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520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A987A7-48C0-EB72-0E62-9185D58F5148}"/>
              </a:ext>
            </a:extLst>
          </p:cNvPr>
          <p:cNvSpPr txBox="1"/>
          <p:nvPr/>
        </p:nvSpPr>
        <p:spPr>
          <a:xfrm>
            <a:off x="73741" y="144715"/>
            <a:ext cx="7831394" cy="584775"/>
          </a:xfrm>
          <a:prstGeom prst="rect">
            <a:avLst/>
          </a:prstGeom>
          <a:noFill/>
        </p:spPr>
        <p:txBody>
          <a:bodyPr wrap="square">
            <a:spAutoFit/>
          </a:bodyPr>
          <a:lstStyle/>
          <a:p>
            <a:r>
              <a:rPr lang="en-IN" sz="3200" dirty="0">
                <a:latin typeface="Times New Roman" panose="02020603050405020304" pitchFamily="18" charset="0"/>
                <a:cs typeface="Times New Roman" panose="02020603050405020304" pitchFamily="18" charset="0"/>
              </a:rPr>
              <a:t>Software And Hardware Requirement</a:t>
            </a:r>
          </a:p>
        </p:txBody>
      </p:sp>
      <p:sp>
        <p:nvSpPr>
          <p:cNvPr id="4" name="TextBox 3">
            <a:extLst>
              <a:ext uri="{FF2B5EF4-FFF2-40B4-BE49-F238E27FC236}">
                <a16:creationId xmlns:a16="http://schemas.microsoft.com/office/drawing/2014/main" id="{DFDCB530-5C33-B823-48A5-E2F78C9FE036}"/>
              </a:ext>
            </a:extLst>
          </p:cNvPr>
          <p:cNvSpPr txBox="1"/>
          <p:nvPr/>
        </p:nvSpPr>
        <p:spPr>
          <a:xfrm>
            <a:off x="324465" y="973394"/>
            <a:ext cx="8514735" cy="2585323"/>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Programming/Working Environment</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IDE</a:t>
            </a:r>
            <a:r>
              <a:rPr lang="en-IN" dirty="0">
                <a:latin typeface="Times New Roman" panose="02020603050405020304" pitchFamily="18" charset="0"/>
                <a:cs typeface="Times New Roman" panose="02020603050405020304" pitchFamily="18" charset="0"/>
              </a:rPr>
              <a:t>: Visual Studio Code, Sublime Text, or WebStorm for efficient development.</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Development Environment</a:t>
            </a:r>
            <a:r>
              <a:rPr lang="en-IN" dirty="0">
                <a:latin typeface="Times New Roman" panose="02020603050405020304" pitchFamily="18" charset="0"/>
                <a:cs typeface="Times New Roman" panose="02020603050405020304" pitchFamily="18" charset="0"/>
              </a:rPr>
              <a:t>: Node.js runtime for backend operations and MongoDB for database management.</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Dependencies Management</a:t>
            </a:r>
            <a:r>
              <a:rPr lang="en-IN" dirty="0">
                <a:latin typeface="Times New Roman" panose="02020603050405020304" pitchFamily="18" charset="0"/>
                <a:cs typeface="Times New Roman" panose="02020603050405020304" pitchFamily="18" charset="0"/>
              </a:rPr>
              <a:t>: NPM or Yarn for managing and installing third-party libraries.</a:t>
            </a:r>
          </a:p>
          <a:p>
            <a:pPr marL="285750" indent="-285750" algn="just">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Debugging Tools</a:t>
            </a:r>
            <a:r>
              <a:rPr lang="en-IN" dirty="0">
                <a:latin typeface="Times New Roman" panose="02020603050405020304" pitchFamily="18" charset="0"/>
                <a:cs typeface="Times New Roman" panose="02020603050405020304" pitchFamily="18" charset="0"/>
              </a:rPr>
              <a:t>: Chrome Developer Tools for frontend debugging and Postman for API testing and debugging</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7990A85-EFE7-5FEA-3D39-9903ABB3BD8E}"/>
              </a:ext>
            </a:extLst>
          </p:cNvPr>
          <p:cNvSpPr txBox="1"/>
          <p:nvPr/>
        </p:nvSpPr>
        <p:spPr>
          <a:xfrm>
            <a:off x="324465" y="3676704"/>
            <a:ext cx="8514735" cy="2585323"/>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Requirements to Run the Application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Web Browser</a:t>
            </a:r>
            <a:r>
              <a:rPr lang="en-US" dirty="0">
                <a:latin typeface="Times New Roman" panose="02020603050405020304" pitchFamily="18" charset="0"/>
                <a:cs typeface="Times New Roman" panose="02020603050405020304" pitchFamily="18" charset="0"/>
              </a:rPr>
              <a:t>: Compatible with Chrome, Firefox, Safari, or Edge, with JavaScript enabled.</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Runtime</a:t>
            </a:r>
            <a:r>
              <a:rPr lang="en-US" dirty="0">
                <a:latin typeface="Times New Roman" panose="02020603050405020304" pitchFamily="18" charset="0"/>
                <a:cs typeface="Times New Roman" panose="02020603050405020304" pitchFamily="18" charset="0"/>
              </a:rPr>
              <a:t>: Node.js installed on the server to manage backend operations.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Database Access</a:t>
            </a:r>
            <a:r>
              <a:rPr lang="en-US" dirty="0">
                <a:latin typeface="Times New Roman" panose="02020603050405020304" pitchFamily="18" charset="0"/>
                <a:cs typeface="Times New Roman" panose="02020603050405020304" pitchFamily="18" charset="0"/>
              </a:rPr>
              <a:t>: A running MongoDB server connected to the application.</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Internet</a:t>
            </a:r>
            <a:r>
              <a:rPr lang="en-US" dirty="0">
                <a:latin typeface="Times New Roman" panose="02020603050405020304" pitchFamily="18" charset="0"/>
                <a:cs typeface="Times New Roman" panose="02020603050405020304" pitchFamily="18" charset="0"/>
              </a:rPr>
              <a:t>: Stable, high-speed internet for accessing the web application and ensuring seamless communication with servers.</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Security</a:t>
            </a:r>
            <a:r>
              <a:rPr lang="en-US" dirty="0">
                <a:latin typeface="Times New Roman" panose="02020603050405020304" pitchFamily="18" charset="0"/>
                <a:cs typeface="Times New Roman" panose="02020603050405020304" pitchFamily="18" charset="0"/>
              </a:rPr>
              <a:t>: SSL certificates for secure connections and data protection.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742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FF8F6F-B31D-CF28-2A06-4F67341E527D}"/>
              </a:ext>
            </a:extLst>
          </p:cNvPr>
          <p:cNvSpPr txBox="1"/>
          <p:nvPr/>
        </p:nvSpPr>
        <p:spPr>
          <a:xfrm>
            <a:off x="270388" y="164379"/>
            <a:ext cx="6091084" cy="584775"/>
          </a:xfrm>
          <a:prstGeom prst="rect">
            <a:avLst/>
          </a:prstGeom>
          <a:noFill/>
        </p:spPr>
        <p:txBody>
          <a:bodyPr wrap="square">
            <a:spAutoFit/>
          </a:bodyPr>
          <a:lstStyle/>
          <a:p>
            <a:pPr algn="ctr">
              <a:lnSpc>
                <a:spcPct val="100000"/>
              </a:lnSpc>
            </a:pPr>
            <a:r>
              <a:rPr lang="en-US" sz="3200" b="0" strike="noStrike" spc="-1" dirty="0">
                <a:solidFill>
                  <a:srgbClr val="000000"/>
                </a:solidFill>
                <a:latin typeface="Times New Roman" panose="02020603050405020304" pitchFamily="18" charset="0"/>
                <a:cs typeface="Times New Roman" panose="02020603050405020304" pitchFamily="18" charset="0"/>
              </a:rPr>
              <a:t>Challenges</a:t>
            </a:r>
          </a:p>
        </p:txBody>
      </p:sp>
      <p:sp>
        <p:nvSpPr>
          <p:cNvPr id="4" name="TextBox 3">
            <a:extLst>
              <a:ext uri="{FF2B5EF4-FFF2-40B4-BE49-F238E27FC236}">
                <a16:creationId xmlns:a16="http://schemas.microsoft.com/office/drawing/2014/main" id="{E613F75F-AED6-12A0-33AE-52B0F6C74668}"/>
              </a:ext>
            </a:extLst>
          </p:cNvPr>
          <p:cNvSpPr txBox="1"/>
          <p:nvPr/>
        </p:nvSpPr>
        <p:spPr>
          <a:xfrm>
            <a:off x="270388" y="1101213"/>
            <a:ext cx="8421328" cy="50285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Performance under High Traffic</a:t>
            </a:r>
            <a:r>
              <a:rPr lang="en-US" dirty="0">
                <a:latin typeface="Times New Roman" panose="02020603050405020304" pitchFamily="18" charset="0"/>
                <a:cs typeface="Times New Roman" panose="02020603050405020304" pitchFamily="18" charset="0"/>
              </a:rPr>
              <a:t>: The site may experience slowdowns during peak traffic times or sales events due to server limitations or insufficient load balancing.</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Complex Payment Integration</a:t>
            </a:r>
            <a:r>
              <a:rPr lang="en-US" dirty="0">
                <a:latin typeface="Times New Roman" panose="02020603050405020304" pitchFamily="18" charset="0"/>
                <a:cs typeface="Times New Roman" panose="02020603050405020304" pitchFamily="18" charset="0"/>
              </a:rPr>
              <a:t>: Securely managing multiple payment gateways while staying updated with evolving security standards and fraud prevention methods.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Scalability Issues</a:t>
            </a:r>
            <a:r>
              <a:rPr lang="en-US" dirty="0">
                <a:latin typeface="Times New Roman" panose="02020603050405020304" pitchFamily="18" charset="0"/>
                <a:cs typeface="Times New Roman" panose="02020603050405020304" pitchFamily="18" charset="0"/>
              </a:rPr>
              <a:t>: Without proper database optimization, an increase in users, products, and orders may lead to performance degradation.</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Inventory Synchronization</a:t>
            </a:r>
            <a:r>
              <a:rPr lang="en-US" dirty="0">
                <a:latin typeface="Times New Roman" panose="02020603050405020304" pitchFamily="18" charset="0"/>
                <a:cs typeface="Times New Roman" panose="02020603050405020304" pitchFamily="18" charset="0"/>
              </a:rPr>
              <a:t>: Real-time syncing between online inventory and physical stock may lead to discrepancies, affecting order fulfillment and customer satisfaction.</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Mobile Optimization</a:t>
            </a:r>
            <a:r>
              <a:rPr lang="en-US" dirty="0">
                <a:latin typeface="Times New Roman" panose="02020603050405020304" pitchFamily="18" charset="0"/>
                <a:cs typeface="Times New Roman" panose="02020603050405020304" pitchFamily="18" charset="0"/>
              </a:rPr>
              <a:t>: Advanced features, like live search and interactive filters, may not perform smoothly on lower-end mobile devices or slower internet connections, impacting mobile user experience.</a:t>
            </a:r>
          </a:p>
        </p:txBody>
      </p:sp>
    </p:spTree>
    <p:extLst>
      <p:ext uri="{BB962C8B-B14F-4D97-AF65-F5344CB8AC3E}">
        <p14:creationId xmlns:p14="http://schemas.microsoft.com/office/powerpoint/2010/main" val="229647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FF8F6F-B31D-CF28-2A06-4F67341E527D}"/>
              </a:ext>
            </a:extLst>
          </p:cNvPr>
          <p:cNvSpPr txBox="1"/>
          <p:nvPr/>
        </p:nvSpPr>
        <p:spPr>
          <a:xfrm>
            <a:off x="270388" y="164379"/>
            <a:ext cx="4591664" cy="584775"/>
          </a:xfrm>
          <a:prstGeom prst="rect">
            <a:avLst/>
          </a:prstGeom>
          <a:noFill/>
        </p:spPr>
        <p:txBody>
          <a:bodyPr wrap="square">
            <a:spAutoFit/>
          </a:bodyPr>
          <a:lstStyle/>
          <a:p>
            <a:pPr algn="ctr">
              <a:lnSpc>
                <a:spcPct val="100000"/>
              </a:lnSpc>
            </a:pPr>
            <a:r>
              <a:rPr lang="en-US" sz="3200" b="0" strike="noStrike" spc="-1" dirty="0">
                <a:solidFill>
                  <a:srgbClr val="000000"/>
                </a:solidFill>
                <a:latin typeface="Times New Roman" panose="02020603050405020304" pitchFamily="18" charset="0"/>
                <a:cs typeface="Times New Roman" panose="02020603050405020304" pitchFamily="18" charset="0"/>
              </a:rPr>
              <a:t>Key Features</a:t>
            </a:r>
          </a:p>
        </p:txBody>
      </p:sp>
      <p:sp>
        <p:nvSpPr>
          <p:cNvPr id="7" name="TextBox 6">
            <a:extLst>
              <a:ext uri="{FF2B5EF4-FFF2-40B4-BE49-F238E27FC236}">
                <a16:creationId xmlns:a16="http://schemas.microsoft.com/office/drawing/2014/main" id="{40D76703-B155-6012-EC00-6F0375A21183}"/>
              </a:ext>
            </a:extLst>
          </p:cNvPr>
          <p:cNvSpPr txBox="1"/>
          <p:nvPr/>
        </p:nvSpPr>
        <p:spPr>
          <a:xfrm>
            <a:off x="383458" y="1091381"/>
            <a:ext cx="8239432" cy="502855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Seamless User Experience</a:t>
            </a:r>
            <a:r>
              <a:rPr lang="en-US" dirty="0">
                <a:latin typeface="Times New Roman" panose="02020603050405020304" pitchFamily="18" charset="0"/>
                <a:cs typeface="Times New Roman" panose="02020603050405020304" pitchFamily="18" charset="0"/>
              </a:rPr>
              <a:t>: The website offers a responsive, user-friendly interface built with React, ensuring smooth navigation across all devices.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Efficient Backend Operations</a:t>
            </a:r>
            <a:r>
              <a:rPr lang="en-US" dirty="0">
                <a:latin typeface="Times New Roman" panose="02020603050405020304" pitchFamily="18" charset="0"/>
                <a:cs typeface="Times New Roman" panose="02020603050405020304" pitchFamily="18" charset="0"/>
              </a:rPr>
              <a:t>: Node.js and Express.js enable scalable, real-time processing of user requests, ensuring fast load times and efficient operations.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Secure and Scalable Database</a:t>
            </a:r>
            <a:r>
              <a:rPr lang="en-US" dirty="0">
                <a:latin typeface="Times New Roman" panose="02020603050405020304" pitchFamily="18" charset="0"/>
                <a:cs typeface="Times New Roman" panose="02020603050405020304" pitchFamily="18" charset="0"/>
              </a:rPr>
              <a:t>: MongoDB provides secure and scalable storage for product catalogs, user data, and transactions, supporting the growing demands of the platform.</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Flexible Payment and Delivery Options</a:t>
            </a:r>
            <a:r>
              <a:rPr lang="en-US" dirty="0">
                <a:latin typeface="Times New Roman" panose="02020603050405020304" pitchFamily="18" charset="0"/>
                <a:cs typeface="Times New Roman" panose="02020603050405020304" pitchFamily="18" charset="0"/>
              </a:rPr>
              <a:t>: Integration with multiple payment gateways and delivery methods enhances customer convenience and satisfaction.</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Robust Infrastructure</a:t>
            </a:r>
            <a:r>
              <a:rPr lang="en-US" dirty="0">
                <a:latin typeface="Times New Roman" panose="02020603050405020304" pitchFamily="18" charset="0"/>
                <a:cs typeface="Times New Roman" panose="02020603050405020304" pitchFamily="18" charset="0"/>
              </a:rPr>
              <a:t>: With modern software and hardware, the platform ensures reliability, security, and scalability, delivering a high-quality e-commerce solution for both customers and businesses.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598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A0DB8A-71E2-30F8-F20C-459D898D58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760" y="951334"/>
            <a:ext cx="5016295" cy="5527510"/>
          </a:xfrm>
          <a:prstGeom prst="rect">
            <a:avLst/>
          </a:prstGeom>
        </p:spPr>
      </p:pic>
    </p:spTree>
    <p:extLst>
      <p:ext uri="{BB962C8B-B14F-4D97-AF65-F5344CB8AC3E}">
        <p14:creationId xmlns:p14="http://schemas.microsoft.com/office/powerpoint/2010/main" val="406727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BD6EAD-978C-6DD3-03D7-C5DDB34D0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52" y="1460091"/>
            <a:ext cx="8091948" cy="4114800"/>
          </a:xfrm>
          <a:prstGeom prst="rect">
            <a:avLst/>
          </a:prstGeom>
        </p:spPr>
      </p:pic>
    </p:spTree>
    <p:extLst>
      <p:ext uri="{BB962C8B-B14F-4D97-AF65-F5344CB8AC3E}">
        <p14:creationId xmlns:p14="http://schemas.microsoft.com/office/powerpoint/2010/main" val="2528285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4A62A602-78C1-468C-BB25-57CD481DB741}">
  <ds:schemaRefs>
    <ds:schemaRef ds:uri="http://www.w3.org/XML/1998/namespace"/>
    <ds:schemaRef ds:uri="http://schemas.openxmlformats.org/package/2006/metadata/core-properties"/>
    <ds:schemaRef ds:uri="http://schemas.microsoft.com/office/2006/metadata/properties"/>
    <ds:schemaRef ds:uri="http://purl.org/dc/elements/1.1/"/>
    <ds:schemaRef ds:uri="http://purl.org/dc/terms/"/>
    <ds:schemaRef ds:uri="http://schemas.microsoft.com/office/2006/documentManagement/typ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737ED6F0-5E4C-4CD0-9B68-9C53F925A6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35392</TotalTime>
  <Words>1189</Words>
  <Application>Microsoft Office PowerPoint</Application>
  <PresentationFormat>On-screen Show (4:3)</PresentationFormat>
  <Paragraphs>85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kashish bansal</cp:lastModifiedBy>
  <cp:revision>2304</cp:revision>
  <dcterms:created xsi:type="dcterms:W3CDTF">2010-04-09T07:36:15Z</dcterms:created>
  <dcterms:modified xsi:type="dcterms:W3CDTF">2025-03-07T09:15:02Z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