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68" r:id="rId2"/>
    <p:sldId id="267" r:id="rId3"/>
    <p:sldId id="271" r:id="rId4"/>
    <p:sldId id="273" r:id="rId5"/>
    <p:sldId id="282" r:id="rId6"/>
    <p:sldId id="272" r:id="rId7"/>
    <p:sldId id="274" r:id="rId8"/>
    <p:sldId id="283" r:id="rId9"/>
    <p:sldId id="277" r:id="rId10"/>
    <p:sldId id="280" r:id="rId11"/>
    <p:sldId id="281" r:id="rId12"/>
    <p:sldId id="286" r:id="rId13"/>
    <p:sldId id="285" r:id="rId14"/>
    <p:sldId id="279" r:id="rId15"/>
    <p:sldId id="265"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79412E-4D9B-46CB-86E3-39054A7BB49E}">
          <p14:sldIdLst>
            <p14:sldId id="268"/>
            <p14:sldId id="267"/>
          </p14:sldIdLst>
        </p14:section>
        <p14:section name="Untitled Section" id="{962F28F1-7DC7-441F-BED9-30398F63F929}">
          <p14:sldIdLst>
            <p14:sldId id="271"/>
            <p14:sldId id="273"/>
            <p14:sldId id="282"/>
            <p14:sldId id="272"/>
            <p14:sldId id="274"/>
            <p14:sldId id="283"/>
            <p14:sldId id="277"/>
            <p14:sldId id="280"/>
            <p14:sldId id="281"/>
            <p14:sldId id="286"/>
            <p14:sldId id="285"/>
            <p14:sldId id="279"/>
            <p14:sldId id="265"/>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B1825B9-B757-436E-B762-A9AB6EB5CE82}" v="52" dt="2025-03-06T14:44:05.0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p:cViewPr varScale="1">
        <p:scale>
          <a:sx n="65" d="100"/>
          <a:sy n="65" d="100"/>
        </p:scale>
        <p:origin x="1344"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fld id="{1D5BB0C6-8FC1-47C0-B737-D54E21B5B868}" type="datetimeFigureOut">
              <a:rPr lang="en-US" smtClean="0"/>
              <a:pPr/>
              <a:t>5/16/2025</a:t>
            </a:fld>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a:grpSpLocks/>
          </p:cNvGrpSpPr>
          <p:nvPr/>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3"/>
          <p:cNvSpPr>
            <a:spLocks noGrp="1"/>
          </p:cNvSpPr>
          <p:nvPr>
            <p:ph type="dt" sz="half" idx="10"/>
          </p:nvPr>
        </p:nvSpPr>
        <p:spPr/>
        <p:txBody>
          <a:bodyPr/>
          <a:lstStyle>
            <a:lvl1pPr>
              <a:defRPr/>
            </a:lvl1pPr>
          </a:lstStyle>
          <a:p>
            <a:fld id="{1D5BB0C6-8FC1-47C0-B737-D54E21B5B868}" type="datetimeFigureOut">
              <a:rPr lang="en-US" smtClean="0"/>
              <a:pPr/>
              <a:t>5/16/2025</a:t>
            </a:fld>
            <a:endParaRPr lang="en-US"/>
          </a:p>
        </p:txBody>
      </p:sp>
      <p:sp>
        <p:nvSpPr>
          <p:cNvPr id="11" name="Footer Placeholder 4"/>
          <p:cNvSpPr>
            <a:spLocks noGrp="1"/>
          </p:cNvSpPr>
          <p:nvPr>
            <p:ph type="ftr" sz="quarter" idx="11"/>
          </p:nvPr>
        </p:nvSpPr>
        <p:spPr/>
        <p:txBody>
          <a:bodyPr/>
          <a:lstStyle>
            <a:lvl1pPr>
              <a:defRPr/>
            </a:lvl1pPr>
          </a:lstStyle>
          <a:p>
            <a:endParaRPr lang="en-US"/>
          </a:p>
        </p:txBody>
      </p:sp>
      <p:sp>
        <p:nvSpPr>
          <p:cNvPr id="12" name="Slide Number Placeholder 5"/>
          <p:cNvSpPr>
            <a:spLocks noGrp="1"/>
          </p:cNvSpPr>
          <p:nvPr>
            <p:ph type="sldNum" sz="quarter" idx="12"/>
          </p:nvPr>
        </p:nvSpPr>
        <p:spPr/>
        <p:txBody>
          <a:bodyPr/>
          <a:lstStyle>
            <a:lvl1pPr>
              <a:defRPr/>
            </a:lvl1pPr>
          </a:lstStyle>
          <a:p>
            <a:fld id="{0F8887D6-2A35-42AC-99C1-5E14D32EE4CF}" type="slidenum">
              <a:rPr lang="en-US" smtClean="0"/>
              <a:pPr/>
              <a:t>‹#›</a:t>
            </a:fld>
            <a:endParaRPr lang="en-US"/>
          </a:p>
        </p:txBody>
      </p:sp>
    </p:spTree>
  </p:cSld>
  <p:clrMapOvr>
    <a:masterClrMapping/>
  </p:clrMapOvr>
  <p:transition advTm="4000">
    <p:cu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5BB0C6-8FC1-47C0-B737-D54E21B5B868}" type="datetimeFigureOut">
              <a:rPr lang="en-US" smtClean="0"/>
              <a:pPr/>
              <a:t>5/16/2025</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8887D6-2A35-42AC-99C1-5E14D32EE4CF}" type="slidenum">
              <a:rPr lang="en-US" smtClean="0"/>
              <a:pPr/>
              <a:t>‹#›</a:t>
            </a:fld>
            <a:endParaRPr lang="en-US"/>
          </a:p>
        </p:txBody>
      </p:sp>
    </p:spTree>
  </p:cSld>
  <p:clrMapOvr>
    <a:masterClrMapping/>
  </p:clrMapOvr>
  <p:transition advTm="4000">
    <p:cut/>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a:defRPr sz="1200" b="1">
                <a:solidFill>
                  <a:srgbClr val="0070C0"/>
                </a:solidFill>
                <a:latin typeface="Times New Roman" pitchFamily="18" charset="0"/>
                <a:cs typeface="Times New Roman" pitchFamily="18" charset="0"/>
              </a:defRPr>
            </a:lvl1pPr>
          </a:lstStyle>
          <a:p>
            <a:fld id="{1D5BB0C6-8FC1-47C0-B737-D54E21B5B868}" type="datetimeFigureOut">
              <a:rPr lang="en-US" smtClean="0"/>
              <a:pPr/>
              <a:t>5/16/2025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200" b="1">
                <a:solidFill>
                  <a:srgbClr val="0070C0"/>
                </a:solidFill>
                <a:latin typeface="Times New Roman" pitchFamily="18" charset="0"/>
                <a:ea typeface="ＭＳ Ｐゴシック" charset="-128"/>
                <a:cs typeface="Times New Roman" pitchFamily="18"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b="1">
                <a:solidFill>
                  <a:srgbClr val="0070C0"/>
                </a:solidFill>
                <a:latin typeface="Times New Roman" pitchFamily="18" charset="0"/>
                <a:cs typeface="Times New Roman" pitchFamily="18" charset="0"/>
              </a:defRPr>
            </a:lvl1pPr>
          </a:lstStyle>
          <a:p>
            <a:fld id="{0F8887D6-2A35-42AC-99C1-5E14D32EE4CF}" type="slidenum">
              <a:rPr lang="en-US" smtClean="0"/>
              <a:pPr/>
              <a:t>‹#›</a:t>
            </a:fld>
            <a:endParaRPr lang="en-US"/>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sp>
        <p:nvSpPr>
          <p:cNvPr id="8" name="Rectangle 11"/>
          <p:cNvSpPr>
            <a:spLocks noChangeArrowheads="1"/>
          </p:cNvSpPr>
          <p:nvPr/>
        </p:nvSpPr>
        <p:spPr bwMode="auto">
          <a:xfrm flipV="1">
            <a:off x="0" y="6705600"/>
            <a:ext cx="9144000" cy="198116"/>
          </a:xfrm>
          <a:prstGeom prst="rect">
            <a:avLst/>
          </a:prstGeom>
          <a:solidFill>
            <a:srgbClr val="FF0000"/>
          </a:solidFill>
          <a:ln w="9525">
            <a:noFill/>
            <a:miter lim="800000"/>
            <a:headEnd/>
            <a:tailEnd/>
          </a:ln>
          <a:effectLst/>
          <a:scene3d>
            <a:camera prst="orthographicFront"/>
            <a:lightRig rig="threePt" dir="t"/>
          </a:scene3d>
          <a:sp3d>
            <a:bevelB/>
          </a:sp3d>
        </p:spPr>
        <p:txBody>
          <a:bodyPr wrap="none" anchor="ctr"/>
          <a:lstStyle/>
          <a:p>
            <a:pPr>
              <a:defRPr/>
            </a:pPr>
            <a:endParaRPr lang="en-US">
              <a:latin typeface="Calibri" charset="0"/>
              <a:ea typeface="ＭＳ Ｐゴシック" charset="-128"/>
            </a:endParaRPr>
          </a:p>
        </p:txBody>
      </p:sp>
      <p:pic>
        <p:nvPicPr>
          <p:cNvPr id="1035"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5"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2" name="Group 7"/>
          <p:cNvGrpSpPr>
            <a:grpSpLocks/>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headEnd/>
              <a:tailEnd/>
            </a:ln>
          </p:spPr>
          <p:txBody>
            <a:bodyPr wrap="none" anchor="ctr"/>
            <a:lstStyle/>
            <a:p>
              <a:endParaRPr lang="en-US">
                <a:latin typeface="Calibri" pitchFamily="34" charset="0"/>
              </a:endParaRPr>
            </a:p>
          </p:txBody>
        </p:sp>
        <p:pic>
          <p:nvPicPr>
            <p:cNvPr id="1040" name="Picture 9" descr="LOGO.gif"/>
            <p:cNvPicPr>
              <a:picLocks noChangeAspect="1"/>
            </p:cNvPicPr>
            <p:nvPr/>
          </p:nvPicPr>
          <p:blipFill>
            <a:blip r:embed="rId5"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6" cstate="print"/>
          <a:srcRect/>
          <a:stretch>
            <a:fillRect/>
          </a:stretch>
        </p:blipFill>
        <p:spPr bwMode="auto">
          <a:xfrm>
            <a:off x="6553200" y="228600"/>
            <a:ext cx="1920875" cy="609600"/>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Lst>
  <p:transition advTm="4000">
    <p:cut/>
  </p:transition>
  <p:txStyles>
    <p:titleStyle>
      <a:lvl1pPr algn="ctr" rtl="0" eaLnBrk="1" fontAlgn="base" hangingPunct="1">
        <a:spcBef>
          <a:spcPct val="0"/>
        </a:spcBef>
        <a:spcAft>
          <a:spcPct val="0"/>
        </a:spcAft>
        <a:defRPr sz="3000" kern="1200">
          <a:solidFill>
            <a:schemeClr val="tx1"/>
          </a:solidFill>
          <a:latin typeface="+mj-lt"/>
          <a:ea typeface="MS PGothic"/>
          <a:cs typeface="MS PGothic"/>
        </a:defRPr>
      </a:lvl1pPr>
      <a:lvl2pPr algn="ctr" rtl="0" eaLnBrk="1" fontAlgn="base" hangingPunct="1">
        <a:spcBef>
          <a:spcPct val="0"/>
        </a:spcBef>
        <a:spcAft>
          <a:spcPct val="0"/>
        </a:spcAft>
        <a:defRPr sz="3000">
          <a:solidFill>
            <a:schemeClr val="tx1"/>
          </a:solidFill>
          <a:latin typeface="Calibri" charset="0"/>
          <a:ea typeface="MS PGothic"/>
          <a:cs typeface="MS PGothic"/>
        </a:defRPr>
      </a:lvl2pPr>
      <a:lvl3pPr algn="ctr" rtl="0" eaLnBrk="1" fontAlgn="base" hangingPunct="1">
        <a:spcBef>
          <a:spcPct val="0"/>
        </a:spcBef>
        <a:spcAft>
          <a:spcPct val="0"/>
        </a:spcAft>
        <a:defRPr sz="3000">
          <a:solidFill>
            <a:schemeClr val="tx1"/>
          </a:solidFill>
          <a:latin typeface="Calibri" charset="0"/>
          <a:ea typeface="MS PGothic"/>
          <a:cs typeface="MS PGothic"/>
        </a:defRPr>
      </a:lvl3pPr>
      <a:lvl4pPr algn="ctr" rtl="0" eaLnBrk="1" fontAlgn="base" hangingPunct="1">
        <a:spcBef>
          <a:spcPct val="0"/>
        </a:spcBef>
        <a:spcAft>
          <a:spcPct val="0"/>
        </a:spcAft>
        <a:defRPr sz="3000">
          <a:solidFill>
            <a:schemeClr val="tx1"/>
          </a:solidFill>
          <a:latin typeface="Calibri" charset="0"/>
          <a:ea typeface="MS PGothic"/>
          <a:cs typeface="MS PGothic"/>
        </a:defRPr>
      </a:lvl4pPr>
      <a:lvl5pPr algn="ctr" rtl="0" eaLnBrk="1" fontAlgn="base" hangingPunct="1">
        <a:spcBef>
          <a:spcPct val="0"/>
        </a:spcBef>
        <a:spcAft>
          <a:spcPct val="0"/>
        </a:spcAft>
        <a:defRPr sz="3000">
          <a:solidFill>
            <a:schemeClr val="tx1"/>
          </a:solidFill>
          <a:latin typeface="Calibri" charset="0"/>
          <a:ea typeface="MS PGothic"/>
          <a:cs typeface="MS PGothic"/>
        </a:defRPr>
      </a:lvl5pPr>
      <a:lvl6pPr marL="457200" algn="ctr" rtl="0" eaLnBrk="1" fontAlgn="base" hangingPunct="1">
        <a:spcBef>
          <a:spcPct val="0"/>
        </a:spcBef>
        <a:spcAft>
          <a:spcPct val="0"/>
        </a:spcAft>
        <a:defRPr sz="3000">
          <a:solidFill>
            <a:schemeClr val="tx1"/>
          </a:solidFill>
          <a:latin typeface="Calibri" charset="0"/>
          <a:ea typeface="ＭＳ Ｐゴシック" charset="-128"/>
        </a:defRPr>
      </a:lvl6pPr>
      <a:lvl7pPr marL="914400" algn="ctr" rtl="0" eaLnBrk="1" fontAlgn="base" hangingPunct="1">
        <a:spcBef>
          <a:spcPct val="0"/>
        </a:spcBef>
        <a:spcAft>
          <a:spcPct val="0"/>
        </a:spcAft>
        <a:defRPr sz="3000">
          <a:solidFill>
            <a:schemeClr val="tx1"/>
          </a:solidFill>
          <a:latin typeface="Calibri" charset="0"/>
          <a:ea typeface="ＭＳ Ｐゴシック" charset="-128"/>
        </a:defRPr>
      </a:lvl7pPr>
      <a:lvl8pPr marL="1371600" algn="ctr" rtl="0" eaLnBrk="1" fontAlgn="base" hangingPunct="1">
        <a:spcBef>
          <a:spcPct val="0"/>
        </a:spcBef>
        <a:spcAft>
          <a:spcPct val="0"/>
        </a:spcAft>
        <a:defRPr sz="3000">
          <a:solidFill>
            <a:schemeClr val="tx1"/>
          </a:solidFill>
          <a:latin typeface="Calibri" charset="0"/>
          <a:ea typeface="ＭＳ Ｐゴシック" charset="-128"/>
        </a:defRPr>
      </a:lvl8pPr>
      <a:lvl9pPr marL="1828800" algn="ctr" rtl="0" eaLnBrk="1" fontAlgn="base" hangingPunct="1">
        <a:spcBef>
          <a:spcPct val="0"/>
        </a:spcBef>
        <a:spcAft>
          <a:spcPct val="0"/>
        </a:spcAft>
        <a:defRPr sz="3000">
          <a:solidFill>
            <a:schemeClr val="tx1"/>
          </a:solidFill>
          <a:latin typeface="Calibri" charset="0"/>
          <a:ea typeface="ＭＳ Ｐゴシック" charset="-128"/>
        </a:defRPr>
      </a:lvl9pPr>
    </p:titleStyle>
    <p:bodyStyle>
      <a:lvl1pPr marL="342900" indent="-342900" algn="l" rtl="0" eaLnBrk="1" fontAlgn="base" hangingPunct="1">
        <a:spcBef>
          <a:spcPct val="20000"/>
        </a:spcBef>
        <a:spcAft>
          <a:spcPct val="0"/>
        </a:spcAft>
        <a:buFont typeface="Arial" pitchFamily="34" charset="0"/>
        <a:buChar char="•"/>
        <a:defRPr sz="3200" kern="1200">
          <a:solidFill>
            <a:schemeClr val="tx1"/>
          </a:solidFill>
          <a:latin typeface="+mn-lt"/>
          <a:ea typeface="MS PGothic"/>
          <a:cs typeface="MS PGothic"/>
        </a:defRPr>
      </a:lvl1pPr>
      <a:lvl2pPr marL="742950" indent="-285750" algn="l" rtl="0" eaLnBrk="1" fontAlgn="base" hangingPunct="1">
        <a:spcBef>
          <a:spcPct val="20000"/>
        </a:spcBef>
        <a:spcAft>
          <a:spcPct val="0"/>
        </a:spcAft>
        <a:buFont typeface="Arial" pitchFamily="34" charset="0"/>
        <a:buChar char="–"/>
        <a:defRPr sz="2800" kern="1200">
          <a:solidFill>
            <a:schemeClr val="tx1"/>
          </a:solidFill>
          <a:latin typeface="+mn-lt"/>
          <a:ea typeface="MS PGothic"/>
          <a:cs typeface="MS PGothic"/>
        </a:defRPr>
      </a:lvl2pPr>
      <a:lvl3pPr marL="1143000" indent="-228600" algn="l" rtl="0" eaLnBrk="1" fontAlgn="base" hangingPunct="1">
        <a:spcBef>
          <a:spcPct val="20000"/>
        </a:spcBef>
        <a:spcAft>
          <a:spcPct val="0"/>
        </a:spcAft>
        <a:buFont typeface="Arial" pitchFamily="34" charset="0"/>
        <a:buChar char="•"/>
        <a:defRPr sz="2400" kern="1200">
          <a:solidFill>
            <a:schemeClr val="tx1"/>
          </a:solidFill>
          <a:latin typeface="+mn-lt"/>
          <a:ea typeface="MS PGothic"/>
          <a:cs typeface="MS PGothic"/>
        </a:defRPr>
      </a:lvl3pPr>
      <a:lvl4pPr marL="16002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4pPr>
      <a:lvl5pPr marL="2057400" indent="-228600" algn="l" rtl="0" eaLnBrk="1" fontAlgn="base" hangingPunct="1">
        <a:spcBef>
          <a:spcPct val="20000"/>
        </a:spcBef>
        <a:spcAft>
          <a:spcPct val="0"/>
        </a:spcAft>
        <a:buFont typeface="Arial" pitchFamily="34" charset="0"/>
        <a:buChar char="»"/>
        <a:defRPr sz="2000" kern="1200">
          <a:solidFill>
            <a:schemeClr val="tx1"/>
          </a:solidFill>
          <a:latin typeface="+mn-lt"/>
          <a:ea typeface="MS PGothic"/>
          <a:cs typeface="MS PGothic"/>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js.co/#docs" TargetMode="External"/><Relationship Id="rId2" Type="http://schemas.openxmlformats.org/officeDocument/2006/relationships/hyperlink" Target="https://expressjs.com/en/guide/routing.html" TargetMode="External"/><Relationship Id="rId1" Type="http://schemas.openxmlformats.org/officeDocument/2006/relationships/slideLayout" Target="../slideLayouts/slideLayout3.xml"/><Relationship Id="rId4" Type="http://schemas.openxmlformats.org/officeDocument/2006/relationships/hyperlink" Target="https://nodejs.org/docs/latest-v16.x/api/"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59631" y="765284"/>
            <a:ext cx="6624736" cy="1569660"/>
          </a:xfrm>
          <a:prstGeom prst="rect">
            <a:avLst/>
          </a:prstGeom>
          <a:noFill/>
        </p:spPr>
        <p:txBody>
          <a:bodyPr wrap="square" rtlCol="0">
            <a:spAutoFit/>
          </a:bodyPr>
          <a:lstStyle/>
          <a:p>
            <a:pPr algn="ctr"/>
            <a:r>
              <a:rPr lang="en-US" sz="3000" dirty="0">
                <a:solidFill>
                  <a:srgbClr val="FF0000"/>
                </a:solidFill>
                <a:latin typeface="Arial Black" pitchFamily="34" charset="0"/>
              </a:rPr>
              <a:t>Back End Engineering-I Project</a:t>
            </a:r>
          </a:p>
          <a:p>
            <a:pPr algn="ctr"/>
            <a:r>
              <a:rPr lang="en-US" sz="3600" dirty="0">
                <a:solidFill>
                  <a:srgbClr val="002060"/>
                </a:solidFill>
                <a:latin typeface="Arial Black" pitchFamily="34" charset="0"/>
              </a:rPr>
              <a:t>CABBIEZ</a:t>
            </a:r>
          </a:p>
        </p:txBody>
      </p:sp>
      <p:sp>
        <p:nvSpPr>
          <p:cNvPr id="5" name="TextBox 4"/>
          <p:cNvSpPr txBox="1"/>
          <p:nvPr/>
        </p:nvSpPr>
        <p:spPr>
          <a:xfrm>
            <a:off x="3275856" y="4653136"/>
            <a:ext cx="255198" cy="954107"/>
          </a:xfrm>
          <a:prstGeom prst="rect">
            <a:avLst/>
          </a:prstGeom>
          <a:noFill/>
        </p:spPr>
        <p:txBody>
          <a:bodyPr wrap="none" rtlCol="0">
            <a:spAutoFit/>
          </a:bodyPr>
          <a:lstStyle/>
          <a:p>
            <a:r>
              <a:rPr lang="en-US" sz="2000" dirty="0">
                <a:latin typeface="Times New Roman" pitchFamily="18" charset="0"/>
                <a:cs typeface="Times New Roman" pitchFamily="18" charset="0"/>
              </a:rPr>
              <a:t>:</a:t>
            </a:r>
          </a:p>
          <a:p>
            <a:endParaRPr lang="en-US" dirty="0"/>
          </a:p>
          <a:p>
            <a:endParaRPr lang="en-US" dirty="0"/>
          </a:p>
        </p:txBody>
      </p:sp>
      <p:sp>
        <p:nvSpPr>
          <p:cNvPr id="6" name="TextBox 5">
            <a:extLst>
              <a:ext uri="{FF2B5EF4-FFF2-40B4-BE49-F238E27FC236}">
                <a16:creationId xmlns:a16="http://schemas.microsoft.com/office/drawing/2014/main" id="{39596CC0-0544-9FD2-7AFD-B23ECB7AE8F4}"/>
              </a:ext>
            </a:extLst>
          </p:cNvPr>
          <p:cNvSpPr txBox="1"/>
          <p:nvPr/>
        </p:nvSpPr>
        <p:spPr>
          <a:xfrm>
            <a:off x="2195736" y="2224982"/>
            <a:ext cx="4968552" cy="3724096"/>
          </a:xfrm>
          <a:prstGeom prst="rect">
            <a:avLst/>
          </a:prstGeom>
          <a:solidFill>
            <a:schemeClr val="accent6">
              <a:lumMod val="60000"/>
              <a:lumOff val="40000"/>
            </a:schemeClr>
          </a:solidFill>
        </p:spPr>
        <p:txBody>
          <a:bodyPr wrap="square" rtlCol="0">
            <a:spAutoFit/>
          </a:bodyPr>
          <a:lstStyle/>
          <a:p>
            <a:r>
              <a:rPr lang="en-US" sz="2000" dirty="0"/>
              <a:t>Team Details:</a:t>
            </a:r>
          </a:p>
          <a:p>
            <a:r>
              <a:rPr lang="en-US" sz="2000" dirty="0"/>
              <a:t>1.Aniket Singla       2310992100</a:t>
            </a:r>
          </a:p>
          <a:p>
            <a:r>
              <a:rPr lang="en-US" sz="2000" dirty="0"/>
              <a:t>2. Ankit Bansal         2310992106</a:t>
            </a:r>
          </a:p>
          <a:p>
            <a:r>
              <a:rPr lang="en-US" sz="2000" dirty="0"/>
              <a:t>3. Ketan Sharma     2310992120</a:t>
            </a:r>
          </a:p>
          <a:p>
            <a:r>
              <a:rPr lang="en-US" sz="2000" dirty="0"/>
              <a:t>4. Vihaan Chawla    2310991319</a:t>
            </a:r>
          </a:p>
          <a:p>
            <a:endParaRPr lang="en-US" sz="2000" dirty="0"/>
          </a:p>
          <a:p>
            <a:endParaRPr lang="en-US" sz="2000" dirty="0"/>
          </a:p>
          <a:p>
            <a:endParaRPr lang="en-US" sz="2000" dirty="0"/>
          </a:p>
          <a:p>
            <a:r>
              <a:rPr lang="en-US" sz="2000" dirty="0">
                <a:latin typeface="Times New Roman" pitchFamily="18" charset="0"/>
                <a:cs typeface="Times New Roman" pitchFamily="18" charset="0"/>
              </a:rPr>
              <a:t>     Faculty Coordinator: Dr. </a:t>
            </a:r>
            <a:r>
              <a:rPr lang="en-US" sz="2000" dirty="0" err="1">
                <a:latin typeface="Times New Roman" pitchFamily="18" charset="0"/>
                <a:cs typeface="Times New Roman" pitchFamily="18" charset="0"/>
              </a:rPr>
              <a:t>Kirandeep</a:t>
            </a:r>
            <a:r>
              <a:rPr lang="en-US" sz="2000" dirty="0">
                <a:latin typeface="Times New Roman" pitchFamily="18" charset="0"/>
                <a:cs typeface="Times New Roman" pitchFamily="18" charset="0"/>
              </a:rPr>
              <a:t> Singh</a:t>
            </a:r>
            <a:endParaRPr lang="en-US" sz="2000" dirty="0">
              <a:solidFill>
                <a:schemeClr val="bg1"/>
              </a:solidFill>
            </a:endParaRPr>
          </a:p>
          <a:p>
            <a:endParaRPr lang="en-US" sz="2000" dirty="0"/>
          </a:p>
          <a:p>
            <a:endParaRPr lang="en-US" dirty="0">
              <a:solidFill>
                <a:schemeClr val="bg1"/>
              </a:solidFill>
            </a:endParaRPr>
          </a:p>
          <a:p>
            <a:endParaRPr lang="en-US" dirty="0">
              <a:solidFill>
                <a:schemeClr val="bg1"/>
              </a:solidFill>
            </a:endParaRPr>
          </a:p>
        </p:txBody>
      </p:sp>
      <p:sp>
        <p:nvSpPr>
          <p:cNvPr id="9" name="TextBox 8"/>
          <p:cNvSpPr txBox="1"/>
          <p:nvPr/>
        </p:nvSpPr>
        <p:spPr>
          <a:xfrm>
            <a:off x="1098452" y="5918286"/>
            <a:ext cx="6947095" cy="707886"/>
          </a:xfrm>
          <a:prstGeom prst="rect">
            <a:avLst/>
          </a:prstGeom>
          <a:noFill/>
        </p:spPr>
        <p:txBody>
          <a:bodyPr wrap="none" rtlCol="0">
            <a:spAutoFit/>
          </a:bodyPr>
          <a:lstStyle/>
          <a:p>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Institute of Engineering and Technology, </a:t>
            </a:r>
          </a:p>
          <a:p>
            <a:pPr algn="ctr"/>
            <a:r>
              <a:rPr lang="en-US" sz="2000" b="1" dirty="0" err="1">
                <a:solidFill>
                  <a:srgbClr val="FF0000"/>
                </a:solidFill>
                <a:latin typeface="Times New Roman" pitchFamily="18" charset="0"/>
                <a:cs typeface="Times New Roman" pitchFamily="18" charset="0"/>
              </a:rPr>
              <a:t>Chitkara</a:t>
            </a:r>
            <a:r>
              <a:rPr lang="en-US" sz="2000" b="1" dirty="0">
                <a:solidFill>
                  <a:srgbClr val="FF0000"/>
                </a:solidFill>
                <a:latin typeface="Times New Roman" pitchFamily="18" charset="0"/>
                <a:cs typeface="Times New Roman" pitchFamily="18" charset="0"/>
              </a:rPr>
              <a:t> University, Punjab</a:t>
            </a:r>
          </a:p>
        </p:txBody>
      </p:sp>
    </p:spTree>
  </p:cSld>
  <p:clrMapOvr>
    <a:masterClrMapping/>
  </p:clrMapOvr>
  <p:transition advTm="4000">
    <p:cu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AD14A1B-2954-B51E-8A99-5B7476D519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98952" y="3717032"/>
            <a:ext cx="5940152" cy="2376264"/>
          </a:xfrm>
          <a:prstGeom prst="rect">
            <a:avLst/>
          </a:prstGeom>
        </p:spPr>
      </p:pic>
      <p:pic>
        <p:nvPicPr>
          <p:cNvPr id="4" name="Picture 3">
            <a:extLst>
              <a:ext uri="{FF2B5EF4-FFF2-40B4-BE49-F238E27FC236}">
                <a16:creationId xmlns:a16="http://schemas.microsoft.com/office/drawing/2014/main" id="{85ACCFB0-0FBD-7E51-3F02-8DF0ADBB9C5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80729"/>
            <a:ext cx="4572000" cy="2592288"/>
          </a:xfrm>
          <a:prstGeom prst="rect">
            <a:avLst/>
          </a:prstGeom>
        </p:spPr>
      </p:pic>
      <p:sp>
        <p:nvSpPr>
          <p:cNvPr id="2" name="TextBox 1">
            <a:extLst>
              <a:ext uri="{FF2B5EF4-FFF2-40B4-BE49-F238E27FC236}">
                <a16:creationId xmlns:a16="http://schemas.microsoft.com/office/drawing/2014/main" id="{8AA55096-3526-3E97-337A-7F9862DDF672}"/>
              </a:ext>
            </a:extLst>
          </p:cNvPr>
          <p:cNvSpPr txBox="1"/>
          <p:nvPr/>
        </p:nvSpPr>
        <p:spPr>
          <a:xfrm>
            <a:off x="683568" y="4005064"/>
            <a:ext cx="1264851" cy="646331"/>
          </a:xfrm>
          <a:prstGeom prst="rect">
            <a:avLst/>
          </a:prstGeom>
          <a:noFill/>
        </p:spPr>
        <p:txBody>
          <a:bodyPr wrap="square" rtlCol="0">
            <a:spAutoFit/>
          </a:bodyPr>
          <a:lstStyle/>
          <a:p>
            <a:r>
              <a:rPr lang="en-IN" dirty="0"/>
              <a:t>Sign-In Page</a:t>
            </a:r>
          </a:p>
        </p:txBody>
      </p:sp>
      <p:sp>
        <p:nvSpPr>
          <p:cNvPr id="3" name="TextBox 2">
            <a:extLst>
              <a:ext uri="{FF2B5EF4-FFF2-40B4-BE49-F238E27FC236}">
                <a16:creationId xmlns:a16="http://schemas.microsoft.com/office/drawing/2014/main" id="{D38AB496-5F5E-BBB8-B6D8-2818E01A25F5}"/>
              </a:ext>
            </a:extLst>
          </p:cNvPr>
          <p:cNvSpPr txBox="1"/>
          <p:nvPr/>
        </p:nvSpPr>
        <p:spPr>
          <a:xfrm>
            <a:off x="4283968" y="6093296"/>
            <a:ext cx="1296143" cy="646331"/>
          </a:xfrm>
          <a:prstGeom prst="rect">
            <a:avLst/>
          </a:prstGeom>
          <a:noFill/>
        </p:spPr>
        <p:txBody>
          <a:bodyPr wrap="square" rtlCol="0">
            <a:spAutoFit/>
          </a:bodyPr>
          <a:lstStyle/>
          <a:p>
            <a:r>
              <a:rPr lang="en-IN"/>
              <a:t>Sign Up Page</a:t>
            </a:r>
            <a:endParaRPr lang="en-IN" dirty="0"/>
          </a:p>
        </p:txBody>
      </p:sp>
    </p:spTree>
    <p:extLst>
      <p:ext uri="{BB962C8B-B14F-4D97-AF65-F5344CB8AC3E}">
        <p14:creationId xmlns:p14="http://schemas.microsoft.com/office/powerpoint/2010/main" val="17225066"/>
      </p:ext>
    </p:extLst>
  </p:cSld>
  <p:clrMapOvr>
    <a:masterClrMapping/>
  </p:clrMapOvr>
  <p:transition advTm="4000">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BC09150-01DB-9BAE-2B4A-BDC4B32C3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5896" y="3645023"/>
            <a:ext cx="5148064" cy="2592289"/>
          </a:xfrm>
          <a:prstGeom prst="rect">
            <a:avLst/>
          </a:prstGeom>
        </p:spPr>
      </p:pic>
      <p:pic>
        <p:nvPicPr>
          <p:cNvPr id="2" name="Picture 1">
            <a:extLst>
              <a:ext uri="{FF2B5EF4-FFF2-40B4-BE49-F238E27FC236}">
                <a16:creationId xmlns:a16="http://schemas.microsoft.com/office/drawing/2014/main" id="{FA72984A-35DB-FEC2-1052-037F3FC47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908720"/>
            <a:ext cx="5580112" cy="2736303"/>
          </a:xfrm>
          <a:prstGeom prst="rect">
            <a:avLst/>
          </a:prstGeom>
        </p:spPr>
      </p:pic>
      <p:sp>
        <p:nvSpPr>
          <p:cNvPr id="5" name="TextBox 4">
            <a:extLst>
              <a:ext uri="{FF2B5EF4-FFF2-40B4-BE49-F238E27FC236}">
                <a16:creationId xmlns:a16="http://schemas.microsoft.com/office/drawing/2014/main" id="{B8B91E8B-13AD-4ECA-322C-6E566488C76B}"/>
              </a:ext>
            </a:extLst>
          </p:cNvPr>
          <p:cNvSpPr txBox="1"/>
          <p:nvPr/>
        </p:nvSpPr>
        <p:spPr>
          <a:xfrm>
            <a:off x="822382" y="3834029"/>
            <a:ext cx="1944216" cy="646331"/>
          </a:xfrm>
          <a:prstGeom prst="rect">
            <a:avLst/>
          </a:prstGeom>
          <a:noFill/>
        </p:spPr>
        <p:txBody>
          <a:bodyPr wrap="square" rtlCol="0">
            <a:spAutoFit/>
          </a:bodyPr>
          <a:lstStyle/>
          <a:p>
            <a:r>
              <a:rPr lang="en-IN" dirty="0" err="1"/>
              <a:t>Cabbiez</a:t>
            </a:r>
            <a:r>
              <a:rPr lang="en-IN" dirty="0"/>
              <a:t> Home</a:t>
            </a:r>
          </a:p>
          <a:p>
            <a:r>
              <a:rPr lang="en-IN" dirty="0"/>
              <a:t>Page</a:t>
            </a:r>
          </a:p>
        </p:txBody>
      </p:sp>
      <p:sp>
        <p:nvSpPr>
          <p:cNvPr id="6" name="TextBox 5">
            <a:extLst>
              <a:ext uri="{FF2B5EF4-FFF2-40B4-BE49-F238E27FC236}">
                <a16:creationId xmlns:a16="http://schemas.microsoft.com/office/drawing/2014/main" id="{39326F99-AE0F-2D6B-20DC-763F680D2E65}"/>
              </a:ext>
            </a:extLst>
          </p:cNvPr>
          <p:cNvSpPr txBox="1"/>
          <p:nvPr/>
        </p:nvSpPr>
        <p:spPr>
          <a:xfrm>
            <a:off x="5796136" y="6298865"/>
            <a:ext cx="1656183" cy="369332"/>
          </a:xfrm>
          <a:prstGeom prst="rect">
            <a:avLst/>
          </a:prstGeom>
          <a:noFill/>
        </p:spPr>
        <p:txBody>
          <a:bodyPr wrap="square" rtlCol="0">
            <a:spAutoFit/>
          </a:bodyPr>
          <a:lstStyle/>
          <a:p>
            <a:r>
              <a:rPr lang="en-IN"/>
              <a:t>Book A Cab</a:t>
            </a:r>
            <a:endParaRPr lang="en-IN" dirty="0"/>
          </a:p>
        </p:txBody>
      </p:sp>
    </p:spTree>
    <p:extLst>
      <p:ext uri="{BB962C8B-B14F-4D97-AF65-F5344CB8AC3E}">
        <p14:creationId xmlns:p14="http://schemas.microsoft.com/office/powerpoint/2010/main" val="3071537262"/>
      </p:ext>
    </p:extLst>
  </p:cSld>
  <p:clrMapOvr>
    <a:masterClrMapping/>
  </p:clrMapOvr>
  <p:transition advTm="4000">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1F49F-E2E6-DA86-5260-DA46060C8D00}"/>
              </a:ext>
            </a:extLst>
          </p:cNvPr>
          <p:cNvSpPr>
            <a:spLocks noGrp="1"/>
          </p:cNvSpPr>
          <p:nvPr>
            <p:ph type="title"/>
          </p:nvPr>
        </p:nvSpPr>
        <p:spPr/>
        <p:txBody>
          <a:bodyPr/>
          <a:lstStyle/>
          <a:p>
            <a:pPr algn="l"/>
            <a:r>
              <a:rPr lang="en-US" sz="3400" dirty="0">
                <a:latin typeface="Times New Roman" pitchFamily="18" charset="0"/>
                <a:cs typeface="Times New Roman" pitchFamily="18" charset="0"/>
              </a:rPr>
              <a:t>Conclusion</a:t>
            </a:r>
            <a:endParaRPr lang="en-IN" sz="3400" dirty="0"/>
          </a:p>
        </p:txBody>
      </p:sp>
      <p:sp>
        <p:nvSpPr>
          <p:cNvPr id="3" name="Content Placeholder 2">
            <a:extLst>
              <a:ext uri="{FF2B5EF4-FFF2-40B4-BE49-F238E27FC236}">
                <a16:creationId xmlns:a16="http://schemas.microsoft.com/office/drawing/2014/main" id="{15554687-3650-3945-FC00-6AAD3D05F78C}"/>
              </a:ext>
            </a:extLst>
          </p:cNvPr>
          <p:cNvSpPr>
            <a:spLocks noGrp="1"/>
          </p:cNvSpPr>
          <p:nvPr>
            <p:ph idx="1"/>
          </p:nvPr>
        </p:nvSpPr>
        <p:spPr>
          <a:xfrm>
            <a:off x="395536" y="1166018"/>
            <a:ext cx="8229600" cy="4525963"/>
          </a:xfrm>
        </p:spPr>
        <p:txBody>
          <a:bodyPr/>
          <a:lstStyle/>
          <a:p>
            <a:pPr marL="0" indent="0">
              <a:buNone/>
            </a:pPr>
            <a:r>
              <a:rPr lang="en-US" sz="2000" b="1" dirty="0"/>
              <a:t>KEY POINTS:</a:t>
            </a:r>
          </a:p>
          <a:p>
            <a:pPr marL="0" indent="0">
              <a:buNone/>
            </a:pPr>
            <a:r>
              <a:rPr lang="en-US" sz="2000" b="1" dirty="0"/>
              <a:t>1. Robust Backend</a:t>
            </a:r>
            <a:r>
              <a:rPr lang="en-US" sz="2000" dirty="0"/>
              <a:t>: Developed using Express.js, the backend ensures efficient routing, middleware use, and structured error handling for smooth server-side operations.</a:t>
            </a:r>
          </a:p>
          <a:p>
            <a:pPr marL="0" indent="0">
              <a:buNone/>
            </a:pPr>
            <a:r>
              <a:rPr lang="en-US" sz="2000" b="1" dirty="0"/>
              <a:t>2. Responsive Frontend</a:t>
            </a:r>
            <a:r>
              <a:rPr lang="en-US" sz="2000" dirty="0"/>
              <a:t>: EJS templates with modern CSS create an intuitive and adaptive user interface.</a:t>
            </a:r>
          </a:p>
          <a:p>
            <a:pPr marL="0" indent="0">
              <a:buNone/>
            </a:pPr>
            <a:r>
              <a:rPr lang="en-US" sz="2000" b="1" dirty="0"/>
              <a:t>3. Data Persistence</a:t>
            </a:r>
            <a:r>
              <a:rPr lang="en-US" sz="2000" dirty="0"/>
              <a:t>: Integration with MongoDB Compass ensures secure and scalable data storage for user profiles, cab details, and bookings</a:t>
            </a:r>
          </a:p>
          <a:p>
            <a:pPr marL="0" indent="0">
              <a:buNone/>
            </a:pPr>
            <a:r>
              <a:rPr lang="en-US" sz="2000" b="1" dirty="0"/>
              <a:t>4. User Experience</a:t>
            </a:r>
            <a:r>
              <a:rPr lang="en-US" sz="2000" dirty="0"/>
              <a:t>: Both riders and administrators are offered tailored features such as cab selection, real-time booking status, and ride history, improving usability and accessibility.</a:t>
            </a:r>
          </a:p>
          <a:p>
            <a:pPr marL="0" indent="0">
              <a:buNone/>
            </a:pPr>
            <a:r>
              <a:rPr lang="en-US" sz="2000" b="1" dirty="0"/>
              <a:t>5. Scalable Architecture</a:t>
            </a:r>
            <a:r>
              <a:rPr lang="en-US" sz="2000" dirty="0"/>
              <a:t>: Leveraging Node.js’s non-blocking I/O and modular code structure, the system is ready for scaling and future feature integration..</a:t>
            </a:r>
          </a:p>
        </p:txBody>
      </p:sp>
    </p:spTree>
    <p:extLst>
      <p:ext uri="{BB962C8B-B14F-4D97-AF65-F5344CB8AC3E}">
        <p14:creationId xmlns:p14="http://schemas.microsoft.com/office/powerpoint/2010/main" val="4272805419"/>
      </p:ext>
    </p:extLst>
  </p:cSld>
  <p:clrMapOvr>
    <a:masterClrMapping/>
  </p:clrMapOvr>
  <p:transition advTm="4000">
    <p:cu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E930C-84E1-7541-B300-8CB6CE30D17B}"/>
              </a:ext>
            </a:extLst>
          </p:cNvPr>
          <p:cNvSpPr>
            <a:spLocks noGrp="1"/>
          </p:cNvSpPr>
          <p:nvPr>
            <p:ph type="title"/>
          </p:nvPr>
        </p:nvSpPr>
        <p:spPr/>
        <p:txBody>
          <a:bodyPr/>
          <a:lstStyle/>
          <a:p>
            <a:pPr algn="l"/>
            <a:r>
              <a:rPr lang="en-US" sz="3200" dirty="0">
                <a:latin typeface="Times New Roman" pitchFamily="18" charset="0"/>
                <a:cs typeface="Times New Roman" pitchFamily="18" charset="0"/>
              </a:rPr>
              <a:t>Conclusion</a:t>
            </a:r>
            <a:endParaRPr lang="en-IN" dirty="0"/>
          </a:p>
        </p:txBody>
      </p:sp>
      <p:sp>
        <p:nvSpPr>
          <p:cNvPr id="3" name="Content Placeholder 2">
            <a:extLst>
              <a:ext uri="{FF2B5EF4-FFF2-40B4-BE49-F238E27FC236}">
                <a16:creationId xmlns:a16="http://schemas.microsoft.com/office/drawing/2014/main" id="{C57BC201-0B1C-E91A-8FDD-1CE56397FC3D}"/>
              </a:ext>
            </a:extLst>
          </p:cNvPr>
          <p:cNvSpPr>
            <a:spLocks noGrp="1"/>
          </p:cNvSpPr>
          <p:nvPr>
            <p:ph idx="1"/>
          </p:nvPr>
        </p:nvSpPr>
        <p:spPr>
          <a:xfrm>
            <a:off x="323528" y="1166018"/>
            <a:ext cx="8229600" cy="4525963"/>
          </a:xfrm>
        </p:spPr>
        <p:txBody>
          <a:bodyPr/>
          <a:lstStyle/>
          <a:p>
            <a:pPr marL="0" indent="0">
              <a:buNone/>
            </a:pPr>
            <a:r>
              <a:rPr lang="en-US" sz="2000" b="1" dirty="0"/>
              <a:t>The </a:t>
            </a:r>
            <a:r>
              <a:rPr lang="en-US" sz="2000" b="1" dirty="0" err="1"/>
              <a:t>Cabbiez</a:t>
            </a:r>
            <a:r>
              <a:rPr lang="en-US" sz="2000" b="1" dirty="0"/>
              <a:t> </a:t>
            </a:r>
            <a:r>
              <a:rPr lang="en-US" sz="2000" dirty="0"/>
              <a:t>web application showcases a fully functional full-stack solution built using Node.js, Express.js, EJS, and MongoDB. It addresses common challenges in online cab booking by offering a smooth, user-friendly platform for booking rides efficiently</a:t>
            </a:r>
            <a:r>
              <a:rPr lang="en-US" sz="1600" dirty="0"/>
              <a:t>. </a:t>
            </a:r>
          </a:p>
          <a:p>
            <a:pPr marL="0" indent="0">
              <a:buNone/>
            </a:pPr>
            <a:endParaRPr lang="en-US" sz="1600" dirty="0"/>
          </a:p>
          <a:p>
            <a:pPr marL="0" indent="0">
              <a:buNone/>
            </a:pPr>
            <a:r>
              <a:rPr lang="en-US" sz="2000" dirty="0"/>
              <a:t>Future Enhancements:</a:t>
            </a:r>
          </a:p>
          <a:p>
            <a:pPr marL="0" indent="0">
              <a:buNone/>
            </a:pPr>
            <a:r>
              <a:rPr lang="en-US" sz="2000" dirty="0"/>
              <a:t> • Real-time cab tracking using Web Sockets </a:t>
            </a:r>
          </a:p>
          <a:p>
            <a:pPr marL="0" indent="0">
              <a:buNone/>
            </a:pPr>
            <a:r>
              <a:rPr lang="en-US" sz="2000" dirty="0"/>
              <a:t> • Driver-side dashboard with location and ride status</a:t>
            </a:r>
          </a:p>
          <a:p>
            <a:pPr marL="0" indent="0">
              <a:buNone/>
            </a:pPr>
            <a:r>
              <a:rPr lang="en-US" sz="2000" dirty="0"/>
              <a:t> • Mobile app version for on-the-go booking </a:t>
            </a:r>
          </a:p>
          <a:p>
            <a:pPr marL="0" indent="0">
              <a:buNone/>
            </a:pPr>
            <a:r>
              <a:rPr lang="en-US" sz="2000" dirty="0"/>
              <a:t> • Payment gateway integration for fare processing</a:t>
            </a:r>
          </a:p>
          <a:p>
            <a:pPr marL="0" indent="0">
              <a:buNone/>
            </a:pPr>
            <a:r>
              <a:rPr lang="en-US" sz="2000" dirty="0"/>
              <a:t> • Admin analytics for trip monitoring and user insights</a:t>
            </a:r>
          </a:p>
          <a:p>
            <a:pPr marL="0" indent="0">
              <a:buNone/>
            </a:pPr>
            <a:endParaRPr lang="en-US" sz="1600" dirty="0"/>
          </a:p>
          <a:p>
            <a:pPr marL="0" indent="0">
              <a:buNone/>
            </a:pPr>
            <a:r>
              <a:rPr lang="en-US" sz="1600" dirty="0"/>
              <a:t> </a:t>
            </a:r>
            <a:r>
              <a:rPr lang="en-US" sz="2000" b="1" dirty="0"/>
              <a:t>The </a:t>
            </a:r>
            <a:r>
              <a:rPr lang="en-US" sz="2000" b="1" dirty="0" err="1"/>
              <a:t>Cabbiez</a:t>
            </a:r>
            <a:r>
              <a:rPr lang="en-US" sz="2000" b="1" dirty="0"/>
              <a:t> </a:t>
            </a:r>
            <a:r>
              <a:rPr lang="en-US" sz="2000" dirty="0"/>
              <a:t>project stands as a practical, scalable solution in the transportation sector, while also exemplifying modern web development techniques, including modular Express routing, EJS templating, and efficient use of MongoDB.</a:t>
            </a:r>
          </a:p>
        </p:txBody>
      </p:sp>
    </p:spTree>
    <p:extLst>
      <p:ext uri="{BB962C8B-B14F-4D97-AF65-F5344CB8AC3E}">
        <p14:creationId xmlns:p14="http://schemas.microsoft.com/office/powerpoint/2010/main" val="755265243"/>
      </p:ext>
    </p:extLst>
  </p:cSld>
  <p:clrMapOvr>
    <a:masterClrMapping/>
  </p:clrMapOvr>
  <p:transition advTm="4000">
    <p:cu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References/Links used</a:t>
            </a:r>
          </a:p>
        </p:txBody>
      </p:sp>
      <p:sp>
        <p:nvSpPr>
          <p:cNvPr id="3" name="Rectangle 2"/>
          <p:cNvSpPr/>
          <p:nvPr/>
        </p:nvSpPr>
        <p:spPr>
          <a:xfrm>
            <a:off x="455672" y="1009173"/>
            <a:ext cx="8136904" cy="5016758"/>
          </a:xfrm>
          <a:prstGeom prst="rect">
            <a:avLst/>
          </a:prstGeom>
        </p:spPr>
        <p:txBody>
          <a:bodyPr wrap="square">
            <a:spAutoFit/>
          </a:bodyPr>
          <a:lstStyle/>
          <a:p>
            <a:pPr>
              <a:buFont typeface="Arial" pitchFamily="34" charset="0"/>
              <a:buChar char="•"/>
            </a:pPr>
            <a:endParaRPr lang="en-US" sz="2000" dirty="0">
              <a:latin typeface="Times New Roman" pitchFamily="18" charset="0"/>
              <a:cs typeface="Times New Roman" pitchFamily="18" charset="0"/>
            </a:endParaRPr>
          </a:p>
          <a:p>
            <a:r>
              <a:rPr lang="en-IN" sz="2000" dirty="0"/>
              <a:t>References Express.js Documentation. (2023). Express.js Guide. </a:t>
            </a:r>
            <a:r>
              <a:rPr lang="en-IN" sz="2000" dirty="0">
                <a:hlinkClick r:id="rId2"/>
              </a:rPr>
              <a:t>https://expressjs.com/en/guide/routing.html</a:t>
            </a:r>
            <a:endParaRPr lang="en-IN" sz="2000" dirty="0"/>
          </a:p>
          <a:p>
            <a:r>
              <a:rPr lang="en-IN" sz="2000" dirty="0"/>
              <a:t> MongoDB Documentation. (2023). MongoDB Manual. https://docs.mongodb.com/manual/</a:t>
            </a:r>
          </a:p>
          <a:p>
            <a:r>
              <a:rPr lang="en-IN" sz="2000" dirty="0"/>
              <a:t> EJS Documentation. (2023). Embedded JavaScript templating. </a:t>
            </a:r>
            <a:r>
              <a:rPr lang="en-IN" sz="2000" dirty="0">
                <a:hlinkClick r:id="rId3"/>
              </a:rPr>
              <a:t>https://ejs.co/#docs</a:t>
            </a:r>
            <a:endParaRPr lang="en-IN" sz="2000" dirty="0"/>
          </a:p>
          <a:p>
            <a:r>
              <a:rPr lang="en-IN" sz="2000" dirty="0"/>
              <a:t> Node.js Documentation. (2023). Node.js v16 Documentation. </a:t>
            </a:r>
            <a:r>
              <a:rPr lang="en-IN" sz="2000" dirty="0">
                <a:hlinkClick r:id="rId4"/>
              </a:rPr>
              <a:t>https://nodejs.org/docs/latest-v16.x/api/</a:t>
            </a:r>
            <a:endParaRPr lang="en-IN" sz="2000" dirty="0"/>
          </a:p>
          <a:p>
            <a:endParaRPr lang="en-IN" sz="2000" dirty="0"/>
          </a:p>
          <a:p>
            <a:r>
              <a:rPr lang="en-IN" sz="2000" dirty="0"/>
              <a:t> Brown, E. (2019). Web Development with Node and Express: Leveraging the JavaScript Stack. O'Reilly Media. Dayley, B. (2018). Node.js, MongoDB and Angular Web Development. Addison-Wesley Professional. Stack Overflow Community-driven solutions and troubleshooting tips for Node.js, Express, and MongoDB issues.</a:t>
            </a:r>
          </a:p>
          <a:p>
            <a:r>
              <a:rPr lang="en-IN" sz="2000" dirty="0"/>
              <a:t> </a:t>
            </a:r>
            <a:r>
              <a:rPr lang="en-US" sz="2000" dirty="0"/>
              <a:t>https://stackoverflow.com/</a:t>
            </a:r>
            <a:endParaRPr lang="en-US" sz="2000" dirty="0">
              <a:latin typeface="Times New Roman" pitchFamily="18" charset="0"/>
              <a:cs typeface="Times New Roman" pitchFamily="18" charset="0"/>
            </a:endParaRPr>
          </a:p>
        </p:txBody>
      </p:sp>
      <p:sp>
        <p:nvSpPr>
          <p:cNvPr id="5" name="Rectangle 2">
            <a:extLst>
              <a:ext uri="{FF2B5EF4-FFF2-40B4-BE49-F238E27FC236}">
                <a16:creationId xmlns:a16="http://schemas.microsoft.com/office/drawing/2014/main" id="{2AC9D8AA-FC25-5901-C3D4-E0F0331FE455}"/>
              </a:ext>
            </a:extLst>
          </p:cNvPr>
          <p:cNvSpPr>
            <a:spLocks noChangeArrowheads="1"/>
          </p:cNvSpPr>
          <p:nvPr/>
        </p:nvSpPr>
        <p:spPr bwMode="auto">
          <a:xfrm rot="10800000" flipV="1">
            <a:off x="455672" y="2311696"/>
            <a:ext cx="885596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cSld>
  <p:clrMapOvr>
    <a:masterClrMapping/>
  </p:clrMapOvr>
  <p:transition advTm="4000">
    <p:cu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AutoShape 4"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2" name="AutoShape 8" descr="Download The Best Thank You Slide For PPT Presentation"/>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4" name="Picture 10" descr="Thank you cards Images | Free Vectors, Stock Photos &amp; PSD"/>
          <p:cNvPicPr>
            <a:picLocks noChangeAspect="1" noChangeArrowheads="1"/>
          </p:cNvPicPr>
          <p:nvPr/>
        </p:nvPicPr>
        <p:blipFill>
          <a:blip r:embed="rId2" cstate="print"/>
          <a:srcRect/>
          <a:stretch>
            <a:fillRect/>
          </a:stretch>
        </p:blipFill>
        <p:spPr bwMode="auto">
          <a:xfrm>
            <a:off x="0" y="857232"/>
            <a:ext cx="9144000" cy="5786478"/>
          </a:xfrm>
          <a:prstGeom prst="rect">
            <a:avLst/>
          </a:prstGeom>
          <a:noFill/>
        </p:spPr>
      </p:pic>
    </p:spTree>
  </p:cSld>
  <p:clrMapOvr>
    <a:masterClrMapping/>
  </p:clrMapOvr>
  <p:transition advTm="4000">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b="1" dirty="0">
                <a:latin typeface="Times New Roman" pitchFamily="18" charset="0"/>
                <a:cs typeface="Times New Roman" pitchFamily="18" charset="0"/>
              </a:rPr>
              <a:t>Table of Contents</a:t>
            </a:r>
            <a:endParaRPr lang="en-US" b="1" dirty="0">
              <a:latin typeface="Times New Roman" pitchFamily="18" charset="0"/>
              <a:cs typeface="Times New Roman" pitchFamily="18" charset="0"/>
            </a:endParaRPr>
          </a:p>
        </p:txBody>
      </p:sp>
      <p:sp>
        <p:nvSpPr>
          <p:cNvPr id="3" name="TextBox 2"/>
          <p:cNvSpPr txBox="1"/>
          <p:nvPr/>
        </p:nvSpPr>
        <p:spPr>
          <a:xfrm>
            <a:off x="467544" y="1124744"/>
            <a:ext cx="6912768" cy="4401205"/>
          </a:xfrm>
          <a:prstGeom prst="rect">
            <a:avLst/>
          </a:prstGeom>
          <a:noFill/>
        </p:spPr>
        <p:txBody>
          <a:bodyPr wrap="square" rtlCol="0">
            <a:spAutoFit/>
          </a:bodyPr>
          <a:lstStyle/>
          <a:p>
            <a:pPr>
              <a:buFont typeface="Arial" pitchFamily="34" charset="0"/>
              <a:buChar char="•"/>
            </a:pPr>
            <a:r>
              <a:rPr lang="en-US" sz="2800" dirty="0">
                <a:latin typeface="Times New Roman" pitchFamily="18" charset="0"/>
                <a:cs typeface="Times New Roman" pitchFamily="18" charset="0"/>
              </a:rPr>
              <a:t>Introduction</a:t>
            </a:r>
          </a:p>
          <a:p>
            <a:pPr>
              <a:buFont typeface="Arial" pitchFamily="34" charset="0"/>
              <a:buChar char="•"/>
            </a:pPr>
            <a:r>
              <a:rPr lang="en-US" sz="2800" dirty="0">
                <a:latin typeface="Times New Roman" pitchFamily="18" charset="0"/>
                <a:cs typeface="Times New Roman" pitchFamily="18" charset="0"/>
              </a:rPr>
              <a:t>Problem Statement</a:t>
            </a:r>
          </a:p>
          <a:p>
            <a:pPr>
              <a:buFont typeface="Arial" pitchFamily="34" charset="0"/>
              <a:buChar char="•"/>
            </a:pPr>
            <a:r>
              <a:rPr lang="en-US" sz="2800" dirty="0">
                <a:latin typeface="Times New Roman" pitchFamily="18" charset="0"/>
                <a:cs typeface="Times New Roman" pitchFamily="18" charset="0"/>
              </a:rPr>
              <a:t>Technical Details</a:t>
            </a:r>
          </a:p>
          <a:p>
            <a:pPr>
              <a:buFont typeface="Arial" pitchFamily="34" charset="0"/>
              <a:buChar char="•"/>
            </a:pPr>
            <a:r>
              <a:rPr lang="en-US" sz="2800" dirty="0">
                <a:latin typeface="Times New Roman" pitchFamily="18" charset="0"/>
                <a:cs typeface="Times New Roman" pitchFamily="18" charset="0"/>
              </a:rPr>
              <a:t>Key Features </a:t>
            </a:r>
          </a:p>
          <a:p>
            <a:pPr>
              <a:buFont typeface="Arial" pitchFamily="34" charset="0"/>
              <a:buChar char="•"/>
            </a:pPr>
            <a:r>
              <a:rPr lang="en-US" sz="2800" dirty="0">
                <a:latin typeface="Times New Roman" pitchFamily="18" charset="0"/>
                <a:cs typeface="Times New Roman" pitchFamily="18" charset="0"/>
              </a:rPr>
              <a:t>Project Highlights</a:t>
            </a:r>
          </a:p>
          <a:p>
            <a:pPr>
              <a:buFont typeface="Arial" pitchFamily="34" charset="0"/>
              <a:buChar char="•"/>
            </a:pPr>
            <a:r>
              <a:rPr lang="en-US" sz="2800" dirty="0">
                <a:latin typeface="Times New Roman" pitchFamily="18" charset="0"/>
                <a:cs typeface="Times New Roman" pitchFamily="18" charset="0"/>
              </a:rPr>
              <a:t>Bonus Feature</a:t>
            </a:r>
          </a:p>
          <a:p>
            <a:pPr>
              <a:buFont typeface="Arial" pitchFamily="34" charset="0"/>
              <a:buChar char="•"/>
            </a:pPr>
            <a:r>
              <a:rPr lang="en-US" sz="2800" dirty="0">
                <a:latin typeface="Times New Roman" pitchFamily="18" charset="0"/>
                <a:cs typeface="Times New Roman" pitchFamily="18" charset="0"/>
              </a:rPr>
              <a:t>Conclusion</a:t>
            </a:r>
          </a:p>
          <a:p>
            <a:pPr>
              <a:buFont typeface="Arial" pitchFamily="34" charset="0"/>
              <a:buChar char="•"/>
            </a:pPr>
            <a:r>
              <a:rPr lang="en-US" sz="2800" dirty="0">
                <a:latin typeface="Times New Roman" pitchFamily="18" charset="0"/>
                <a:cs typeface="Times New Roman" pitchFamily="18" charset="0"/>
              </a:rPr>
              <a:t>References/Links used</a:t>
            </a:r>
          </a:p>
          <a:p>
            <a:pPr>
              <a:buFont typeface="Arial" pitchFamily="34" charset="0"/>
              <a:buChar char="•"/>
            </a:pPr>
            <a:endParaRPr lang="en-US" sz="2800" dirty="0">
              <a:latin typeface="Times New Roman" pitchFamily="18" charset="0"/>
              <a:cs typeface="Times New Roman" pitchFamily="18" charset="0"/>
            </a:endParaRPr>
          </a:p>
          <a:p>
            <a:pPr>
              <a:buFont typeface="Arial" pitchFamily="34" charset="0"/>
              <a:buChar char="•"/>
            </a:pPr>
            <a:endParaRPr lang="en-US" sz="2800" dirty="0">
              <a:latin typeface="Times New Roman" pitchFamily="18" charset="0"/>
              <a:cs typeface="Times New Roman" pitchFamily="18" charset="0"/>
            </a:endParaRPr>
          </a:p>
        </p:txBody>
      </p:sp>
    </p:spTree>
  </p:cSld>
  <p:clrMapOvr>
    <a:masterClrMapping/>
  </p:clrMapOvr>
  <p:transition advTm="4000">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Introduction</a:t>
            </a:r>
          </a:p>
        </p:txBody>
      </p:sp>
      <p:sp>
        <p:nvSpPr>
          <p:cNvPr id="3" name="Rectangle 2"/>
          <p:cNvSpPr/>
          <p:nvPr/>
        </p:nvSpPr>
        <p:spPr>
          <a:xfrm>
            <a:off x="179512" y="1012954"/>
            <a:ext cx="8640960" cy="4647426"/>
          </a:xfrm>
          <a:prstGeom prst="rect">
            <a:avLst/>
          </a:prstGeom>
        </p:spPr>
        <p:txBody>
          <a:bodyPr wrap="square">
            <a:spAutoFit/>
          </a:bodyPr>
          <a:lstStyle/>
          <a:p>
            <a:r>
              <a:rPr lang="en-US" sz="3200" dirty="0">
                <a:ln w="0"/>
                <a:effectLst>
                  <a:outerShdw blurRad="38100" dist="19050" dir="2700000" algn="tl" rotWithShape="0">
                    <a:schemeClr val="dk1">
                      <a:alpha val="40000"/>
                    </a:schemeClr>
                  </a:outerShdw>
                </a:effectLst>
                <a:latin typeface="Times New Roman" panose="02020603050405020304" pitchFamily="18" charset="0"/>
                <a:cs typeface="Times New Roman" pitchFamily="18" charset="0"/>
              </a:rPr>
              <a:t>                  	   CABBIEZ</a:t>
            </a:r>
          </a:p>
          <a:p>
            <a:pPr algn="just"/>
            <a:r>
              <a:rPr lang="en-US" sz="2400" dirty="0"/>
              <a:t>In today’s digital era, the need for fast and reliable transportation has driven the rise of online cab booking platforms. Traditional methods of hailing cabs are being replaced by digital solutions that offer real-time tracking, transparent pricing, and ease of use. </a:t>
            </a:r>
            <a:r>
              <a:rPr lang="en-US" sz="2400" dirty="0" err="1"/>
              <a:t>Cabbiez</a:t>
            </a:r>
            <a:r>
              <a:rPr lang="en-US" sz="2400" dirty="0"/>
              <a:t> is a modern web based cab booking platform designed to meet these expectations. It allows users to book rides, track cabs in real time, view available drivers, and get fare estimates through a simple, intuitive interface. Drivers can easily manage ride requests, navigate routes, and monitor earnings. Built with Node.js, Express.js, MongoDB, and EJS, </a:t>
            </a:r>
            <a:r>
              <a:rPr lang="en-US" sz="2400" dirty="0" err="1"/>
              <a:t>Cabbiez</a:t>
            </a:r>
            <a:r>
              <a:rPr lang="en-US" sz="2400" dirty="0"/>
              <a:t> offers a responsive, scalable, and maintainable solution tailored to today’s urban mobility needs</a:t>
            </a:r>
          </a:p>
        </p:txBody>
      </p:sp>
    </p:spTree>
  </p:cSld>
  <p:clrMapOvr>
    <a:masterClrMapping/>
  </p:clrMapOvr>
  <p:transition advTm="4000">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Problem Statement</a:t>
            </a:r>
          </a:p>
        </p:txBody>
      </p:sp>
      <p:sp>
        <p:nvSpPr>
          <p:cNvPr id="3" name="Rectangle 2"/>
          <p:cNvSpPr/>
          <p:nvPr/>
        </p:nvSpPr>
        <p:spPr>
          <a:xfrm>
            <a:off x="395536" y="1196752"/>
            <a:ext cx="8136904" cy="5386090"/>
          </a:xfrm>
          <a:prstGeom prst="rect">
            <a:avLst/>
          </a:prstGeom>
        </p:spPr>
        <p:txBody>
          <a:bodyPr wrap="square">
            <a:spAutoFit/>
          </a:bodyPr>
          <a:lstStyle/>
          <a:p>
            <a:pPr algn="just"/>
            <a:r>
              <a:rPr lang="en-US" sz="3200" b="1" i="0" dirty="0">
                <a:solidFill>
                  <a:schemeClr val="tx1">
                    <a:lumMod val="95000"/>
                    <a:lumOff val="5000"/>
                  </a:schemeClr>
                </a:solidFill>
                <a:effectLst/>
                <a:latin typeface="Times New Roman" panose="02020603050405020304" pitchFamily="18" charset="0"/>
                <a:cs typeface="Times New Roman" panose="02020603050405020304" pitchFamily="18" charset="0"/>
              </a:rPr>
              <a:t>Problem Statement:</a:t>
            </a:r>
            <a:endParaRPr lang="en-US" sz="3200" b="0" i="0" dirty="0">
              <a:solidFill>
                <a:schemeClr val="tx1">
                  <a:lumMod val="95000"/>
                  <a:lumOff val="5000"/>
                </a:schemeClr>
              </a:solidFill>
              <a:effectLst/>
              <a:latin typeface="Times New Roman" panose="02020603050405020304" pitchFamily="18" charset="0"/>
              <a:cs typeface="Times New Roman" panose="02020603050405020304" pitchFamily="18" charset="0"/>
            </a:endParaRPr>
          </a:p>
          <a:p>
            <a:r>
              <a:rPr lang="en-US" sz="2400" dirty="0"/>
              <a:t>Many commuters struggle to find reliable and timely cab services, while drivers face difficulties in finding consistent rides and fair commissions. Existing platforms are often expensive, lack transparency, or fail to provide a user-friendly experience. Our cab booking system </a:t>
            </a:r>
            <a:r>
              <a:rPr lang="en-US" sz="2400" dirty="0">
                <a:latin typeface="Times New Roman" panose="02020603050405020304" pitchFamily="18" charset="0"/>
                <a:cs typeface="Times New Roman" panose="02020603050405020304" pitchFamily="18" charset="0"/>
              </a:rPr>
              <a:t>addresses</a:t>
            </a:r>
            <a:r>
              <a:rPr lang="en-US" sz="2400" dirty="0"/>
              <a:t> these challenges by offering a streamlined, affordable, and secure platform for both passengers and drivers</a:t>
            </a:r>
          </a:p>
          <a:p>
            <a:endParaRPr lang="en-US" sz="2400" dirty="0"/>
          </a:p>
          <a:p>
            <a:r>
              <a:rPr lang="en-US" sz="2400" b="1" dirty="0"/>
              <a:t>1. Limited Availability in Local Areas:</a:t>
            </a:r>
            <a:r>
              <a:rPr lang="en-US" sz="2400" dirty="0"/>
              <a:t> Most cab platforms prioritize urban hotspots, leaving suburban and rural users with fewer or no options.</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A2B90-55BC-856B-0487-80E9211D41AA}"/>
              </a:ext>
            </a:extLst>
          </p:cNvPr>
          <p:cNvSpPr>
            <a:spLocks noGrp="1"/>
          </p:cNvSpPr>
          <p:nvPr>
            <p:ph type="title"/>
          </p:nvPr>
        </p:nvSpPr>
        <p:spPr/>
        <p:txBody>
          <a:bodyPr/>
          <a:lstStyle/>
          <a:p>
            <a:pPr algn="l"/>
            <a:r>
              <a:rPr lang="en-IN" dirty="0"/>
              <a:t>Problem Statement</a:t>
            </a:r>
          </a:p>
        </p:txBody>
      </p:sp>
      <p:sp>
        <p:nvSpPr>
          <p:cNvPr id="3" name="Content Placeholder 2">
            <a:extLst>
              <a:ext uri="{FF2B5EF4-FFF2-40B4-BE49-F238E27FC236}">
                <a16:creationId xmlns:a16="http://schemas.microsoft.com/office/drawing/2014/main" id="{DE8E6676-F153-1814-3111-D7416821A085}"/>
              </a:ext>
            </a:extLst>
          </p:cNvPr>
          <p:cNvSpPr>
            <a:spLocks noGrp="1"/>
          </p:cNvSpPr>
          <p:nvPr>
            <p:ph idx="1"/>
          </p:nvPr>
        </p:nvSpPr>
        <p:spPr/>
        <p:txBody>
          <a:bodyPr/>
          <a:lstStyle/>
          <a:p>
            <a:pPr marL="0" indent="0">
              <a:buNone/>
            </a:pPr>
            <a:r>
              <a:rPr lang="en-US" sz="2400" b="1" dirty="0"/>
              <a:t>2. High Commission Rates:</a:t>
            </a:r>
            <a:r>
              <a:rPr lang="en-US" sz="2400" dirty="0"/>
              <a:t> Drivers are often charged excessive fees by existing platforms, reducing their earnings and affecting service quality.</a:t>
            </a:r>
          </a:p>
          <a:p>
            <a:pPr marL="0" indent="0">
              <a:buNone/>
            </a:pPr>
            <a:r>
              <a:rPr lang="en-US" sz="2400" b="1" dirty="0"/>
              <a:t>3. Inefficient Ride Matching:</a:t>
            </a:r>
            <a:r>
              <a:rPr lang="en-US" sz="2400" dirty="0"/>
              <a:t> Poor algorithmic matching results in delayed pickups and unsatisfied customers.</a:t>
            </a:r>
            <a:r>
              <a:rPr lang="en-US" sz="2400" b="1" dirty="0">
                <a:latin typeface="Times New Roman" panose="02020603050405020304" pitchFamily="18" charset="0"/>
                <a:cs typeface="Times New Roman" panose="02020603050405020304" pitchFamily="18" charset="0"/>
              </a:rPr>
              <a:t> </a:t>
            </a:r>
          </a:p>
          <a:p>
            <a:pPr marL="0" indent="0">
              <a:buNone/>
            </a:pPr>
            <a:r>
              <a:rPr lang="en-US" sz="2400" b="1" dirty="0"/>
              <a:t>4. Complex Booking Interfaces:</a:t>
            </a:r>
            <a:r>
              <a:rPr lang="en-US" sz="2400" dirty="0"/>
              <a:t> Overly complicated apps frustrate users, especially those unfamiliar with technology.</a:t>
            </a:r>
          </a:p>
          <a:p>
            <a:pPr marL="0" indent="0">
              <a:buNone/>
            </a:pPr>
            <a:r>
              <a:rPr lang="en-US" sz="2400" b="1" dirty="0">
                <a:latin typeface="Times New Roman" panose="02020603050405020304" pitchFamily="18" charset="0"/>
                <a:cs typeface="Times New Roman" panose="02020603050405020304" pitchFamily="18" charset="0"/>
              </a:rPr>
              <a:t>5.</a:t>
            </a:r>
            <a:r>
              <a:rPr lang="en-US" sz="2400" b="1" dirty="0"/>
              <a:t> Lack of Customization:</a:t>
            </a:r>
            <a:r>
              <a:rPr lang="en-US" sz="2400" dirty="0"/>
              <a:t> Users cannot set preferences for cab types, drivers, or routes, leading to dissatisfaction.</a:t>
            </a:r>
          </a:p>
          <a:p>
            <a:pPr marL="0" indent="0">
              <a:buNone/>
            </a:pPr>
            <a:r>
              <a:rPr lang="en-US" sz="2400" b="1" dirty="0">
                <a:latin typeface="Times New Roman" panose="02020603050405020304" pitchFamily="18" charset="0"/>
                <a:cs typeface="Times New Roman" panose="02020603050405020304" pitchFamily="18" charset="0"/>
              </a:rPr>
              <a:t>6.</a:t>
            </a:r>
            <a:r>
              <a:rPr lang="en-US" sz="2400" b="1" dirty="0"/>
              <a:t> Security and Privacy Issues:</a:t>
            </a:r>
            <a:r>
              <a:rPr lang="en-US" sz="2400" dirty="0"/>
              <a:t> Inadequate verification processes and data protection measures put users at risk.</a:t>
            </a:r>
            <a:endParaRPr lang="en-US"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434895"/>
      </p:ext>
    </p:extLst>
  </p:cSld>
  <p:clrMapOvr>
    <a:masterClrMapping/>
  </p:clrMapOvr>
  <p:transition advTm="4000">
    <p:cu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Technical Details</a:t>
            </a:r>
          </a:p>
        </p:txBody>
      </p:sp>
      <p:sp>
        <p:nvSpPr>
          <p:cNvPr id="3" name="Rectangle 2"/>
          <p:cNvSpPr/>
          <p:nvPr/>
        </p:nvSpPr>
        <p:spPr>
          <a:xfrm>
            <a:off x="395536" y="1196752"/>
            <a:ext cx="8136904" cy="1077218"/>
          </a:xfrm>
          <a:prstGeom prst="rect">
            <a:avLst/>
          </a:prstGeom>
        </p:spPr>
        <p:txBody>
          <a:bodyPr wrap="square">
            <a:spAutoFit/>
          </a:bodyPr>
          <a:lstStyle/>
          <a:p>
            <a:r>
              <a:rPr lang="en-US" sz="3200" dirty="0">
                <a:latin typeface="Times New Roman" pitchFamily="18" charset="0"/>
                <a:cs typeface="Times New Roman" pitchFamily="18" charset="0"/>
              </a:rPr>
              <a:t> </a:t>
            </a:r>
          </a:p>
          <a:p>
            <a:r>
              <a:rPr lang="en-US" sz="3200" dirty="0">
                <a:latin typeface="Times New Roman" pitchFamily="18" charset="0"/>
                <a:cs typeface="Times New Roman" pitchFamily="18" charset="0"/>
              </a:rPr>
              <a:t>.</a:t>
            </a:r>
          </a:p>
        </p:txBody>
      </p:sp>
      <p:sp>
        <p:nvSpPr>
          <p:cNvPr id="4" name="Rectangle 3"/>
          <p:cNvSpPr/>
          <p:nvPr/>
        </p:nvSpPr>
        <p:spPr>
          <a:xfrm>
            <a:off x="395536" y="553035"/>
            <a:ext cx="8462744" cy="5816977"/>
          </a:xfrm>
          <a:prstGeom prst="rect">
            <a:avLst/>
          </a:prstGeom>
        </p:spPr>
        <p:txBody>
          <a:bodyPr wrap="square">
            <a:spAutoFit/>
          </a:bodyPr>
          <a:lstStyle/>
          <a:p>
            <a:endParaRPr lang="en-US" dirty="0"/>
          </a:p>
          <a:p>
            <a:pPr marL="342900" indent="-342900">
              <a:buAutoNum type="arabicPeriod"/>
            </a:pPr>
            <a:r>
              <a:rPr lang="en-IN" sz="2400" b="1" dirty="0"/>
              <a:t>Node.js – </a:t>
            </a:r>
            <a:r>
              <a:rPr lang="en-IN" sz="2400" dirty="0"/>
              <a:t>Server-side JavaScript runtime.</a:t>
            </a:r>
          </a:p>
          <a:p>
            <a:pPr marL="342900" indent="-342900">
              <a:buAutoNum type="arabicPeriod"/>
            </a:pPr>
            <a:endParaRPr lang="en-IN" sz="2400" dirty="0"/>
          </a:p>
          <a:p>
            <a:r>
              <a:rPr lang="en-IN" sz="2400" dirty="0"/>
              <a:t>2</a:t>
            </a:r>
            <a:r>
              <a:rPr lang="en-IN" sz="2400" b="1" dirty="0"/>
              <a:t>. Express.js – </a:t>
            </a:r>
            <a:r>
              <a:rPr lang="en-IN" sz="2400" dirty="0"/>
              <a:t>Web framework for routing and middleware.</a:t>
            </a:r>
          </a:p>
          <a:p>
            <a:endParaRPr lang="en-IN" sz="2400" dirty="0"/>
          </a:p>
          <a:p>
            <a:r>
              <a:rPr lang="en-IN" sz="2400" dirty="0"/>
              <a:t>3</a:t>
            </a:r>
            <a:r>
              <a:rPr lang="en-IN" sz="2400" b="1" dirty="0"/>
              <a:t>. EJS – </a:t>
            </a:r>
            <a:r>
              <a:rPr lang="en-IN" sz="2400" dirty="0"/>
              <a:t>Templating engine for dynamic HTML generation. </a:t>
            </a:r>
          </a:p>
          <a:p>
            <a:endParaRPr lang="en-IN" sz="2400" dirty="0"/>
          </a:p>
          <a:p>
            <a:r>
              <a:rPr lang="en-IN" sz="2400" b="1" dirty="0"/>
              <a:t>4. MongoDB &amp; MongoDB Compass –</a:t>
            </a:r>
            <a:r>
              <a:rPr lang="en-IN" sz="2400" dirty="0"/>
              <a:t> NoSQL database and its cloud service for storing users, drivers, and booking data. </a:t>
            </a:r>
          </a:p>
          <a:p>
            <a:endParaRPr lang="en-IN" sz="2400" dirty="0"/>
          </a:p>
          <a:p>
            <a:r>
              <a:rPr lang="en-IN" sz="2400" dirty="0"/>
              <a:t>5</a:t>
            </a:r>
            <a:r>
              <a:rPr lang="en-IN" sz="2400" b="1" dirty="0"/>
              <a:t>. Key </a:t>
            </a:r>
            <a:r>
              <a:rPr lang="en-IN" sz="2400" b="1" dirty="0" err="1"/>
              <a:t>npm</a:t>
            </a:r>
            <a:r>
              <a:rPr lang="en-IN" sz="2400" b="1" dirty="0"/>
              <a:t> packages: </a:t>
            </a:r>
          </a:p>
          <a:p>
            <a:r>
              <a:rPr lang="en-IN" sz="2400" b="1" dirty="0"/>
              <a:t>Mongoose </a:t>
            </a:r>
          </a:p>
          <a:p>
            <a:r>
              <a:rPr lang="en-IN" sz="2400" b="1" dirty="0"/>
              <a:t>Express </a:t>
            </a:r>
          </a:p>
          <a:p>
            <a:r>
              <a:rPr lang="en-IN" sz="2400" b="1" dirty="0"/>
              <a:t>Node.js framework </a:t>
            </a:r>
          </a:p>
          <a:p>
            <a:r>
              <a:rPr lang="en-IN" sz="2400" b="1" dirty="0" err="1"/>
              <a:t>NodeMailer</a:t>
            </a:r>
            <a:r>
              <a:rPr lang="en-IN" sz="2400" b="1" dirty="0"/>
              <a:t>  </a:t>
            </a:r>
          </a:p>
          <a:p>
            <a:endParaRPr lang="en-IN" dirty="0">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51520" y="188640"/>
            <a:ext cx="8784976" cy="830997"/>
          </a:xfrm>
          <a:prstGeom prst="rect">
            <a:avLst/>
          </a:prstGeom>
          <a:noFill/>
        </p:spPr>
        <p:txBody>
          <a:bodyPr wrap="square" rtlCol="0">
            <a:spAutoFit/>
          </a:bodyPr>
          <a:lstStyle/>
          <a:p>
            <a:pPr algn="just"/>
            <a:r>
              <a:rPr lang="en-US" sz="2400" b="1" dirty="0">
                <a:latin typeface="Times New Roman" pitchFamily="18" charset="0"/>
                <a:cs typeface="Times New Roman" pitchFamily="18" charset="0"/>
              </a:rPr>
              <a:t>Key Features</a:t>
            </a:r>
          </a:p>
          <a:p>
            <a:pPr algn="just"/>
            <a:endParaRPr lang="en-US" sz="2400" dirty="0">
              <a:latin typeface="Times New Roman" pitchFamily="18" charset="0"/>
              <a:cs typeface="Times New Roman" pitchFamily="18" charset="0"/>
            </a:endParaRPr>
          </a:p>
        </p:txBody>
      </p:sp>
      <p:sp>
        <p:nvSpPr>
          <p:cNvPr id="3" name="Rectangle 1">
            <a:extLst>
              <a:ext uri="{FF2B5EF4-FFF2-40B4-BE49-F238E27FC236}">
                <a16:creationId xmlns:a16="http://schemas.microsoft.com/office/drawing/2014/main" id="{E8659D02-97FC-D4A7-20F5-9F06978A785E}"/>
              </a:ext>
            </a:extLst>
          </p:cNvPr>
          <p:cNvSpPr>
            <a:spLocks noChangeArrowheads="1"/>
          </p:cNvSpPr>
          <p:nvPr/>
        </p:nvSpPr>
        <p:spPr bwMode="auto">
          <a:xfrm>
            <a:off x="105145" y="386080"/>
            <a:ext cx="9071992" cy="6740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None/>
            </a:pPr>
            <a:endParaRPr lang="en-US" sz="2400" b="1" dirty="0"/>
          </a:p>
          <a:p>
            <a:pPr>
              <a:buNone/>
            </a:pPr>
            <a:endParaRPr lang="en-US" sz="2400" b="1" dirty="0"/>
          </a:p>
          <a:p>
            <a:pPr>
              <a:buNone/>
            </a:pPr>
            <a:r>
              <a:rPr lang="en-US" sz="2400" b="1" dirty="0"/>
              <a:t>. Seamless Cab Booking Interface</a:t>
            </a:r>
          </a:p>
          <a:p>
            <a:pPr>
              <a:buFont typeface="Arial" panose="020B0604020202020204" pitchFamily="34" charset="0"/>
              <a:buChar char="•"/>
            </a:pPr>
            <a:r>
              <a:rPr lang="en-US" sz="2400" dirty="0"/>
              <a:t>Users can easily enter their </a:t>
            </a:r>
            <a:r>
              <a:rPr lang="en-US" sz="2400" b="1" dirty="0"/>
              <a:t>email, pick-up, and drop locations</a:t>
            </a:r>
            <a:r>
              <a:rPr lang="en-US" sz="2400" dirty="0"/>
              <a:t>, and choose between available vehicle options (Cab GO, Auto, Moto).</a:t>
            </a:r>
          </a:p>
          <a:p>
            <a:pPr>
              <a:buFont typeface="Arial" panose="020B0604020202020204" pitchFamily="34" charset="0"/>
              <a:buChar char="•"/>
            </a:pPr>
            <a:endParaRPr lang="en-US" sz="2400" dirty="0"/>
          </a:p>
          <a:p>
            <a:pPr>
              <a:buNone/>
            </a:pPr>
            <a:r>
              <a:rPr lang="en-US" sz="2400" b="1" dirty="0"/>
              <a:t>. User Authentication System</a:t>
            </a:r>
          </a:p>
          <a:p>
            <a:pPr>
              <a:buFont typeface="Arial" panose="020B0604020202020204" pitchFamily="34" charset="0"/>
              <a:buChar char="•"/>
            </a:pPr>
            <a:r>
              <a:rPr lang="en-US" sz="2400" dirty="0"/>
              <a:t>Includes both </a:t>
            </a:r>
            <a:r>
              <a:rPr lang="en-US" sz="2400" b="1" dirty="0"/>
              <a:t>Sign In</a:t>
            </a:r>
            <a:r>
              <a:rPr lang="en-US" sz="2400" dirty="0"/>
              <a:t> and </a:t>
            </a:r>
            <a:r>
              <a:rPr lang="en-US" sz="2400" b="1" dirty="0"/>
              <a:t>Sign Up</a:t>
            </a:r>
            <a:r>
              <a:rPr lang="en-US" sz="2400" dirty="0"/>
              <a:t> pages.</a:t>
            </a:r>
          </a:p>
          <a:p>
            <a:pPr>
              <a:buFont typeface="Arial" panose="020B0604020202020204" pitchFamily="34" charset="0"/>
              <a:buChar char="•"/>
            </a:pPr>
            <a:r>
              <a:rPr lang="en-US" sz="2400" dirty="0"/>
              <a:t>Clean UI with fields for email, password, and optional details like phone number.</a:t>
            </a:r>
          </a:p>
          <a:p>
            <a:pPr>
              <a:buFont typeface="Arial" panose="020B0604020202020204" pitchFamily="34" charset="0"/>
              <a:buChar char="•"/>
            </a:pPr>
            <a:endParaRPr lang="en-US" sz="2400" dirty="0"/>
          </a:p>
          <a:p>
            <a:pPr>
              <a:buNone/>
            </a:pPr>
            <a:r>
              <a:rPr lang="en-US" sz="2400" b="1" dirty="0"/>
              <a:t>Interactive Home Page</a:t>
            </a:r>
          </a:p>
          <a:p>
            <a:pPr>
              <a:buFont typeface="Arial" panose="020B0604020202020204" pitchFamily="34" charset="0"/>
              <a:buChar char="•"/>
            </a:pPr>
            <a:r>
              <a:rPr lang="en-US" sz="2400" dirty="0"/>
              <a:t>Modern landing page with a </a:t>
            </a:r>
            <a:r>
              <a:rPr lang="en-US" sz="2400" b="1" dirty="0"/>
              <a:t>friendly welcome message</a:t>
            </a:r>
            <a:r>
              <a:rPr lang="en-US" sz="2400" dirty="0"/>
              <a:t> and clear CTAs: “Explore” and “Book Now”.</a:t>
            </a:r>
          </a:p>
          <a:p>
            <a:pPr>
              <a:buFont typeface="Arial" panose="020B0604020202020204" pitchFamily="34" charset="0"/>
              <a:buChar char="•"/>
            </a:pPr>
            <a:endParaRPr lang="en-US" sz="2400"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transition advTm="4000">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725BD-F555-25E0-88BE-DE4D100FFD48}"/>
              </a:ext>
            </a:extLst>
          </p:cNvPr>
          <p:cNvSpPr>
            <a:spLocks noGrp="1"/>
          </p:cNvSpPr>
          <p:nvPr>
            <p:ph type="title"/>
          </p:nvPr>
        </p:nvSpPr>
        <p:spPr/>
        <p:txBody>
          <a:bodyPr/>
          <a:lstStyle/>
          <a:p>
            <a:pPr algn="l"/>
            <a:r>
              <a:rPr lang="en-IN" dirty="0"/>
              <a:t>Project Highlights</a:t>
            </a:r>
          </a:p>
        </p:txBody>
      </p:sp>
      <p:sp>
        <p:nvSpPr>
          <p:cNvPr id="5" name="Rectangle 2">
            <a:extLst>
              <a:ext uri="{FF2B5EF4-FFF2-40B4-BE49-F238E27FC236}">
                <a16:creationId xmlns:a16="http://schemas.microsoft.com/office/drawing/2014/main" id="{904C3CEF-2E7E-32AC-E9F5-ABD4C02D578A}"/>
              </a:ext>
            </a:extLst>
          </p:cNvPr>
          <p:cNvSpPr>
            <a:spLocks noChangeArrowheads="1"/>
          </p:cNvSpPr>
          <p:nvPr/>
        </p:nvSpPr>
        <p:spPr bwMode="auto">
          <a:xfrm>
            <a:off x="179512" y="1052736"/>
            <a:ext cx="8640960"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IN" sz="2400" b="1" dirty="0"/>
              <a:t>1.Responsive Layout</a:t>
            </a:r>
            <a:r>
              <a:rPr lang="en-IN" sz="2400" dirty="0"/>
              <a:t>: Adapts to various screen sizes using CSS media queries.</a:t>
            </a:r>
          </a:p>
          <a:p>
            <a:pPr marL="457200" indent="-457200">
              <a:buAutoNum type="arabicPeriod"/>
            </a:pPr>
            <a:endParaRPr lang="en-IN" sz="2400" dirty="0"/>
          </a:p>
          <a:p>
            <a:r>
              <a:rPr lang="en-IN" sz="2400" dirty="0"/>
              <a:t> </a:t>
            </a:r>
            <a:r>
              <a:rPr lang="en-IN" sz="2400" b="1" dirty="0"/>
              <a:t>2. Interactive Elements</a:t>
            </a:r>
            <a:r>
              <a:rPr lang="en-IN" sz="2400" dirty="0"/>
              <a:t>: Includes updates via mail and dynamic content.</a:t>
            </a:r>
          </a:p>
          <a:p>
            <a:endParaRPr lang="en-IN" sz="2400" dirty="0"/>
          </a:p>
          <a:p>
            <a:r>
              <a:rPr lang="en-IN" sz="2400" dirty="0"/>
              <a:t> </a:t>
            </a:r>
            <a:r>
              <a:rPr lang="en-IN" sz="2400" b="1" dirty="0"/>
              <a:t>3. Form Validation</a:t>
            </a:r>
            <a:r>
              <a:rPr lang="en-IN" sz="2400" dirty="0"/>
              <a:t>: Client-side validation complements server side checks.</a:t>
            </a:r>
          </a:p>
          <a:p>
            <a:endParaRPr lang="en-IN" sz="2400" dirty="0"/>
          </a:p>
          <a:p>
            <a:r>
              <a:rPr lang="en-IN" sz="2400" b="1" dirty="0"/>
              <a:t> 4. Feedback Mechanisms</a:t>
            </a:r>
            <a:r>
              <a:rPr lang="en-IN" sz="2400" dirty="0"/>
              <a:t>: Clear notifications for successful operations and errors.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43714401"/>
      </p:ext>
    </p:extLst>
  </p:cSld>
  <p:clrMapOvr>
    <a:masterClrMapping/>
  </p:clrMapOvr>
  <p:transition advTm="4000">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7544" y="260648"/>
            <a:ext cx="5400600" cy="584775"/>
          </a:xfrm>
          <a:prstGeom prst="rect">
            <a:avLst/>
          </a:prstGeom>
          <a:noFill/>
        </p:spPr>
        <p:txBody>
          <a:bodyPr wrap="square" rtlCol="0">
            <a:spAutoFit/>
          </a:bodyPr>
          <a:lstStyle/>
          <a:p>
            <a:r>
              <a:rPr lang="en-US" sz="3200" dirty="0">
                <a:latin typeface="Times New Roman" pitchFamily="18" charset="0"/>
                <a:cs typeface="Times New Roman" pitchFamily="18" charset="0"/>
              </a:rPr>
              <a:t>Bonus Feature</a:t>
            </a:r>
          </a:p>
        </p:txBody>
      </p:sp>
      <p:sp>
        <p:nvSpPr>
          <p:cNvPr id="3" name="Rectangle 2"/>
          <p:cNvSpPr/>
          <p:nvPr/>
        </p:nvSpPr>
        <p:spPr>
          <a:xfrm>
            <a:off x="395536" y="1196752"/>
            <a:ext cx="8136904" cy="2677656"/>
          </a:xfrm>
          <a:prstGeom prst="rect">
            <a:avLst/>
          </a:prstGeom>
        </p:spPr>
        <p:txBody>
          <a:bodyPr wrap="square">
            <a:spAutoFit/>
          </a:bodyPr>
          <a:lstStyle/>
          <a:p>
            <a:pPr>
              <a:buNone/>
            </a:pPr>
            <a:r>
              <a:rPr lang="en-US" sz="2400" b="1" dirty="0"/>
              <a:t>AI-Powered Ride Recommendations</a:t>
            </a:r>
          </a:p>
          <a:p>
            <a:pPr>
              <a:buNone/>
            </a:pPr>
            <a:endParaRPr lang="en-US" sz="2400" b="1" dirty="0"/>
          </a:p>
          <a:p>
            <a:r>
              <a:rPr lang="en-US" sz="2400" dirty="0"/>
              <a:t>We plan to integrate AI-based ride suggestions that analyze user behavior, past rides, preferred routes, and peak travel times to recommend the most relevant and cost-effective cab options—enhancing the booking experience with personalized travel insights.</a:t>
            </a:r>
          </a:p>
        </p:txBody>
      </p:sp>
    </p:spTree>
  </p:cSld>
  <p:clrMapOvr>
    <a:masterClrMapping/>
  </p:clrMapOvr>
  <p:transition advTm="4000">
    <p:cut/>
  </p:transition>
</p:sld>
</file>

<file path=ppt/theme/theme1.xml><?xml version="1.0" encoding="utf-8"?>
<a:theme xmlns:a="http://schemas.openxmlformats.org/drawingml/2006/main" name="Bubble Sort">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FEE 3 PPT</Template>
  <TotalTime>209</TotalTime>
  <Words>1108</Words>
  <Application>Microsoft Office PowerPoint</Application>
  <PresentationFormat>On-screen Show (4:3)</PresentationFormat>
  <Paragraphs>114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Arial Black</vt:lpstr>
      <vt:lpstr>Calibri</vt:lpstr>
      <vt:lpstr>Times New Roman</vt:lpstr>
      <vt:lpstr>Bubble Sort</vt:lpstr>
      <vt:lpstr>PowerPoint Presentation</vt:lpstr>
      <vt:lpstr>PowerPoint Presentation</vt:lpstr>
      <vt:lpstr>PowerPoint Presentation</vt:lpstr>
      <vt:lpstr>PowerPoint Presentation</vt:lpstr>
      <vt:lpstr>Problem Statement</vt:lpstr>
      <vt:lpstr>PowerPoint Presentation</vt:lpstr>
      <vt:lpstr>PowerPoint Presentation</vt:lpstr>
      <vt:lpstr>Project Highlights</vt:lpstr>
      <vt:lpstr>PowerPoint Presentation</vt:lpstr>
      <vt:lpstr>PowerPoint Presentation</vt:lpstr>
      <vt:lpstr>PowerPoint Presentation</vt:lpstr>
      <vt:lpstr>Conclusion</vt:lpstr>
      <vt:lpstr>Conclusion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Krishna Yadav</dc:creator>
  <cp:lastModifiedBy>Vishal Chawla</cp:lastModifiedBy>
  <cp:revision>5</cp:revision>
  <dcterms:created xsi:type="dcterms:W3CDTF">2025-03-06T14:18:13Z</dcterms:created>
  <dcterms:modified xsi:type="dcterms:W3CDTF">2025-05-16T12:32:05Z</dcterms:modified>
</cp:coreProperties>
</file>