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65" r:id="rId5"/>
    <p:sldId id="266" r:id="rId6"/>
    <p:sldId id="259" r:id="rId7"/>
    <p:sldId id="260" r:id="rId8"/>
    <p:sldId id="261" r:id="rId9"/>
    <p:sldId id="262" r:id="rId10"/>
    <p:sldId id="263"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Lst>
  <p:sldSz cx="9144000" cy="6858000" type="screen4x3"/>
  <p:notesSz cx="6858000" cy="9144000"/>
  <p:defaultTextStyle>
    <a:defPPr>
      <a:defRPr lang="en-IN"/>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588" autoAdjust="0"/>
    <p:restoredTop sz="77798" autoAdjust="0"/>
  </p:normalViewPr>
  <p:slideViewPr>
    <p:cSldViewPr snapToGrid="0">
      <p:cViewPr varScale="1">
        <p:scale>
          <a:sx n="74" d="100"/>
          <a:sy n="74" d="100"/>
        </p:scale>
        <p:origin x="-1902" y="6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IN" altLang="en-US"/>
          </a:p>
        </p:txBody>
      </p:sp>
      <p:sp>
        <p:nvSpPr>
          <p:cNvPr id="512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IN" altLang="en-US"/>
          </a:p>
        </p:txBody>
      </p:sp>
      <p:sp>
        <p:nvSpPr>
          <p:cNvPr id="5124"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IN" altLang="en-US" smtClean="0"/>
              <a:t>Click to edit Master text styles</a:t>
            </a:r>
          </a:p>
          <a:p>
            <a:pPr lvl="1"/>
            <a:r>
              <a:rPr lang="en-IN" altLang="en-US" smtClean="0"/>
              <a:t>Second level</a:t>
            </a:r>
          </a:p>
          <a:p>
            <a:pPr lvl="2"/>
            <a:r>
              <a:rPr lang="en-IN" altLang="en-US" smtClean="0"/>
              <a:t>Third level</a:t>
            </a:r>
          </a:p>
          <a:p>
            <a:pPr lvl="3"/>
            <a:r>
              <a:rPr lang="en-IN" altLang="en-US" smtClean="0"/>
              <a:t>Fourth level</a:t>
            </a:r>
          </a:p>
          <a:p>
            <a:pPr lvl="4"/>
            <a:r>
              <a:rPr lang="en-IN" altLang="en-US" smtClean="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IN" alt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3D0294C6-0D0D-41EA-A5BB-5AA7DFD93A6D}" type="slidenum">
              <a:rPr lang="en-IN" altLang="en-US"/>
              <a:pPr/>
              <a:t>‹#›</a:t>
            </a:fld>
            <a:endParaRPr lang="en-IN" altLang="en-US"/>
          </a:p>
        </p:txBody>
      </p:sp>
    </p:spTree>
    <p:extLst>
      <p:ext uri="{BB962C8B-B14F-4D97-AF65-F5344CB8AC3E}">
        <p14:creationId xmlns:p14="http://schemas.microsoft.com/office/powerpoint/2010/main" val="143150480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164A42-360C-403A-B9C4-3BBB6BD1001F}" type="slidenum">
              <a:rPr lang="en-IN" altLang="en-US"/>
              <a:pPr/>
              <a:t>1</a:t>
            </a:fld>
            <a:endParaRPr lang="en-IN" altLang="en-US" dirty="0"/>
          </a:p>
        </p:txBody>
      </p:sp>
      <p:sp>
        <p:nvSpPr>
          <p:cNvPr id="6146" name="Rectangle 2"/>
          <p:cNvSpPr>
            <a:spLocks noRot="1" noChangeArrowheads="1" noTextEdit="1"/>
          </p:cNvSpPr>
          <p:nvPr>
            <p:ph type="sldImg"/>
          </p:nvPr>
        </p:nvSpPr>
        <p:spPr>
          <a:ln/>
        </p:spPr>
      </p:sp>
      <p:sp>
        <p:nvSpPr>
          <p:cNvPr id="6147" name="Rectangle 3"/>
          <p:cNvSpPr>
            <a:spLocks noGrp="1" noChangeArrowheads="1"/>
          </p:cNvSpPr>
          <p:nvPr>
            <p:ph type="body" idx="1"/>
          </p:nvPr>
        </p:nvSpPr>
        <p:spPr/>
        <p:txBody>
          <a:bodyPr/>
          <a:lstStyle/>
          <a:p>
            <a:pPr marL="228600" indent="-228600">
              <a:lnSpc>
                <a:spcPct val="90000"/>
              </a:lnSpc>
            </a:pPr>
            <a:endParaRPr lang="en-I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685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IN" dirty="0"/>
          </a:p>
        </p:txBody>
      </p:sp>
      <p:sp>
        <p:nvSpPr>
          <p:cNvPr id="4" name="Date Placeholder 3"/>
          <p:cNvSpPr>
            <a:spLocks noGrp="1"/>
          </p:cNvSpPr>
          <p:nvPr>
            <p:ph type="dt" sz="half" idx="10"/>
          </p:nvPr>
        </p:nvSpPr>
        <p:spPr/>
        <p:txBody>
          <a:bodyPr/>
          <a:lstStyle>
            <a:lvl1pPr>
              <a:defRPr>
                <a:solidFill>
                  <a:schemeClr val="bg1"/>
                </a:solidFill>
              </a:defRPr>
            </a:lvl1pPr>
          </a:lstStyle>
          <a:p>
            <a:endParaRPr lang="en-IN" alt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IN" alt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3329D0C-F1C6-43AB-854D-93D28B98F63B}" type="slidenum">
              <a:rPr lang="en-IN" altLang="en-US" smtClean="0"/>
              <a:pPr/>
              <a:t>‹#›</a:t>
            </a:fld>
            <a:endParaRPr lang="en-IN" altLang="en-US"/>
          </a:p>
        </p:txBody>
      </p:sp>
    </p:spTree>
    <p:extLst>
      <p:ext uri="{BB962C8B-B14F-4D97-AF65-F5344CB8AC3E}">
        <p14:creationId xmlns:p14="http://schemas.microsoft.com/office/powerpoint/2010/main" val="283469556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IN" altLang="en-US"/>
          </a:p>
        </p:txBody>
      </p:sp>
      <p:sp>
        <p:nvSpPr>
          <p:cNvPr id="5" name="Footer Placeholder 4"/>
          <p:cNvSpPr>
            <a:spLocks noGrp="1"/>
          </p:cNvSpPr>
          <p:nvPr>
            <p:ph type="ftr" sz="quarter" idx="11"/>
          </p:nvPr>
        </p:nvSpPr>
        <p:spPr/>
        <p:txBody>
          <a:bodyPr/>
          <a:lstStyle>
            <a:lvl1pPr>
              <a:defRPr/>
            </a:lvl1pPr>
          </a:lstStyle>
          <a:p>
            <a:endParaRPr lang="en-IN" altLang="en-US"/>
          </a:p>
        </p:txBody>
      </p:sp>
      <p:sp>
        <p:nvSpPr>
          <p:cNvPr id="6" name="Slide Number Placeholder 5"/>
          <p:cNvSpPr>
            <a:spLocks noGrp="1"/>
          </p:cNvSpPr>
          <p:nvPr>
            <p:ph type="sldNum" sz="quarter" idx="12"/>
          </p:nvPr>
        </p:nvSpPr>
        <p:spPr/>
        <p:txBody>
          <a:bodyPr/>
          <a:lstStyle>
            <a:lvl1pPr>
              <a:defRPr/>
            </a:lvl1pPr>
          </a:lstStyle>
          <a:p>
            <a:fld id="{EA5C20BE-2E00-4B59-AF7C-E6D860945F5F}" type="slidenum">
              <a:rPr lang="en-IN" altLang="en-US"/>
              <a:pPr/>
              <a:t>‹#›</a:t>
            </a:fld>
            <a:endParaRPr lang="en-IN" altLang="en-US"/>
          </a:p>
        </p:txBody>
      </p:sp>
    </p:spTree>
    <p:extLst>
      <p:ext uri="{BB962C8B-B14F-4D97-AF65-F5344CB8AC3E}">
        <p14:creationId xmlns:p14="http://schemas.microsoft.com/office/powerpoint/2010/main" val="34205610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a:solidFill>
                  <a:schemeClr val="bg1"/>
                </a:solidFill>
              </a:defRPr>
            </a:lvl1pPr>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solidFill>
                  <a:schemeClr val="bg1"/>
                </a:solidFill>
              </a:defRPr>
            </a:lvl1pPr>
          </a:lstStyle>
          <a:p>
            <a:endParaRPr lang="en-IN" alt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IN" alt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ABCA4BD-6D80-40F7-AB3C-A011F9990122}" type="slidenum">
              <a:rPr lang="en-IN" altLang="en-US" smtClean="0"/>
              <a:pPr/>
              <a:t>‹#›</a:t>
            </a:fld>
            <a:endParaRPr lang="en-IN" altLang="en-US"/>
          </a:p>
        </p:txBody>
      </p:sp>
    </p:spTree>
    <p:extLst>
      <p:ext uri="{BB962C8B-B14F-4D97-AF65-F5344CB8AC3E}">
        <p14:creationId xmlns:p14="http://schemas.microsoft.com/office/powerpoint/2010/main" val="164155013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hasCustomPrompt="1"/>
          </p:nvPr>
        </p:nvSpPr>
        <p:spPr/>
        <p:txBody>
          <a:bodyPr/>
          <a:lstStyle>
            <a:lvl1pPr marL="457200" indent="-457200">
              <a:buFont typeface="Arial" panose="020B0604020202020204" pitchFamily="34" charset="0"/>
              <a:buChar char="•"/>
              <a:defRPr sz="28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600">
                <a:solidFill>
                  <a:schemeClr val="bg1"/>
                </a:solidFill>
              </a:defRPr>
            </a:lvl5pPr>
          </a:lstStyle>
          <a:p>
            <a:pPr lvl="0"/>
            <a:r>
              <a:rPr lang="en-US" dirty="0" smtClean="0"/>
              <a:t>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Date Placeholder 3"/>
          <p:cNvSpPr>
            <a:spLocks noGrp="1"/>
          </p:cNvSpPr>
          <p:nvPr>
            <p:ph type="dt" sz="half" idx="10"/>
          </p:nvPr>
        </p:nvSpPr>
        <p:spPr/>
        <p:txBody>
          <a:bodyPr/>
          <a:lstStyle>
            <a:lvl1pPr>
              <a:defRPr baseline="0">
                <a:solidFill>
                  <a:schemeClr val="bg1"/>
                </a:solidFill>
              </a:defRPr>
            </a:lvl1pPr>
          </a:lstStyle>
          <a:p>
            <a:endParaRPr lang="en-IN" alt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IN" altLang="en-US" dirty="0"/>
          </a:p>
        </p:txBody>
      </p:sp>
      <p:sp>
        <p:nvSpPr>
          <p:cNvPr id="6" name="Slide Number Placeholder 5"/>
          <p:cNvSpPr>
            <a:spLocks noGrp="1"/>
          </p:cNvSpPr>
          <p:nvPr>
            <p:ph type="sldNum" sz="quarter" idx="12"/>
          </p:nvPr>
        </p:nvSpPr>
        <p:spPr/>
        <p:txBody>
          <a:bodyPr/>
          <a:lstStyle>
            <a:lvl1pPr>
              <a:defRPr/>
            </a:lvl1pPr>
          </a:lstStyle>
          <a:p>
            <a:fld id="{8216D9C8-72AD-4590-9FAA-237E78911E37}" type="slidenum">
              <a:rPr lang="en-IN" altLang="en-US"/>
              <a:pPr/>
              <a:t>‹#›</a:t>
            </a:fld>
            <a:endParaRPr lang="en-IN" altLang="en-US" dirty="0"/>
          </a:p>
        </p:txBody>
      </p:sp>
    </p:spTree>
    <p:extLst>
      <p:ext uri="{BB962C8B-B14F-4D97-AF65-F5344CB8AC3E}">
        <p14:creationId xmlns:p14="http://schemas.microsoft.com/office/powerpoint/2010/main" val="174988035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chemeClr val="bg1"/>
                </a:solidFill>
              </a:defRPr>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endParaRPr lang="en-IN" alt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IN" alt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F19A6DB-522B-4709-B93C-2F107E1948E8}" type="slidenum">
              <a:rPr lang="en-IN" altLang="en-US" smtClean="0"/>
              <a:pPr/>
              <a:t>‹#›</a:t>
            </a:fld>
            <a:endParaRPr lang="en-IN" altLang="en-US"/>
          </a:p>
        </p:txBody>
      </p:sp>
    </p:spTree>
    <p:extLst>
      <p:ext uri="{BB962C8B-B14F-4D97-AF65-F5344CB8AC3E}">
        <p14:creationId xmlns:p14="http://schemas.microsoft.com/office/powerpoint/2010/main" val="5175009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endParaRPr lang="en-IN" altLang="en-US"/>
          </a:p>
        </p:txBody>
      </p:sp>
      <p:sp>
        <p:nvSpPr>
          <p:cNvPr id="6" name="Footer Placeholder 5"/>
          <p:cNvSpPr>
            <a:spLocks noGrp="1"/>
          </p:cNvSpPr>
          <p:nvPr>
            <p:ph type="ftr" sz="quarter" idx="11"/>
          </p:nvPr>
        </p:nvSpPr>
        <p:spPr/>
        <p:txBody>
          <a:bodyPr/>
          <a:lstStyle>
            <a:lvl1pPr>
              <a:defRPr/>
            </a:lvl1pPr>
          </a:lstStyle>
          <a:p>
            <a:endParaRPr lang="en-IN" altLang="en-US"/>
          </a:p>
        </p:txBody>
      </p:sp>
      <p:sp>
        <p:nvSpPr>
          <p:cNvPr id="7" name="Slide Number Placeholder 6"/>
          <p:cNvSpPr>
            <a:spLocks noGrp="1"/>
          </p:cNvSpPr>
          <p:nvPr>
            <p:ph type="sldNum" sz="quarter" idx="12"/>
          </p:nvPr>
        </p:nvSpPr>
        <p:spPr/>
        <p:txBody>
          <a:bodyPr/>
          <a:lstStyle>
            <a:lvl1pPr>
              <a:defRPr/>
            </a:lvl1pPr>
          </a:lstStyle>
          <a:p>
            <a:fld id="{C4982FD9-201F-40BD-B499-9783A0D34684}" type="slidenum">
              <a:rPr lang="en-IN" altLang="en-US"/>
              <a:pPr/>
              <a:t>‹#›</a:t>
            </a:fld>
            <a:endParaRPr lang="en-IN" altLang="en-US"/>
          </a:p>
        </p:txBody>
      </p:sp>
    </p:spTree>
    <p:extLst>
      <p:ext uri="{BB962C8B-B14F-4D97-AF65-F5344CB8AC3E}">
        <p14:creationId xmlns:p14="http://schemas.microsoft.com/office/powerpoint/2010/main" val="304182916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IN" altLang="en-US"/>
          </a:p>
        </p:txBody>
      </p:sp>
      <p:sp>
        <p:nvSpPr>
          <p:cNvPr id="8" name="Footer Placeholder 7"/>
          <p:cNvSpPr>
            <a:spLocks noGrp="1"/>
          </p:cNvSpPr>
          <p:nvPr>
            <p:ph type="ftr" sz="quarter" idx="11"/>
          </p:nvPr>
        </p:nvSpPr>
        <p:spPr/>
        <p:txBody>
          <a:bodyPr/>
          <a:lstStyle>
            <a:lvl1pPr>
              <a:defRPr/>
            </a:lvl1pPr>
          </a:lstStyle>
          <a:p>
            <a:endParaRPr lang="en-IN" altLang="en-US"/>
          </a:p>
        </p:txBody>
      </p:sp>
      <p:sp>
        <p:nvSpPr>
          <p:cNvPr id="9" name="Slide Number Placeholder 8"/>
          <p:cNvSpPr>
            <a:spLocks noGrp="1"/>
          </p:cNvSpPr>
          <p:nvPr>
            <p:ph type="sldNum" sz="quarter" idx="12"/>
          </p:nvPr>
        </p:nvSpPr>
        <p:spPr/>
        <p:txBody>
          <a:bodyPr/>
          <a:lstStyle>
            <a:lvl1pPr>
              <a:defRPr/>
            </a:lvl1pPr>
          </a:lstStyle>
          <a:p>
            <a:fld id="{15747ABD-B189-422E-BE70-71BA87677FA2}" type="slidenum">
              <a:rPr lang="en-IN" altLang="en-US"/>
              <a:pPr/>
              <a:t>‹#›</a:t>
            </a:fld>
            <a:endParaRPr lang="en-IN" altLang="en-US"/>
          </a:p>
        </p:txBody>
      </p:sp>
    </p:spTree>
    <p:extLst>
      <p:ext uri="{BB962C8B-B14F-4D97-AF65-F5344CB8AC3E}">
        <p14:creationId xmlns:p14="http://schemas.microsoft.com/office/powerpoint/2010/main" val="326842693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solidFill>
                  <a:schemeClr val="bg1"/>
                </a:solidFill>
              </a:defRPr>
            </a:lvl1pPr>
          </a:lstStyle>
          <a:p>
            <a:endParaRPr lang="en-IN" altLang="en-US"/>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IN" altLang="en-US"/>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EE56DAA3-C3AA-4CF4-A53D-86876A8603CD}" type="slidenum">
              <a:rPr lang="en-IN" altLang="en-US" smtClean="0"/>
              <a:pPr/>
              <a:t>‹#›</a:t>
            </a:fld>
            <a:endParaRPr lang="en-IN" altLang="en-US"/>
          </a:p>
        </p:txBody>
      </p:sp>
    </p:spTree>
    <p:extLst>
      <p:ext uri="{BB962C8B-B14F-4D97-AF65-F5344CB8AC3E}">
        <p14:creationId xmlns:p14="http://schemas.microsoft.com/office/powerpoint/2010/main" val="308423877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bg1"/>
                </a:solidFill>
              </a:defRPr>
            </a:lvl1pPr>
          </a:lstStyle>
          <a:p>
            <a:endParaRPr lang="en-IN" altLang="en-US"/>
          </a:p>
        </p:txBody>
      </p:sp>
      <p:sp>
        <p:nvSpPr>
          <p:cNvPr id="3" name="Footer Placeholder 2"/>
          <p:cNvSpPr>
            <a:spLocks noGrp="1"/>
          </p:cNvSpPr>
          <p:nvPr>
            <p:ph type="ftr" sz="quarter" idx="11"/>
          </p:nvPr>
        </p:nvSpPr>
        <p:spPr/>
        <p:txBody>
          <a:bodyPr/>
          <a:lstStyle>
            <a:lvl1pPr>
              <a:defRPr>
                <a:solidFill>
                  <a:schemeClr val="bg1"/>
                </a:solidFill>
              </a:defRPr>
            </a:lvl1pPr>
          </a:lstStyle>
          <a:p>
            <a:endParaRPr lang="en-IN" altLang="en-US"/>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2D5D2E50-EF5A-408E-B9C3-B0475C9EB658}" type="slidenum">
              <a:rPr lang="en-IN" altLang="en-US" smtClean="0"/>
              <a:pPr/>
              <a:t>‹#›</a:t>
            </a:fld>
            <a:endParaRPr lang="en-IN" altLang="en-US"/>
          </a:p>
        </p:txBody>
      </p:sp>
    </p:spTree>
    <p:extLst>
      <p:ext uri="{BB962C8B-B14F-4D97-AF65-F5344CB8AC3E}">
        <p14:creationId xmlns:p14="http://schemas.microsoft.com/office/powerpoint/2010/main" val="348316289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solidFill>
                  <a:schemeClr val="bg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IN" altLang="en-US"/>
          </a:p>
        </p:txBody>
      </p:sp>
      <p:sp>
        <p:nvSpPr>
          <p:cNvPr id="6" name="Footer Placeholder 5"/>
          <p:cNvSpPr>
            <a:spLocks noGrp="1"/>
          </p:cNvSpPr>
          <p:nvPr>
            <p:ph type="ftr" sz="quarter" idx="11"/>
          </p:nvPr>
        </p:nvSpPr>
        <p:spPr/>
        <p:txBody>
          <a:bodyPr/>
          <a:lstStyle>
            <a:lvl1pPr>
              <a:defRPr/>
            </a:lvl1pPr>
          </a:lstStyle>
          <a:p>
            <a:endParaRPr lang="en-IN" altLang="en-US"/>
          </a:p>
        </p:txBody>
      </p:sp>
      <p:sp>
        <p:nvSpPr>
          <p:cNvPr id="7" name="Slide Number Placeholder 6"/>
          <p:cNvSpPr>
            <a:spLocks noGrp="1"/>
          </p:cNvSpPr>
          <p:nvPr>
            <p:ph type="sldNum" sz="quarter" idx="12"/>
          </p:nvPr>
        </p:nvSpPr>
        <p:spPr/>
        <p:txBody>
          <a:bodyPr/>
          <a:lstStyle>
            <a:lvl1pPr>
              <a:defRPr/>
            </a:lvl1pPr>
          </a:lstStyle>
          <a:p>
            <a:fld id="{E7EA8D66-C063-4CA7-ACE0-CF876A8DFEC3}" type="slidenum">
              <a:rPr lang="en-IN" altLang="en-US"/>
              <a:pPr/>
              <a:t>‹#›</a:t>
            </a:fld>
            <a:endParaRPr lang="en-IN" altLang="en-US"/>
          </a:p>
        </p:txBody>
      </p:sp>
    </p:spTree>
    <p:extLst>
      <p:ext uri="{BB962C8B-B14F-4D97-AF65-F5344CB8AC3E}">
        <p14:creationId xmlns:p14="http://schemas.microsoft.com/office/powerpoint/2010/main" val="27962208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solidFill>
                  <a:schemeClr val="bg1"/>
                </a:solidFill>
              </a:defRPr>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endParaRPr lang="en-IN" altLang="en-US"/>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IN" altLang="en-US"/>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D0E2DE78-2125-45AB-AE0E-5DD0CCE67AA1}" type="slidenum">
              <a:rPr lang="en-IN" altLang="en-US" smtClean="0"/>
              <a:pPr/>
              <a:t>‹#›</a:t>
            </a:fld>
            <a:endParaRPr lang="en-IN" altLang="en-US"/>
          </a:p>
        </p:txBody>
      </p:sp>
    </p:spTree>
    <p:extLst>
      <p:ext uri="{BB962C8B-B14F-4D97-AF65-F5344CB8AC3E}">
        <p14:creationId xmlns:p14="http://schemas.microsoft.com/office/powerpoint/2010/main" val="39820693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dirty="0" smtClean="0"/>
              <a:t>Click to edit Master title style</a:t>
            </a:r>
            <a:endParaRPr lang="en-IN" altLang="en-US" dirty="0" smtClean="0"/>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endParaRPr lang="en-IN" altLang="en-US" dirty="0" smtClean="0"/>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chemeClr val="bg1"/>
                </a:solidFill>
              </a:defRPr>
            </a:lvl1pPr>
          </a:lstStyle>
          <a:p>
            <a:endParaRPr lang="en-IN" alt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solidFill>
                  <a:schemeClr val="bg1"/>
                </a:solidFill>
              </a:defRPr>
            </a:lvl1pPr>
          </a:lstStyle>
          <a:p>
            <a:endParaRPr lang="en-IN" alt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bg1"/>
                </a:solidFill>
              </a:defRPr>
            </a:lvl1pPr>
          </a:lstStyle>
          <a:p>
            <a:fld id="{D9012C6C-70B6-4BE6-B238-86F4CFFE06D3}" type="slidenum">
              <a:rPr lang="en-IN" altLang="en-US" smtClean="0"/>
              <a:pPr/>
              <a:t>‹#›</a:t>
            </a:fld>
            <a:endParaRPr lang="en-I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rtl="0" eaLnBrk="1" fontAlgn="base" hangingPunct="1">
        <a:spcBef>
          <a:spcPct val="0"/>
        </a:spcBef>
        <a:spcAft>
          <a:spcPct val="0"/>
        </a:spcAft>
        <a:defRPr sz="4400">
          <a:solidFill>
            <a:schemeClr val="bg1"/>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800">
          <a:solidFill>
            <a:schemeClr val="bg1"/>
          </a:solidFill>
          <a:latin typeface="+mn-lt"/>
        </a:defRPr>
      </a:lvl2pPr>
      <a:lvl3pPr marL="1143000" indent="-228600" algn="l" rtl="0" eaLnBrk="1" fontAlgn="base" hangingPunct="1">
        <a:spcBef>
          <a:spcPct val="20000"/>
        </a:spcBef>
        <a:spcAft>
          <a:spcPct val="0"/>
        </a:spcAft>
        <a:buChar char="•"/>
        <a:defRPr sz="2400">
          <a:solidFill>
            <a:schemeClr val="bg1"/>
          </a:solidFill>
          <a:latin typeface="+mn-lt"/>
        </a:defRPr>
      </a:lvl3pPr>
      <a:lvl4pPr marL="1600200" indent="-228600" algn="l" rtl="0" eaLnBrk="1" fontAlgn="base" hangingPunct="1">
        <a:spcBef>
          <a:spcPct val="20000"/>
        </a:spcBef>
        <a:spcAft>
          <a:spcPct val="0"/>
        </a:spcAft>
        <a:buChar char="–"/>
        <a:defRPr sz="2000">
          <a:solidFill>
            <a:schemeClr val="bg1"/>
          </a:solidFill>
          <a:latin typeface="+mn-lt"/>
        </a:defRPr>
      </a:lvl4pPr>
      <a:lvl5pPr marL="2057400" indent="-228600" algn="l" rtl="0" eaLnBrk="1" fontAlgn="base" hangingPunct="1">
        <a:spcBef>
          <a:spcPct val="20000"/>
        </a:spcBef>
        <a:spcAft>
          <a:spcPct val="0"/>
        </a:spcAft>
        <a:buChar char="»"/>
        <a:defRPr sz="2000">
          <a:solidFill>
            <a:schemeClr val="bg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ChangeArrowheads="1"/>
          </p:cNvSpPr>
          <p:nvPr/>
        </p:nvSpPr>
        <p:spPr bwMode="black">
          <a:xfrm>
            <a:off x="1147763" y="2432050"/>
            <a:ext cx="6846887" cy="1992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defRPr sz="4400">
                <a:solidFill>
                  <a:schemeClr val="tx2"/>
                </a:solidFill>
                <a:latin typeface="Arial" charset="0"/>
              </a:defRPr>
            </a:lvl1pPr>
            <a:lvl2pPr algn="ctr">
              <a:defRPr sz="4400">
                <a:solidFill>
                  <a:schemeClr val="tx2"/>
                </a:solidFill>
                <a:latin typeface="Arial" charset="0"/>
              </a:defRPr>
            </a:lvl2pPr>
            <a:lvl3pPr algn="ctr">
              <a:defRPr sz="4400">
                <a:solidFill>
                  <a:schemeClr val="tx2"/>
                </a:solidFill>
                <a:latin typeface="Arial" charset="0"/>
              </a:defRPr>
            </a:lvl3pPr>
            <a:lvl4pPr algn="ctr">
              <a:defRPr sz="4400">
                <a:solidFill>
                  <a:schemeClr val="tx2"/>
                </a:solidFill>
                <a:latin typeface="Arial" charset="0"/>
              </a:defRPr>
            </a:lvl4pPr>
            <a:lvl5pPr algn="ctr">
              <a:defRPr sz="4400">
                <a:solidFill>
                  <a:schemeClr val="tx2"/>
                </a:solidFill>
                <a:latin typeface="Arial" charset="0"/>
              </a:defRPr>
            </a:lvl5pPr>
            <a:lvl6pPr marL="457200" algn="ctr" fontAlgn="base">
              <a:spcBef>
                <a:spcPct val="0"/>
              </a:spcBef>
              <a:spcAft>
                <a:spcPct val="0"/>
              </a:spcAft>
              <a:defRPr sz="4400">
                <a:solidFill>
                  <a:schemeClr val="tx2"/>
                </a:solidFill>
                <a:latin typeface="Arial" charset="0"/>
              </a:defRPr>
            </a:lvl6pPr>
            <a:lvl7pPr marL="914400" algn="ctr" fontAlgn="base">
              <a:spcBef>
                <a:spcPct val="0"/>
              </a:spcBef>
              <a:spcAft>
                <a:spcPct val="0"/>
              </a:spcAft>
              <a:defRPr sz="4400">
                <a:solidFill>
                  <a:schemeClr val="tx2"/>
                </a:solidFill>
                <a:latin typeface="Arial" charset="0"/>
              </a:defRPr>
            </a:lvl7pPr>
            <a:lvl8pPr marL="1371600" algn="ctr" fontAlgn="base">
              <a:spcBef>
                <a:spcPct val="0"/>
              </a:spcBef>
              <a:spcAft>
                <a:spcPct val="0"/>
              </a:spcAft>
              <a:defRPr sz="4400">
                <a:solidFill>
                  <a:schemeClr val="tx2"/>
                </a:solidFill>
                <a:latin typeface="Arial" charset="0"/>
              </a:defRPr>
            </a:lvl8pPr>
            <a:lvl9pPr marL="1828800" algn="ctr" fontAlgn="base">
              <a:spcBef>
                <a:spcPct val="0"/>
              </a:spcBef>
              <a:spcAft>
                <a:spcPct val="0"/>
              </a:spcAft>
              <a:defRPr sz="4400">
                <a:solidFill>
                  <a:schemeClr val="tx2"/>
                </a:solidFill>
                <a:latin typeface="Arial" charset="0"/>
              </a:defRPr>
            </a:lvl9pPr>
          </a:lstStyle>
          <a:p>
            <a:pPr algn="l"/>
            <a:r>
              <a:rPr lang="en-US" altLang="en-US" sz="4000" dirty="0" smtClean="0">
                <a:solidFill>
                  <a:schemeClr val="bg1"/>
                </a:solidFill>
                <a:latin typeface="Tahoma" pitchFamily="34" charset="0"/>
              </a:rPr>
              <a:t>Hibernate</a:t>
            </a:r>
          </a:p>
          <a:p>
            <a:pPr algn="l"/>
            <a:endParaRPr lang="en-US" altLang="en-US" sz="4000" dirty="0" smtClean="0">
              <a:solidFill>
                <a:schemeClr val="bg1"/>
              </a:solidFill>
              <a:latin typeface="Tahoma" pitchFamily="34" charset="0"/>
            </a:endParaRPr>
          </a:p>
          <a:p>
            <a:pPr algn="l"/>
            <a:r>
              <a:rPr lang="en-US" altLang="en-US" sz="2400" dirty="0" smtClean="0">
                <a:solidFill>
                  <a:schemeClr val="bg1"/>
                </a:solidFill>
              </a:rPr>
              <a:t>An Object-Relational mapping framework </a:t>
            </a:r>
            <a:br>
              <a:rPr lang="en-US" altLang="en-US" sz="2400" dirty="0" smtClean="0">
                <a:solidFill>
                  <a:schemeClr val="bg1"/>
                </a:solidFill>
              </a:rPr>
            </a:br>
            <a:endParaRPr lang="en-IN" altLang="en-US" sz="4000" dirty="0">
              <a:solidFill>
                <a:schemeClr val="bg1"/>
              </a:solidFill>
              <a:latin typeface="Tahoma" pitchFamily="34" charset="0"/>
            </a:endParaRPr>
          </a:p>
        </p:txBody>
      </p:sp>
      <p:sp>
        <p:nvSpPr>
          <p:cNvPr id="4101" name="Text Box 5"/>
          <p:cNvSpPr txBox="1">
            <a:spLocks noChangeArrowheads="1"/>
          </p:cNvSpPr>
          <p:nvPr/>
        </p:nvSpPr>
        <p:spPr bwMode="black">
          <a:xfrm>
            <a:off x="5757333" y="5029201"/>
            <a:ext cx="2667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spcBef>
                <a:spcPct val="50000"/>
              </a:spcBef>
            </a:pPr>
            <a:r>
              <a:rPr lang="en-US" altLang="en-US" sz="2800" dirty="0" smtClean="0">
                <a:solidFill>
                  <a:schemeClr val="bg1"/>
                </a:solidFill>
                <a:latin typeface="Tahoma" pitchFamily="34" charset="0"/>
              </a:rPr>
              <a:t>U11CO025</a:t>
            </a:r>
            <a:endParaRPr lang="en-IN" altLang="en-US" sz="2400" dirty="0">
              <a:solidFill>
                <a:schemeClr val="bg1"/>
              </a:solidFill>
              <a:latin typeface="Tahoma"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21972"/>
            <a:ext cx="8229600" cy="6259132"/>
          </a:xfrm>
        </p:spPr>
        <p:txBody>
          <a:bodyPr/>
          <a:lstStyle/>
          <a:p>
            <a:r>
              <a:rPr lang="en-IN" sz="2800" dirty="0" err="1" smtClean="0">
                <a:solidFill>
                  <a:schemeClr val="bg1"/>
                </a:solidFill>
              </a:rPr>
              <a:t>TransactionFactory</a:t>
            </a:r>
            <a:r>
              <a:rPr lang="en-IN" sz="2800" dirty="0" smtClean="0">
                <a:solidFill>
                  <a:schemeClr val="bg1"/>
                </a:solidFill>
              </a:rPr>
              <a:t> (</a:t>
            </a:r>
            <a:r>
              <a:rPr lang="en-IN" sz="2800" dirty="0" err="1" smtClean="0">
                <a:solidFill>
                  <a:schemeClr val="bg1"/>
                </a:solidFill>
              </a:rPr>
              <a:t>org.hibernate.TransactionFactory</a:t>
            </a:r>
            <a:r>
              <a:rPr lang="en-IN" sz="2800" dirty="0" smtClean="0">
                <a:solidFill>
                  <a:schemeClr val="bg1"/>
                </a:solidFill>
              </a:rPr>
              <a:t>)(Optional)</a:t>
            </a:r>
          </a:p>
          <a:p>
            <a:pPr lvl="1" indent="-342900"/>
            <a:r>
              <a:rPr lang="en-IN" sz="2400" dirty="0" smtClean="0">
                <a:solidFill>
                  <a:schemeClr val="bg1">
                    <a:lumMod val="50000"/>
                  </a:schemeClr>
                </a:solidFill>
              </a:rPr>
              <a:t>A factory for Transaction instances. Not exposed to the application, but can be extended/implemented by the developer.</a:t>
            </a:r>
            <a:endParaRPr lang="en-IN" sz="2400" dirty="0">
              <a:solidFill>
                <a:schemeClr val="bg1">
                  <a:lumMod val="50000"/>
                </a:schemeClr>
              </a:solidFill>
            </a:endParaRPr>
          </a:p>
        </p:txBody>
      </p:sp>
    </p:spTree>
    <p:extLst>
      <p:ext uri="{BB962C8B-B14F-4D97-AF65-F5344CB8AC3E}">
        <p14:creationId xmlns:p14="http://schemas.microsoft.com/office/powerpoint/2010/main" val="37673719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bg1"/>
                </a:solidFill>
                <a:latin typeface="+mj-lt"/>
                <a:ea typeface="+mj-ea"/>
                <a:cs typeface="+mj-cs"/>
              </a:rPr>
              <a:t>What is the JPA?</a:t>
            </a:r>
            <a:endParaRPr lang="en-IN" dirty="0"/>
          </a:p>
        </p:txBody>
      </p:sp>
      <p:sp>
        <p:nvSpPr>
          <p:cNvPr id="3" name="Content Placeholder 2"/>
          <p:cNvSpPr>
            <a:spLocks noGrp="1"/>
          </p:cNvSpPr>
          <p:nvPr>
            <p:ph idx="1"/>
          </p:nvPr>
        </p:nvSpPr>
        <p:spPr/>
        <p:txBody>
          <a:bodyPr/>
          <a:lstStyle/>
          <a:p>
            <a:r>
              <a:rPr lang="en-IN" sz="2800" dirty="0">
                <a:solidFill>
                  <a:schemeClr val="bg1"/>
                </a:solidFill>
                <a:latin typeface="+mn-lt"/>
                <a:ea typeface="+mn-ea"/>
                <a:cs typeface="+mn-cs"/>
              </a:rPr>
              <a:t>Developed under JSR-220</a:t>
            </a:r>
          </a:p>
          <a:p>
            <a:pPr lvl="1"/>
            <a:r>
              <a:rPr lang="en-IN" sz="2400" dirty="0">
                <a:solidFill>
                  <a:schemeClr val="bg1"/>
                </a:solidFill>
                <a:latin typeface="+mn-lt"/>
                <a:ea typeface="+mn-ea"/>
                <a:cs typeface="+mn-cs"/>
              </a:rPr>
              <a:t>Initial goal was to simplify EJB CMP</a:t>
            </a:r>
          </a:p>
          <a:p>
            <a:r>
              <a:rPr lang="en-IN" sz="2800" dirty="0">
                <a:solidFill>
                  <a:schemeClr val="bg1"/>
                </a:solidFill>
                <a:latin typeface="+mn-lt"/>
                <a:ea typeface="+mn-ea"/>
                <a:cs typeface="+mn-cs"/>
              </a:rPr>
              <a:t>JSR-220 segmented into two specifications:</a:t>
            </a:r>
          </a:p>
          <a:p>
            <a:pPr lvl="1"/>
            <a:r>
              <a:rPr lang="en-IN" sz="2400" dirty="0">
                <a:solidFill>
                  <a:schemeClr val="bg1"/>
                </a:solidFill>
                <a:latin typeface="+mn-lt"/>
                <a:ea typeface="+mn-ea"/>
                <a:cs typeface="+mn-cs"/>
              </a:rPr>
              <a:t>EJB 3.0</a:t>
            </a:r>
          </a:p>
          <a:p>
            <a:pPr lvl="1"/>
            <a:r>
              <a:rPr lang="en-IN" sz="2400" dirty="0">
                <a:solidFill>
                  <a:schemeClr val="bg1"/>
                </a:solidFill>
                <a:latin typeface="+mn-lt"/>
                <a:ea typeface="+mn-ea"/>
                <a:cs typeface="+mn-cs"/>
              </a:rPr>
              <a:t>Java Persistence API</a:t>
            </a:r>
          </a:p>
          <a:p>
            <a:pPr lvl="2"/>
            <a:r>
              <a:rPr lang="en-IN" sz="2000" dirty="0">
                <a:solidFill>
                  <a:schemeClr val="bg1"/>
                </a:solidFill>
                <a:latin typeface="+mn-lt"/>
                <a:ea typeface="+mn-ea"/>
                <a:cs typeface="+mn-cs"/>
              </a:rPr>
              <a:t>Complete, standalone ORM solution for both Java EE</a:t>
            </a:r>
          </a:p>
          <a:p>
            <a:r>
              <a:rPr lang="en-IN" sz="2800" dirty="0">
                <a:solidFill>
                  <a:schemeClr val="bg1"/>
                </a:solidFill>
                <a:latin typeface="+mn-lt"/>
                <a:ea typeface="+mn-ea"/>
                <a:cs typeface="+mn-cs"/>
              </a:rPr>
              <a:t>and Java SE environments</a:t>
            </a:r>
          </a:p>
          <a:p>
            <a:r>
              <a:rPr lang="en-IN" sz="2800" dirty="0">
                <a:solidFill>
                  <a:schemeClr val="bg1"/>
                </a:solidFill>
                <a:latin typeface="+mn-lt"/>
                <a:ea typeface="+mn-ea"/>
                <a:cs typeface="+mn-cs"/>
              </a:rPr>
              <a:t>Significant Community Involvement:</a:t>
            </a:r>
          </a:p>
          <a:p>
            <a:pPr lvl="1"/>
            <a:r>
              <a:rPr lang="en-IN" sz="2400" dirty="0">
                <a:solidFill>
                  <a:schemeClr val="bg1"/>
                </a:solidFill>
                <a:latin typeface="+mn-lt"/>
                <a:ea typeface="+mn-ea"/>
                <a:cs typeface="+mn-cs"/>
              </a:rPr>
              <a:t>Leverages best ideas from Hibernate, </a:t>
            </a:r>
            <a:r>
              <a:rPr lang="en-IN" sz="2400" dirty="0" err="1">
                <a:solidFill>
                  <a:schemeClr val="bg1"/>
                </a:solidFill>
                <a:latin typeface="+mn-lt"/>
                <a:ea typeface="+mn-ea"/>
                <a:cs typeface="+mn-cs"/>
              </a:rPr>
              <a:t>Toplink</a:t>
            </a:r>
            <a:r>
              <a:rPr lang="en-IN" sz="2400" dirty="0">
                <a:solidFill>
                  <a:schemeClr val="bg1"/>
                </a:solidFill>
                <a:latin typeface="+mn-lt"/>
                <a:ea typeface="+mn-ea"/>
                <a:cs typeface="+mn-cs"/>
              </a:rPr>
              <a:t>, and JDO</a:t>
            </a:r>
            <a:endParaRPr lang="en-IN" sz="2400" dirty="0"/>
          </a:p>
        </p:txBody>
      </p:sp>
    </p:spTree>
    <p:extLst>
      <p:ext uri="{BB962C8B-B14F-4D97-AF65-F5344CB8AC3E}">
        <p14:creationId xmlns:p14="http://schemas.microsoft.com/office/powerpoint/2010/main" val="11289988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bg1"/>
                </a:solidFill>
                <a:latin typeface="+mj-lt"/>
                <a:ea typeface="+mj-ea"/>
                <a:cs typeface="+mj-cs"/>
              </a:rPr>
              <a:t>Why should I care?</a:t>
            </a:r>
            <a:endParaRPr lang="en-IN" dirty="0"/>
          </a:p>
        </p:txBody>
      </p:sp>
      <p:sp>
        <p:nvSpPr>
          <p:cNvPr id="3" name="Content Placeholder 2"/>
          <p:cNvSpPr>
            <a:spLocks noGrp="1"/>
          </p:cNvSpPr>
          <p:nvPr>
            <p:ph idx="1"/>
          </p:nvPr>
        </p:nvSpPr>
        <p:spPr>
          <a:xfrm>
            <a:off x="463638" y="1596980"/>
            <a:ext cx="8223161" cy="4529183"/>
          </a:xfrm>
        </p:spPr>
        <p:txBody>
          <a:bodyPr/>
          <a:lstStyle/>
          <a:p>
            <a:r>
              <a:rPr lang="en-IN" sz="2800" dirty="0">
                <a:solidFill>
                  <a:schemeClr val="bg1"/>
                </a:solidFill>
                <a:latin typeface="+mn-lt"/>
                <a:ea typeface="+mn-ea"/>
                <a:cs typeface="+mn-cs"/>
              </a:rPr>
              <a:t>Why not just use JDBC?</a:t>
            </a:r>
          </a:p>
          <a:p>
            <a:pPr lvl="1"/>
            <a:r>
              <a:rPr lang="en-IN" sz="2400" dirty="0">
                <a:solidFill>
                  <a:schemeClr val="bg1"/>
                </a:solidFill>
                <a:latin typeface="+mn-lt"/>
                <a:ea typeface="+mn-ea"/>
                <a:cs typeface="+mn-cs"/>
              </a:rPr>
              <a:t>Low level API</a:t>
            </a:r>
          </a:p>
          <a:p>
            <a:pPr lvl="1"/>
            <a:r>
              <a:rPr lang="en-IN" sz="2400" dirty="0">
                <a:solidFill>
                  <a:schemeClr val="bg1"/>
                </a:solidFill>
                <a:latin typeface="+mn-lt"/>
                <a:ea typeface="+mn-ea"/>
                <a:cs typeface="+mn-cs"/>
              </a:rPr>
              <a:t>Simple to use, but can be error prone</a:t>
            </a:r>
          </a:p>
          <a:p>
            <a:r>
              <a:rPr lang="en-IN" sz="2800" dirty="0">
                <a:solidFill>
                  <a:schemeClr val="bg1"/>
                </a:solidFill>
                <a:latin typeface="+mn-lt"/>
                <a:ea typeface="+mn-ea"/>
                <a:cs typeface="+mn-cs"/>
              </a:rPr>
              <a:t>Why not just use [INSERT ORM HERE]?</a:t>
            </a:r>
          </a:p>
          <a:p>
            <a:pPr lvl="1"/>
            <a:r>
              <a:rPr lang="en-IN" sz="2400" dirty="0">
                <a:solidFill>
                  <a:schemeClr val="bg1"/>
                </a:solidFill>
                <a:latin typeface="+mn-lt"/>
                <a:ea typeface="+mn-ea"/>
                <a:cs typeface="+mn-cs"/>
              </a:rPr>
              <a:t>Standardized API leveraging best ideas from ORM community</a:t>
            </a:r>
          </a:p>
          <a:p>
            <a:pPr lvl="1"/>
            <a:r>
              <a:rPr lang="en-IN" sz="2400" dirty="0">
                <a:solidFill>
                  <a:schemeClr val="bg1"/>
                </a:solidFill>
                <a:latin typeface="+mn-lt"/>
                <a:ea typeface="+mn-ea"/>
                <a:cs typeface="+mn-cs"/>
              </a:rPr>
              <a:t>Better for developers - one API to learn and use</a:t>
            </a:r>
          </a:p>
          <a:p>
            <a:pPr lvl="1"/>
            <a:r>
              <a:rPr lang="en-IN" sz="2400" dirty="0">
                <a:solidFill>
                  <a:schemeClr val="bg1"/>
                </a:solidFill>
                <a:latin typeface="+mn-lt"/>
                <a:ea typeface="+mn-ea"/>
                <a:cs typeface="+mn-cs"/>
              </a:rPr>
              <a:t>Can choose between competing implementations</a:t>
            </a:r>
          </a:p>
          <a:p>
            <a:pPr lvl="1"/>
            <a:r>
              <a:rPr lang="en-IN" sz="2400" dirty="0">
                <a:solidFill>
                  <a:schemeClr val="bg1"/>
                </a:solidFill>
                <a:latin typeface="+mn-lt"/>
                <a:ea typeface="+mn-ea"/>
                <a:cs typeface="+mn-cs"/>
              </a:rPr>
              <a:t>Vendor independence</a:t>
            </a:r>
            <a:endParaRPr lang="en-IN" sz="2400" dirty="0"/>
          </a:p>
        </p:txBody>
      </p:sp>
    </p:spTree>
    <p:extLst>
      <p:ext uri="{BB962C8B-B14F-4D97-AF65-F5344CB8AC3E}">
        <p14:creationId xmlns:p14="http://schemas.microsoft.com/office/powerpoint/2010/main" val="16249976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bg1"/>
                </a:solidFill>
                <a:latin typeface="+mj-lt"/>
                <a:ea typeface="+mj-ea"/>
                <a:cs typeface="+mj-cs"/>
              </a:rPr>
              <a:t>Goals</a:t>
            </a:r>
            <a:endParaRPr lang="en-IN" dirty="0"/>
          </a:p>
        </p:txBody>
      </p:sp>
      <p:sp>
        <p:nvSpPr>
          <p:cNvPr id="3" name="Content Placeholder 2"/>
          <p:cNvSpPr>
            <a:spLocks noGrp="1"/>
          </p:cNvSpPr>
          <p:nvPr>
            <p:ph idx="1"/>
          </p:nvPr>
        </p:nvSpPr>
        <p:spPr/>
        <p:txBody>
          <a:bodyPr/>
          <a:lstStyle/>
          <a:p>
            <a:r>
              <a:rPr lang="en-IN" dirty="0">
                <a:solidFill>
                  <a:schemeClr val="bg1"/>
                </a:solidFill>
                <a:latin typeface="+mn-lt"/>
                <a:ea typeface="+mn-ea"/>
                <a:cs typeface="+mn-cs"/>
              </a:rPr>
              <a:t>Provide complete ORM solution for Java SE </a:t>
            </a:r>
            <a:r>
              <a:rPr lang="en-IN" dirty="0" smtClean="0">
                <a:solidFill>
                  <a:schemeClr val="bg1"/>
                </a:solidFill>
                <a:latin typeface="+mn-lt"/>
                <a:ea typeface="+mn-ea"/>
                <a:cs typeface="+mn-cs"/>
              </a:rPr>
              <a:t>and Java </a:t>
            </a:r>
            <a:r>
              <a:rPr lang="en-IN" dirty="0">
                <a:solidFill>
                  <a:schemeClr val="bg1"/>
                </a:solidFill>
                <a:latin typeface="+mn-lt"/>
                <a:ea typeface="+mn-ea"/>
                <a:cs typeface="+mn-cs"/>
              </a:rPr>
              <a:t>EE environments</a:t>
            </a:r>
          </a:p>
          <a:p>
            <a:r>
              <a:rPr lang="en-IN" dirty="0">
                <a:solidFill>
                  <a:schemeClr val="bg1"/>
                </a:solidFill>
                <a:latin typeface="+mn-lt"/>
                <a:ea typeface="+mn-ea"/>
                <a:cs typeface="+mn-cs"/>
              </a:rPr>
              <a:t>Easy to use</a:t>
            </a:r>
          </a:p>
          <a:p>
            <a:pPr lvl="1"/>
            <a:r>
              <a:rPr lang="en-IN" dirty="0">
                <a:solidFill>
                  <a:schemeClr val="bg1"/>
                </a:solidFill>
                <a:latin typeface="+mn-lt"/>
                <a:ea typeface="+mn-ea"/>
                <a:cs typeface="+mn-cs"/>
              </a:rPr>
              <a:t>Standard POJOs - no framework interfaces </a:t>
            </a:r>
            <a:r>
              <a:rPr lang="en-IN" dirty="0" smtClean="0">
                <a:solidFill>
                  <a:schemeClr val="bg1"/>
                </a:solidFill>
                <a:latin typeface="+mn-lt"/>
                <a:ea typeface="+mn-ea"/>
                <a:cs typeface="+mn-cs"/>
              </a:rPr>
              <a:t>or classes </a:t>
            </a:r>
            <a:r>
              <a:rPr lang="en-IN" dirty="0">
                <a:solidFill>
                  <a:schemeClr val="bg1"/>
                </a:solidFill>
                <a:latin typeface="+mn-lt"/>
                <a:ea typeface="+mn-ea"/>
                <a:cs typeface="+mn-cs"/>
              </a:rPr>
              <a:t>to implement or extend</a:t>
            </a:r>
          </a:p>
          <a:p>
            <a:pPr lvl="1"/>
            <a:r>
              <a:rPr lang="en-IN" dirty="0">
                <a:solidFill>
                  <a:schemeClr val="bg1"/>
                </a:solidFill>
                <a:latin typeface="+mn-lt"/>
                <a:ea typeface="+mn-ea"/>
                <a:cs typeface="+mn-cs"/>
              </a:rPr>
              <a:t>Facilitate test-driven development</a:t>
            </a:r>
          </a:p>
          <a:p>
            <a:r>
              <a:rPr lang="en-IN" dirty="0">
                <a:solidFill>
                  <a:schemeClr val="bg1"/>
                </a:solidFill>
                <a:latin typeface="+mn-lt"/>
                <a:ea typeface="+mn-ea"/>
                <a:cs typeface="+mn-cs"/>
              </a:rPr>
              <a:t>Annotation driven, no XML mappings required.</a:t>
            </a:r>
          </a:p>
          <a:p>
            <a:r>
              <a:rPr lang="en-IN" dirty="0">
                <a:solidFill>
                  <a:schemeClr val="bg1"/>
                </a:solidFill>
                <a:latin typeface="+mn-lt"/>
                <a:ea typeface="+mn-ea"/>
                <a:cs typeface="+mn-cs"/>
              </a:rPr>
              <a:t>Configuration By Exception</a:t>
            </a:r>
          </a:p>
          <a:p>
            <a:pPr lvl="1"/>
            <a:r>
              <a:rPr lang="en-IN" dirty="0">
                <a:solidFill>
                  <a:schemeClr val="bg1"/>
                </a:solidFill>
                <a:latin typeface="+mn-lt"/>
                <a:ea typeface="+mn-ea"/>
                <a:cs typeface="+mn-cs"/>
              </a:rPr>
              <a:t>Sensible defaults</a:t>
            </a:r>
            <a:endParaRPr lang="en-IN" dirty="0"/>
          </a:p>
        </p:txBody>
      </p:sp>
    </p:spTree>
    <p:extLst>
      <p:ext uri="{BB962C8B-B14F-4D97-AF65-F5344CB8AC3E}">
        <p14:creationId xmlns:p14="http://schemas.microsoft.com/office/powerpoint/2010/main" val="18802625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bg1"/>
                </a:solidFill>
                <a:latin typeface="+mj-lt"/>
                <a:ea typeface="+mj-ea"/>
                <a:cs typeface="+mj-cs"/>
              </a:rPr>
              <a:t>JPA Features</a:t>
            </a:r>
            <a:endParaRPr lang="en-IN" dirty="0"/>
          </a:p>
        </p:txBody>
      </p:sp>
      <p:sp>
        <p:nvSpPr>
          <p:cNvPr id="3" name="Content Placeholder 2"/>
          <p:cNvSpPr>
            <a:spLocks noGrp="1"/>
          </p:cNvSpPr>
          <p:nvPr>
            <p:ph idx="1"/>
          </p:nvPr>
        </p:nvSpPr>
        <p:spPr/>
        <p:txBody>
          <a:bodyPr/>
          <a:lstStyle/>
          <a:p>
            <a:r>
              <a:rPr lang="en-IN" dirty="0">
                <a:solidFill>
                  <a:schemeClr val="bg1"/>
                </a:solidFill>
                <a:latin typeface="+mn-lt"/>
                <a:ea typeface="+mn-ea"/>
                <a:cs typeface="+mn-cs"/>
              </a:rPr>
              <a:t>Simple POJO Persistence</a:t>
            </a:r>
          </a:p>
          <a:p>
            <a:pPr lvl="1"/>
            <a:r>
              <a:rPr lang="en-IN" dirty="0">
                <a:solidFill>
                  <a:schemeClr val="bg1"/>
                </a:solidFill>
                <a:latin typeface="+mn-lt"/>
                <a:ea typeface="+mn-ea"/>
                <a:cs typeface="+mn-cs"/>
              </a:rPr>
              <a:t>No vendor-specific interfaces or classes</a:t>
            </a:r>
          </a:p>
          <a:p>
            <a:r>
              <a:rPr lang="en-IN" dirty="0">
                <a:solidFill>
                  <a:schemeClr val="bg1"/>
                </a:solidFill>
                <a:latin typeface="+mn-lt"/>
                <a:ea typeface="+mn-ea"/>
                <a:cs typeface="+mn-cs"/>
              </a:rPr>
              <a:t>Supports rich domain models</a:t>
            </a:r>
          </a:p>
          <a:p>
            <a:pPr lvl="1"/>
            <a:r>
              <a:rPr lang="en-IN" dirty="0">
                <a:solidFill>
                  <a:schemeClr val="bg1"/>
                </a:solidFill>
                <a:latin typeface="+mn-lt"/>
                <a:ea typeface="+mn-ea"/>
                <a:cs typeface="+mn-cs"/>
              </a:rPr>
              <a:t>No more </a:t>
            </a:r>
            <a:r>
              <a:rPr lang="en-IN" dirty="0" err="1">
                <a:solidFill>
                  <a:schemeClr val="bg1"/>
                </a:solidFill>
                <a:latin typeface="+mn-lt"/>
                <a:ea typeface="+mn-ea"/>
                <a:cs typeface="+mn-cs"/>
              </a:rPr>
              <a:t>anemic</a:t>
            </a:r>
            <a:r>
              <a:rPr lang="en-IN" dirty="0">
                <a:solidFill>
                  <a:schemeClr val="bg1"/>
                </a:solidFill>
                <a:latin typeface="+mn-lt"/>
                <a:ea typeface="+mn-ea"/>
                <a:cs typeface="+mn-cs"/>
              </a:rPr>
              <a:t> domain models</a:t>
            </a:r>
          </a:p>
          <a:p>
            <a:pPr lvl="1"/>
            <a:r>
              <a:rPr lang="en-IN" dirty="0">
                <a:solidFill>
                  <a:schemeClr val="bg1"/>
                </a:solidFill>
                <a:latin typeface="+mn-lt"/>
                <a:ea typeface="+mn-ea"/>
                <a:cs typeface="+mn-cs"/>
              </a:rPr>
              <a:t>Multiple inheritance strategies</a:t>
            </a:r>
          </a:p>
          <a:p>
            <a:pPr lvl="1"/>
            <a:r>
              <a:rPr lang="en-IN" dirty="0">
                <a:solidFill>
                  <a:schemeClr val="bg1"/>
                </a:solidFill>
                <a:latin typeface="+mn-lt"/>
                <a:ea typeface="+mn-ea"/>
                <a:cs typeface="+mn-cs"/>
              </a:rPr>
              <a:t>Polymorphic Queries</a:t>
            </a:r>
          </a:p>
          <a:p>
            <a:pPr lvl="1"/>
            <a:r>
              <a:rPr lang="en-IN" dirty="0">
                <a:solidFill>
                  <a:schemeClr val="bg1"/>
                </a:solidFill>
                <a:latin typeface="+mn-lt"/>
                <a:ea typeface="+mn-ea"/>
                <a:cs typeface="+mn-cs"/>
              </a:rPr>
              <a:t>Lazy loading of associations</a:t>
            </a:r>
          </a:p>
          <a:p>
            <a:r>
              <a:rPr lang="en-IN" dirty="0">
                <a:solidFill>
                  <a:schemeClr val="bg1"/>
                </a:solidFill>
                <a:latin typeface="+mn-lt"/>
                <a:ea typeface="+mn-ea"/>
                <a:cs typeface="+mn-cs"/>
              </a:rPr>
              <a:t>Rich Annotation Support</a:t>
            </a:r>
          </a:p>
          <a:p>
            <a:r>
              <a:rPr lang="en-IN" dirty="0">
                <a:solidFill>
                  <a:schemeClr val="bg1"/>
                </a:solidFill>
                <a:latin typeface="+mn-lt"/>
                <a:ea typeface="+mn-ea"/>
                <a:cs typeface="+mn-cs"/>
              </a:rPr>
              <a:t>Pluggable persistence providers</a:t>
            </a:r>
            <a:endParaRPr lang="en-IN" dirty="0"/>
          </a:p>
        </p:txBody>
      </p:sp>
    </p:spTree>
    <p:extLst>
      <p:ext uri="{BB962C8B-B14F-4D97-AF65-F5344CB8AC3E}">
        <p14:creationId xmlns:p14="http://schemas.microsoft.com/office/powerpoint/2010/main" val="26411835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bg1"/>
                </a:solidFill>
                <a:latin typeface="+mj-lt"/>
                <a:ea typeface="+mj-ea"/>
                <a:cs typeface="+mj-cs"/>
              </a:rPr>
              <a:t>POJO Requirements</a:t>
            </a:r>
            <a:endParaRPr lang="en-IN" dirty="0"/>
          </a:p>
        </p:txBody>
      </p:sp>
      <p:sp>
        <p:nvSpPr>
          <p:cNvPr id="3" name="Content Placeholder 2"/>
          <p:cNvSpPr>
            <a:spLocks noGrp="1"/>
          </p:cNvSpPr>
          <p:nvPr>
            <p:ph idx="1"/>
          </p:nvPr>
        </p:nvSpPr>
        <p:spPr/>
        <p:txBody>
          <a:bodyPr/>
          <a:lstStyle/>
          <a:p>
            <a:r>
              <a:rPr lang="en-IN" dirty="0">
                <a:solidFill>
                  <a:schemeClr val="bg1"/>
                </a:solidFill>
                <a:latin typeface="+mn-lt"/>
                <a:ea typeface="+mn-ea"/>
                <a:cs typeface="+mn-cs"/>
              </a:rPr>
              <a:t>Annotated with @Entity</a:t>
            </a:r>
          </a:p>
          <a:p>
            <a:r>
              <a:rPr lang="en-IN" dirty="0">
                <a:solidFill>
                  <a:schemeClr val="bg1"/>
                </a:solidFill>
                <a:latin typeface="+mn-lt"/>
                <a:ea typeface="+mn-ea"/>
                <a:cs typeface="+mn-cs"/>
              </a:rPr>
              <a:t>Contains a persistent @Id field</a:t>
            </a:r>
          </a:p>
          <a:p>
            <a:r>
              <a:rPr lang="en-IN" dirty="0">
                <a:solidFill>
                  <a:schemeClr val="bg1"/>
                </a:solidFill>
                <a:latin typeface="+mn-lt"/>
                <a:ea typeface="+mn-ea"/>
                <a:cs typeface="+mn-cs"/>
              </a:rPr>
              <a:t>No argument constructor (public or protected)</a:t>
            </a:r>
          </a:p>
          <a:p>
            <a:r>
              <a:rPr lang="en-IN" dirty="0">
                <a:solidFill>
                  <a:schemeClr val="bg1"/>
                </a:solidFill>
                <a:latin typeface="+mn-lt"/>
                <a:ea typeface="+mn-ea"/>
                <a:cs typeface="+mn-cs"/>
              </a:rPr>
              <a:t>Not marked final</a:t>
            </a:r>
          </a:p>
          <a:p>
            <a:pPr lvl="1"/>
            <a:r>
              <a:rPr lang="en-IN" dirty="0">
                <a:solidFill>
                  <a:schemeClr val="bg1"/>
                </a:solidFill>
                <a:latin typeface="+mn-lt"/>
                <a:ea typeface="+mn-ea"/>
                <a:cs typeface="+mn-cs"/>
              </a:rPr>
              <a:t>Class, method, or persistent field level</a:t>
            </a:r>
          </a:p>
          <a:p>
            <a:r>
              <a:rPr lang="en-IN" dirty="0">
                <a:solidFill>
                  <a:schemeClr val="bg1"/>
                </a:solidFill>
                <a:latin typeface="+mn-lt"/>
                <a:ea typeface="+mn-ea"/>
                <a:cs typeface="+mn-cs"/>
              </a:rPr>
              <a:t>Top level class</a:t>
            </a:r>
          </a:p>
          <a:p>
            <a:pPr lvl="1"/>
            <a:r>
              <a:rPr lang="en-IN" dirty="0">
                <a:solidFill>
                  <a:schemeClr val="bg1"/>
                </a:solidFill>
                <a:latin typeface="+mn-lt"/>
                <a:ea typeface="+mn-ea"/>
                <a:cs typeface="+mn-cs"/>
              </a:rPr>
              <a:t>Can’t be inner class, interface, or </a:t>
            </a:r>
            <a:r>
              <a:rPr lang="en-IN" dirty="0" err="1">
                <a:solidFill>
                  <a:schemeClr val="bg1"/>
                </a:solidFill>
                <a:latin typeface="+mn-lt"/>
                <a:ea typeface="+mn-ea"/>
                <a:cs typeface="+mn-cs"/>
              </a:rPr>
              <a:t>enum</a:t>
            </a:r>
            <a:endParaRPr lang="en-IN" dirty="0">
              <a:solidFill>
                <a:schemeClr val="bg1"/>
              </a:solidFill>
              <a:latin typeface="+mn-lt"/>
              <a:ea typeface="+mn-ea"/>
              <a:cs typeface="+mn-cs"/>
            </a:endParaRPr>
          </a:p>
          <a:p>
            <a:r>
              <a:rPr lang="en-IN" dirty="0">
                <a:solidFill>
                  <a:schemeClr val="bg1"/>
                </a:solidFill>
                <a:latin typeface="+mn-lt"/>
                <a:ea typeface="+mn-ea"/>
                <a:cs typeface="+mn-cs"/>
              </a:rPr>
              <a:t>Must implement Serializable to be remotely </a:t>
            </a:r>
            <a:r>
              <a:rPr lang="en-IN" dirty="0" smtClean="0">
                <a:solidFill>
                  <a:schemeClr val="bg1"/>
                </a:solidFill>
                <a:latin typeface="+mn-lt"/>
                <a:ea typeface="+mn-ea"/>
                <a:cs typeface="+mn-cs"/>
              </a:rPr>
              <a:t>passed by </a:t>
            </a:r>
            <a:r>
              <a:rPr lang="en-IN" dirty="0">
                <a:solidFill>
                  <a:schemeClr val="bg1"/>
                </a:solidFill>
                <a:latin typeface="+mn-lt"/>
                <a:ea typeface="+mn-ea"/>
                <a:cs typeface="+mn-cs"/>
              </a:rPr>
              <a:t>value as a detached instance</a:t>
            </a:r>
            <a:endParaRPr lang="en-IN" dirty="0"/>
          </a:p>
        </p:txBody>
      </p:sp>
    </p:spTree>
    <p:extLst>
      <p:ext uri="{BB962C8B-B14F-4D97-AF65-F5344CB8AC3E}">
        <p14:creationId xmlns:p14="http://schemas.microsoft.com/office/powerpoint/2010/main" val="36491137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355" dirty="0" smtClean="0"/>
              <a:t>P</a:t>
            </a:r>
            <a:r>
              <a:rPr lang="en-IN" spc="-250" dirty="0" smtClean="0"/>
              <a:t>e</a:t>
            </a:r>
            <a:r>
              <a:rPr lang="en-IN" spc="50" dirty="0" smtClean="0"/>
              <a:t>r</a:t>
            </a:r>
            <a:r>
              <a:rPr lang="en-IN" spc="-170" dirty="0" smtClean="0"/>
              <a:t>sistent</a:t>
            </a:r>
            <a:r>
              <a:rPr lang="en-IN" dirty="0" smtClean="0"/>
              <a:t> </a:t>
            </a:r>
            <a:r>
              <a:rPr lang="en-IN" spc="-150" dirty="0" smtClean="0"/>
              <a:t>Entity</a:t>
            </a:r>
            <a:r>
              <a:rPr lang="en-IN" dirty="0" smtClean="0"/>
              <a:t> </a:t>
            </a:r>
            <a:r>
              <a:rPr lang="en-IN" spc="-65" dirty="0" smtClean="0"/>
              <a:t>Example</a:t>
            </a:r>
            <a:endParaRPr lang="en-IN"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5319" y="2228046"/>
            <a:ext cx="8521481" cy="31619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53708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bg1"/>
                </a:solidFill>
                <a:latin typeface="+mj-lt"/>
                <a:ea typeface="+mj-ea"/>
                <a:cs typeface="+mj-cs"/>
              </a:rPr>
              <a:t>JPA Annotations</a:t>
            </a:r>
            <a:endParaRPr lang="en-IN" dirty="0"/>
          </a:p>
        </p:txBody>
      </p:sp>
      <p:sp>
        <p:nvSpPr>
          <p:cNvPr id="3" name="Content Placeholder 2"/>
          <p:cNvSpPr>
            <a:spLocks noGrp="1"/>
          </p:cNvSpPr>
          <p:nvPr>
            <p:ph idx="1"/>
          </p:nvPr>
        </p:nvSpPr>
        <p:spPr/>
        <p:txBody>
          <a:bodyPr/>
          <a:lstStyle/>
          <a:p>
            <a:r>
              <a:rPr lang="en-IN" dirty="0">
                <a:solidFill>
                  <a:schemeClr val="bg1"/>
                </a:solidFill>
                <a:latin typeface="+mn-lt"/>
                <a:ea typeface="+mn-ea"/>
                <a:cs typeface="+mn-cs"/>
              </a:rPr>
              <a:t>JPA annotations are defined in the </a:t>
            </a:r>
            <a:r>
              <a:rPr lang="en-IN" dirty="0" err="1" smtClean="0">
                <a:solidFill>
                  <a:schemeClr val="bg1"/>
                </a:solidFill>
                <a:latin typeface="+mn-lt"/>
                <a:ea typeface="+mn-ea"/>
                <a:cs typeface="+mn-cs"/>
              </a:rPr>
              <a:t>javax.persistence</a:t>
            </a:r>
            <a:r>
              <a:rPr lang="en-IN" dirty="0" smtClean="0"/>
              <a:t> </a:t>
            </a:r>
            <a:r>
              <a:rPr lang="en-IN" dirty="0" smtClean="0">
                <a:solidFill>
                  <a:schemeClr val="bg1"/>
                </a:solidFill>
                <a:latin typeface="+mn-lt"/>
                <a:ea typeface="+mn-ea"/>
                <a:cs typeface="+mn-cs"/>
              </a:rPr>
              <a:t>package</a:t>
            </a:r>
            <a:r>
              <a:rPr lang="en-IN" dirty="0">
                <a:solidFill>
                  <a:schemeClr val="bg1"/>
                </a:solidFill>
                <a:latin typeface="+mn-lt"/>
                <a:ea typeface="+mn-ea"/>
                <a:cs typeface="+mn-cs"/>
              </a:rPr>
              <a:t>:</a:t>
            </a:r>
          </a:p>
          <a:p>
            <a:pPr lvl="1"/>
            <a:r>
              <a:rPr lang="en-IN" dirty="0">
                <a:solidFill>
                  <a:schemeClr val="bg1"/>
                </a:solidFill>
                <a:latin typeface="+mn-lt"/>
                <a:ea typeface="+mn-ea"/>
                <a:cs typeface="+mn-cs"/>
              </a:rPr>
              <a:t>http://</a:t>
            </a:r>
            <a:r>
              <a:rPr lang="en-IN" dirty="0" smtClean="0">
                <a:solidFill>
                  <a:schemeClr val="bg1"/>
                </a:solidFill>
                <a:latin typeface="+mn-lt"/>
                <a:ea typeface="+mn-ea"/>
                <a:cs typeface="+mn-cs"/>
              </a:rPr>
              <a:t>java.sun.com/javaee/5/docs/api/javax/persistence/packagesummary.html</a:t>
            </a:r>
            <a:endParaRPr lang="en-IN" dirty="0">
              <a:solidFill>
                <a:schemeClr val="bg1"/>
              </a:solidFill>
              <a:latin typeface="+mn-lt"/>
              <a:ea typeface="+mn-ea"/>
              <a:cs typeface="+mn-cs"/>
            </a:endParaRPr>
          </a:p>
          <a:p>
            <a:r>
              <a:rPr lang="en-IN" dirty="0">
                <a:solidFill>
                  <a:schemeClr val="bg1"/>
                </a:solidFill>
                <a:latin typeface="+mn-lt"/>
                <a:ea typeface="+mn-ea"/>
                <a:cs typeface="+mn-cs"/>
              </a:rPr>
              <a:t>Annotations can be placed on fields </a:t>
            </a:r>
            <a:r>
              <a:rPr lang="en-IN" dirty="0" smtClean="0">
                <a:solidFill>
                  <a:schemeClr val="bg1"/>
                </a:solidFill>
                <a:latin typeface="+mn-lt"/>
                <a:ea typeface="+mn-ea"/>
                <a:cs typeface="+mn-cs"/>
              </a:rPr>
              <a:t>or properties</a:t>
            </a:r>
            <a:endParaRPr lang="en-IN" dirty="0">
              <a:solidFill>
                <a:schemeClr val="bg1"/>
              </a:solidFill>
              <a:latin typeface="+mn-lt"/>
              <a:ea typeface="+mn-ea"/>
              <a:cs typeface="+mn-cs"/>
            </a:endParaRPr>
          </a:p>
          <a:p>
            <a:pPr lvl="1"/>
            <a:r>
              <a:rPr lang="en-IN" dirty="0">
                <a:solidFill>
                  <a:schemeClr val="bg1"/>
                </a:solidFill>
                <a:latin typeface="+mn-lt"/>
                <a:ea typeface="+mn-ea"/>
                <a:cs typeface="+mn-cs"/>
              </a:rPr>
              <a:t>Field level access is preferred to prevent executing logic</a:t>
            </a:r>
          </a:p>
          <a:p>
            <a:pPr lvl="1"/>
            <a:r>
              <a:rPr lang="en-IN" dirty="0">
                <a:solidFill>
                  <a:schemeClr val="bg1"/>
                </a:solidFill>
                <a:latin typeface="+mn-lt"/>
                <a:ea typeface="+mn-ea"/>
                <a:cs typeface="+mn-cs"/>
              </a:rPr>
              <a:t>Property-level annotations are applied to "getter" method</a:t>
            </a:r>
          </a:p>
          <a:p>
            <a:r>
              <a:rPr lang="en-IN" dirty="0">
                <a:solidFill>
                  <a:schemeClr val="bg1"/>
                </a:solidFill>
                <a:latin typeface="+mn-lt"/>
                <a:ea typeface="+mn-ea"/>
                <a:cs typeface="+mn-cs"/>
              </a:rPr>
              <a:t>Can’t mix style in inheritance hierarchy</a:t>
            </a:r>
          </a:p>
          <a:p>
            <a:pPr lvl="1"/>
            <a:r>
              <a:rPr lang="en-IN" dirty="0">
                <a:solidFill>
                  <a:schemeClr val="bg1"/>
                </a:solidFill>
                <a:latin typeface="+mn-lt"/>
                <a:ea typeface="+mn-ea"/>
                <a:cs typeface="+mn-cs"/>
              </a:rPr>
              <a:t>Must decide on field OR property</a:t>
            </a:r>
            <a:endParaRPr lang="en-IN" dirty="0"/>
          </a:p>
        </p:txBody>
      </p:sp>
    </p:spTree>
    <p:extLst>
      <p:ext uri="{BB962C8B-B14F-4D97-AF65-F5344CB8AC3E}">
        <p14:creationId xmlns:p14="http://schemas.microsoft.com/office/powerpoint/2010/main" val="7671709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bg1"/>
                </a:solidFill>
                <a:latin typeface="+mj-lt"/>
                <a:ea typeface="+mj-ea"/>
                <a:cs typeface="+mj-cs"/>
              </a:rPr>
              <a:t>Persistent Identifiers</a:t>
            </a:r>
            <a:endParaRPr lang="en-IN" dirty="0"/>
          </a:p>
        </p:txBody>
      </p:sp>
      <p:sp>
        <p:nvSpPr>
          <p:cNvPr id="3" name="Content Placeholder 2"/>
          <p:cNvSpPr>
            <a:spLocks noGrp="1"/>
          </p:cNvSpPr>
          <p:nvPr>
            <p:ph idx="1"/>
          </p:nvPr>
        </p:nvSpPr>
        <p:spPr/>
        <p:txBody>
          <a:bodyPr/>
          <a:lstStyle/>
          <a:p>
            <a:r>
              <a:rPr lang="en-IN" dirty="0">
                <a:solidFill>
                  <a:schemeClr val="bg1"/>
                </a:solidFill>
                <a:latin typeface="+mn-lt"/>
                <a:ea typeface="+mn-ea"/>
                <a:cs typeface="+mn-cs"/>
              </a:rPr>
              <a:t>Entities must define an id field/fields </a:t>
            </a:r>
            <a:r>
              <a:rPr lang="en-IN" dirty="0" smtClean="0">
                <a:solidFill>
                  <a:schemeClr val="bg1"/>
                </a:solidFill>
                <a:latin typeface="+mn-lt"/>
                <a:ea typeface="+mn-ea"/>
                <a:cs typeface="+mn-cs"/>
              </a:rPr>
              <a:t>corresponding the </a:t>
            </a:r>
            <a:r>
              <a:rPr lang="en-IN" dirty="0">
                <a:solidFill>
                  <a:schemeClr val="bg1"/>
                </a:solidFill>
                <a:latin typeface="+mn-lt"/>
                <a:ea typeface="+mn-ea"/>
                <a:cs typeface="+mn-cs"/>
              </a:rPr>
              <a:t>the database primary key</a:t>
            </a:r>
          </a:p>
          <a:p>
            <a:r>
              <a:rPr lang="en-IN" dirty="0">
                <a:solidFill>
                  <a:schemeClr val="bg1"/>
                </a:solidFill>
                <a:latin typeface="+mn-lt"/>
                <a:ea typeface="+mn-ea"/>
                <a:cs typeface="+mn-cs"/>
              </a:rPr>
              <a:t>The id can either be simple or composite value</a:t>
            </a:r>
          </a:p>
          <a:p>
            <a:r>
              <a:rPr lang="en-IN" dirty="0">
                <a:solidFill>
                  <a:schemeClr val="bg1"/>
                </a:solidFill>
                <a:latin typeface="+mn-lt"/>
                <a:ea typeface="+mn-ea"/>
                <a:cs typeface="+mn-cs"/>
              </a:rPr>
              <a:t>Strategies:</a:t>
            </a:r>
          </a:p>
          <a:p>
            <a:pPr lvl="1"/>
            <a:r>
              <a:rPr lang="en-IN" dirty="0">
                <a:solidFill>
                  <a:schemeClr val="bg1"/>
                </a:solidFill>
                <a:latin typeface="+mn-lt"/>
                <a:ea typeface="+mn-ea"/>
                <a:cs typeface="+mn-cs"/>
              </a:rPr>
              <a:t>@Id: single valued type - most common</a:t>
            </a:r>
          </a:p>
          <a:p>
            <a:pPr lvl="1"/>
            <a:r>
              <a:rPr lang="en-IN" dirty="0">
                <a:solidFill>
                  <a:schemeClr val="bg1"/>
                </a:solidFill>
                <a:latin typeface="+mn-lt"/>
                <a:ea typeface="+mn-ea"/>
                <a:cs typeface="+mn-cs"/>
              </a:rPr>
              <a:t>@</a:t>
            </a:r>
            <a:r>
              <a:rPr lang="en-IN" dirty="0" err="1">
                <a:solidFill>
                  <a:schemeClr val="bg1"/>
                </a:solidFill>
                <a:latin typeface="+mn-lt"/>
                <a:ea typeface="+mn-ea"/>
                <a:cs typeface="+mn-cs"/>
              </a:rPr>
              <a:t>IdClass</a:t>
            </a:r>
            <a:r>
              <a:rPr lang="en-IN" dirty="0">
                <a:solidFill>
                  <a:schemeClr val="bg1"/>
                </a:solidFill>
                <a:latin typeface="+mn-lt"/>
                <a:ea typeface="+mn-ea"/>
                <a:cs typeface="+mn-cs"/>
              </a:rPr>
              <a:t>: map multiple fields to table PK</a:t>
            </a:r>
          </a:p>
          <a:p>
            <a:pPr lvl="1"/>
            <a:r>
              <a:rPr lang="en-IN" dirty="0">
                <a:solidFill>
                  <a:schemeClr val="bg1"/>
                </a:solidFill>
                <a:latin typeface="+mn-lt"/>
                <a:ea typeface="+mn-ea"/>
                <a:cs typeface="+mn-cs"/>
              </a:rPr>
              <a:t>@</a:t>
            </a:r>
            <a:r>
              <a:rPr lang="en-IN" dirty="0" err="1">
                <a:solidFill>
                  <a:schemeClr val="bg1"/>
                </a:solidFill>
                <a:latin typeface="+mn-lt"/>
                <a:ea typeface="+mn-ea"/>
                <a:cs typeface="+mn-cs"/>
              </a:rPr>
              <a:t>EmbeddedId</a:t>
            </a:r>
            <a:r>
              <a:rPr lang="en-IN" dirty="0">
                <a:solidFill>
                  <a:schemeClr val="bg1"/>
                </a:solidFill>
                <a:latin typeface="+mn-lt"/>
                <a:ea typeface="+mn-ea"/>
                <a:cs typeface="+mn-cs"/>
              </a:rPr>
              <a:t> map PK class to table PK</a:t>
            </a:r>
          </a:p>
          <a:p>
            <a:r>
              <a:rPr lang="en-IN" dirty="0">
                <a:solidFill>
                  <a:schemeClr val="bg1"/>
                </a:solidFill>
                <a:latin typeface="+mn-lt"/>
                <a:ea typeface="+mn-ea"/>
                <a:cs typeface="+mn-cs"/>
              </a:rPr>
              <a:t>Composite PK classes must:</a:t>
            </a:r>
          </a:p>
          <a:p>
            <a:pPr lvl="1"/>
            <a:r>
              <a:rPr lang="en-IN" dirty="0">
                <a:solidFill>
                  <a:schemeClr val="bg1"/>
                </a:solidFill>
                <a:latin typeface="+mn-lt"/>
                <a:ea typeface="+mn-ea"/>
                <a:cs typeface="+mn-cs"/>
              </a:rPr>
              <a:t>implement Serializable</a:t>
            </a:r>
          </a:p>
          <a:p>
            <a:pPr lvl="1"/>
            <a:r>
              <a:rPr lang="en-IN" dirty="0">
                <a:solidFill>
                  <a:schemeClr val="bg1"/>
                </a:solidFill>
                <a:latin typeface="+mn-lt"/>
                <a:ea typeface="+mn-ea"/>
                <a:cs typeface="+mn-cs"/>
              </a:rPr>
              <a:t>override equals() and </a:t>
            </a:r>
            <a:r>
              <a:rPr lang="en-IN" dirty="0" err="1">
                <a:solidFill>
                  <a:schemeClr val="bg1"/>
                </a:solidFill>
                <a:latin typeface="+mn-lt"/>
                <a:ea typeface="+mn-ea"/>
                <a:cs typeface="+mn-cs"/>
              </a:rPr>
              <a:t>hashCode</a:t>
            </a:r>
            <a:r>
              <a:rPr lang="en-IN" dirty="0">
                <a:solidFill>
                  <a:schemeClr val="bg1"/>
                </a:solidFill>
                <a:latin typeface="+mn-lt"/>
                <a:ea typeface="+mn-ea"/>
                <a:cs typeface="+mn-cs"/>
              </a:rPr>
              <a:t>()</a:t>
            </a:r>
            <a:endParaRPr lang="en-IN" dirty="0"/>
          </a:p>
        </p:txBody>
      </p:sp>
    </p:spTree>
    <p:extLst>
      <p:ext uri="{BB962C8B-B14F-4D97-AF65-F5344CB8AC3E}">
        <p14:creationId xmlns:p14="http://schemas.microsoft.com/office/powerpoint/2010/main" val="38672314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bg1"/>
                </a:solidFill>
                <a:latin typeface="+mj-lt"/>
                <a:ea typeface="+mj-ea"/>
                <a:cs typeface="+mj-cs"/>
              </a:rPr>
              <a:t>@</a:t>
            </a:r>
            <a:r>
              <a:rPr lang="en-IN" dirty="0" err="1">
                <a:solidFill>
                  <a:schemeClr val="bg1"/>
                </a:solidFill>
                <a:latin typeface="+mj-lt"/>
                <a:ea typeface="+mj-ea"/>
                <a:cs typeface="+mj-cs"/>
              </a:rPr>
              <a:t>IdClass</a:t>
            </a:r>
            <a:endParaRPr lang="en-IN" dirty="0"/>
          </a:p>
        </p:txBody>
      </p:sp>
      <p:sp>
        <p:nvSpPr>
          <p:cNvPr id="3" name="Content Placeholder 2"/>
          <p:cNvSpPr>
            <a:spLocks noGrp="1"/>
          </p:cNvSpPr>
          <p:nvPr>
            <p:ph idx="1"/>
          </p:nvPr>
        </p:nvSpPr>
        <p:spPr/>
        <p:txBody>
          <a:bodyPr/>
          <a:lstStyle/>
          <a:p>
            <a:r>
              <a:rPr lang="en-IN" dirty="0">
                <a:solidFill>
                  <a:schemeClr val="bg1"/>
                </a:solidFill>
                <a:latin typeface="+mn-lt"/>
                <a:ea typeface="+mn-ea"/>
                <a:cs typeface="+mn-cs"/>
              </a:rPr>
              <a:t>Maps multiple fields of persistent entity to PK class</a:t>
            </a:r>
            <a:endParaRPr lang="en-IN"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154" y="2546515"/>
            <a:ext cx="8216721" cy="33893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25218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What Hibernate Does</a:t>
            </a:r>
            <a:endParaRPr lang="en-IN" dirty="0"/>
          </a:p>
        </p:txBody>
      </p:sp>
      <p:sp>
        <p:nvSpPr>
          <p:cNvPr id="3" name="Content Placeholder 2"/>
          <p:cNvSpPr>
            <a:spLocks noGrp="1"/>
          </p:cNvSpPr>
          <p:nvPr>
            <p:ph idx="1"/>
          </p:nvPr>
        </p:nvSpPr>
        <p:spPr/>
        <p:txBody>
          <a:bodyPr/>
          <a:lstStyle/>
          <a:p>
            <a:r>
              <a:rPr lang="en-IN" sz="2800" dirty="0" smtClean="0">
                <a:solidFill>
                  <a:srgbClr val="FFFFFF"/>
                </a:solidFill>
              </a:rPr>
              <a:t>Object - Relational mapping</a:t>
            </a:r>
          </a:p>
          <a:p>
            <a:r>
              <a:rPr lang="en-IN" sz="2800" dirty="0" smtClean="0">
                <a:solidFill>
                  <a:srgbClr val="FFFFFF"/>
                </a:solidFill>
              </a:rPr>
              <a:t>Transparent persistence &amp; retrieval of objects</a:t>
            </a:r>
          </a:p>
          <a:p>
            <a:r>
              <a:rPr lang="en-IN" sz="2800" dirty="0" smtClean="0">
                <a:solidFill>
                  <a:srgbClr val="FFFFFF"/>
                </a:solidFill>
              </a:rPr>
              <a:t>Persistence of associations and collections</a:t>
            </a:r>
          </a:p>
          <a:p>
            <a:r>
              <a:rPr lang="en-IN" sz="2800" dirty="0" smtClean="0">
                <a:solidFill>
                  <a:srgbClr val="FFFFFF"/>
                </a:solidFill>
              </a:rPr>
              <a:t>Guaranteed uniqueness of an object (within a session)</a:t>
            </a:r>
          </a:p>
          <a:p>
            <a:endParaRPr lang="en-IN" sz="2800" dirty="0">
              <a:solidFill>
                <a:srgbClr val="FFFFFF"/>
              </a:solidFill>
            </a:endParaRPr>
          </a:p>
        </p:txBody>
      </p:sp>
    </p:spTree>
    <p:extLst>
      <p:ext uri="{BB962C8B-B14F-4D97-AF65-F5344CB8AC3E}">
        <p14:creationId xmlns:p14="http://schemas.microsoft.com/office/powerpoint/2010/main" val="19489100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bg1"/>
                </a:solidFill>
                <a:latin typeface="+mj-lt"/>
                <a:ea typeface="+mj-ea"/>
                <a:cs typeface="+mj-cs"/>
              </a:rPr>
              <a:t>@</a:t>
            </a:r>
            <a:r>
              <a:rPr lang="en-IN" dirty="0" err="1">
                <a:solidFill>
                  <a:schemeClr val="bg1"/>
                </a:solidFill>
                <a:latin typeface="+mj-lt"/>
                <a:ea typeface="+mj-ea"/>
                <a:cs typeface="+mj-cs"/>
              </a:rPr>
              <a:t>EmbeddedId</a:t>
            </a:r>
            <a:endParaRPr lang="en-IN" dirty="0"/>
          </a:p>
        </p:txBody>
      </p:sp>
      <p:sp>
        <p:nvSpPr>
          <p:cNvPr id="3" name="Content Placeholder 2"/>
          <p:cNvSpPr>
            <a:spLocks noGrp="1"/>
          </p:cNvSpPr>
          <p:nvPr>
            <p:ph idx="1"/>
          </p:nvPr>
        </p:nvSpPr>
        <p:spPr/>
        <p:txBody>
          <a:bodyPr/>
          <a:lstStyle/>
          <a:p>
            <a:r>
              <a:rPr lang="en-IN" dirty="0">
                <a:solidFill>
                  <a:schemeClr val="bg1"/>
                </a:solidFill>
                <a:latin typeface="+mn-lt"/>
                <a:ea typeface="+mn-ea"/>
                <a:cs typeface="+mn-cs"/>
              </a:rPr>
              <a:t>Primary key is formal member of persistent entity</a:t>
            </a:r>
            <a:endParaRPr lang="en-IN"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883" y="2947160"/>
            <a:ext cx="8216722" cy="33655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93151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370" dirty="0" smtClean="0"/>
              <a:t>@</a:t>
            </a:r>
            <a:r>
              <a:rPr lang="en-IN" spc="-370" dirty="0" err="1" smtClean="0"/>
              <a:t>Gene</a:t>
            </a:r>
            <a:r>
              <a:rPr lang="en-IN" spc="-75" dirty="0" err="1" smtClean="0"/>
              <a:t>r</a:t>
            </a:r>
            <a:r>
              <a:rPr lang="en-IN" spc="-60" dirty="0" err="1" smtClean="0"/>
              <a:t>ated</a:t>
            </a:r>
            <a:r>
              <a:rPr lang="en-IN" spc="-405" dirty="0" err="1" smtClean="0"/>
              <a:t>V</a:t>
            </a:r>
            <a:r>
              <a:rPr lang="en-IN" spc="-80" dirty="0" err="1" smtClean="0"/>
              <a:t>alue</a:t>
            </a:r>
            <a:endParaRPr lang="en-IN" dirty="0"/>
          </a:p>
        </p:txBody>
      </p:sp>
      <p:sp>
        <p:nvSpPr>
          <p:cNvPr id="3" name="Content Placeholder 2"/>
          <p:cNvSpPr>
            <a:spLocks noGrp="1"/>
          </p:cNvSpPr>
          <p:nvPr>
            <p:ph idx="1"/>
          </p:nvPr>
        </p:nvSpPr>
        <p:spPr/>
        <p:txBody>
          <a:bodyPr/>
          <a:lstStyle/>
          <a:p>
            <a:r>
              <a:rPr lang="en-IN" dirty="0">
                <a:solidFill>
                  <a:schemeClr val="bg1"/>
                </a:solidFill>
                <a:latin typeface="+mn-lt"/>
                <a:ea typeface="+mn-ea"/>
                <a:cs typeface="+mn-cs"/>
              </a:rPr>
              <a:t>Supports auto-generated primary key values</a:t>
            </a:r>
          </a:p>
          <a:p>
            <a:r>
              <a:rPr lang="en-IN" dirty="0">
                <a:solidFill>
                  <a:schemeClr val="bg1"/>
                </a:solidFill>
                <a:latin typeface="+mn-lt"/>
                <a:ea typeface="+mn-ea"/>
                <a:cs typeface="+mn-cs"/>
              </a:rPr>
              <a:t>Strategies defined by </a:t>
            </a:r>
            <a:r>
              <a:rPr lang="en-IN" dirty="0" err="1">
                <a:solidFill>
                  <a:schemeClr val="bg1"/>
                </a:solidFill>
                <a:latin typeface="+mn-lt"/>
                <a:ea typeface="+mn-ea"/>
                <a:cs typeface="+mn-cs"/>
              </a:rPr>
              <a:t>GenerationType</a:t>
            </a:r>
            <a:r>
              <a:rPr lang="en-IN" dirty="0">
                <a:solidFill>
                  <a:schemeClr val="bg1"/>
                </a:solidFill>
                <a:latin typeface="+mn-lt"/>
                <a:ea typeface="+mn-ea"/>
                <a:cs typeface="+mn-cs"/>
              </a:rPr>
              <a:t> </a:t>
            </a:r>
            <a:r>
              <a:rPr lang="en-IN" dirty="0" err="1">
                <a:solidFill>
                  <a:schemeClr val="bg1"/>
                </a:solidFill>
                <a:latin typeface="+mn-lt"/>
                <a:ea typeface="+mn-ea"/>
                <a:cs typeface="+mn-cs"/>
              </a:rPr>
              <a:t>enum</a:t>
            </a:r>
            <a:r>
              <a:rPr lang="en-IN" dirty="0">
                <a:solidFill>
                  <a:schemeClr val="bg1"/>
                </a:solidFill>
                <a:latin typeface="+mn-lt"/>
                <a:ea typeface="+mn-ea"/>
                <a:cs typeface="+mn-cs"/>
              </a:rPr>
              <a:t>:</a:t>
            </a:r>
          </a:p>
          <a:p>
            <a:pPr lvl="1"/>
            <a:r>
              <a:rPr lang="en-IN" dirty="0" err="1">
                <a:solidFill>
                  <a:schemeClr val="bg1"/>
                </a:solidFill>
                <a:latin typeface="+mn-lt"/>
                <a:ea typeface="+mn-ea"/>
                <a:cs typeface="+mn-cs"/>
              </a:rPr>
              <a:t>GenerationType.AUTO</a:t>
            </a:r>
            <a:r>
              <a:rPr lang="en-IN" dirty="0">
                <a:solidFill>
                  <a:schemeClr val="bg1"/>
                </a:solidFill>
                <a:latin typeface="+mn-lt"/>
                <a:ea typeface="+mn-ea"/>
                <a:cs typeface="+mn-cs"/>
              </a:rPr>
              <a:t> (preferred)</a:t>
            </a:r>
          </a:p>
          <a:p>
            <a:pPr lvl="1"/>
            <a:r>
              <a:rPr lang="en-IN" dirty="0" err="1">
                <a:solidFill>
                  <a:schemeClr val="bg1"/>
                </a:solidFill>
                <a:latin typeface="+mn-lt"/>
                <a:ea typeface="+mn-ea"/>
                <a:cs typeface="+mn-cs"/>
              </a:rPr>
              <a:t>GenerationType.IDENTITY</a:t>
            </a:r>
            <a:endParaRPr lang="en-IN" dirty="0">
              <a:solidFill>
                <a:schemeClr val="bg1"/>
              </a:solidFill>
              <a:latin typeface="+mn-lt"/>
              <a:ea typeface="+mn-ea"/>
              <a:cs typeface="+mn-cs"/>
            </a:endParaRPr>
          </a:p>
          <a:p>
            <a:pPr lvl="1"/>
            <a:r>
              <a:rPr lang="en-IN" dirty="0" err="1">
                <a:solidFill>
                  <a:schemeClr val="bg1"/>
                </a:solidFill>
                <a:latin typeface="+mn-lt"/>
                <a:ea typeface="+mn-ea"/>
                <a:cs typeface="+mn-cs"/>
              </a:rPr>
              <a:t>GenerationType.SEQUENCE</a:t>
            </a:r>
            <a:endParaRPr lang="en-IN" dirty="0">
              <a:solidFill>
                <a:schemeClr val="bg1"/>
              </a:solidFill>
              <a:latin typeface="+mn-lt"/>
              <a:ea typeface="+mn-ea"/>
              <a:cs typeface="+mn-cs"/>
            </a:endParaRPr>
          </a:p>
          <a:p>
            <a:pPr lvl="1"/>
            <a:r>
              <a:rPr lang="en-IN" dirty="0" err="1">
                <a:solidFill>
                  <a:schemeClr val="bg1"/>
                </a:solidFill>
                <a:latin typeface="+mn-lt"/>
                <a:ea typeface="+mn-ea"/>
                <a:cs typeface="+mn-cs"/>
              </a:rPr>
              <a:t>GenerationType.TABLE</a:t>
            </a:r>
            <a:endParaRPr lang="en-IN" dirty="0"/>
          </a:p>
        </p:txBody>
      </p:sp>
    </p:spTree>
    <p:extLst>
      <p:ext uri="{BB962C8B-B14F-4D97-AF65-F5344CB8AC3E}">
        <p14:creationId xmlns:p14="http://schemas.microsoft.com/office/powerpoint/2010/main" val="12401040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bg1"/>
                </a:solidFill>
                <a:latin typeface="+mj-lt"/>
                <a:ea typeface="+mj-ea"/>
                <a:cs typeface="+mj-cs"/>
              </a:rPr>
              <a:t>@Table and @Column</a:t>
            </a:r>
            <a:endParaRPr lang="en-IN" dirty="0"/>
          </a:p>
        </p:txBody>
      </p:sp>
      <p:sp>
        <p:nvSpPr>
          <p:cNvPr id="3" name="Content Placeholder 2"/>
          <p:cNvSpPr>
            <a:spLocks noGrp="1"/>
          </p:cNvSpPr>
          <p:nvPr>
            <p:ph idx="1"/>
          </p:nvPr>
        </p:nvSpPr>
        <p:spPr/>
        <p:txBody>
          <a:bodyPr/>
          <a:lstStyle/>
          <a:p>
            <a:r>
              <a:rPr lang="en-IN" dirty="0">
                <a:solidFill>
                  <a:schemeClr val="bg1"/>
                </a:solidFill>
                <a:latin typeface="+mn-lt"/>
                <a:ea typeface="+mn-ea"/>
                <a:cs typeface="+mn-cs"/>
              </a:rPr>
              <a:t>Used to define </a:t>
            </a:r>
            <a:r>
              <a:rPr lang="en-IN" i="1" dirty="0">
                <a:solidFill>
                  <a:schemeClr val="bg1"/>
                </a:solidFill>
                <a:latin typeface="+mn-lt"/>
                <a:ea typeface="+mn-ea"/>
                <a:cs typeface="+mn-cs"/>
              </a:rPr>
              <a:t>name </a:t>
            </a:r>
            <a:r>
              <a:rPr lang="en-IN" dirty="0">
                <a:solidFill>
                  <a:schemeClr val="bg1"/>
                </a:solidFill>
                <a:latin typeface="+mn-lt"/>
                <a:ea typeface="+mn-ea"/>
                <a:cs typeface="+mn-cs"/>
              </a:rPr>
              <a:t>mappings between Java object </a:t>
            </a:r>
            <a:r>
              <a:rPr lang="en-IN" dirty="0" smtClean="0">
                <a:solidFill>
                  <a:schemeClr val="bg1"/>
                </a:solidFill>
                <a:latin typeface="+mn-lt"/>
                <a:ea typeface="+mn-ea"/>
                <a:cs typeface="+mn-cs"/>
              </a:rPr>
              <a:t>and database </a:t>
            </a:r>
            <a:r>
              <a:rPr lang="en-IN" dirty="0">
                <a:solidFill>
                  <a:schemeClr val="bg1"/>
                </a:solidFill>
                <a:latin typeface="+mn-lt"/>
                <a:ea typeface="+mn-ea"/>
                <a:cs typeface="+mn-cs"/>
              </a:rPr>
              <a:t>table/columns</a:t>
            </a:r>
          </a:p>
          <a:p>
            <a:r>
              <a:rPr lang="en-IN" dirty="0">
                <a:solidFill>
                  <a:schemeClr val="bg1"/>
                </a:solidFill>
                <a:latin typeface="+mn-lt"/>
                <a:ea typeface="+mn-ea"/>
                <a:cs typeface="+mn-cs"/>
              </a:rPr>
              <a:t>@Table applied at the persistent class level</a:t>
            </a:r>
          </a:p>
          <a:p>
            <a:r>
              <a:rPr lang="en-IN" dirty="0">
                <a:solidFill>
                  <a:schemeClr val="bg1"/>
                </a:solidFill>
                <a:latin typeface="+mn-lt"/>
                <a:ea typeface="+mn-ea"/>
                <a:cs typeface="+mn-cs"/>
              </a:rPr>
              <a:t>@Column applied at the </a:t>
            </a:r>
            <a:r>
              <a:rPr lang="en-IN" dirty="0" smtClean="0">
                <a:solidFill>
                  <a:schemeClr val="bg1"/>
                </a:solidFill>
                <a:latin typeface="+mn-lt"/>
                <a:ea typeface="+mn-ea"/>
                <a:cs typeface="+mn-cs"/>
              </a:rPr>
              <a:t>persistent field/property </a:t>
            </a:r>
            <a:r>
              <a:rPr lang="en-IN" dirty="0">
                <a:solidFill>
                  <a:schemeClr val="bg1"/>
                </a:solidFill>
                <a:latin typeface="+mn-lt"/>
                <a:ea typeface="+mn-ea"/>
                <a:cs typeface="+mn-cs"/>
              </a:rPr>
              <a:t>level</a:t>
            </a:r>
            <a:endParaRPr lang="en-IN" dirty="0"/>
          </a:p>
        </p:txBody>
      </p:sp>
    </p:spTree>
    <p:extLst>
      <p:ext uri="{BB962C8B-B14F-4D97-AF65-F5344CB8AC3E}">
        <p14:creationId xmlns:p14="http://schemas.microsoft.com/office/powerpoint/2010/main" val="2881318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bg1"/>
                </a:solidFill>
                <a:latin typeface="+mj-lt"/>
                <a:ea typeface="+mj-ea"/>
                <a:cs typeface="+mj-cs"/>
              </a:rPr>
              <a:t>Relationships</a:t>
            </a:r>
            <a:endParaRPr lang="en-IN" dirty="0"/>
          </a:p>
        </p:txBody>
      </p:sp>
      <p:sp>
        <p:nvSpPr>
          <p:cNvPr id="3" name="Content Placeholder 2"/>
          <p:cNvSpPr>
            <a:spLocks noGrp="1"/>
          </p:cNvSpPr>
          <p:nvPr>
            <p:ph idx="1"/>
          </p:nvPr>
        </p:nvSpPr>
        <p:spPr/>
        <p:txBody>
          <a:bodyPr/>
          <a:lstStyle/>
          <a:p>
            <a:r>
              <a:rPr lang="en-IN" dirty="0">
                <a:solidFill>
                  <a:schemeClr val="bg1"/>
                </a:solidFill>
                <a:latin typeface="+mn-lt"/>
                <a:ea typeface="+mn-ea"/>
                <a:cs typeface="+mn-cs"/>
              </a:rPr>
              <a:t>JPA supports all standard relationships</a:t>
            </a:r>
          </a:p>
          <a:p>
            <a:pPr lvl="1"/>
            <a:r>
              <a:rPr lang="en-IN" dirty="0">
                <a:solidFill>
                  <a:schemeClr val="bg1"/>
                </a:solidFill>
                <a:latin typeface="+mn-lt"/>
                <a:ea typeface="+mn-ea"/>
                <a:cs typeface="+mn-cs"/>
              </a:rPr>
              <a:t>One-To-One</a:t>
            </a:r>
          </a:p>
          <a:p>
            <a:pPr lvl="1"/>
            <a:r>
              <a:rPr lang="en-IN" dirty="0">
                <a:solidFill>
                  <a:schemeClr val="bg1"/>
                </a:solidFill>
                <a:latin typeface="+mn-lt"/>
                <a:ea typeface="+mn-ea"/>
                <a:cs typeface="+mn-cs"/>
              </a:rPr>
              <a:t>One-To-Many</a:t>
            </a:r>
          </a:p>
          <a:p>
            <a:pPr lvl="1"/>
            <a:r>
              <a:rPr lang="en-IN" dirty="0">
                <a:solidFill>
                  <a:schemeClr val="bg1"/>
                </a:solidFill>
                <a:latin typeface="+mn-lt"/>
                <a:ea typeface="+mn-ea"/>
                <a:cs typeface="+mn-cs"/>
              </a:rPr>
              <a:t>Many-To-One</a:t>
            </a:r>
          </a:p>
          <a:p>
            <a:pPr lvl="1"/>
            <a:r>
              <a:rPr lang="en-IN" dirty="0">
                <a:solidFill>
                  <a:schemeClr val="bg1"/>
                </a:solidFill>
                <a:latin typeface="+mn-lt"/>
                <a:ea typeface="+mn-ea"/>
                <a:cs typeface="+mn-cs"/>
              </a:rPr>
              <a:t>Many-To-Many</a:t>
            </a:r>
          </a:p>
          <a:p>
            <a:r>
              <a:rPr lang="en-IN" dirty="0">
                <a:solidFill>
                  <a:schemeClr val="bg1"/>
                </a:solidFill>
                <a:latin typeface="+mn-lt"/>
                <a:ea typeface="+mn-ea"/>
                <a:cs typeface="+mn-cs"/>
              </a:rPr>
              <a:t>Supports unidirectional and bidirectional relationships</a:t>
            </a:r>
          </a:p>
          <a:p>
            <a:r>
              <a:rPr lang="en-IN" dirty="0">
                <a:solidFill>
                  <a:schemeClr val="bg1"/>
                </a:solidFill>
                <a:latin typeface="+mn-lt"/>
                <a:ea typeface="+mn-ea"/>
                <a:cs typeface="+mn-cs"/>
              </a:rPr>
              <a:t>Supports both composite and aggregate relationships</a:t>
            </a:r>
            <a:endParaRPr lang="en-IN" dirty="0"/>
          </a:p>
        </p:txBody>
      </p:sp>
    </p:spTree>
    <p:extLst>
      <p:ext uri="{BB962C8B-B14F-4D97-AF65-F5344CB8AC3E}">
        <p14:creationId xmlns:p14="http://schemas.microsoft.com/office/powerpoint/2010/main" val="18459548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bg1"/>
                </a:solidFill>
                <a:latin typeface="+mj-lt"/>
                <a:ea typeface="+mj-ea"/>
                <a:cs typeface="+mj-cs"/>
              </a:rPr>
              <a:t>Cascading Operations</a:t>
            </a:r>
            <a:endParaRPr lang="en-IN" dirty="0"/>
          </a:p>
        </p:txBody>
      </p:sp>
      <p:sp>
        <p:nvSpPr>
          <p:cNvPr id="3" name="Content Placeholder 2"/>
          <p:cNvSpPr>
            <a:spLocks noGrp="1"/>
          </p:cNvSpPr>
          <p:nvPr>
            <p:ph idx="1"/>
          </p:nvPr>
        </p:nvSpPr>
        <p:spPr/>
        <p:txBody>
          <a:bodyPr/>
          <a:lstStyle/>
          <a:p>
            <a:r>
              <a:rPr lang="fr-FR" dirty="0">
                <a:solidFill>
                  <a:schemeClr val="bg1"/>
                </a:solidFill>
                <a:latin typeface="+mn-lt"/>
                <a:ea typeface="+mn-ea"/>
                <a:cs typeface="+mn-cs"/>
              </a:rPr>
              <a:t>JPA supports multiple cascade styles</a:t>
            </a:r>
          </a:p>
          <a:p>
            <a:r>
              <a:rPr lang="en-IN" dirty="0">
                <a:solidFill>
                  <a:schemeClr val="bg1"/>
                </a:solidFill>
                <a:latin typeface="+mn-lt"/>
                <a:ea typeface="+mn-ea"/>
                <a:cs typeface="+mn-cs"/>
              </a:rPr>
              <a:t>Defined by the </a:t>
            </a:r>
            <a:r>
              <a:rPr lang="en-IN" dirty="0" err="1">
                <a:solidFill>
                  <a:schemeClr val="bg1"/>
                </a:solidFill>
                <a:latin typeface="+mn-lt"/>
                <a:ea typeface="+mn-ea"/>
                <a:cs typeface="+mn-cs"/>
              </a:rPr>
              <a:t>CascadeType</a:t>
            </a:r>
            <a:r>
              <a:rPr lang="en-IN" dirty="0">
                <a:solidFill>
                  <a:schemeClr val="bg1"/>
                </a:solidFill>
                <a:latin typeface="+mn-lt"/>
                <a:ea typeface="+mn-ea"/>
                <a:cs typeface="+mn-cs"/>
              </a:rPr>
              <a:t> </a:t>
            </a:r>
            <a:r>
              <a:rPr lang="en-IN" dirty="0" err="1">
                <a:solidFill>
                  <a:schemeClr val="bg1"/>
                </a:solidFill>
                <a:latin typeface="+mn-lt"/>
                <a:ea typeface="+mn-ea"/>
                <a:cs typeface="+mn-cs"/>
              </a:rPr>
              <a:t>enum</a:t>
            </a:r>
            <a:r>
              <a:rPr lang="en-IN" dirty="0">
                <a:solidFill>
                  <a:schemeClr val="bg1"/>
                </a:solidFill>
                <a:latin typeface="+mn-lt"/>
                <a:ea typeface="+mn-ea"/>
                <a:cs typeface="+mn-cs"/>
              </a:rPr>
              <a:t>:</a:t>
            </a:r>
          </a:p>
          <a:p>
            <a:pPr lvl="1"/>
            <a:r>
              <a:rPr lang="en-IN" dirty="0" err="1">
                <a:solidFill>
                  <a:schemeClr val="bg1"/>
                </a:solidFill>
                <a:latin typeface="+mn-lt"/>
                <a:ea typeface="+mn-ea"/>
                <a:cs typeface="+mn-cs"/>
              </a:rPr>
              <a:t>CascadeType.PERSIST</a:t>
            </a:r>
            <a:endParaRPr lang="en-IN" dirty="0">
              <a:solidFill>
                <a:schemeClr val="bg1"/>
              </a:solidFill>
              <a:latin typeface="+mn-lt"/>
              <a:ea typeface="+mn-ea"/>
              <a:cs typeface="+mn-cs"/>
            </a:endParaRPr>
          </a:p>
          <a:p>
            <a:pPr lvl="1"/>
            <a:r>
              <a:rPr lang="en-IN" dirty="0" err="1">
                <a:solidFill>
                  <a:schemeClr val="bg1"/>
                </a:solidFill>
                <a:latin typeface="+mn-lt"/>
                <a:ea typeface="+mn-ea"/>
                <a:cs typeface="+mn-cs"/>
              </a:rPr>
              <a:t>CascadeType.MERGE</a:t>
            </a:r>
            <a:endParaRPr lang="en-IN" dirty="0">
              <a:solidFill>
                <a:schemeClr val="bg1"/>
              </a:solidFill>
              <a:latin typeface="+mn-lt"/>
              <a:ea typeface="+mn-ea"/>
              <a:cs typeface="+mn-cs"/>
            </a:endParaRPr>
          </a:p>
          <a:p>
            <a:pPr lvl="1"/>
            <a:r>
              <a:rPr lang="en-IN" dirty="0" err="1">
                <a:solidFill>
                  <a:schemeClr val="bg1"/>
                </a:solidFill>
                <a:latin typeface="+mn-lt"/>
                <a:ea typeface="+mn-ea"/>
                <a:cs typeface="+mn-cs"/>
              </a:rPr>
              <a:t>CascadeType.REMOVE</a:t>
            </a:r>
            <a:endParaRPr lang="en-IN" dirty="0">
              <a:solidFill>
                <a:schemeClr val="bg1"/>
              </a:solidFill>
              <a:latin typeface="+mn-lt"/>
              <a:ea typeface="+mn-ea"/>
              <a:cs typeface="+mn-cs"/>
            </a:endParaRPr>
          </a:p>
          <a:p>
            <a:pPr lvl="1"/>
            <a:r>
              <a:rPr lang="en-IN" dirty="0" err="1">
                <a:solidFill>
                  <a:schemeClr val="bg1"/>
                </a:solidFill>
                <a:latin typeface="+mn-lt"/>
                <a:ea typeface="+mn-ea"/>
                <a:cs typeface="+mn-cs"/>
              </a:rPr>
              <a:t>CascadeType.REFRESH</a:t>
            </a:r>
            <a:endParaRPr lang="en-IN" dirty="0">
              <a:solidFill>
                <a:schemeClr val="bg1"/>
              </a:solidFill>
              <a:latin typeface="+mn-lt"/>
              <a:ea typeface="+mn-ea"/>
              <a:cs typeface="+mn-cs"/>
            </a:endParaRPr>
          </a:p>
          <a:p>
            <a:pPr lvl="1"/>
            <a:r>
              <a:rPr lang="en-IN" dirty="0" err="1">
                <a:solidFill>
                  <a:schemeClr val="bg1"/>
                </a:solidFill>
                <a:latin typeface="+mn-lt"/>
                <a:ea typeface="+mn-ea"/>
                <a:cs typeface="+mn-cs"/>
              </a:rPr>
              <a:t>CascadeType.ALL</a:t>
            </a:r>
            <a:endParaRPr lang="en-IN" dirty="0"/>
          </a:p>
        </p:txBody>
      </p:sp>
    </p:spTree>
    <p:extLst>
      <p:ext uri="{BB962C8B-B14F-4D97-AF65-F5344CB8AC3E}">
        <p14:creationId xmlns:p14="http://schemas.microsoft.com/office/powerpoint/2010/main" val="42680083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solidFill>
                  <a:schemeClr val="bg1"/>
                </a:solidFill>
                <a:latin typeface="+mj-lt"/>
                <a:ea typeface="+mj-ea"/>
                <a:cs typeface="+mj-cs"/>
              </a:rPr>
              <a:t>EntityManager</a:t>
            </a:r>
            <a:endParaRPr lang="en-IN" dirty="0"/>
          </a:p>
        </p:txBody>
      </p:sp>
      <p:sp>
        <p:nvSpPr>
          <p:cNvPr id="3" name="Content Placeholder 2"/>
          <p:cNvSpPr>
            <a:spLocks noGrp="1"/>
          </p:cNvSpPr>
          <p:nvPr>
            <p:ph idx="1"/>
          </p:nvPr>
        </p:nvSpPr>
        <p:spPr/>
        <p:txBody>
          <a:bodyPr/>
          <a:lstStyle/>
          <a:p>
            <a:r>
              <a:rPr lang="en-IN" dirty="0">
                <a:solidFill>
                  <a:schemeClr val="bg1"/>
                </a:solidFill>
                <a:latin typeface="+mn-lt"/>
                <a:ea typeface="+mn-ea"/>
                <a:cs typeface="+mn-cs"/>
              </a:rPr>
              <a:t>Provides interface to </a:t>
            </a:r>
            <a:r>
              <a:rPr lang="en-IN" i="1" dirty="0">
                <a:solidFill>
                  <a:schemeClr val="bg1"/>
                </a:solidFill>
                <a:latin typeface="+mn-lt"/>
                <a:ea typeface="+mn-ea"/>
                <a:cs typeface="+mn-cs"/>
              </a:rPr>
              <a:t>Persistence Context</a:t>
            </a:r>
          </a:p>
          <a:p>
            <a:r>
              <a:rPr lang="en-IN" dirty="0">
                <a:solidFill>
                  <a:schemeClr val="bg1"/>
                </a:solidFill>
                <a:latin typeface="+mn-lt"/>
                <a:ea typeface="+mn-ea"/>
                <a:cs typeface="+mn-cs"/>
              </a:rPr>
              <a:t>Obtained from instance </a:t>
            </a:r>
            <a:r>
              <a:rPr lang="en-IN" dirty="0" smtClean="0">
                <a:solidFill>
                  <a:schemeClr val="bg1"/>
                </a:solidFill>
                <a:latin typeface="+mn-lt"/>
                <a:ea typeface="+mn-ea"/>
                <a:cs typeface="+mn-cs"/>
              </a:rPr>
              <a:t>of </a:t>
            </a:r>
            <a:r>
              <a:rPr lang="en-IN" dirty="0" err="1" smtClean="0">
                <a:solidFill>
                  <a:schemeClr val="bg1"/>
                </a:solidFill>
                <a:latin typeface="+mn-lt"/>
                <a:ea typeface="+mn-ea"/>
                <a:cs typeface="+mn-cs"/>
              </a:rPr>
              <a:t>EntityManagerFactory</a:t>
            </a:r>
            <a:endParaRPr lang="en-IN" dirty="0">
              <a:solidFill>
                <a:schemeClr val="bg1"/>
              </a:solidFill>
              <a:latin typeface="+mn-lt"/>
              <a:ea typeface="+mn-ea"/>
              <a:cs typeface="+mn-cs"/>
            </a:endParaRPr>
          </a:p>
          <a:p>
            <a:pPr lvl="1"/>
            <a:r>
              <a:rPr lang="en-IN" dirty="0">
                <a:solidFill>
                  <a:schemeClr val="bg1"/>
                </a:solidFill>
                <a:latin typeface="+mn-lt"/>
                <a:ea typeface="+mn-ea"/>
                <a:cs typeface="+mn-cs"/>
              </a:rPr>
              <a:t>Manually created in Java SE environment</a:t>
            </a:r>
          </a:p>
          <a:p>
            <a:pPr lvl="1"/>
            <a:r>
              <a:rPr lang="en-IN" dirty="0">
                <a:solidFill>
                  <a:schemeClr val="bg1"/>
                </a:solidFill>
                <a:latin typeface="+mn-lt"/>
                <a:ea typeface="+mn-ea"/>
                <a:cs typeface="+mn-cs"/>
              </a:rPr>
              <a:t>Managed in Java EE or Spring and injects </a:t>
            </a:r>
            <a:r>
              <a:rPr lang="en-IN" dirty="0" err="1" smtClean="0">
                <a:solidFill>
                  <a:schemeClr val="bg1"/>
                </a:solidFill>
                <a:latin typeface="+mn-lt"/>
                <a:ea typeface="+mn-ea"/>
                <a:cs typeface="+mn-cs"/>
              </a:rPr>
              <a:t>EntityManager</a:t>
            </a:r>
            <a:r>
              <a:rPr lang="en-IN" dirty="0" smtClean="0">
                <a:ea typeface="+mn-ea"/>
                <a:cs typeface="+mn-cs"/>
              </a:rPr>
              <a:t> </a:t>
            </a:r>
            <a:r>
              <a:rPr lang="en-IN" dirty="0" smtClean="0">
                <a:solidFill>
                  <a:schemeClr val="bg1"/>
                </a:solidFill>
                <a:latin typeface="+mn-lt"/>
                <a:ea typeface="+mn-ea"/>
                <a:cs typeface="+mn-cs"/>
              </a:rPr>
              <a:t>instances </a:t>
            </a:r>
            <a:r>
              <a:rPr lang="en-IN" dirty="0">
                <a:solidFill>
                  <a:schemeClr val="bg1"/>
                </a:solidFill>
                <a:latin typeface="+mn-lt"/>
                <a:ea typeface="+mn-ea"/>
                <a:cs typeface="+mn-cs"/>
              </a:rPr>
              <a:t>where needed</a:t>
            </a:r>
          </a:p>
          <a:p>
            <a:r>
              <a:rPr lang="en-IN" dirty="0">
                <a:solidFill>
                  <a:schemeClr val="bg1"/>
                </a:solidFill>
                <a:latin typeface="+mn-lt"/>
                <a:ea typeface="+mn-ea"/>
                <a:cs typeface="+mn-cs"/>
              </a:rPr>
              <a:t>Provides core persistence operations</a:t>
            </a:r>
          </a:p>
          <a:p>
            <a:r>
              <a:rPr lang="en-IN" dirty="0">
                <a:solidFill>
                  <a:schemeClr val="bg1"/>
                </a:solidFill>
                <a:latin typeface="+mn-lt"/>
                <a:ea typeface="+mn-ea"/>
                <a:cs typeface="+mn-cs"/>
              </a:rPr>
              <a:t>Used to obtain Query interface instance</a:t>
            </a:r>
          </a:p>
          <a:p>
            <a:r>
              <a:rPr lang="en-IN" dirty="0">
                <a:solidFill>
                  <a:schemeClr val="bg1"/>
                </a:solidFill>
                <a:latin typeface="+mn-lt"/>
                <a:ea typeface="+mn-ea"/>
                <a:cs typeface="+mn-cs"/>
              </a:rPr>
              <a:t>Provides access to transaction manager for use in Java </a:t>
            </a:r>
            <a:r>
              <a:rPr lang="en-IN" dirty="0" smtClean="0">
                <a:solidFill>
                  <a:schemeClr val="bg1"/>
                </a:solidFill>
                <a:latin typeface="+mn-lt"/>
                <a:ea typeface="+mn-ea"/>
                <a:cs typeface="+mn-cs"/>
              </a:rPr>
              <a:t>SE environments</a:t>
            </a:r>
            <a:endParaRPr lang="en-IN" dirty="0"/>
          </a:p>
        </p:txBody>
      </p:sp>
    </p:spTree>
    <p:extLst>
      <p:ext uri="{BB962C8B-B14F-4D97-AF65-F5344CB8AC3E}">
        <p14:creationId xmlns:p14="http://schemas.microsoft.com/office/powerpoint/2010/main" val="7102049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bg1"/>
                </a:solidFill>
                <a:latin typeface="+mj-lt"/>
                <a:ea typeface="+mj-ea"/>
                <a:cs typeface="+mj-cs"/>
              </a:rPr>
              <a:t>Persistence Context &amp; Unit</a:t>
            </a:r>
            <a:endParaRPr lang="en-IN" dirty="0"/>
          </a:p>
        </p:txBody>
      </p:sp>
      <p:sp>
        <p:nvSpPr>
          <p:cNvPr id="3" name="Content Placeholder 2"/>
          <p:cNvSpPr>
            <a:spLocks noGrp="1"/>
          </p:cNvSpPr>
          <p:nvPr>
            <p:ph idx="1"/>
          </p:nvPr>
        </p:nvSpPr>
        <p:spPr/>
        <p:txBody>
          <a:bodyPr/>
          <a:lstStyle/>
          <a:p>
            <a:r>
              <a:rPr lang="en-IN" dirty="0">
                <a:solidFill>
                  <a:schemeClr val="bg1"/>
                </a:solidFill>
                <a:latin typeface="+mn-lt"/>
                <a:ea typeface="+mn-ea"/>
                <a:cs typeface="+mn-cs"/>
              </a:rPr>
              <a:t>A Persistence Context is a collection of persistent </a:t>
            </a:r>
            <a:r>
              <a:rPr lang="en-IN" dirty="0" smtClean="0">
                <a:solidFill>
                  <a:schemeClr val="bg1"/>
                </a:solidFill>
                <a:latin typeface="+mn-lt"/>
                <a:ea typeface="+mn-ea"/>
                <a:cs typeface="+mn-cs"/>
              </a:rPr>
              <a:t>entities managed </a:t>
            </a:r>
            <a:r>
              <a:rPr lang="en-IN" dirty="0">
                <a:solidFill>
                  <a:schemeClr val="bg1"/>
                </a:solidFill>
                <a:latin typeface="+mn-lt"/>
                <a:ea typeface="+mn-ea"/>
                <a:cs typeface="+mn-cs"/>
              </a:rPr>
              <a:t>by the Entity Manager</a:t>
            </a:r>
          </a:p>
          <a:p>
            <a:r>
              <a:rPr lang="en-IN" dirty="0">
                <a:solidFill>
                  <a:schemeClr val="bg1"/>
                </a:solidFill>
                <a:latin typeface="+mn-lt"/>
                <a:ea typeface="+mn-ea"/>
                <a:cs typeface="+mn-cs"/>
              </a:rPr>
              <a:t>Persistence Unit is defined in persistence.xml</a:t>
            </a:r>
          </a:p>
          <a:p>
            <a:pPr lvl="1"/>
            <a:r>
              <a:rPr lang="en-IN" dirty="0">
                <a:solidFill>
                  <a:schemeClr val="bg1"/>
                </a:solidFill>
                <a:latin typeface="+mn-lt"/>
                <a:ea typeface="+mn-ea"/>
                <a:cs typeface="+mn-cs"/>
              </a:rPr>
              <a:t>The only XML required by JPA!</a:t>
            </a:r>
          </a:p>
          <a:p>
            <a:pPr lvl="1"/>
            <a:r>
              <a:rPr lang="en-IN" dirty="0">
                <a:solidFill>
                  <a:schemeClr val="bg1"/>
                </a:solidFill>
                <a:latin typeface="+mn-lt"/>
                <a:ea typeface="+mn-ea"/>
                <a:cs typeface="+mn-cs"/>
              </a:rPr>
              <a:t>Must be defined loaded from META-INF directory</a:t>
            </a:r>
          </a:p>
          <a:p>
            <a:r>
              <a:rPr lang="en-IN" dirty="0">
                <a:solidFill>
                  <a:schemeClr val="bg1"/>
                </a:solidFill>
                <a:latin typeface="+mn-lt"/>
                <a:ea typeface="+mn-ea"/>
                <a:cs typeface="+mn-cs"/>
              </a:rPr>
              <a:t>A persistence-unit defines:</a:t>
            </a:r>
          </a:p>
          <a:p>
            <a:pPr lvl="1"/>
            <a:r>
              <a:rPr lang="en-IN" dirty="0">
                <a:solidFill>
                  <a:schemeClr val="bg1"/>
                </a:solidFill>
                <a:latin typeface="+mn-lt"/>
                <a:ea typeface="+mn-ea"/>
                <a:cs typeface="+mn-cs"/>
              </a:rPr>
              <a:t>The persistence context name</a:t>
            </a:r>
          </a:p>
          <a:p>
            <a:pPr lvl="1"/>
            <a:r>
              <a:rPr lang="en-IN" dirty="0">
                <a:solidFill>
                  <a:schemeClr val="bg1"/>
                </a:solidFill>
                <a:latin typeface="+mn-lt"/>
                <a:ea typeface="+mn-ea"/>
                <a:cs typeface="+mn-cs"/>
              </a:rPr>
              <a:t>Data source settings</a:t>
            </a:r>
          </a:p>
          <a:p>
            <a:pPr lvl="1"/>
            <a:r>
              <a:rPr lang="en-IN" dirty="0">
                <a:solidFill>
                  <a:schemeClr val="bg1"/>
                </a:solidFill>
                <a:latin typeface="+mn-lt"/>
                <a:ea typeface="+mn-ea"/>
                <a:cs typeface="+mn-cs"/>
              </a:rPr>
              <a:t>Vendor specific properties and configurations</a:t>
            </a:r>
            <a:endParaRPr lang="en-IN" dirty="0"/>
          </a:p>
        </p:txBody>
      </p:sp>
    </p:spTree>
    <p:extLst>
      <p:ext uri="{BB962C8B-B14F-4D97-AF65-F5344CB8AC3E}">
        <p14:creationId xmlns:p14="http://schemas.microsoft.com/office/powerpoint/2010/main" val="25334143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bg1"/>
                </a:solidFill>
                <a:latin typeface="+mj-lt"/>
                <a:ea typeface="+mj-ea"/>
                <a:cs typeface="+mj-cs"/>
              </a:rPr>
              <a:t>Example persistence.xml</a:t>
            </a:r>
            <a:endParaRPr lang="en-IN"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668" y="1326523"/>
            <a:ext cx="8796270" cy="53640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08371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bg1"/>
                </a:solidFill>
                <a:latin typeface="+mj-lt"/>
                <a:ea typeface="+mj-ea"/>
                <a:cs typeface="+mj-cs"/>
              </a:rPr>
              <a:t>Query Interface</a:t>
            </a:r>
            <a:endParaRPr lang="en-IN" dirty="0"/>
          </a:p>
        </p:txBody>
      </p:sp>
      <p:sp>
        <p:nvSpPr>
          <p:cNvPr id="3" name="Content Placeholder 2"/>
          <p:cNvSpPr>
            <a:spLocks noGrp="1"/>
          </p:cNvSpPr>
          <p:nvPr>
            <p:ph idx="1"/>
          </p:nvPr>
        </p:nvSpPr>
        <p:spPr>
          <a:xfrm>
            <a:off x="457200" y="1379096"/>
            <a:ext cx="8229600" cy="4747068"/>
          </a:xfrm>
        </p:spPr>
        <p:txBody>
          <a:bodyPr/>
          <a:lstStyle/>
          <a:p>
            <a:r>
              <a:rPr lang="en-IN" dirty="0">
                <a:solidFill>
                  <a:schemeClr val="bg1"/>
                </a:solidFill>
                <a:latin typeface="+mn-lt"/>
                <a:ea typeface="+mn-ea"/>
                <a:cs typeface="+mn-cs"/>
              </a:rPr>
              <a:t>Obtained from the </a:t>
            </a:r>
            <a:r>
              <a:rPr lang="en-IN" dirty="0" err="1">
                <a:solidFill>
                  <a:schemeClr val="bg1"/>
                </a:solidFill>
                <a:latin typeface="+mn-lt"/>
                <a:ea typeface="+mn-ea"/>
                <a:cs typeface="+mn-cs"/>
              </a:rPr>
              <a:t>EntityManager</a:t>
            </a:r>
            <a:r>
              <a:rPr lang="en-IN" dirty="0">
                <a:solidFill>
                  <a:schemeClr val="bg1"/>
                </a:solidFill>
                <a:latin typeface="+mn-lt"/>
                <a:ea typeface="+mn-ea"/>
                <a:cs typeface="+mn-cs"/>
              </a:rPr>
              <a:t> using:</a:t>
            </a:r>
          </a:p>
          <a:p>
            <a:pPr lvl="1"/>
            <a:r>
              <a:rPr lang="en-IN" dirty="0" err="1">
                <a:solidFill>
                  <a:schemeClr val="bg1"/>
                </a:solidFill>
                <a:latin typeface="+mn-lt"/>
                <a:ea typeface="+mn-ea"/>
                <a:cs typeface="+mn-cs"/>
              </a:rPr>
              <a:t>createQuery</a:t>
            </a:r>
            <a:r>
              <a:rPr lang="en-IN" dirty="0">
                <a:solidFill>
                  <a:schemeClr val="bg1"/>
                </a:solidFill>
                <a:latin typeface="+mn-lt"/>
                <a:ea typeface="+mn-ea"/>
                <a:cs typeface="+mn-cs"/>
              </a:rPr>
              <a:t>()</a:t>
            </a:r>
          </a:p>
          <a:p>
            <a:pPr lvl="1"/>
            <a:r>
              <a:rPr lang="en-IN" dirty="0" err="1">
                <a:solidFill>
                  <a:schemeClr val="bg1"/>
                </a:solidFill>
                <a:latin typeface="+mn-lt"/>
                <a:ea typeface="+mn-ea"/>
                <a:cs typeface="+mn-cs"/>
              </a:rPr>
              <a:t>createNamedQuery</a:t>
            </a:r>
            <a:r>
              <a:rPr lang="en-IN" dirty="0">
                <a:solidFill>
                  <a:schemeClr val="bg1"/>
                </a:solidFill>
                <a:latin typeface="+mn-lt"/>
                <a:ea typeface="+mn-ea"/>
                <a:cs typeface="+mn-cs"/>
              </a:rPr>
              <a:t>()</a:t>
            </a:r>
          </a:p>
          <a:p>
            <a:pPr lvl="1"/>
            <a:r>
              <a:rPr lang="en-IN" dirty="0" err="1">
                <a:solidFill>
                  <a:schemeClr val="bg1"/>
                </a:solidFill>
                <a:latin typeface="+mn-lt"/>
                <a:ea typeface="+mn-ea"/>
                <a:cs typeface="+mn-cs"/>
              </a:rPr>
              <a:t>createNativeQuery</a:t>
            </a:r>
            <a:r>
              <a:rPr lang="en-IN" dirty="0">
                <a:solidFill>
                  <a:schemeClr val="bg1"/>
                </a:solidFill>
                <a:latin typeface="+mn-lt"/>
                <a:ea typeface="+mn-ea"/>
                <a:cs typeface="+mn-cs"/>
              </a:rPr>
              <a:t>()</a:t>
            </a:r>
          </a:p>
          <a:p>
            <a:r>
              <a:rPr lang="en-IN" dirty="0">
                <a:solidFill>
                  <a:schemeClr val="bg1"/>
                </a:solidFill>
                <a:latin typeface="+mn-lt"/>
                <a:ea typeface="+mn-ea"/>
                <a:cs typeface="+mn-cs"/>
              </a:rPr>
              <a:t>Supports bind parameters, both named and ordinal</a:t>
            </a:r>
          </a:p>
          <a:p>
            <a:r>
              <a:rPr lang="en-IN" dirty="0">
                <a:solidFill>
                  <a:schemeClr val="bg1"/>
                </a:solidFill>
                <a:latin typeface="+mn-lt"/>
                <a:ea typeface="+mn-ea"/>
                <a:cs typeface="+mn-cs"/>
              </a:rPr>
              <a:t>Returns query result:</a:t>
            </a:r>
          </a:p>
          <a:p>
            <a:pPr lvl="1"/>
            <a:r>
              <a:rPr lang="en-IN" dirty="0" err="1">
                <a:solidFill>
                  <a:schemeClr val="bg1"/>
                </a:solidFill>
                <a:latin typeface="+mn-lt"/>
                <a:ea typeface="+mn-ea"/>
                <a:cs typeface="+mn-cs"/>
              </a:rPr>
              <a:t>getSingleResult</a:t>
            </a:r>
            <a:r>
              <a:rPr lang="en-IN" dirty="0">
                <a:solidFill>
                  <a:schemeClr val="bg1"/>
                </a:solidFill>
                <a:latin typeface="+mn-lt"/>
                <a:ea typeface="+mn-ea"/>
                <a:cs typeface="+mn-cs"/>
              </a:rPr>
              <a:t>()</a:t>
            </a:r>
          </a:p>
          <a:p>
            <a:pPr lvl="1"/>
            <a:r>
              <a:rPr lang="en-IN" dirty="0" err="1">
                <a:solidFill>
                  <a:schemeClr val="bg1"/>
                </a:solidFill>
                <a:latin typeface="+mn-lt"/>
                <a:ea typeface="+mn-ea"/>
                <a:cs typeface="+mn-cs"/>
              </a:rPr>
              <a:t>getResultList</a:t>
            </a:r>
            <a:r>
              <a:rPr lang="en-IN" dirty="0">
                <a:solidFill>
                  <a:schemeClr val="bg1"/>
                </a:solidFill>
                <a:latin typeface="+mn-lt"/>
                <a:ea typeface="+mn-ea"/>
                <a:cs typeface="+mn-cs"/>
              </a:rPr>
              <a:t>()</a:t>
            </a:r>
          </a:p>
          <a:p>
            <a:r>
              <a:rPr lang="en-IN" dirty="0">
                <a:solidFill>
                  <a:schemeClr val="bg1"/>
                </a:solidFill>
                <a:latin typeface="+mn-lt"/>
                <a:ea typeface="+mn-ea"/>
                <a:cs typeface="+mn-cs"/>
              </a:rPr>
              <a:t>Pagination Support:</a:t>
            </a:r>
          </a:p>
          <a:p>
            <a:pPr lvl="1"/>
            <a:r>
              <a:rPr lang="en-IN" dirty="0" err="1">
                <a:solidFill>
                  <a:schemeClr val="bg1"/>
                </a:solidFill>
                <a:latin typeface="+mn-lt"/>
                <a:ea typeface="+mn-ea"/>
                <a:cs typeface="+mn-cs"/>
              </a:rPr>
              <a:t>setFirstResult</a:t>
            </a:r>
            <a:r>
              <a:rPr lang="en-IN" dirty="0">
                <a:solidFill>
                  <a:schemeClr val="bg1"/>
                </a:solidFill>
                <a:latin typeface="+mn-lt"/>
                <a:ea typeface="+mn-ea"/>
                <a:cs typeface="+mn-cs"/>
              </a:rPr>
              <a:t>()</a:t>
            </a:r>
          </a:p>
          <a:p>
            <a:pPr lvl="1"/>
            <a:r>
              <a:rPr lang="en-IN" dirty="0" err="1">
                <a:solidFill>
                  <a:schemeClr val="bg1"/>
                </a:solidFill>
                <a:latin typeface="+mn-lt"/>
                <a:ea typeface="+mn-ea"/>
                <a:cs typeface="+mn-cs"/>
              </a:rPr>
              <a:t>setMaxResults</a:t>
            </a:r>
            <a:r>
              <a:rPr lang="en-IN" dirty="0">
                <a:solidFill>
                  <a:schemeClr val="bg1"/>
                </a:solidFill>
                <a:latin typeface="+mn-lt"/>
                <a:ea typeface="+mn-ea"/>
                <a:cs typeface="+mn-cs"/>
              </a:rPr>
              <a:t>()</a:t>
            </a:r>
            <a:endParaRPr lang="en-IN" dirty="0"/>
          </a:p>
        </p:txBody>
      </p:sp>
    </p:spTree>
    <p:extLst>
      <p:ext uri="{BB962C8B-B14F-4D97-AF65-F5344CB8AC3E}">
        <p14:creationId xmlns:p14="http://schemas.microsoft.com/office/powerpoint/2010/main" val="35597077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bg1"/>
                </a:solidFill>
                <a:latin typeface="+mj-lt"/>
                <a:ea typeface="+mj-ea"/>
                <a:cs typeface="+mj-cs"/>
              </a:rPr>
              <a:t>JPA Queries</a:t>
            </a:r>
            <a:endParaRPr lang="en-IN" dirty="0"/>
          </a:p>
        </p:txBody>
      </p:sp>
      <p:sp>
        <p:nvSpPr>
          <p:cNvPr id="3" name="Content Placeholder 2"/>
          <p:cNvSpPr>
            <a:spLocks noGrp="1"/>
          </p:cNvSpPr>
          <p:nvPr>
            <p:ph idx="1"/>
          </p:nvPr>
        </p:nvSpPr>
        <p:spPr/>
        <p:txBody>
          <a:bodyPr/>
          <a:lstStyle/>
          <a:p>
            <a:r>
              <a:rPr lang="en-IN" dirty="0">
                <a:solidFill>
                  <a:schemeClr val="bg1"/>
                </a:solidFill>
                <a:latin typeface="+mn-lt"/>
                <a:ea typeface="+mn-ea"/>
                <a:cs typeface="+mn-cs"/>
              </a:rPr>
              <a:t>Supports static &amp; dynamic queries</a:t>
            </a:r>
          </a:p>
          <a:p>
            <a:r>
              <a:rPr lang="en-IN" dirty="0">
                <a:solidFill>
                  <a:schemeClr val="bg1"/>
                </a:solidFill>
                <a:latin typeface="+mn-lt"/>
                <a:ea typeface="+mn-ea"/>
                <a:cs typeface="+mn-cs"/>
              </a:rPr>
              <a:t>Queries can be written using JPQL or SQL</a:t>
            </a:r>
          </a:p>
          <a:p>
            <a:r>
              <a:rPr lang="en-IN" dirty="0">
                <a:solidFill>
                  <a:schemeClr val="bg1"/>
                </a:solidFill>
                <a:latin typeface="+mn-lt"/>
                <a:ea typeface="+mn-ea"/>
                <a:cs typeface="+mn-cs"/>
              </a:rPr>
              <a:t>Named and positional bind parameters</a:t>
            </a:r>
          </a:p>
          <a:p>
            <a:r>
              <a:rPr lang="en-IN" dirty="0">
                <a:solidFill>
                  <a:schemeClr val="bg1"/>
                </a:solidFill>
                <a:latin typeface="+mn-lt"/>
                <a:ea typeface="+mn-ea"/>
                <a:cs typeface="+mn-cs"/>
              </a:rPr>
              <a:t>Supports both static and dynamic queries</a:t>
            </a:r>
          </a:p>
          <a:p>
            <a:pPr lvl="1"/>
            <a:r>
              <a:rPr lang="en-IN" dirty="0">
                <a:solidFill>
                  <a:schemeClr val="bg1"/>
                </a:solidFill>
                <a:latin typeface="+mn-lt"/>
                <a:ea typeface="+mn-ea"/>
                <a:cs typeface="+mn-cs"/>
              </a:rPr>
              <a:t>Static queries are written as annotations of the entity</a:t>
            </a:r>
          </a:p>
          <a:p>
            <a:r>
              <a:rPr lang="en-IN" dirty="0">
                <a:solidFill>
                  <a:schemeClr val="bg1"/>
                </a:solidFill>
                <a:latin typeface="+mn-lt"/>
                <a:ea typeface="+mn-ea"/>
                <a:cs typeface="+mn-cs"/>
              </a:rPr>
              <a:t>Supports eager fetching using the fetch keyword</a:t>
            </a:r>
            <a:endParaRPr lang="en-IN" dirty="0"/>
          </a:p>
        </p:txBody>
      </p:sp>
    </p:spTree>
    <p:extLst>
      <p:ext uri="{BB962C8B-B14F-4D97-AF65-F5344CB8AC3E}">
        <p14:creationId xmlns:p14="http://schemas.microsoft.com/office/powerpoint/2010/main" val="24000755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Hibernate Features</a:t>
            </a:r>
            <a:endParaRPr lang="en-IN" dirty="0"/>
          </a:p>
        </p:txBody>
      </p:sp>
      <p:sp>
        <p:nvSpPr>
          <p:cNvPr id="3" name="Content Placeholder 2"/>
          <p:cNvSpPr>
            <a:spLocks noGrp="1"/>
          </p:cNvSpPr>
          <p:nvPr>
            <p:ph idx="1"/>
          </p:nvPr>
        </p:nvSpPr>
        <p:spPr>
          <a:xfrm>
            <a:off x="457200" y="1510048"/>
            <a:ext cx="8229600" cy="4525963"/>
          </a:xfrm>
        </p:spPr>
        <p:txBody>
          <a:bodyPr/>
          <a:lstStyle/>
          <a:p>
            <a:r>
              <a:rPr lang="en-IN" sz="2800" dirty="0" smtClean="0">
                <a:solidFill>
                  <a:srgbClr val="FFFFFF"/>
                </a:solidFill>
              </a:rPr>
              <a:t>O-R mapping using ordinary JavaBeans</a:t>
            </a:r>
          </a:p>
          <a:p>
            <a:r>
              <a:rPr lang="en-IN" sz="2800" dirty="0" smtClean="0">
                <a:solidFill>
                  <a:srgbClr val="FFFFFF"/>
                </a:solidFill>
              </a:rPr>
              <a:t>Can set attributes using private fields or private setter methods</a:t>
            </a:r>
          </a:p>
          <a:p>
            <a:r>
              <a:rPr lang="en-IN" sz="2800" dirty="0" smtClean="0">
                <a:solidFill>
                  <a:srgbClr val="FFFFFF"/>
                </a:solidFill>
              </a:rPr>
              <a:t>Lazy instantiation of collections (configurable)</a:t>
            </a:r>
          </a:p>
          <a:p>
            <a:r>
              <a:rPr lang="en-IN" sz="2800" dirty="0" smtClean="0">
                <a:solidFill>
                  <a:srgbClr val="FFFFFF"/>
                </a:solidFill>
              </a:rPr>
              <a:t>Polymorphic queries, object-oriented query language</a:t>
            </a:r>
          </a:p>
          <a:p>
            <a:r>
              <a:rPr lang="en-IN" sz="2800" dirty="0" smtClean="0">
                <a:solidFill>
                  <a:srgbClr val="FFFFFF"/>
                </a:solidFill>
              </a:rPr>
              <a:t>Cascading persist &amp; retrieve for associations, including collections and many-to-many</a:t>
            </a:r>
          </a:p>
          <a:p>
            <a:r>
              <a:rPr lang="en-IN" sz="2800" dirty="0" smtClean="0">
                <a:solidFill>
                  <a:srgbClr val="FFFFFF"/>
                </a:solidFill>
              </a:rPr>
              <a:t>Transaction management with rollback</a:t>
            </a:r>
          </a:p>
          <a:p>
            <a:r>
              <a:rPr lang="en-IN" sz="2800" dirty="0" smtClean="0">
                <a:solidFill>
                  <a:srgbClr val="FFFFFF"/>
                </a:solidFill>
              </a:rPr>
              <a:t>Can integrate with other container-provided services</a:t>
            </a:r>
          </a:p>
          <a:p>
            <a:endParaRPr lang="en-IN" sz="2800" dirty="0">
              <a:solidFill>
                <a:srgbClr val="FFFFFF"/>
              </a:solidFill>
            </a:endParaRPr>
          </a:p>
        </p:txBody>
      </p:sp>
    </p:spTree>
    <p:extLst>
      <p:ext uri="{BB962C8B-B14F-4D97-AF65-F5344CB8AC3E}">
        <p14:creationId xmlns:p14="http://schemas.microsoft.com/office/powerpoint/2010/main" val="32401164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bg1"/>
                </a:solidFill>
                <a:latin typeface="+mj-lt"/>
                <a:ea typeface="+mj-ea"/>
                <a:cs typeface="+mj-cs"/>
              </a:rPr>
              <a:t>JPQL Features</a:t>
            </a:r>
            <a:endParaRPr lang="en-IN" dirty="0"/>
          </a:p>
        </p:txBody>
      </p:sp>
      <p:sp>
        <p:nvSpPr>
          <p:cNvPr id="3" name="Content Placeholder 2"/>
          <p:cNvSpPr>
            <a:spLocks noGrp="1"/>
          </p:cNvSpPr>
          <p:nvPr>
            <p:ph idx="1"/>
          </p:nvPr>
        </p:nvSpPr>
        <p:spPr/>
        <p:txBody>
          <a:bodyPr/>
          <a:lstStyle/>
          <a:p>
            <a:r>
              <a:rPr lang="en-IN" dirty="0">
                <a:solidFill>
                  <a:schemeClr val="bg1"/>
                </a:solidFill>
                <a:latin typeface="+mn-lt"/>
                <a:ea typeface="+mn-ea"/>
                <a:cs typeface="+mn-cs"/>
              </a:rPr>
              <a:t>Java Persistence Query Language (JPQL)</a:t>
            </a:r>
          </a:p>
          <a:p>
            <a:pPr lvl="1"/>
            <a:r>
              <a:rPr lang="en-IN" dirty="0">
                <a:solidFill>
                  <a:schemeClr val="bg1"/>
                </a:solidFill>
                <a:latin typeface="+mn-lt"/>
                <a:ea typeface="+mn-ea"/>
                <a:cs typeface="+mn-cs"/>
              </a:rPr>
              <a:t>Extension of EJB QL language</a:t>
            </a:r>
          </a:p>
          <a:p>
            <a:r>
              <a:rPr lang="en-IN" dirty="0">
                <a:solidFill>
                  <a:schemeClr val="bg1"/>
                </a:solidFill>
                <a:latin typeface="+mn-lt"/>
                <a:ea typeface="+mn-ea"/>
                <a:cs typeface="+mn-cs"/>
              </a:rPr>
              <a:t>SQL like syntax</a:t>
            </a:r>
          </a:p>
          <a:p>
            <a:pPr lvl="1"/>
            <a:r>
              <a:rPr lang="en-IN" dirty="0">
                <a:solidFill>
                  <a:schemeClr val="bg1"/>
                </a:solidFill>
                <a:latin typeface="+mn-lt"/>
                <a:ea typeface="+mn-ea"/>
                <a:cs typeface="+mn-cs"/>
              </a:rPr>
              <a:t>Reference objects/properties instead of tables/columns</a:t>
            </a:r>
          </a:p>
          <a:p>
            <a:r>
              <a:rPr lang="en-IN" dirty="0">
                <a:solidFill>
                  <a:schemeClr val="bg1"/>
                </a:solidFill>
                <a:latin typeface="+mn-lt"/>
                <a:ea typeface="+mn-ea"/>
                <a:cs typeface="+mn-cs"/>
              </a:rPr>
              <a:t>Supports common SQL features:</a:t>
            </a:r>
          </a:p>
          <a:p>
            <a:pPr lvl="1"/>
            <a:r>
              <a:rPr lang="en-IN" dirty="0">
                <a:solidFill>
                  <a:schemeClr val="bg1"/>
                </a:solidFill>
                <a:latin typeface="+mn-lt"/>
                <a:ea typeface="+mn-ea"/>
                <a:cs typeface="+mn-cs"/>
              </a:rPr>
              <a:t>Projections</a:t>
            </a:r>
          </a:p>
          <a:p>
            <a:pPr lvl="1"/>
            <a:r>
              <a:rPr lang="en-IN" dirty="0">
                <a:solidFill>
                  <a:schemeClr val="bg1"/>
                </a:solidFill>
                <a:latin typeface="+mn-lt"/>
                <a:ea typeface="+mn-ea"/>
                <a:cs typeface="+mn-cs"/>
              </a:rPr>
              <a:t>Inner &amp; Outer Joins - Eager fetching supported</a:t>
            </a:r>
          </a:p>
          <a:p>
            <a:pPr lvl="1"/>
            <a:r>
              <a:rPr lang="en-IN" dirty="0">
                <a:solidFill>
                  <a:schemeClr val="bg1"/>
                </a:solidFill>
                <a:latin typeface="+mn-lt"/>
                <a:ea typeface="+mn-ea"/>
                <a:cs typeface="+mn-cs"/>
              </a:rPr>
              <a:t>Subqueries</a:t>
            </a:r>
          </a:p>
          <a:p>
            <a:pPr lvl="1"/>
            <a:r>
              <a:rPr lang="en-IN" dirty="0">
                <a:solidFill>
                  <a:schemeClr val="bg1"/>
                </a:solidFill>
                <a:latin typeface="+mn-lt"/>
                <a:ea typeface="+mn-ea"/>
                <a:cs typeface="+mn-cs"/>
              </a:rPr>
              <a:t>Bulk operations (update and delete)</a:t>
            </a:r>
            <a:endParaRPr lang="en-IN" dirty="0"/>
          </a:p>
        </p:txBody>
      </p:sp>
    </p:spTree>
    <p:extLst>
      <p:ext uri="{BB962C8B-B14F-4D97-AF65-F5344CB8AC3E}">
        <p14:creationId xmlns:p14="http://schemas.microsoft.com/office/powerpoint/2010/main" val="41706053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10048"/>
            <a:ext cx="8229600" cy="4525963"/>
          </a:xfrm>
        </p:spPr>
        <p:txBody>
          <a:bodyPr/>
          <a:lstStyle/>
          <a:p>
            <a:r>
              <a:rPr lang="en-IN" sz="2800" dirty="0" smtClean="0">
                <a:solidFill>
                  <a:schemeClr val="bg1"/>
                </a:solidFill>
                <a:latin typeface="+mn-lt"/>
                <a:ea typeface="+mn-ea"/>
                <a:cs typeface="+mn-cs"/>
              </a:rPr>
              <a:t>Eliminate </a:t>
            </a:r>
            <a:r>
              <a:rPr lang="en-IN" sz="2800" dirty="0">
                <a:solidFill>
                  <a:schemeClr val="bg1"/>
                </a:solidFill>
                <a:latin typeface="+mn-lt"/>
                <a:ea typeface="+mn-ea"/>
                <a:cs typeface="+mn-cs"/>
              </a:rPr>
              <a:t>need for repetitive SQL</a:t>
            </a:r>
          </a:p>
          <a:p>
            <a:r>
              <a:rPr lang="en-IN" sz="2800" dirty="0" smtClean="0">
                <a:solidFill>
                  <a:schemeClr val="bg1"/>
                </a:solidFill>
                <a:latin typeface="+mn-lt"/>
                <a:ea typeface="+mn-ea"/>
                <a:cs typeface="+mn-cs"/>
              </a:rPr>
              <a:t>Work </a:t>
            </a:r>
            <a:r>
              <a:rPr lang="en-IN" sz="2800" dirty="0">
                <a:solidFill>
                  <a:schemeClr val="bg1"/>
                </a:solidFill>
                <a:latin typeface="+mn-lt"/>
                <a:ea typeface="+mn-ea"/>
                <a:cs typeface="+mn-cs"/>
              </a:rPr>
              <a:t>with classes and objects </a:t>
            </a:r>
            <a:r>
              <a:rPr lang="en-IN" sz="2800" dirty="0" smtClean="0">
                <a:solidFill>
                  <a:schemeClr val="bg1"/>
                </a:solidFill>
                <a:latin typeface="+mn-lt"/>
                <a:ea typeface="+mn-ea"/>
                <a:cs typeface="+mn-cs"/>
              </a:rPr>
              <a:t>instead of </a:t>
            </a:r>
            <a:r>
              <a:rPr lang="en-IN" sz="2800" dirty="0">
                <a:solidFill>
                  <a:schemeClr val="bg1"/>
                </a:solidFill>
                <a:latin typeface="+mn-lt"/>
                <a:ea typeface="+mn-ea"/>
                <a:cs typeface="+mn-cs"/>
              </a:rPr>
              <a:t>queries and result </a:t>
            </a:r>
            <a:r>
              <a:rPr lang="en-IN" sz="2800" dirty="0" smtClean="0">
                <a:solidFill>
                  <a:schemeClr val="bg1"/>
                </a:solidFill>
                <a:latin typeface="+mn-lt"/>
                <a:ea typeface="+mn-ea"/>
                <a:cs typeface="+mn-cs"/>
              </a:rPr>
              <a:t>sets</a:t>
            </a:r>
          </a:p>
          <a:p>
            <a:pPr lvl="1"/>
            <a:r>
              <a:rPr lang="en-IN" sz="2000" dirty="0" smtClean="0">
                <a:latin typeface="+mn-lt"/>
                <a:ea typeface="+mn-ea"/>
                <a:cs typeface="+mn-cs"/>
              </a:rPr>
              <a:t>More </a:t>
            </a:r>
            <a:r>
              <a:rPr lang="en-IN" sz="2000" dirty="0">
                <a:latin typeface="+mn-lt"/>
                <a:ea typeface="+mn-ea"/>
                <a:cs typeface="+mn-cs"/>
              </a:rPr>
              <a:t>OO, less procedural</a:t>
            </a:r>
          </a:p>
          <a:p>
            <a:r>
              <a:rPr lang="en-IN" sz="2800" dirty="0" smtClean="0">
                <a:solidFill>
                  <a:schemeClr val="bg1"/>
                </a:solidFill>
                <a:latin typeface="+mn-lt"/>
                <a:ea typeface="+mn-ea"/>
                <a:cs typeface="+mn-cs"/>
              </a:rPr>
              <a:t>Mapping </a:t>
            </a:r>
            <a:r>
              <a:rPr lang="en-IN" sz="2800" dirty="0">
                <a:solidFill>
                  <a:schemeClr val="bg1"/>
                </a:solidFill>
                <a:latin typeface="+mn-lt"/>
                <a:ea typeface="+mn-ea"/>
                <a:cs typeface="+mn-cs"/>
              </a:rPr>
              <a:t>approach can resist </a:t>
            </a:r>
            <a:r>
              <a:rPr lang="en-IN" sz="2800" dirty="0" smtClean="0">
                <a:solidFill>
                  <a:schemeClr val="bg1"/>
                </a:solidFill>
                <a:latin typeface="+mn-lt"/>
                <a:ea typeface="+mn-ea"/>
                <a:cs typeface="+mn-cs"/>
              </a:rPr>
              <a:t>changes in </a:t>
            </a:r>
            <a:r>
              <a:rPr lang="en-IN" sz="2800" dirty="0">
                <a:solidFill>
                  <a:schemeClr val="bg1"/>
                </a:solidFill>
                <a:latin typeface="+mn-lt"/>
                <a:ea typeface="+mn-ea"/>
                <a:cs typeface="+mn-cs"/>
              </a:rPr>
              <a:t>object/data model more easily</a:t>
            </a:r>
          </a:p>
          <a:p>
            <a:r>
              <a:rPr lang="en-IN" sz="2800" dirty="0" smtClean="0">
                <a:solidFill>
                  <a:schemeClr val="bg1"/>
                </a:solidFill>
                <a:latin typeface="+mn-lt"/>
                <a:ea typeface="+mn-ea"/>
                <a:cs typeface="+mn-cs"/>
              </a:rPr>
              <a:t>Strong </a:t>
            </a:r>
            <a:r>
              <a:rPr lang="en-IN" sz="2800" dirty="0">
                <a:solidFill>
                  <a:schemeClr val="bg1"/>
                </a:solidFill>
                <a:latin typeface="+mn-lt"/>
                <a:ea typeface="+mn-ea"/>
                <a:cs typeface="+mn-cs"/>
              </a:rPr>
              <a:t>support for caching</a:t>
            </a:r>
            <a:endParaRPr lang="en-IN" sz="2800" dirty="0">
              <a:solidFill>
                <a:srgbClr val="FFFFFF"/>
              </a:solidFill>
            </a:endParaRPr>
          </a:p>
        </p:txBody>
      </p:sp>
      <p:sp>
        <p:nvSpPr>
          <p:cNvPr id="4" name="Title 3"/>
          <p:cNvSpPr>
            <a:spLocks noGrp="1"/>
          </p:cNvSpPr>
          <p:nvPr>
            <p:ph type="title"/>
          </p:nvPr>
        </p:nvSpPr>
        <p:spPr/>
        <p:txBody>
          <a:bodyPr/>
          <a:lstStyle/>
          <a:p>
            <a:r>
              <a:rPr lang="en-IN" dirty="0">
                <a:solidFill>
                  <a:schemeClr val="bg1"/>
                </a:solidFill>
                <a:latin typeface="+mj-lt"/>
                <a:ea typeface="+mj-ea"/>
                <a:cs typeface="+mj-cs"/>
              </a:rPr>
              <a:t>Why Use Hibernate?</a:t>
            </a:r>
            <a:endParaRPr lang="en-IN" dirty="0"/>
          </a:p>
        </p:txBody>
      </p:sp>
    </p:spTree>
    <p:extLst>
      <p:ext uri="{BB962C8B-B14F-4D97-AF65-F5344CB8AC3E}">
        <p14:creationId xmlns:p14="http://schemas.microsoft.com/office/powerpoint/2010/main" val="20659636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bg1"/>
                </a:solidFill>
                <a:latin typeface="+mj-lt"/>
                <a:ea typeface="+mj-ea"/>
                <a:cs typeface="+mj-cs"/>
              </a:rPr>
              <a:t>Why Use Hibernate?</a:t>
            </a:r>
            <a:endParaRPr lang="en-IN" dirty="0"/>
          </a:p>
        </p:txBody>
      </p:sp>
      <p:sp>
        <p:nvSpPr>
          <p:cNvPr id="3" name="Content Placeholder 2"/>
          <p:cNvSpPr>
            <a:spLocks noGrp="1"/>
          </p:cNvSpPr>
          <p:nvPr>
            <p:ph idx="1"/>
          </p:nvPr>
        </p:nvSpPr>
        <p:spPr/>
        <p:txBody>
          <a:bodyPr/>
          <a:lstStyle/>
          <a:p>
            <a:r>
              <a:rPr lang="en-IN" sz="2800" dirty="0">
                <a:solidFill>
                  <a:schemeClr val="bg1"/>
                </a:solidFill>
              </a:rPr>
              <a:t>Handles all </a:t>
            </a:r>
            <a:r>
              <a:rPr lang="en-IN" sz="2800" dirty="0" smtClean="0">
                <a:solidFill>
                  <a:schemeClr val="bg1"/>
                </a:solidFill>
              </a:rPr>
              <a:t>create-read-update-delete (CRUD</a:t>
            </a:r>
            <a:r>
              <a:rPr lang="en-IN" sz="2800" dirty="0">
                <a:solidFill>
                  <a:schemeClr val="bg1"/>
                </a:solidFill>
              </a:rPr>
              <a:t>) operations using simple API; no SQL</a:t>
            </a:r>
          </a:p>
          <a:p>
            <a:r>
              <a:rPr lang="en-IN" sz="2800" dirty="0" smtClean="0">
                <a:solidFill>
                  <a:schemeClr val="bg1"/>
                </a:solidFill>
              </a:rPr>
              <a:t>Generates </a:t>
            </a:r>
            <a:r>
              <a:rPr lang="en-IN" sz="2800" dirty="0">
                <a:solidFill>
                  <a:schemeClr val="bg1"/>
                </a:solidFill>
              </a:rPr>
              <a:t>DDL scripts to create DB schema</a:t>
            </a:r>
          </a:p>
          <a:p>
            <a:r>
              <a:rPr lang="en-IN" sz="2800" dirty="0">
                <a:solidFill>
                  <a:schemeClr val="bg1"/>
                </a:solidFill>
              </a:rPr>
              <a:t>(tables, constraints, sequences)</a:t>
            </a:r>
          </a:p>
          <a:p>
            <a:r>
              <a:rPr lang="en-IN" sz="2800" dirty="0" smtClean="0">
                <a:solidFill>
                  <a:schemeClr val="bg1"/>
                </a:solidFill>
              </a:rPr>
              <a:t>Flexibility </a:t>
            </a:r>
            <a:r>
              <a:rPr lang="en-IN" sz="2800" dirty="0">
                <a:solidFill>
                  <a:schemeClr val="bg1"/>
                </a:solidFill>
              </a:rPr>
              <a:t>to hand-tune SQL and call </a:t>
            </a:r>
            <a:r>
              <a:rPr lang="en-IN" sz="2800" dirty="0" smtClean="0">
                <a:solidFill>
                  <a:schemeClr val="bg1"/>
                </a:solidFill>
              </a:rPr>
              <a:t>stored procedures </a:t>
            </a:r>
            <a:r>
              <a:rPr lang="en-IN" sz="2800" dirty="0">
                <a:solidFill>
                  <a:schemeClr val="bg1"/>
                </a:solidFill>
              </a:rPr>
              <a:t>to optimize performance</a:t>
            </a:r>
          </a:p>
          <a:p>
            <a:r>
              <a:rPr lang="en-IN" sz="2800" dirty="0" smtClean="0">
                <a:solidFill>
                  <a:schemeClr val="bg1"/>
                </a:solidFill>
              </a:rPr>
              <a:t>Supports </a:t>
            </a:r>
            <a:r>
              <a:rPr lang="en-IN" sz="2800" dirty="0">
                <a:solidFill>
                  <a:schemeClr val="bg1"/>
                </a:solidFill>
              </a:rPr>
              <a:t>over 20 RDBMS; change </a:t>
            </a:r>
            <a:r>
              <a:rPr lang="en-IN" sz="2800" dirty="0" smtClean="0">
                <a:solidFill>
                  <a:schemeClr val="bg1"/>
                </a:solidFill>
              </a:rPr>
              <a:t>the database </a:t>
            </a:r>
            <a:r>
              <a:rPr lang="en-IN" sz="2800" dirty="0">
                <a:solidFill>
                  <a:schemeClr val="bg1"/>
                </a:solidFill>
              </a:rPr>
              <a:t>by tweaking configuration files</a:t>
            </a:r>
            <a:endParaRPr lang="en-IN" sz="2800" dirty="0"/>
          </a:p>
        </p:txBody>
      </p:sp>
    </p:spTree>
    <p:extLst>
      <p:ext uri="{BB962C8B-B14F-4D97-AF65-F5344CB8AC3E}">
        <p14:creationId xmlns:p14="http://schemas.microsoft.com/office/powerpoint/2010/main" val="11685562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What Hibernate Does</a:t>
            </a:r>
            <a:endParaRPr lang="en-IN" dirty="0"/>
          </a:p>
        </p:txBody>
      </p:sp>
      <p:sp>
        <p:nvSpPr>
          <p:cNvPr id="4" name="Text Box 3"/>
          <p:cNvSpPr txBox="1">
            <a:spLocks noChangeArrowheads="1"/>
          </p:cNvSpPr>
          <p:nvPr/>
        </p:nvSpPr>
        <p:spPr bwMode="auto">
          <a:xfrm>
            <a:off x="1290638" y="1752600"/>
            <a:ext cx="6713537" cy="376238"/>
          </a:xfrm>
          <a:prstGeom prst="rect">
            <a:avLst/>
          </a:prstGeom>
          <a:noFill/>
          <a:ln w="9525">
            <a:solidFill>
              <a:srgbClr val="33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en-US" sz="1800" b="0" i="0" u="none" strike="noStrike" kern="0" cap="none" spc="0" normalizeH="0" baseline="0" noProof="0" smtClean="0">
                <a:ln>
                  <a:noFill/>
                </a:ln>
                <a:solidFill>
                  <a:schemeClr val="bg1"/>
                </a:solidFill>
                <a:effectLst/>
                <a:uLnTx/>
                <a:uFillTx/>
                <a:cs typeface="Arial" charset="0"/>
              </a:rPr>
              <a:t>User Interface</a:t>
            </a:r>
          </a:p>
        </p:txBody>
      </p:sp>
      <p:sp>
        <p:nvSpPr>
          <p:cNvPr id="5" name="Text Box 4"/>
          <p:cNvSpPr txBox="1">
            <a:spLocks noChangeArrowheads="1"/>
          </p:cNvSpPr>
          <p:nvPr/>
        </p:nvSpPr>
        <p:spPr bwMode="auto">
          <a:xfrm>
            <a:off x="1290638" y="2619375"/>
            <a:ext cx="6713537" cy="376238"/>
          </a:xfrm>
          <a:prstGeom prst="rect">
            <a:avLst/>
          </a:prstGeom>
          <a:noFill/>
          <a:ln w="9525">
            <a:solidFill>
              <a:srgbClr val="33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en-US" sz="1800" b="0" i="0" u="none" strike="noStrike" kern="0" cap="none" spc="0" normalizeH="0" baseline="0" noProof="0" smtClean="0">
                <a:ln>
                  <a:noFill/>
                </a:ln>
                <a:solidFill>
                  <a:schemeClr val="bg1"/>
                </a:solidFill>
                <a:effectLst/>
                <a:uLnTx/>
                <a:uFillTx/>
                <a:cs typeface="Arial" charset="0"/>
              </a:rPr>
              <a:t>Application Logic</a:t>
            </a:r>
          </a:p>
        </p:txBody>
      </p:sp>
      <p:sp>
        <p:nvSpPr>
          <p:cNvPr id="6" name="Text Box 5"/>
          <p:cNvSpPr txBox="1">
            <a:spLocks noChangeArrowheads="1"/>
          </p:cNvSpPr>
          <p:nvPr/>
        </p:nvSpPr>
        <p:spPr bwMode="auto">
          <a:xfrm>
            <a:off x="1290638" y="3497263"/>
            <a:ext cx="3357562" cy="376237"/>
          </a:xfrm>
          <a:prstGeom prst="rect">
            <a:avLst/>
          </a:prstGeom>
          <a:noFill/>
          <a:ln w="9525">
            <a:solidFill>
              <a:srgbClr val="33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en-US" sz="1800" b="0" i="0" u="none" strike="noStrike" kern="0" cap="none" spc="0" normalizeH="0" baseline="0" noProof="0" dirty="0" smtClean="0">
                <a:ln>
                  <a:noFill/>
                </a:ln>
                <a:solidFill>
                  <a:schemeClr val="bg1"/>
                </a:solidFill>
                <a:effectLst/>
                <a:uLnTx/>
                <a:uFillTx/>
                <a:cs typeface="Arial" charset="0"/>
              </a:rPr>
              <a:t>Domain Objects</a:t>
            </a:r>
          </a:p>
        </p:txBody>
      </p:sp>
      <p:sp>
        <p:nvSpPr>
          <p:cNvPr id="7" name="Text Box 6"/>
          <p:cNvSpPr txBox="1">
            <a:spLocks noChangeArrowheads="1"/>
          </p:cNvSpPr>
          <p:nvPr/>
        </p:nvSpPr>
        <p:spPr bwMode="auto">
          <a:xfrm>
            <a:off x="4648200" y="3498850"/>
            <a:ext cx="3357563" cy="376238"/>
          </a:xfrm>
          <a:prstGeom prst="rect">
            <a:avLst/>
          </a:prstGeom>
          <a:noFill/>
          <a:ln w="9525">
            <a:solidFill>
              <a:srgbClr val="33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en-US" sz="1800" b="0" i="0" u="none" strike="noStrike" kern="0" cap="none" spc="0" normalizeH="0" baseline="0" noProof="0" smtClean="0">
                <a:ln>
                  <a:noFill/>
                </a:ln>
                <a:solidFill>
                  <a:schemeClr val="bg1"/>
                </a:solidFill>
                <a:effectLst/>
                <a:uLnTx/>
                <a:uFillTx/>
                <a:cs typeface="Arial" charset="0"/>
              </a:rPr>
              <a:t>DAO </a:t>
            </a:r>
          </a:p>
        </p:txBody>
      </p:sp>
      <p:sp>
        <p:nvSpPr>
          <p:cNvPr id="8" name="Text Box 7"/>
          <p:cNvSpPr txBox="1">
            <a:spLocks noChangeArrowheads="1"/>
          </p:cNvSpPr>
          <p:nvPr/>
        </p:nvSpPr>
        <p:spPr bwMode="auto">
          <a:xfrm>
            <a:off x="4648200" y="4343400"/>
            <a:ext cx="3355975" cy="376238"/>
          </a:xfrm>
          <a:prstGeom prst="rect">
            <a:avLst/>
          </a:prstGeom>
          <a:solidFill>
            <a:schemeClr val="tx1">
              <a:lumMod val="75000"/>
              <a:lumOff val="25000"/>
            </a:schemeClr>
          </a:solidFill>
          <a:ln w="9525">
            <a:solidFill>
              <a:srgbClr val="333399"/>
            </a:solid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en-US" sz="1800" b="1" i="0" u="none" strike="noStrike" kern="0" cap="none" spc="0" normalizeH="0" baseline="0" noProof="0" smtClean="0">
                <a:ln>
                  <a:noFill/>
                </a:ln>
                <a:solidFill>
                  <a:schemeClr val="bg1"/>
                </a:solidFill>
                <a:effectLst/>
                <a:uLnTx/>
                <a:uFillTx/>
                <a:cs typeface="Arial" charset="0"/>
              </a:rPr>
              <a:t>Hibernate</a:t>
            </a:r>
          </a:p>
        </p:txBody>
      </p:sp>
      <p:sp>
        <p:nvSpPr>
          <p:cNvPr id="9" name="Text Box 9"/>
          <p:cNvSpPr txBox="1">
            <a:spLocks noChangeArrowheads="1"/>
          </p:cNvSpPr>
          <p:nvPr/>
        </p:nvSpPr>
        <p:spPr bwMode="auto">
          <a:xfrm>
            <a:off x="4645025" y="5561013"/>
            <a:ext cx="3355975" cy="376237"/>
          </a:xfrm>
          <a:prstGeom prst="rect">
            <a:avLst/>
          </a:prstGeom>
          <a:noFill/>
          <a:ln w="9525">
            <a:solidFill>
              <a:srgbClr val="33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en-US" sz="1800" b="0" i="0" u="none" strike="noStrike" kern="0" cap="none" spc="0" normalizeH="0" baseline="0" noProof="0" smtClean="0">
                <a:ln>
                  <a:noFill/>
                </a:ln>
                <a:solidFill>
                  <a:schemeClr val="bg1"/>
                </a:solidFill>
                <a:effectLst/>
                <a:uLnTx/>
                <a:uFillTx/>
                <a:cs typeface="Arial" charset="0"/>
              </a:rPr>
              <a:t>JDBC</a:t>
            </a:r>
          </a:p>
        </p:txBody>
      </p:sp>
      <p:sp>
        <p:nvSpPr>
          <p:cNvPr id="10" name="Text Box 10"/>
          <p:cNvSpPr txBox="1">
            <a:spLocks noChangeArrowheads="1"/>
          </p:cNvSpPr>
          <p:nvPr/>
        </p:nvSpPr>
        <p:spPr bwMode="auto">
          <a:xfrm>
            <a:off x="1289050" y="5562600"/>
            <a:ext cx="3355975" cy="376238"/>
          </a:xfrm>
          <a:prstGeom prst="rect">
            <a:avLst/>
          </a:prstGeom>
          <a:noFill/>
          <a:ln w="9525">
            <a:solidFill>
              <a:srgbClr val="33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en-US" sz="1800" b="0" i="0" u="none" strike="noStrike" kern="0" cap="none" spc="0" normalizeH="0" baseline="0" noProof="0" smtClean="0">
                <a:ln>
                  <a:noFill/>
                </a:ln>
                <a:solidFill>
                  <a:schemeClr val="bg1"/>
                </a:solidFill>
                <a:effectLst/>
                <a:uLnTx/>
                <a:uFillTx/>
                <a:cs typeface="Arial" charset="0"/>
              </a:rPr>
              <a:t>Foundation Classes</a:t>
            </a:r>
          </a:p>
        </p:txBody>
      </p:sp>
      <p:sp>
        <p:nvSpPr>
          <p:cNvPr id="11" name="Line 11"/>
          <p:cNvSpPr>
            <a:spLocks noChangeShapeType="1"/>
          </p:cNvSpPr>
          <p:nvPr/>
        </p:nvSpPr>
        <p:spPr bwMode="auto">
          <a:xfrm>
            <a:off x="4648200" y="2128838"/>
            <a:ext cx="0" cy="476250"/>
          </a:xfrm>
          <a:prstGeom prst="line">
            <a:avLst/>
          </a:prstGeom>
          <a:noFill/>
          <a:ln w="12700">
            <a:solidFill>
              <a:srgbClr val="333399"/>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1" i="0" u="none" strike="noStrike" kern="0" cap="none" spc="0" normalizeH="0" baseline="0" noProof="0" smtClean="0">
              <a:ln>
                <a:noFill/>
              </a:ln>
              <a:solidFill>
                <a:schemeClr val="bg1"/>
              </a:solidFill>
              <a:effectLst/>
              <a:uLnTx/>
              <a:uFillTx/>
              <a:cs typeface="Arial" charset="0"/>
            </a:endParaRPr>
          </a:p>
        </p:txBody>
      </p:sp>
      <p:sp>
        <p:nvSpPr>
          <p:cNvPr id="12" name="Text Box 12"/>
          <p:cNvSpPr txBox="1">
            <a:spLocks noChangeArrowheads="1"/>
          </p:cNvSpPr>
          <p:nvPr/>
        </p:nvSpPr>
        <p:spPr bwMode="auto">
          <a:xfrm>
            <a:off x="4786313" y="2192338"/>
            <a:ext cx="1189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i="1">
                <a:solidFill>
                  <a:schemeClr val="bg1"/>
                </a:solidFill>
                <a:cs typeface="Arial" charset="0"/>
              </a:rPr>
              <a:t>UI event</a:t>
            </a:r>
          </a:p>
        </p:txBody>
      </p:sp>
      <p:sp>
        <p:nvSpPr>
          <p:cNvPr id="13" name="Line 13"/>
          <p:cNvSpPr>
            <a:spLocks noChangeShapeType="1"/>
          </p:cNvSpPr>
          <p:nvPr/>
        </p:nvSpPr>
        <p:spPr bwMode="auto">
          <a:xfrm>
            <a:off x="4827588" y="2995613"/>
            <a:ext cx="0" cy="476250"/>
          </a:xfrm>
          <a:prstGeom prst="line">
            <a:avLst/>
          </a:prstGeom>
          <a:noFill/>
          <a:ln w="12700">
            <a:solidFill>
              <a:srgbClr val="333399"/>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1" i="0" u="none" strike="noStrike" kern="0" cap="none" spc="0" normalizeH="0" baseline="0" noProof="0" smtClean="0">
              <a:ln>
                <a:noFill/>
              </a:ln>
              <a:solidFill>
                <a:schemeClr val="bg1"/>
              </a:solidFill>
              <a:effectLst/>
              <a:uLnTx/>
              <a:uFillTx/>
              <a:cs typeface="Arial" charset="0"/>
            </a:endParaRPr>
          </a:p>
        </p:txBody>
      </p:sp>
      <p:sp>
        <p:nvSpPr>
          <p:cNvPr id="14" name="Text Box 14"/>
          <p:cNvSpPr txBox="1">
            <a:spLocks noChangeArrowheads="1"/>
          </p:cNvSpPr>
          <p:nvPr/>
        </p:nvSpPr>
        <p:spPr bwMode="auto">
          <a:xfrm>
            <a:off x="4876800" y="3059113"/>
            <a:ext cx="14779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i="1">
                <a:solidFill>
                  <a:schemeClr val="bg1"/>
                </a:solidFill>
                <a:cs typeface="Arial" charset="0"/>
              </a:rPr>
              <a:t>data request</a:t>
            </a:r>
          </a:p>
        </p:txBody>
      </p:sp>
      <p:sp>
        <p:nvSpPr>
          <p:cNvPr id="15" name="Line 15"/>
          <p:cNvSpPr>
            <a:spLocks noChangeShapeType="1"/>
          </p:cNvSpPr>
          <p:nvPr/>
        </p:nvSpPr>
        <p:spPr bwMode="auto">
          <a:xfrm flipH="1">
            <a:off x="5013325" y="3873500"/>
            <a:ext cx="1588" cy="450850"/>
          </a:xfrm>
          <a:prstGeom prst="line">
            <a:avLst/>
          </a:prstGeom>
          <a:noFill/>
          <a:ln w="12700">
            <a:solidFill>
              <a:srgbClr val="333399"/>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1" i="0" u="none" strike="noStrike" kern="0" cap="none" spc="0" normalizeH="0" baseline="0" noProof="0" smtClean="0">
              <a:ln>
                <a:noFill/>
              </a:ln>
              <a:solidFill>
                <a:schemeClr val="bg1"/>
              </a:solidFill>
              <a:effectLst/>
              <a:uLnTx/>
              <a:uFillTx/>
              <a:cs typeface="Arial" charset="0"/>
            </a:endParaRPr>
          </a:p>
        </p:txBody>
      </p:sp>
      <p:sp>
        <p:nvSpPr>
          <p:cNvPr id="16" name="Text Box 16"/>
          <p:cNvSpPr txBox="1">
            <a:spLocks noChangeArrowheads="1"/>
          </p:cNvSpPr>
          <p:nvPr/>
        </p:nvSpPr>
        <p:spPr bwMode="auto">
          <a:xfrm>
            <a:off x="5127625" y="3937000"/>
            <a:ext cx="17303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i="1">
                <a:solidFill>
                  <a:schemeClr val="bg1"/>
                </a:solidFill>
                <a:cs typeface="Arial" charset="0"/>
              </a:rPr>
              <a:t>Hibernate API</a:t>
            </a:r>
          </a:p>
        </p:txBody>
      </p:sp>
      <p:sp>
        <p:nvSpPr>
          <p:cNvPr id="17" name="Line 17"/>
          <p:cNvSpPr>
            <a:spLocks noChangeShapeType="1"/>
          </p:cNvSpPr>
          <p:nvPr/>
        </p:nvSpPr>
        <p:spPr bwMode="auto">
          <a:xfrm flipV="1">
            <a:off x="6838950" y="3859213"/>
            <a:ext cx="0" cy="450850"/>
          </a:xfrm>
          <a:prstGeom prst="line">
            <a:avLst/>
          </a:prstGeom>
          <a:noFill/>
          <a:ln w="12700">
            <a:solidFill>
              <a:srgbClr val="333399"/>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1" i="0" u="none" strike="noStrike" kern="0" cap="none" spc="0" normalizeH="0" baseline="0" noProof="0" smtClean="0">
              <a:ln>
                <a:noFill/>
              </a:ln>
              <a:solidFill>
                <a:schemeClr val="bg1"/>
              </a:solidFill>
              <a:effectLst/>
              <a:uLnTx/>
              <a:uFillTx/>
              <a:cs typeface="Arial" charset="0"/>
            </a:endParaRPr>
          </a:p>
        </p:txBody>
      </p:sp>
      <p:sp>
        <p:nvSpPr>
          <p:cNvPr id="18" name="Line 19"/>
          <p:cNvSpPr>
            <a:spLocks noChangeShapeType="1"/>
          </p:cNvSpPr>
          <p:nvPr/>
        </p:nvSpPr>
        <p:spPr bwMode="auto">
          <a:xfrm flipV="1">
            <a:off x="6827838" y="3009900"/>
            <a:ext cx="0" cy="450850"/>
          </a:xfrm>
          <a:prstGeom prst="line">
            <a:avLst/>
          </a:prstGeom>
          <a:noFill/>
          <a:ln w="12700">
            <a:solidFill>
              <a:srgbClr val="333399"/>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1" i="0" u="none" strike="noStrike" kern="0" cap="none" spc="0" normalizeH="0" baseline="0" noProof="0" smtClean="0">
              <a:ln>
                <a:noFill/>
              </a:ln>
              <a:solidFill>
                <a:schemeClr val="bg1"/>
              </a:solidFill>
              <a:effectLst/>
              <a:uLnTx/>
              <a:uFillTx/>
              <a:cs typeface="Arial" charset="0"/>
            </a:endParaRPr>
          </a:p>
        </p:txBody>
      </p:sp>
      <p:sp>
        <p:nvSpPr>
          <p:cNvPr id="19" name="Line 21"/>
          <p:cNvSpPr>
            <a:spLocks noChangeShapeType="1"/>
          </p:cNvSpPr>
          <p:nvPr/>
        </p:nvSpPr>
        <p:spPr bwMode="auto">
          <a:xfrm flipV="1">
            <a:off x="6804025" y="2135188"/>
            <a:ext cx="0" cy="450850"/>
          </a:xfrm>
          <a:prstGeom prst="line">
            <a:avLst/>
          </a:prstGeom>
          <a:noFill/>
          <a:ln w="12700">
            <a:solidFill>
              <a:srgbClr val="333399"/>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1" i="0" u="none" strike="noStrike" kern="0" cap="none" spc="0" normalizeH="0" baseline="0" noProof="0" smtClean="0">
              <a:ln>
                <a:noFill/>
              </a:ln>
              <a:solidFill>
                <a:schemeClr val="bg1"/>
              </a:solidFill>
              <a:effectLst/>
              <a:uLnTx/>
              <a:uFillTx/>
              <a:cs typeface="Arial" charset="0"/>
            </a:endParaRPr>
          </a:p>
        </p:txBody>
      </p:sp>
      <p:sp>
        <p:nvSpPr>
          <p:cNvPr id="20" name="Line 23"/>
          <p:cNvSpPr>
            <a:spLocks noChangeShapeType="1"/>
          </p:cNvSpPr>
          <p:nvPr/>
        </p:nvSpPr>
        <p:spPr bwMode="auto">
          <a:xfrm flipH="1">
            <a:off x="5181600" y="4727575"/>
            <a:ext cx="11113" cy="835025"/>
          </a:xfrm>
          <a:prstGeom prst="line">
            <a:avLst/>
          </a:prstGeom>
          <a:noFill/>
          <a:ln w="12700">
            <a:solidFill>
              <a:srgbClr val="333399"/>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1" i="0" u="none" strike="noStrike" kern="0" cap="none" spc="0" normalizeH="0" baseline="0" noProof="0" smtClean="0">
              <a:ln>
                <a:noFill/>
              </a:ln>
              <a:solidFill>
                <a:schemeClr val="bg1"/>
              </a:solidFill>
              <a:effectLst/>
              <a:uLnTx/>
              <a:uFillTx/>
              <a:cs typeface="Arial" charset="0"/>
            </a:endParaRPr>
          </a:p>
        </p:txBody>
      </p:sp>
      <p:sp>
        <p:nvSpPr>
          <p:cNvPr id="21" name="Text Box 24"/>
          <p:cNvSpPr txBox="1">
            <a:spLocks noChangeArrowheads="1"/>
          </p:cNvSpPr>
          <p:nvPr/>
        </p:nvSpPr>
        <p:spPr bwMode="auto">
          <a:xfrm>
            <a:off x="5181600" y="4953000"/>
            <a:ext cx="15525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i="1">
                <a:solidFill>
                  <a:schemeClr val="bg1"/>
                </a:solidFill>
                <a:cs typeface="Arial" charset="0"/>
              </a:rPr>
              <a:t>JDBC API</a:t>
            </a:r>
          </a:p>
        </p:txBody>
      </p:sp>
      <p:sp>
        <p:nvSpPr>
          <p:cNvPr id="22" name="Line 25"/>
          <p:cNvSpPr>
            <a:spLocks noChangeShapeType="1"/>
          </p:cNvSpPr>
          <p:nvPr/>
        </p:nvSpPr>
        <p:spPr bwMode="auto">
          <a:xfrm flipV="1">
            <a:off x="6858000" y="4687888"/>
            <a:ext cx="9525" cy="874712"/>
          </a:xfrm>
          <a:prstGeom prst="line">
            <a:avLst/>
          </a:prstGeom>
          <a:noFill/>
          <a:ln w="12700">
            <a:solidFill>
              <a:srgbClr val="333399"/>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1" i="0" u="none" strike="noStrike" kern="0" cap="none" spc="0" normalizeH="0" baseline="0" noProof="0" smtClean="0">
              <a:ln>
                <a:noFill/>
              </a:ln>
              <a:solidFill>
                <a:schemeClr val="bg1"/>
              </a:solidFill>
              <a:effectLst/>
              <a:uLnTx/>
              <a:uFillTx/>
              <a:cs typeface="Arial" charset="0"/>
            </a:endParaRPr>
          </a:p>
        </p:txBody>
      </p:sp>
      <p:sp>
        <p:nvSpPr>
          <p:cNvPr id="23" name="Text Box 27"/>
          <p:cNvSpPr txBox="1">
            <a:spLocks noChangeArrowheads="1"/>
          </p:cNvSpPr>
          <p:nvPr/>
        </p:nvSpPr>
        <p:spPr bwMode="auto">
          <a:xfrm>
            <a:off x="1066800" y="4576763"/>
            <a:ext cx="2971800" cy="376237"/>
          </a:xfrm>
          <a:prstGeom prst="rect">
            <a:avLst/>
          </a:prstGeom>
          <a:solidFill>
            <a:schemeClr val="tx1">
              <a:lumMod val="75000"/>
              <a:lumOff val="25000"/>
            </a:schemeClr>
          </a:solidFill>
          <a:ln w="9525">
            <a:solidFill>
              <a:srgbClr val="333399"/>
            </a:solid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en-US" sz="1800" b="0" i="0" u="none" strike="noStrike" kern="0" cap="none" spc="0" normalizeH="0" baseline="0" noProof="0" dirty="0" smtClean="0">
                <a:ln>
                  <a:noFill/>
                </a:ln>
                <a:solidFill>
                  <a:schemeClr val="bg1"/>
                </a:solidFill>
                <a:effectLst/>
                <a:uLnTx/>
                <a:uFillTx/>
                <a:latin typeface="Courier New" pitchFamily="49" charset="0"/>
                <a:cs typeface="Courier New" pitchFamily="49" charset="0"/>
              </a:rPr>
              <a:t>hibernate.cfg.xml</a:t>
            </a:r>
          </a:p>
        </p:txBody>
      </p:sp>
      <p:sp>
        <p:nvSpPr>
          <p:cNvPr id="24" name="Text Box 28"/>
          <p:cNvSpPr txBox="1">
            <a:spLocks noChangeArrowheads="1"/>
          </p:cNvSpPr>
          <p:nvPr/>
        </p:nvSpPr>
        <p:spPr bwMode="auto">
          <a:xfrm>
            <a:off x="1219200" y="5105400"/>
            <a:ext cx="2971800" cy="376238"/>
          </a:xfrm>
          <a:prstGeom prst="rect">
            <a:avLst/>
          </a:prstGeom>
          <a:solidFill>
            <a:schemeClr val="tx1">
              <a:lumMod val="75000"/>
              <a:lumOff val="25000"/>
            </a:schemeClr>
          </a:solidFill>
          <a:ln w="9525">
            <a:solidFill>
              <a:srgbClr val="333399"/>
            </a:solid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en-US" sz="1800" b="0" i="0" u="none" strike="noStrike" kern="0" cap="none" spc="0" normalizeH="0" baseline="0" noProof="0" smtClean="0">
                <a:ln>
                  <a:noFill/>
                </a:ln>
                <a:solidFill>
                  <a:schemeClr val="bg1"/>
                </a:solidFill>
                <a:effectLst/>
                <a:uLnTx/>
                <a:uFillTx/>
                <a:cs typeface="Arial" charset="0"/>
              </a:rPr>
              <a:t>*.hbm.xml class mappings </a:t>
            </a:r>
          </a:p>
        </p:txBody>
      </p:sp>
      <p:sp>
        <p:nvSpPr>
          <p:cNvPr id="25" name="Line 29"/>
          <p:cNvSpPr>
            <a:spLocks noChangeShapeType="1"/>
          </p:cNvSpPr>
          <p:nvPr/>
        </p:nvSpPr>
        <p:spPr bwMode="auto">
          <a:xfrm flipH="1">
            <a:off x="4038600" y="4495800"/>
            <a:ext cx="533400" cy="2286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1" i="0" u="none" strike="noStrike" kern="0" cap="none" spc="0" normalizeH="0" baseline="0" noProof="0" smtClean="0">
              <a:ln>
                <a:noFill/>
              </a:ln>
              <a:solidFill>
                <a:schemeClr val="bg1"/>
              </a:solidFill>
              <a:effectLst/>
              <a:uLnTx/>
              <a:uFillTx/>
              <a:cs typeface="Arial" charset="0"/>
            </a:endParaRPr>
          </a:p>
        </p:txBody>
      </p:sp>
      <p:sp>
        <p:nvSpPr>
          <p:cNvPr id="26" name="Line 30"/>
          <p:cNvSpPr>
            <a:spLocks noChangeShapeType="1"/>
          </p:cNvSpPr>
          <p:nvPr/>
        </p:nvSpPr>
        <p:spPr bwMode="auto">
          <a:xfrm flipH="1">
            <a:off x="4191000" y="4648200"/>
            <a:ext cx="381000" cy="6096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1" i="0" u="none" strike="noStrike" kern="0" cap="none" spc="0" normalizeH="0" baseline="0" noProof="0" smtClean="0">
              <a:ln>
                <a:noFill/>
              </a:ln>
              <a:solidFill>
                <a:schemeClr val="bg1"/>
              </a:solidFill>
              <a:effectLst/>
              <a:uLnTx/>
              <a:uFillTx/>
              <a:cs typeface="Arial" charset="0"/>
            </a:endParaRPr>
          </a:p>
        </p:txBody>
      </p:sp>
      <p:sp>
        <p:nvSpPr>
          <p:cNvPr id="27" name="Text Box 31"/>
          <p:cNvSpPr txBox="1">
            <a:spLocks noChangeArrowheads="1"/>
          </p:cNvSpPr>
          <p:nvPr/>
        </p:nvSpPr>
        <p:spPr bwMode="auto">
          <a:xfrm>
            <a:off x="1828800" y="4038600"/>
            <a:ext cx="1981200" cy="376238"/>
          </a:xfrm>
          <a:prstGeom prst="rect">
            <a:avLst/>
          </a:prstGeom>
          <a:solidFill>
            <a:schemeClr val="tx1">
              <a:lumMod val="75000"/>
              <a:lumOff val="25000"/>
            </a:schemeClr>
          </a:solidFill>
          <a:ln w="9525">
            <a:solidFill>
              <a:srgbClr val="333399"/>
            </a:solid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en-US" sz="1800" b="0" i="0" u="none" strike="noStrike" kern="0" cap="none" spc="0" normalizeH="0" baseline="0" noProof="0" dirty="0" err="1" smtClean="0">
                <a:ln>
                  <a:noFill/>
                </a:ln>
                <a:solidFill>
                  <a:schemeClr val="bg1"/>
                </a:solidFill>
                <a:effectLst/>
                <a:uLnTx/>
                <a:uFillTx/>
                <a:cs typeface="Arial" charset="0"/>
              </a:rPr>
              <a:t>SessionFactory</a:t>
            </a:r>
            <a:endParaRPr kumimoji="0" lang="en-US" altLang="en-US" sz="1800" b="0" i="0" u="none" strike="noStrike" kern="0" cap="none" spc="0" normalizeH="0" baseline="0" noProof="0" dirty="0" smtClean="0">
              <a:ln>
                <a:noFill/>
              </a:ln>
              <a:solidFill>
                <a:schemeClr val="bg1"/>
              </a:solidFill>
              <a:effectLst/>
              <a:uLnTx/>
              <a:uFillTx/>
              <a:cs typeface="Arial" charset="0"/>
            </a:endParaRPr>
          </a:p>
        </p:txBody>
      </p:sp>
      <p:sp>
        <p:nvSpPr>
          <p:cNvPr id="28" name="Line 32"/>
          <p:cNvSpPr>
            <a:spLocks noChangeShapeType="1"/>
          </p:cNvSpPr>
          <p:nvPr/>
        </p:nvSpPr>
        <p:spPr bwMode="auto">
          <a:xfrm flipH="1" flipV="1">
            <a:off x="3810000" y="4191000"/>
            <a:ext cx="762000" cy="2286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1" i="0" u="none" strike="noStrike" kern="0" cap="none" spc="0" normalizeH="0" baseline="0" noProof="0" smtClean="0">
              <a:ln>
                <a:noFill/>
              </a:ln>
              <a:solidFill>
                <a:schemeClr val="bg1"/>
              </a:solidFill>
              <a:effectLst/>
              <a:uLnTx/>
              <a:uFillTx/>
              <a:cs typeface="Arial" charset="0"/>
            </a:endParaRPr>
          </a:p>
        </p:txBody>
      </p:sp>
    </p:spTree>
    <p:extLst>
      <p:ext uri="{BB962C8B-B14F-4D97-AF65-F5344CB8AC3E}">
        <p14:creationId xmlns:p14="http://schemas.microsoft.com/office/powerpoint/2010/main" val="29837355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21972"/>
            <a:ext cx="8229600" cy="6259132"/>
          </a:xfrm>
        </p:spPr>
        <p:txBody>
          <a:bodyPr/>
          <a:lstStyle/>
          <a:p>
            <a:r>
              <a:rPr lang="en-IN" sz="2800" b="1" dirty="0" err="1" smtClean="0">
                <a:solidFill>
                  <a:srgbClr val="FFFFFF"/>
                </a:solidFill>
              </a:rPr>
              <a:t>SessionFactory</a:t>
            </a:r>
            <a:r>
              <a:rPr lang="en-IN" sz="2800" dirty="0" smtClean="0">
                <a:solidFill>
                  <a:srgbClr val="FFFFFF"/>
                </a:solidFill>
              </a:rPr>
              <a:t>(</a:t>
            </a:r>
            <a:r>
              <a:rPr lang="en-IN" sz="2800" dirty="0" err="1" smtClean="0">
                <a:solidFill>
                  <a:srgbClr val="FFFFFF"/>
                </a:solidFill>
              </a:rPr>
              <a:t>org.hibernate.SessionFactory</a:t>
            </a:r>
            <a:r>
              <a:rPr lang="en-IN" sz="2800" dirty="0" smtClean="0">
                <a:solidFill>
                  <a:srgbClr val="FFFFFF"/>
                </a:solidFill>
              </a:rPr>
              <a:t>)</a:t>
            </a:r>
          </a:p>
          <a:p>
            <a:pPr lvl="1" indent="-342900"/>
            <a:r>
              <a:rPr lang="en-IN" sz="2400" dirty="0" smtClean="0">
                <a:solidFill>
                  <a:schemeClr val="accent4">
                    <a:lumMod val="50000"/>
                    <a:lumOff val="50000"/>
                  </a:schemeClr>
                </a:solidFill>
              </a:rPr>
              <a:t>A </a:t>
            </a:r>
            <a:r>
              <a:rPr lang="en-IN" sz="2400" dirty="0" err="1" smtClean="0">
                <a:solidFill>
                  <a:schemeClr val="accent4">
                    <a:lumMod val="50000"/>
                    <a:lumOff val="50000"/>
                  </a:schemeClr>
                </a:solidFill>
              </a:rPr>
              <a:t>threadsafe</a:t>
            </a:r>
            <a:r>
              <a:rPr lang="en-IN" sz="2400" dirty="0" smtClean="0">
                <a:solidFill>
                  <a:schemeClr val="accent4">
                    <a:lumMod val="50000"/>
                    <a:lumOff val="50000"/>
                  </a:schemeClr>
                </a:solidFill>
              </a:rPr>
              <a:t> (immutable) cache of compiled mappings for a single database.</a:t>
            </a:r>
          </a:p>
          <a:p>
            <a:pPr lvl="1" indent="-342900"/>
            <a:r>
              <a:rPr lang="en-IN" sz="2400" dirty="0" smtClean="0">
                <a:solidFill>
                  <a:schemeClr val="accent4">
                    <a:lumMod val="50000"/>
                    <a:lumOff val="50000"/>
                  </a:schemeClr>
                </a:solidFill>
              </a:rPr>
              <a:t>A factory for </a:t>
            </a:r>
            <a:r>
              <a:rPr lang="en-IN" sz="2400" dirty="0" smtClean="0"/>
              <a:t>Session</a:t>
            </a:r>
            <a:r>
              <a:rPr lang="en-IN" sz="2400" dirty="0" smtClean="0">
                <a:solidFill>
                  <a:schemeClr val="accent4">
                    <a:lumMod val="50000"/>
                    <a:lumOff val="50000"/>
                  </a:schemeClr>
                </a:solidFill>
              </a:rPr>
              <a:t> and a client of </a:t>
            </a:r>
            <a:r>
              <a:rPr lang="en-IN" sz="2400" dirty="0" err="1" smtClean="0">
                <a:solidFill>
                  <a:schemeClr val="accent4">
                    <a:lumMod val="50000"/>
                    <a:lumOff val="50000"/>
                  </a:schemeClr>
                </a:solidFill>
              </a:rPr>
              <a:t>ConnectionProvider</a:t>
            </a:r>
            <a:r>
              <a:rPr lang="en-IN" sz="2400" dirty="0" smtClean="0">
                <a:solidFill>
                  <a:schemeClr val="accent4">
                    <a:lumMod val="50000"/>
                    <a:lumOff val="50000"/>
                  </a:schemeClr>
                </a:solidFill>
              </a:rPr>
              <a:t>.</a:t>
            </a:r>
          </a:p>
          <a:p>
            <a:pPr lvl="1" indent="-342900"/>
            <a:r>
              <a:rPr lang="en-IN" sz="2400" dirty="0" smtClean="0">
                <a:solidFill>
                  <a:schemeClr val="accent4">
                    <a:lumMod val="50000"/>
                    <a:lumOff val="50000"/>
                  </a:schemeClr>
                </a:solidFill>
              </a:rPr>
              <a:t>Holds an optional (second-level) cache of data that is reusable between transactions, at a process level</a:t>
            </a:r>
            <a:r>
              <a:rPr lang="en-IN" sz="2400" dirty="0" smtClean="0">
                <a:solidFill>
                  <a:srgbClr val="FFFFFF"/>
                </a:solidFill>
              </a:rPr>
              <a:t>.</a:t>
            </a:r>
          </a:p>
          <a:p>
            <a:r>
              <a:rPr lang="en-IN" sz="2800" dirty="0" smtClean="0">
                <a:solidFill>
                  <a:srgbClr val="FFFFFF"/>
                </a:solidFill>
              </a:rPr>
              <a:t>Session (</a:t>
            </a:r>
            <a:r>
              <a:rPr lang="en-IN" sz="2800" dirty="0" err="1" smtClean="0">
                <a:solidFill>
                  <a:srgbClr val="FFFFFF"/>
                </a:solidFill>
              </a:rPr>
              <a:t>org.hibernate.Session</a:t>
            </a:r>
            <a:r>
              <a:rPr lang="en-IN" sz="2800" dirty="0" smtClean="0">
                <a:solidFill>
                  <a:srgbClr val="FFFFFF"/>
                </a:solidFill>
              </a:rPr>
              <a:t>)</a:t>
            </a:r>
          </a:p>
          <a:p>
            <a:pPr lvl="1" indent="-342900"/>
            <a:r>
              <a:rPr lang="en-IN" sz="2400" dirty="0" smtClean="0">
                <a:solidFill>
                  <a:schemeClr val="accent4">
                    <a:lumMod val="50000"/>
                    <a:lumOff val="50000"/>
                  </a:schemeClr>
                </a:solidFill>
              </a:rPr>
              <a:t>A single-threaded, short-lived object representing a conversation between the application and the persistent store.</a:t>
            </a:r>
          </a:p>
          <a:p>
            <a:pPr lvl="1" indent="-342900"/>
            <a:r>
              <a:rPr lang="en-IN" sz="2400" dirty="0" smtClean="0">
                <a:solidFill>
                  <a:schemeClr val="accent4">
                    <a:lumMod val="50000"/>
                    <a:lumOff val="50000"/>
                  </a:schemeClr>
                </a:solidFill>
              </a:rPr>
              <a:t>Wraps a JDBC connection. Factory for Transaction. Holds a mandatory (first-level) cache of persistent objects, used when navigating the object graph or looking up objects by identifier.</a:t>
            </a:r>
            <a:endParaRPr lang="en-IN" sz="2400" dirty="0">
              <a:solidFill>
                <a:schemeClr val="accent4">
                  <a:lumMod val="50000"/>
                  <a:lumOff val="50000"/>
                </a:schemeClr>
              </a:solidFill>
            </a:endParaRPr>
          </a:p>
        </p:txBody>
      </p:sp>
    </p:spTree>
    <p:extLst>
      <p:ext uri="{BB962C8B-B14F-4D97-AF65-F5344CB8AC3E}">
        <p14:creationId xmlns:p14="http://schemas.microsoft.com/office/powerpoint/2010/main" val="31534250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518" y="270456"/>
            <a:ext cx="8210282" cy="6310648"/>
          </a:xfrm>
        </p:spPr>
        <p:txBody>
          <a:bodyPr/>
          <a:lstStyle/>
          <a:p>
            <a:r>
              <a:rPr lang="en-IN" sz="2800" dirty="0" smtClean="0">
                <a:solidFill>
                  <a:schemeClr val="bg1"/>
                </a:solidFill>
              </a:rPr>
              <a:t>Persistent objects and collections</a:t>
            </a:r>
          </a:p>
          <a:p>
            <a:pPr lvl="1" indent="-342900"/>
            <a:r>
              <a:rPr lang="en-IN" sz="2400" dirty="0" smtClean="0">
                <a:solidFill>
                  <a:schemeClr val="accent4">
                    <a:lumMod val="50000"/>
                    <a:lumOff val="50000"/>
                  </a:schemeClr>
                </a:solidFill>
              </a:rPr>
              <a:t>Short-lived, single threaded objects containing persistent state and business function.</a:t>
            </a:r>
          </a:p>
          <a:p>
            <a:pPr lvl="1" indent="-342900"/>
            <a:r>
              <a:rPr lang="en-IN" sz="2400" dirty="0" smtClean="0">
                <a:solidFill>
                  <a:schemeClr val="accent4">
                    <a:lumMod val="50000"/>
                    <a:lumOff val="50000"/>
                  </a:schemeClr>
                </a:solidFill>
              </a:rPr>
              <a:t>These might be ordinary JavaBeans/POJOs, the only special thing about them is that they are currently associated with (exactly one) Session. As soon as the Session is closed, they will be detached and free to use in any application layer.</a:t>
            </a:r>
            <a:endParaRPr lang="en-IN" sz="2400" dirty="0">
              <a:solidFill>
                <a:schemeClr val="accent4">
                  <a:lumMod val="50000"/>
                  <a:lumOff val="50000"/>
                </a:schemeClr>
              </a:solidFill>
            </a:endParaRPr>
          </a:p>
        </p:txBody>
      </p:sp>
    </p:spTree>
    <p:extLst>
      <p:ext uri="{BB962C8B-B14F-4D97-AF65-F5344CB8AC3E}">
        <p14:creationId xmlns:p14="http://schemas.microsoft.com/office/powerpoint/2010/main" val="29367062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21972"/>
            <a:ext cx="8229600" cy="6259132"/>
          </a:xfrm>
        </p:spPr>
        <p:txBody>
          <a:bodyPr/>
          <a:lstStyle/>
          <a:p>
            <a:r>
              <a:rPr lang="en-IN" sz="2800" dirty="0" smtClean="0">
                <a:solidFill>
                  <a:schemeClr val="bg1"/>
                </a:solidFill>
              </a:rPr>
              <a:t>Transaction (</a:t>
            </a:r>
            <a:r>
              <a:rPr lang="en-IN" sz="2800" dirty="0" err="1" smtClean="0">
                <a:solidFill>
                  <a:schemeClr val="bg1"/>
                </a:solidFill>
              </a:rPr>
              <a:t>org.hibernate.Transaction</a:t>
            </a:r>
            <a:r>
              <a:rPr lang="en-IN" sz="2800" dirty="0" smtClean="0">
                <a:solidFill>
                  <a:schemeClr val="bg1"/>
                </a:solidFill>
              </a:rPr>
              <a:t>)</a:t>
            </a:r>
          </a:p>
          <a:p>
            <a:pPr lvl="1" indent="-342900"/>
            <a:r>
              <a:rPr lang="en-IN" sz="2400" dirty="0" smtClean="0">
                <a:solidFill>
                  <a:schemeClr val="accent4">
                    <a:lumMod val="50000"/>
                    <a:lumOff val="50000"/>
                  </a:schemeClr>
                </a:solidFill>
              </a:rPr>
              <a:t>A single-threaded, short-lived object used by the application to specify atomic units of work.</a:t>
            </a:r>
          </a:p>
          <a:p>
            <a:pPr lvl="1" indent="-342900"/>
            <a:r>
              <a:rPr lang="en-IN" sz="2400" dirty="0" smtClean="0">
                <a:solidFill>
                  <a:schemeClr val="accent4">
                    <a:lumMod val="50000"/>
                    <a:lumOff val="50000"/>
                  </a:schemeClr>
                </a:solidFill>
              </a:rPr>
              <a:t>Abstracts application from underlying JDBC, JTA or CORBA transaction.</a:t>
            </a:r>
          </a:p>
          <a:p>
            <a:pPr lvl="1" indent="-342900"/>
            <a:r>
              <a:rPr lang="en-IN" sz="2400" dirty="0" smtClean="0">
                <a:solidFill>
                  <a:schemeClr val="accent4">
                    <a:lumMod val="50000"/>
                    <a:lumOff val="50000"/>
                  </a:schemeClr>
                </a:solidFill>
              </a:rPr>
              <a:t>A Session might span several Transactions.</a:t>
            </a:r>
          </a:p>
          <a:p>
            <a:r>
              <a:rPr lang="en-IN" sz="2800" dirty="0" err="1" smtClean="0">
                <a:solidFill>
                  <a:schemeClr val="bg1"/>
                </a:solidFill>
              </a:rPr>
              <a:t>ConnectionProvider</a:t>
            </a:r>
            <a:r>
              <a:rPr lang="en-IN" sz="2800" dirty="0" smtClean="0">
                <a:solidFill>
                  <a:schemeClr val="bg1"/>
                </a:solidFill>
              </a:rPr>
              <a:t> (</a:t>
            </a:r>
            <a:r>
              <a:rPr lang="en-IN" sz="2800" dirty="0" err="1" smtClean="0">
                <a:solidFill>
                  <a:schemeClr val="bg1"/>
                </a:solidFill>
              </a:rPr>
              <a:t>org.hibernate.connection.ConnectionProvider</a:t>
            </a:r>
            <a:r>
              <a:rPr lang="en-IN" sz="2800" dirty="0" smtClean="0">
                <a:solidFill>
                  <a:schemeClr val="bg1"/>
                </a:solidFill>
              </a:rPr>
              <a:t>)</a:t>
            </a:r>
          </a:p>
          <a:p>
            <a:pPr lvl="1" indent="-342900"/>
            <a:r>
              <a:rPr lang="en-IN" sz="2400" dirty="0" smtClean="0">
                <a:solidFill>
                  <a:schemeClr val="accent4">
                    <a:lumMod val="50000"/>
                    <a:lumOff val="50000"/>
                  </a:schemeClr>
                </a:solidFill>
              </a:rPr>
              <a:t>A factory for (and pool of) JDBC connections. Abstracts application from underlying </a:t>
            </a:r>
            <a:r>
              <a:rPr lang="en-IN" sz="2400" dirty="0" err="1" smtClean="0">
                <a:solidFill>
                  <a:schemeClr val="accent4">
                    <a:lumMod val="50000"/>
                    <a:lumOff val="50000"/>
                  </a:schemeClr>
                </a:solidFill>
              </a:rPr>
              <a:t>Datasource</a:t>
            </a:r>
            <a:r>
              <a:rPr lang="en-IN" sz="2400" dirty="0" smtClean="0">
                <a:solidFill>
                  <a:schemeClr val="accent4">
                    <a:lumMod val="50000"/>
                    <a:lumOff val="50000"/>
                  </a:schemeClr>
                </a:solidFill>
              </a:rPr>
              <a:t> or </a:t>
            </a:r>
            <a:r>
              <a:rPr lang="en-IN" sz="2400" dirty="0" err="1" smtClean="0">
                <a:solidFill>
                  <a:schemeClr val="accent4">
                    <a:lumMod val="50000"/>
                    <a:lumOff val="50000"/>
                  </a:schemeClr>
                </a:solidFill>
              </a:rPr>
              <a:t>DriverManager</a:t>
            </a:r>
            <a:r>
              <a:rPr lang="en-IN" sz="2400" dirty="0" smtClean="0">
                <a:solidFill>
                  <a:schemeClr val="accent4">
                    <a:lumMod val="50000"/>
                    <a:lumOff val="50000"/>
                  </a:schemeClr>
                </a:solidFill>
              </a:rPr>
              <a:t>. Not exposed to application, but can be extended/implemented by the developer.</a:t>
            </a:r>
            <a:endParaRPr lang="en-IN" sz="2400" dirty="0">
              <a:solidFill>
                <a:schemeClr val="accent4">
                  <a:lumMod val="50000"/>
                  <a:lumOff val="50000"/>
                </a:schemeClr>
              </a:solidFill>
            </a:endParaRPr>
          </a:p>
        </p:txBody>
      </p:sp>
    </p:spTree>
    <p:extLst>
      <p:ext uri="{BB962C8B-B14F-4D97-AF65-F5344CB8AC3E}">
        <p14:creationId xmlns:p14="http://schemas.microsoft.com/office/powerpoint/2010/main" val="1360198839"/>
      </p:ext>
    </p:extLst>
  </p:cSld>
  <p:clrMapOvr>
    <a:masterClrMapping/>
  </p:clrMapOvr>
  <p:timing>
    <p:tnLst>
      <p:par>
        <p:cTn id="1" dur="indefinite" restart="never" nodeType="tmRoot"/>
      </p:par>
    </p:tnLst>
  </p:timing>
</p:sld>
</file>

<file path=ppt/theme/theme1.xml><?xml version="1.0" encoding="utf-8"?>
<a:theme xmlns:a="http://schemas.openxmlformats.org/drawingml/2006/main" name="Winston Churchill quote slide">
  <a:themeElements>
    <a:clrScheme name="Custom 1">
      <a:dk1>
        <a:srgbClr val="000000"/>
      </a:dk1>
      <a:lt1>
        <a:srgbClr val="FFFFFF"/>
      </a:lt1>
      <a:dk2>
        <a:srgbClr val="000000"/>
      </a:dk2>
      <a:lt2>
        <a:srgbClr val="FFFFFF"/>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132</TotalTime>
  <Words>1171</Words>
  <Application>Microsoft Office PowerPoint</Application>
  <PresentationFormat>On-screen Show (4:3)</PresentationFormat>
  <Paragraphs>206</Paragraphs>
  <Slides>30</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Arial</vt:lpstr>
      <vt:lpstr>Tahoma</vt:lpstr>
      <vt:lpstr>Winston Churchill quote slide</vt:lpstr>
      <vt:lpstr>PowerPoint Presentation</vt:lpstr>
      <vt:lpstr>What Hibernate Does</vt:lpstr>
      <vt:lpstr>Hibernate Features</vt:lpstr>
      <vt:lpstr>Why Use Hibernate?</vt:lpstr>
      <vt:lpstr>Why Use Hibernate?</vt:lpstr>
      <vt:lpstr>What Hibernate Does</vt:lpstr>
      <vt:lpstr>PowerPoint Presentation</vt:lpstr>
      <vt:lpstr>PowerPoint Presentation</vt:lpstr>
      <vt:lpstr>PowerPoint Presentation</vt:lpstr>
      <vt:lpstr>PowerPoint Presentation</vt:lpstr>
      <vt:lpstr>What is the JPA?</vt:lpstr>
      <vt:lpstr>Why should I care?</vt:lpstr>
      <vt:lpstr>Goals</vt:lpstr>
      <vt:lpstr>JPA Features</vt:lpstr>
      <vt:lpstr>POJO Requirements</vt:lpstr>
      <vt:lpstr>Persistent Entity Example</vt:lpstr>
      <vt:lpstr>JPA Annotations</vt:lpstr>
      <vt:lpstr>Persistent Identifiers</vt:lpstr>
      <vt:lpstr>@IdClass</vt:lpstr>
      <vt:lpstr>@EmbeddedId</vt:lpstr>
      <vt:lpstr>@GeneratedValue</vt:lpstr>
      <vt:lpstr>@Table and @Column</vt:lpstr>
      <vt:lpstr>Relationships</vt:lpstr>
      <vt:lpstr>Cascading Operations</vt:lpstr>
      <vt:lpstr>EntityManager</vt:lpstr>
      <vt:lpstr>Persistence Context &amp; Unit</vt:lpstr>
      <vt:lpstr>Example persistence.xml</vt:lpstr>
      <vt:lpstr>Query Interface</vt:lpstr>
      <vt:lpstr>JPA Queries</vt:lpstr>
      <vt:lpstr>JPQL Features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Castle</dc:creator>
  <cp:lastModifiedBy>Castle</cp:lastModifiedBy>
  <cp:revision>20</cp:revision>
  <dcterms:created xsi:type="dcterms:W3CDTF">2015-04-20T08:56:28Z</dcterms:created>
  <dcterms:modified xsi:type="dcterms:W3CDTF">2015-04-20T11:08:51Z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TC011799961033</vt:lpwstr>
  </property>
</Properties>
</file>