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handoutMasterIdLst>
    <p:handoutMasterId r:id="rId70"/>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66" r:id="rId30"/>
    <p:sldId id="429" r:id="rId31"/>
    <p:sldId id="437" r:id="rId32"/>
    <p:sldId id="448" r:id="rId33"/>
    <p:sldId id="421" r:id="rId34"/>
    <p:sldId id="453" r:id="rId35"/>
    <p:sldId id="451" r:id="rId36"/>
    <p:sldId id="452" r:id="rId37"/>
    <p:sldId id="455" r:id="rId38"/>
    <p:sldId id="443" r:id="rId39"/>
    <p:sldId id="435" r:id="rId40"/>
    <p:sldId id="430" r:id="rId41"/>
    <p:sldId id="440" r:id="rId42"/>
    <p:sldId id="441" r:id="rId43"/>
    <p:sldId id="444" r:id="rId44"/>
    <p:sldId id="425" r:id="rId45"/>
    <p:sldId id="439" r:id="rId46"/>
    <p:sldId id="426" r:id="rId47"/>
    <p:sldId id="458" r:id="rId48"/>
    <p:sldId id="431" r:id="rId49"/>
    <p:sldId id="427" r:id="rId50"/>
    <p:sldId id="446" r:id="rId51"/>
    <p:sldId id="447" r:id="rId52"/>
    <p:sldId id="457" r:id="rId53"/>
    <p:sldId id="450" r:id="rId54"/>
    <p:sldId id="460" r:id="rId55"/>
    <p:sldId id="461" r:id="rId56"/>
    <p:sldId id="462" r:id="rId57"/>
    <p:sldId id="463" r:id="rId58"/>
    <p:sldId id="432" r:id="rId59"/>
    <p:sldId id="423" r:id="rId60"/>
    <p:sldId id="464" r:id="rId61"/>
    <p:sldId id="465" r:id="rId62"/>
    <p:sldId id="411" r:id="rId63"/>
    <p:sldId id="398" r:id="rId64"/>
    <p:sldId id="393" r:id="rId65"/>
    <p:sldId id="288" r:id="rId66"/>
    <p:sldId id="456" r:id="rId67"/>
    <p:sldId id="309" r:id="rId68"/>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2060"/>
  </p:normalViewPr>
  <p:slideViewPr>
    <p:cSldViewPr snapToGrid="0" snapToObjects="1">
      <p:cViewPr varScale="1">
        <p:scale>
          <a:sx n="173" d="100"/>
          <a:sy n="173" d="100"/>
        </p:scale>
        <p:origin x="1000"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4/1/24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4/1/24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37</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59</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65</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4/1/24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4/1/24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4/1/24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4/1/24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0.xml"/><Relationship Id="rId11" Type="http://schemas.openxmlformats.org/officeDocument/2006/relationships/slide" Target="slide62.xml"/><Relationship Id="rId5" Type="http://schemas.openxmlformats.org/officeDocument/2006/relationships/slide" Target="slide18.xml"/><Relationship Id="rId10" Type="http://schemas.openxmlformats.org/officeDocument/2006/relationships/slide" Target="slide58.xml"/><Relationship Id="rId4" Type="http://schemas.openxmlformats.org/officeDocument/2006/relationships/slide" Target="slide9.xml"/><Relationship Id="rId9" Type="http://schemas.openxmlformats.org/officeDocument/2006/relationships/slide" Target="slide53.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86F74AF7-A89E-57A6-BAE2-D9BE1184DD13}"/>
              </a:ext>
            </a:extLst>
          </p:cNvPr>
          <p:cNvPicPr>
            <a:picLocks noChangeAspect="1"/>
          </p:cNvPicPr>
          <p:nvPr/>
        </p:nvPicPr>
        <p:blipFill>
          <a:blip r:embed="rId3"/>
          <a:stretch>
            <a:fillRect/>
          </a:stretch>
        </p:blipFill>
        <p:spPr>
          <a:xfrm>
            <a:off x="7277534" y="102393"/>
            <a:ext cx="1612900" cy="1612900"/>
          </a:xfrm>
          <a:prstGeom prst="rect">
            <a:avLst/>
          </a:prstGeom>
        </p:spPr>
      </p:pic>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a:t>This work </a:t>
            </a:r>
            <a:r>
              <a:rPr lang="en-US" sz="1600" dirty="0"/>
              <a:t>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r>
              <a:rPr lang="en-US" dirty="0"/>
              <a:t>Quick 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t>#include &lt;</a:t>
            </a:r>
            <a:r>
              <a:rPr lang="en-US" dirty="0" err="1"/>
              <a:t>stdio.h</a:t>
            </a:r>
            <a:r>
              <a:rPr lang="en-US" dirty="0"/>
              <a:t>&gt;</a:t>
            </a:r>
            <a:br>
              <a:rPr lang="en-US" dirty="0"/>
            </a:br>
            <a:r>
              <a:rPr lang="en-US" dirty="0"/>
              <a:t>#include &lt;</a:t>
            </a:r>
            <a:r>
              <a:rPr lang="en-US" dirty="0" err="1"/>
              <a:t>stdlib.h</a:t>
            </a:r>
            <a:r>
              <a:rPr lang="en-US" dirty="0"/>
              <a:t>&gt;</a:t>
            </a:r>
          </a:p>
          <a:p>
            <a:pPr marL="0" indent="0">
              <a:buFont typeface="Arial" panose="020B0604020202020204" pitchFamily="34" charset="0"/>
              <a:buNone/>
            </a:pPr>
            <a:r>
              <a:rPr lang="en-US" dirty="0"/>
              <a:t>int main(int </a:t>
            </a:r>
            <a:r>
              <a:rPr lang="en-US" dirty="0" err="1"/>
              <a:t>argc</a:t>
            </a:r>
            <a:r>
              <a:rPr lang="en-US" dirty="0"/>
              <a:t>, char* </a:t>
            </a:r>
            <a:r>
              <a:rPr lang="en-US" dirty="0" err="1"/>
              <a:t>argv</a:t>
            </a:r>
            <a:r>
              <a:rPr lang="en-US" dirty="0"/>
              <a:t>[]){</a:t>
            </a:r>
            <a:br>
              <a:rPr lang="en-US" dirty="0"/>
            </a:br>
            <a:r>
              <a:rPr lang="en-US" dirty="0"/>
              <a:t>   </a:t>
            </a:r>
            <a:br>
              <a:rPr lang="en-US" dirty="0"/>
            </a:br>
            <a:r>
              <a:rPr lang="en-US" dirty="0"/>
              <a:t>   int flag, </a:t>
            </a:r>
            <a:r>
              <a:rPr lang="en-US" dirty="0" err="1"/>
              <a:t>i</a:t>
            </a:r>
            <a:r>
              <a:rPr lang="en-US" dirty="0"/>
              <a:t>, j;</a:t>
            </a:r>
            <a:br>
              <a:rPr lang="en-US" dirty="0"/>
            </a:br>
            <a:r>
              <a:rPr lang="en-US" dirty="0"/>
              <a:t>   int num1 = </a:t>
            </a:r>
            <a:r>
              <a:rPr lang="en-US" dirty="0" err="1"/>
              <a:t>atoi</a:t>
            </a:r>
            <a:r>
              <a:rPr lang="en-US" dirty="0"/>
              <a:t>(</a:t>
            </a:r>
            <a:r>
              <a:rPr lang="en-US" dirty="0" err="1"/>
              <a:t>argv</a:t>
            </a:r>
            <a:r>
              <a:rPr lang="en-US" dirty="0"/>
              <a:t>[1]);</a:t>
            </a:r>
            <a:br>
              <a:rPr lang="en-US" dirty="0"/>
            </a:br>
            <a:r>
              <a:rPr lang="en-US" dirty="0"/>
              <a:t>   int num2 = </a:t>
            </a:r>
            <a:r>
              <a:rPr lang="en-US" dirty="0" err="1"/>
              <a:t>atoi</a:t>
            </a:r>
            <a:r>
              <a:rPr lang="en-US" dirty="0"/>
              <a:t>(</a:t>
            </a:r>
            <a:r>
              <a:rPr lang="en-US" dirty="0" err="1"/>
              <a:t>argv</a:t>
            </a:r>
            <a:r>
              <a:rPr lang="en-US" dirty="0"/>
              <a:t>[2]);</a:t>
            </a:r>
          </a:p>
          <a:p>
            <a:pPr marL="0" indent="0">
              <a:buFont typeface="Arial" panose="020B0604020202020204" pitchFamily="34" charset="0"/>
              <a:buNone/>
            </a:pPr>
            <a:r>
              <a:rPr lang="en-US" dirty="0"/>
              <a:t>   for(</a:t>
            </a:r>
            <a:r>
              <a:rPr lang="en-US" dirty="0" err="1"/>
              <a:t>i</a:t>
            </a:r>
            <a:r>
              <a:rPr lang="en-US" dirty="0"/>
              <a:t>=num1+1; </a:t>
            </a:r>
            <a:r>
              <a:rPr lang="en-US" dirty="0" err="1"/>
              <a:t>i</a:t>
            </a:r>
            <a:r>
              <a:rPr lang="en-US" dirty="0"/>
              <a:t>&lt;num2; ++</a:t>
            </a:r>
            <a:r>
              <a:rPr lang="en-US" dirty="0" err="1"/>
              <a:t>i</a:t>
            </a:r>
            <a:r>
              <a:rPr lang="en-US" dirty="0"/>
              <a:t>){</a:t>
            </a:r>
            <a:br>
              <a:rPr lang="en-US" dirty="0"/>
            </a:br>
            <a:r>
              <a:rPr lang="en-US" dirty="0"/>
              <a:t>      flag=0;</a:t>
            </a:r>
            <a:br>
              <a:rPr lang="en-US" dirty="0"/>
            </a:br>
            <a:r>
              <a:rPr lang="en-US" dirty="0"/>
              <a:t>     for(j=2; j&lt;=</a:t>
            </a:r>
            <a:r>
              <a:rPr lang="en-US" dirty="0" err="1"/>
              <a:t>i</a:t>
            </a:r>
            <a:r>
              <a:rPr lang="en-US" dirty="0"/>
              <a:t>/2; ++j){</a:t>
            </a:r>
            <a:br>
              <a:rPr lang="en-US" dirty="0"/>
            </a:br>
            <a:r>
              <a:rPr lang="en-US" dirty="0"/>
              <a:t>        if(</a:t>
            </a:r>
            <a:r>
              <a:rPr lang="en-US" dirty="0" err="1"/>
              <a:t>i%j</a:t>
            </a:r>
            <a:r>
              <a:rPr lang="en-US" dirty="0"/>
              <a:t>==0){</a:t>
            </a:r>
            <a:br>
              <a:rPr lang="en-US" dirty="0"/>
            </a:br>
            <a:r>
              <a:rPr lang="en-US" dirty="0"/>
              <a:t>          flag=1;</a:t>
            </a:r>
            <a:br>
              <a:rPr lang="en-US" dirty="0"/>
            </a:br>
            <a:r>
              <a:rPr lang="en-US" dirty="0"/>
              <a:t>          break;</a:t>
            </a:r>
            <a:br>
              <a:rPr lang="en-US" dirty="0"/>
            </a:br>
            <a:r>
              <a:rPr lang="en-US" dirty="0"/>
              <a:t>        }</a:t>
            </a:r>
            <a:br>
              <a:rPr lang="en-US" dirty="0"/>
            </a:br>
            <a:r>
              <a:rPr lang="en-US" dirty="0"/>
              <a:t>     }</a:t>
            </a:r>
            <a:br>
              <a:rPr lang="en-US" dirty="0"/>
            </a:br>
            <a:r>
              <a:rPr lang="en-US" dirty="0"/>
              <a:t>     if(flag==0) </a:t>
            </a:r>
            <a:r>
              <a:rPr lang="en-US" dirty="0" err="1"/>
              <a:t>printf</a:t>
            </a:r>
            <a:r>
              <a:rPr lang="en-US" dirty="0"/>
              <a:t>("%d\n",</a:t>
            </a:r>
            <a:r>
              <a:rPr lang="en-US" dirty="0" err="1"/>
              <a:t>i</a:t>
            </a:r>
            <a:r>
              <a:rPr lang="en-US" dirty="0"/>
              <a:t>);  </a:t>
            </a:r>
            <a:br>
              <a:rPr lang="en-US" dirty="0"/>
            </a:br>
            <a:r>
              <a:rPr lang="en-US" dirty="0"/>
              <a:t>}</a:t>
            </a:r>
          </a:p>
          <a:p>
            <a:pPr marL="0" indent="0">
              <a:buFont typeface="Arial" panose="020B0604020202020204" pitchFamily="34" charset="0"/>
              <a:buNone/>
            </a:pPr>
            <a:r>
              <a:rPr lang="en-US" dirty="0"/>
              <a:t> return 0;</a:t>
            </a:r>
            <a:br>
              <a:rPr lang="en-US" dirty="0"/>
            </a:b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323495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32</a:t>
            </a:fld>
            <a:endParaRPr lang="en-US"/>
          </a:p>
        </p:txBody>
      </p:sp>
    </p:spTree>
    <p:extLst>
      <p:ext uri="{BB962C8B-B14F-4D97-AF65-F5344CB8AC3E}">
        <p14:creationId xmlns:p14="http://schemas.microsoft.com/office/powerpoint/2010/main" val="196832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1274291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270640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36</a:t>
            </a:fld>
            <a:endParaRPr lang="en-US"/>
          </a:p>
        </p:txBody>
      </p:sp>
    </p:spTree>
    <p:extLst>
      <p:ext uri="{BB962C8B-B14F-4D97-AF65-F5344CB8AC3E}">
        <p14:creationId xmlns:p14="http://schemas.microsoft.com/office/powerpoint/2010/main" val="372104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37</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110755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20165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54031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637454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293708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44</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93256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47</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316829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54</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768143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2345782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57</a:t>
            </a:fld>
            <a:endParaRPr lang="en-US"/>
          </a:p>
        </p:txBody>
      </p:sp>
    </p:spTree>
    <p:extLst>
      <p:ext uri="{BB962C8B-B14F-4D97-AF65-F5344CB8AC3E}">
        <p14:creationId xmlns:p14="http://schemas.microsoft.com/office/powerpoint/2010/main" val="3076711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355479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61</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lnSpcReduction="10000"/>
          </a:bodyPr>
          <a:lstStyle/>
          <a:p>
            <a:r>
              <a:rPr lang="en-US" dirty="0">
                <a:hlinkClick r:id="rId2"/>
              </a:rPr>
              <a:t>dcc.mit.edu</a:t>
            </a:r>
            <a:r>
              <a:rPr lang="en-US" dirty="0"/>
              <a:t> A 2.6T dataset pertaining to cluster operations</a:t>
            </a:r>
          </a:p>
          <a:p>
            <a:r>
              <a:rPr lang="en-US" dirty="0"/>
              <a:t>900K+ files, 2.6m+ lines of CSV data.</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65</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a:xfrm>
            <a:off x="628650" y="1369219"/>
            <a:ext cx="7886700" cy="3263504"/>
          </a:xfrm>
        </p:spPr>
        <p:txBody>
          <a:bodyPr/>
          <a:lstStyle/>
          <a:p>
            <a:r>
              <a:rPr lang="en-US" dirty="0"/>
              <a:t>data/sales-</a:t>
            </a:r>
            <a:r>
              <a:rPr lang="en-US" dirty="0" err="1"/>
              <a:t>data.csv</a:t>
            </a:r>
            <a:r>
              <a:rPr lang="en-US" dirty="0"/>
              <a:t>: ~10K lines of sales data (mock)</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66</a:t>
            </a:fld>
            <a:endParaRPr lang="en-US"/>
          </a:p>
        </p:txBody>
      </p:sp>
    </p:spTree>
    <p:extLst>
      <p:ext uri="{BB962C8B-B14F-4D97-AF65-F5344CB8AC3E}">
        <p14:creationId xmlns:p14="http://schemas.microsoft.com/office/powerpoint/2010/main" val="592777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67</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4FCEC9E9-534D-7B8B-F925-D525C3D79DF0}"/>
              </a:ext>
            </a:extLst>
          </p:cNvPr>
          <p:cNvPicPr>
            <a:picLocks noChangeAspect="1"/>
          </p:cNvPicPr>
          <p:nvPr/>
        </p:nvPicPr>
        <p:blipFill>
          <a:blip r:embed="rId3"/>
          <a:stretch>
            <a:fillRect/>
          </a:stretch>
        </p:blipFill>
        <p:spPr>
          <a:xfrm>
            <a:off x="7300670" y="102393"/>
            <a:ext cx="1612900" cy="1612900"/>
          </a:xfrm>
          <a:prstGeom prst="rect">
            <a:avLst/>
          </a:prstGeom>
        </p:spPr>
      </p:pic>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63125</TotalTime>
  <Words>5377</Words>
  <Application>Microsoft Macintosh PowerPoint</Application>
  <PresentationFormat>On-screen Show (16:9)</PresentationFormat>
  <Paragraphs>500</Paragraphs>
  <Slides>67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Quick Exercise: Prime numbers over Partitions</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[longer] 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2323</cp:revision>
  <cp:lastPrinted>2019-10-28T17:12:39Z</cp:lastPrinted>
  <dcterms:created xsi:type="dcterms:W3CDTF">2016-08-27T04:51:03Z</dcterms:created>
  <dcterms:modified xsi:type="dcterms:W3CDTF">2024-04-01T14:59:30Z</dcterms:modified>
</cp:coreProperties>
</file>