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handoutMasterIdLst>
    <p:handoutMasterId r:id="rId63"/>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412" r:id="rId14"/>
    <p:sldId id="459" r:id="rId15"/>
    <p:sldId id="301" r:id="rId16"/>
    <p:sldId id="327" r:id="rId17"/>
    <p:sldId id="434" r:id="rId18"/>
    <p:sldId id="428" r:id="rId19"/>
    <p:sldId id="267" r:id="rId20"/>
    <p:sldId id="414" r:id="rId21"/>
    <p:sldId id="415" r:id="rId22"/>
    <p:sldId id="442" r:id="rId23"/>
    <p:sldId id="417" r:id="rId24"/>
    <p:sldId id="418" r:id="rId25"/>
    <p:sldId id="419" r:id="rId26"/>
    <p:sldId id="454" r:id="rId27"/>
    <p:sldId id="420" r:id="rId28"/>
    <p:sldId id="438" r:id="rId29"/>
    <p:sldId id="429" r:id="rId30"/>
    <p:sldId id="437" r:id="rId31"/>
    <p:sldId id="448" r:id="rId32"/>
    <p:sldId id="421" r:id="rId33"/>
    <p:sldId id="453" r:id="rId34"/>
    <p:sldId id="451" r:id="rId35"/>
    <p:sldId id="452" r:id="rId36"/>
    <p:sldId id="455" r:id="rId37"/>
    <p:sldId id="443" r:id="rId38"/>
    <p:sldId id="435" r:id="rId39"/>
    <p:sldId id="430" r:id="rId40"/>
    <p:sldId id="440" r:id="rId41"/>
    <p:sldId id="441" r:id="rId42"/>
    <p:sldId id="444" r:id="rId43"/>
    <p:sldId id="425" r:id="rId44"/>
    <p:sldId id="439" r:id="rId45"/>
    <p:sldId id="426" r:id="rId46"/>
    <p:sldId id="458" r:id="rId47"/>
    <p:sldId id="431" r:id="rId48"/>
    <p:sldId id="427" r:id="rId49"/>
    <p:sldId id="446" r:id="rId50"/>
    <p:sldId id="447" r:id="rId51"/>
    <p:sldId id="457" r:id="rId52"/>
    <p:sldId id="450" r:id="rId53"/>
    <p:sldId id="423" r:id="rId54"/>
    <p:sldId id="432" r:id="rId55"/>
    <p:sldId id="411" r:id="rId56"/>
    <p:sldId id="288" r:id="rId57"/>
    <p:sldId id="309" r:id="rId58"/>
    <p:sldId id="398" r:id="rId59"/>
    <p:sldId id="393" r:id="rId60"/>
    <p:sldId id="456" r:id="rId61"/>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34"/>
    <p:restoredTop sz="82060"/>
  </p:normalViewPr>
  <p:slideViewPr>
    <p:cSldViewPr snapToGrid="0" snapToObjects="1">
      <p:cViewPr varScale="1">
        <p:scale>
          <a:sx n="173" d="100"/>
          <a:sy n="173" d="100"/>
        </p:scale>
        <p:origin x="1272" y="168"/>
      </p:cViewPr>
      <p:guideLst/>
    </p:cSldViewPr>
  </p:slideViewPr>
  <p:notesTextViewPr>
    <p:cViewPr>
      <p:scale>
        <a:sx n="1" d="1"/>
        <a:sy n="1" d="1"/>
      </p:scale>
      <p:origin x="0" y="0"/>
    </p:cViewPr>
  </p:notesTextViewPr>
  <p:sorterViewPr>
    <p:cViewPr varScale="1">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10/6/23</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10/6/23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28</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36</a:t>
            </a:fld>
            <a:endParaRPr lang="en-US"/>
          </a:p>
        </p:txBody>
      </p:sp>
    </p:spTree>
    <p:extLst>
      <p:ext uri="{BB962C8B-B14F-4D97-AF65-F5344CB8AC3E}">
        <p14:creationId xmlns:p14="http://schemas.microsoft.com/office/powerpoint/2010/main" val="3416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 It reports when there is a statistically significant likelihood that the protein and the domain share the same evolutionary origin. This basic comparison is repeated for all combinations of many protein sequences and many domains.</a:t>
            </a:r>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53</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56</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10/6/23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10/6/23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10/6/23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10/6/23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nu.org/software/parallel/parallel_alternativ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orkflows.commun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3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9.xml"/><Relationship Id="rId11" Type="http://schemas.openxmlformats.org/officeDocument/2006/relationships/slide" Target="slide55.xml"/><Relationship Id="rId5" Type="http://schemas.openxmlformats.org/officeDocument/2006/relationships/slide" Target="slide18.xml"/><Relationship Id="rId10" Type="http://schemas.openxmlformats.org/officeDocument/2006/relationships/slide" Target="slide54.xml"/><Relationship Id="rId4" Type="http://schemas.openxmlformats.org/officeDocument/2006/relationships/slide" Target="slide9.xml"/><Relationship Id="rId9" Type="http://schemas.openxmlformats.org/officeDocument/2006/relationships/slide" Target="slide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gnu.org/software/parallel/parallel_design.html#pipepart-vs-pipe" TargetMode="External"/><Relationship Id="rId2" Type="http://schemas.openxmlformats.org/officeDocument/2006/relationships/hyperlink" Target="https://thenybble.de/posts/json-analysi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a:bodyPr>
          <a:lstStyle/>
          <a:p>
            <a:r>
              <a:rPr lang="en-US" dirty="0">
                <a:latin typeface="National Park " pitchFamily="2" charset="77"/>
              </a:rPr>
              <a:t>GNU Parallel</a:t>
            </a:r>
          </a:p>
        </p:txBody>
      </p:sp>
      <p:sp>
        <p:nvSpPr>
          <p:cNvPr id="3" name="Subtitle 2"/>
          <p:cNvSpPr>
            <a:spLocks noGrp="1"/>
          </p:cNvSpPr>
          <p:nvPr>
            <p:ph type="subTitle" idx="1"/>
          </p:nvPr>
        </p:nvSpPr>
        <p:spPr/>
        <p:txBody>
          <a:bodyPr anchor="ctr"/>
          <a:lstStyle/>
          <a:p>
            <a:r>
              <a:rPr lang="en-US" dirty="0">
                <a:latin typeface="National Park " pitchFamily="2" charset="77"/>
              </a:rPr>
              <a:t>Ketan M. (km</a:t>
            </a:r>
            <a:r>
              <a:rPr lang="en-US" dirty="0">
                <a:latin typeface="National Park " pitchFamily="2" charset="77"/>
                <a:cs typeface="Consolas" panose="020B0609020204030204" pitchFamily="49" charset="0"/>
              </a:rPr>
              <a:t>0</a:t>
            </a:r>
            <a:r>
              <a:rPr lang="en-US" dirty="0">
                <a:latin typeface="National Park " pitchFamily="2" charset="77"/>
              </a:rPr>
              <a:t>@ornl.gov)</a:t>
            </a:r>
          </a:p>
          <a:p>
            <a:r>
              <a:rPr lang="en-US" dirty="0">
                <a:latin typeface="National Park " pitchFamily="2" charset="77"/>
              </a:rPr>
              <a:t>Oak Ridge National Laboratory</a:t>
            </a:r>
          </a:p>
          <a:p>
            <a:r>
              <a:rPr lang="en-US" dirty="0">
                <a:latin typeface="National Park " pitchFamily="2" charset="77"/>
              </a:rPr>
              <a:t>Tutorial presented at eScience 2023</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the latest version:</a:t>
            </a:r>
            <a:br>
              <a:rPr lang="en-US" dirty="0"/>
            </a:br>
            <a:r>
              <a:rPr lang="en-US" sz="1800" b="1" dirty="0">
                <a:solidFill>
                  <a:srgbClr val="000000"/>
                </a:solidFill>
                <a:effectLst/>
                <a:latin typeface="Courier New" panose="02070309020205020404" pitchFamily="49" charset="0"/>
                <a:cs typeface="Courier New" panose="02070309020205020404" pitchFamily="49" charset="0"/>
              </a:rPr>
              <a:t>curl -s https://</a:t>
            </a:r>
            <a:r>
              <a:rPr lang="en-US" sz="1800" b="1" dirty="0" err="1">
                <a:solidFill>
                  <a:srgbClr val="000000"/>
                </a:solidFill>
                <a:effectLst/>
                <a:latin typeface="Courier New" panose="02070309020205020404" pitchFamily="49" charset="0"/>
                <a:cs typeface="Courier New" panose="02070309020205020404" pitchFamily="49" charset="0"/>
              </a:rPr>
              <a:t>ftp.gnu.org</a:t>
            </a:r>
            <a:r>
              <a:rPr lang="en-US" sz="1800" b="1" dirty="0">
                <a:solidFill>
                  <a:srgbClr val="000000"/>
                </a:solidFill>
                <a:effectLst/>
                <a:latin typeface="Courier New" panose="02070309020205020404" pitchFamily="49" charset="0"/>
                <a:cs typeface="Courier New" panose="02070309020205020404" pitchFamily="49" charset="0"/>
              </a:rPr>
              <a:t>/gnu/parallel/parallel-latest.tar.bz2 -o parallel-latest.tar.bz2</a:t>
            </a:r>
            <a:endParaRPr lang="en-US" sz="1800" b="1" dirty="0">
              <a:latin typeface="Courier New" panose="02070309020205020404" pitchFamily="49" charset="0"/>
              <a:cs typeface="Courier New" panose="02070309020205020404" pitchFamily="49" charset="0"/>
            </a:endParaRPr>
          </a:p>
          <a:p>
            <a:r>
              <a:rPr lang="en-US" dirty="0" err="1"/>
              <a:t>Untar</a:t>
            </a:r>
            <a:r>
              <a:rPr lang="en-US" dirty="0"/>
              <a:t> and cd into it: </a:t>
            </a:r>
            <a:br>
              <a:rPr lang="en-US" dirty="0"/>
            </a:br>
            <a:r>
              <a:rPr lang="en-US" sz="1800" b="1" dirty="0">
                <a:latin typeface="Courier New" panose="02070309020205020404" pitchFamily="49" charset="0"/>
                <a:cs typeface="Courier New" panose="02070309020205020404" pitchFamily="49" charset="0"/>
              </a:rPr>
              <a:t>tar </a:t>
            </a:r>
            <a:r>
              <a:rPr lang="en-US" sz="1800" b="1" dirty="0" err="1">
                <a:latin typeface="Courier New" panose="02070309020205020404" pitchFamily="49" charset="0"/>
                <a:cs typeface="Courier New" panose="02070309020205020404" pitchFamily="49" charset="0"/>
              </a:rPr>
              <a:t>zxf</a:t>
            </a:r>
            <a:r>
              <a:rPr lang="en-US" sz="1800" b="1" dirty="0">
                <a:latin typeface="Courier New" panose="02070309020205020404" pitchFamily="49" charset="0"/>
                <a:cs typeface="Courier New" panose="02070309020205020404" pitchFamily="49" charset="0"/>
              </a:rPr>
              <a:t> parallel-latest.tar.bz2</a:t>
            </a:r>
            <a:br>
              <a:rPr lang="en-US"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cd parallel-20230822</a:t>
            </a:r>
          </a:p>
          <a:p>
            <a:r>
              <a:rPr lang="en-US" dirty="0"/>
              <a:t>Install:</a:t>
            </a:r>
            <a:br>
              <a:rPr lang="en-US" dirty="0"/>
            </a:br>
            <a:r>
              <a:rPr lang="en-US" sz="1800" b="1" dirty="0">
                <a:latin typeface="Courier New" panose="02070309020205020404" pitchFamily="49" charset="0"/>
                <a:cs typeface="Courier New" panose="02070309020205020404" pitchFamily="49" charset="0"/>
              </a:rPr>
              <a:t>./configure --prefix=$HOME/parallel-install</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make install    # needs </a:t>
            </a:r>
            <a:r>
              <a:rPr lang="en-US" sz="1800" b="1" dirty="0" err="1">
                <a:latin typeface="Courier New" panose="02070309020205020404" pitchFamily="49" charset="0"/>
                <a:cs typeface="Courier New" panose="02070309020205020404" pitchFamily="49" charset="0"/>
              </a:rPr>
              <a:t>libevent</a:t>
            </a:r>
            <a:endParaRPr lang="en-US" sz="1800" b="1" dirty="0">
              <a:latin typeface="Courier New" panose="02070309020205020404" pitchFamily="49" charset="0"/>
              <a:cs typeface="Courier New" panose="02070309020205020404" pitchFamily="49" charset="0"/>
            </a:endParaRPr>
          </a:p>
          <a:p>
            <a:r>
              <a:rPr lang="en-US" dirty="0"/>
              <a:t>Set PATH and it is ready to use:</a:t>
            </a:r>
            <a:br>
              <a:rPr lang="en-US" dirty="0"/>
            </a:br>
            <a:r>
              <a:rPr lang="en-US" sz="1800" b="1" dirty="0">
                <a:latin typeface="Courier New" panose="02070309020205020404" pitchFamily="49" charset="0"/>
                <a:cs typeface="Courier New" panose="02070309020205020404" pitchFamily="49" charset="0"/>
              </a:rPr>
              <a:t>export PATH=$HOME/parallel-install/bin:$PATH</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which parallel</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r>
              <a:rPr lang="en-US" dirty="0">
                <a:cs typeface="Courier New" panose="02070309020205020404" pitchFamily="49" charset="0"/>
              </a:rPr>
              <a:t>link to </a:t>
            </a:r>
            <a:r>
              <a:rPr lang="en-US" dirty="0" err="1">
                <a:cs typeface="Courier New" panose="02070309020205020404" pitchFamily="49" charset="0"/>
              </a:rPr>
              <a:t>youtube</a:t>
            </a:r>
            <a:r>
              <a:rPr lang="en-US" dirty="0">
                <a:cs typeface="Courier New" panose="02070309020205020404" pitchFamily="49" charset="0"/>
              </a:rPr>
              <a:t> videos by Ole </a:t>
            </a:r>
            <a:r>
              <a:rPr lang="en-US" dirty="0" err="1">
                <a:cs typeface="Courier New" panose="02070309020205020404" pitchFamily="49" charset="0"/>
              </a:rPr>
              <a:t>Tange</a:t>
            </a:r>
            <a:r>
              <a:rPr lang="en-US" dirty="0">
                <a:cs typeface="Courier New" panose="02070309020205020404" pitchFamily="49" charset="0"/>
              </a:rPr>
              <a:t>: </a:t>
            </a:r>
            <a:r>
              <a:rPr lang="en-US" dirty="0" err="1">
                <a:cs typeface="Courier New" panose="02070309020205020404" pitchFamily="49" charset="0"/>
              </a:rPr>
              <a:t>www.pi.dk</a:t>
            </a:r>
            <a:r>
              <a:rPr lang="en-US" dirty="0">
                <a:cs typeface="Courier New" panose="02070309020205020404" pitchFamily="49" charset="0"/>
              </a:rPr>
              <a:t>/1</a:t>
            </a:r>
          </a:p>
          <a:p>
            <a:r>
              <a:rPr lang="en-US" dirty="0">
                <a:cs typeface="Courier New" panose="02070309020205020404" pitchFamily="49" charset="0"/>
              </a:rPr>
              <a:t>Searching for “gnu parallel” on Hacker news, Reddit, Stack Exchange yields many helpful links</a:t>
            </a:r>
          </a:p>
          <a:p>
            <a:pPr marL="0" indent="0">
              <a:buNone/>
            </a:pPr>
            <a:r>
              <a:rPr lang="en-US" sz="1800" b="1" dirty="0">
                <a:latin typeface="Courier New" panose="02070309020205020404" pitchFamily="49" charset="0"/>
                <a:cs typeface="Courier New" panose="02070309020205020404" pitchFamily="49" charset="0"/>
              </a:rPr>
              <a:t>man parallel</a:t>
            </a:r>
          </a:p>
          <a:p>
            <a:pPr marL="0" indent="0">
              <a:buNone/>
            </a:pPr>
            <a:r>
              <a:rPr lang="en-US" sz="1800" b="1" dirty="0">
                <a:latin typeface="Courier New" panose="02070309020205020404" pitchFamily="49" charset="0"/>
                <a:cs typeface="Courier New" panose="02070309020205020404" pitchFamily="49" charset="0"/>
              </a:rPr>
              <a:t>man </a:t>
            </a:r>
            <a:r>
              <a:rPr lang="en-US" sz="1800" b="1" dirty="0" err="1">
                <a:latin typeface="Courier New" panose="02070309020205020404" pitchFamily="49" charset="0"/>
                <a:cs typeface="Courier New" panose="02070309020205020404" pitchFamily="49" charset="0"/>
              </a:rPr>
              <a:t>parallel_tutorial</a:t>
            </a: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parallel --help    # summary of most imp options</a:t>
            </a:r>
          </a:p>
          <a:p>
            <a:pPr marL="0" indent="0">
              <a:buNone/>
            </a:pPr>
            <a:r>
              <a:rPr lang="en-US" sz="1800" b="1" dirty="0">
                <a:latin typeface="Courier New" panose="02070309020205020404" pitchFamily="49" charset="0"/>
                <a:cs typeface="Courier New" panose="02070309020205020404" pitchFamily="49" charset="0"/>
              </a:rPr>
              <a:t>parallel --max-line-length-allowed # max size of </a:t>
            </a:r>
            <a:r>
              <a:rPr lang="en-US" sz="1800" b="1" dirty="0" err="1">
                <a:latin typeface="Courier New" panose="02070309020205020404" pitchFamily="49" charset="0"/>
                <a:cs typeface="Courier New" panose="02070309020205020404" pitchFamily="49" charset="0"/>
              </a:rPr>
              <a:t>cmdline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parallel --number-of-</a:t>
            </a:r>
            <a:r>
              <a:rPr lang="en-US" sz="1800" b="1" dirty="0" err="1">
                <a:latin typeface="Courier New" panose="02070309020205020404" pitchFamily="49" charset="0"/>
                <a:cs typeface="Courier New" panose="02070309020205020404" pitchFamily="49" charset="0"/>
              </a:rPr>
              <a:t>cpus</a:t>
            </a:r>
            <a:r>
              <a:rPr lang="en-US" sz="1800" b="1" dirty="0">
                <a:latin typeface="Courier New" panose="02070309020205020404" pitchFamily="49" charset="0"/>
                <a:cs typeface="Courier New" panose="02070309020205020404" pitchFamily="49" charset="0"/>
              </a:rPr>
              <a:t> &amp;&amp; parallel --number-of-cores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GNU Parallel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13</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06711" y="1933863"/>
            <a:ext cx="813043"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argument</a:t>
            </a: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Another Form of same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\ls -1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 | parallel -j8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14</a:t>
            </a:fld>
            <a:endParaRPr lang="en-US">
              <a:latin typeface="National Park " pitchFamily="2" charset="77"/>
            </a:endParaRPr>
          </a:p>
        </p:txBody>
      </p:sp>
      <p:cxnSp>
        <p:nvCxnSpPr>
          <p:cNvPr id="12" name="Straight Arrow Connector 11"/>
          <p:cNvCxnSpPr/>
          <p:nvPr/>
        </p:nvCxnSpPr>
        <p:spPr>
          <a:xfrm>
            <a:off x="4638815"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85449" y="1948416"/>
            <a:ext cx="498855"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pipe</a:t>
            </a:r>
          </a:p>
        </p:txBody>
      </p:sp>
    </p:spTree>
    <p:extLst>
      <p:ext uri="{BB962C8B-B14F-4D97-AF65-F5344CB8AC3E}">
        <p14:creationId xmlns:p14="http://schemas.microsoft.com/office/powerpoint/2010/main" val="281553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45" y="187469"/>
            <a:ext cx="7886700" cy="994172"/>
          </a:xfrm>
        </p:spPr>
        <p:txBody>
          <a:bodyPr>
            <a:normAutofit/>
          </a:bodyPr>
          <a:lstStyle/>
          <a:p>
            <a:pPr algn="ctr"/>
            <a:r>
              <a:rPr lang="en-US" dirty="0">
                <a:latin typeface="National Park " pitchFamily="2" charset="77"/>
              </a:rPr>
              <a:t>Aside1: Command line Navigation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15</a:t>
            </a:fld>
            <a:endParaRPr lang="en-US">
              <a:latin typeface="National Park " pitchFamily="2" charset="77"/>
            </a:endParaRPr>
          </a:p>
        </p:txBody>
      </p:sp>
      <p:sp>
        <p:nvSpPr>
          <p:cNvPr id="5" name="Rectangle 4"/>
          <p:cNvSpPr/>
          <p:nvPr/>
        </p:nvSpPr>
        <p:spPr>
          <a:xfrm>
            <a:off x="142131" y="2639060"/>
            <a:ext cx="8577989" cy="338554"/>
          </a:xfrm>
          <a:prstGeom prst="rect">
            <a:avLst/>
          </a:prstGeom>
        </p:spPr>
        <p:txBody>
          <a:bodyPr wrap="none">
            <a:spAutoFit/>
          </a:bodyPr>
          <a:lstStyle/>
          <a:p>
            <a:r>
              <a:rPr lang="en-US" sz="1600" b="1" dirty="0">
                <a:solidFill>
                  <a:prstClr val="black"/>
                </a:solidFill>
                <a:latin typeface="Courier New" panose="02070309020205020404" pitchFamily="49" charset="0"/>
                <a:cs typeface="Courier New" panose="02070309020205020404" pitchFamily="49" charset="0"/>
              </a:rPr>
              <a:t>parallel --filter '{1} &lt; {2}' echo {1} {2} ::: {37..43} ::: {37..43}</a:t>
            </a:r>
            <a:endParaRPr lang="en-US" sz="16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3966079" y="2912865"/>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1415" y="3308720"/>
            <a:ext cx="655949" cy="248209"/>
          </a:xfrm>
          <a:prstGeom prst="rect">
            <a:avLst/>
          </a:prstGeom>
          <a:noFill/>
        </p:spPr>
        <p:txBody>
          <a:bodyPr wrap="none" rtlCol="0">
            <a:spAutoFit/>
          </a:bodyPr>
          <a:lstStyle/>
          <a:p>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34" name="Straight Arrow Connector 33"/>
          <p:cNvCxnSpPr>
            <a:cxnSpLocks/>
          </p:cNvCxnSpPr>
          <p:nvPr/>
        </p:nvCxnSpPr>
        <p:spPr>
          <a:xfrm flipV="1">
            <a:off x="4051738" y="3345203"/>
            <a:ext cx="4533766" cy="1037"/>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8575708" y="294737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5142" y="3327399"/>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ctrl-e</a:t>
            </a:r>
          </a:p>
        </p:txBody>
      </p:sp>
      <p:cxnSp>
        <p:nvCxnSpPr>
          <p:cNvPr id="40" name="Straight Arrow Connector 39"/>
          <p:cNvCxnSpPr>
            <a:cxnSpLocks/>
          </p:cNvCxnSpPr>
          <p:nvPr/>
        </p:nvCxnSpPr>
        <p:spPr>
          <a:xfrm>
            <a:off x="279696" y="3353705"/>
            <a:ext cx="3572345" cy="521"/>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52443" y="3321210"/>
            <a:ext cx="1441420"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ctrl-a / ctrl-xx</a:t>
            </a:r>
          </a:p>
        </p:txBody>
      </p:sp>
      <p:cxnSp>
        <p:nvCxnSpPr>
          <p:cNvPr id="44" name="Straight Arrow Connector 43"/>
          <p:cNvCxnSpPr/>
          <p:nvPr/>
        </p:nvCxnSpPr>
        <p:spPr>
          <a:xfrm flipH="1" flipV="1">
            <a:off x="290600" y="294274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422786" y="29220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77739" y="3014844"/>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alt-f</a:t>
            </a:r>
          </a:p>
        </p:txBody>
      </p:sp>
      <p:sp>
        <p:nvSpPr>
          <p:cNvPr id="47" name="TextBox 46"/>
          <p:cNvSpPr txBox="1"/>
          <p:nvPr/>
        </p:nvSpPr>
        <p:spPr>
          <a:xfrm>
            <a:off x="2945152" y="3036745"/>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alt-b</a:t>
            </a:r>
          </a:p>
        </p:txBody>
      </p:sp>
      <p:cxnSp>
        <p:nvCxnSpPr>
          <p:cNvPr id="48" name="Straight Arrow Connector 47"/>
          <p:cNvCxnSpPr/>
          <p:nvPr/>
        </p:nvCxnSpPr>
        <p:spPr>
          <a:xfrm flipH="1" flipV="1">
            <a:off x="3460006" y="29347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3422" y="1343470"/>
            <a:ext cx="6937155" cy="338554"/>
          </a:xfrm>
          <a:prstGeom prst="rect">
            <a:avLst/>
          </a:prstGeom>
          <a:noFill/>
        </p:spPr>
        <p:txBody>
          <a:bodyPr wrap="none" rtlCol="0">
            <a:spAutoFit/>
          </a:bodyPr>
          <a:lstStyle/>
          <a:p>
            <a:r>
              <a:rPr lang="en-US" sz="1600" dirty="0"/>
              <a:t>MAC users: terminal </a:t>
            </a:r>
            <a:r>
              <a:rPr lang="en-US" sz="1600" dirty="0" err="1"/>
              <a:t>pref</a:t>
            </a:r>
            <a:r>
              <a:rPr lang="en-US" sz="1600" dirty="0"/>
              <a:t> &gt; profile &gt; keyboard settings &gt; Use option as meta key</a:t>
            </a:r>
          </a:p>
        </p:txBody>
      </p:sp>
      <p:sp>
        <p:nvSpPr>
          <p:cNvPr id="20" name="TextBox 19">
            <a:extLst>
              <a:ext uri="{FF2B5EF4-FFF2-40B4-BE49-F238E27FC236}">
                <a16:creationId xmlns:a16="http://schemas.microsoft.com/office/drawing/2014/main" id="{CB03C041-752E-C445-8058-E27D7425CA49}"/>
              </a:ext>
            </a:extLst>
          </p:cNvPr>
          <p:cNvSpPr txBox="1"/>
          <p:nvPr/>
        </p:nvSpPr>
        <p:spPr>
          <a:xfrm>
            <a:off x="1696839" y="4143255"/>
            <a:ext cx="4867807" cy="307777"/>
          </a:xfrm>
          <a:prstGeom prst="rect">
            <a:avLst/>
          </a:prstGeom>
          <a:noFill/>
        </p:spPr>
        <p:txBody>
          <a:bodyPr wrap="none" rtlCol="0">
            <a:spAutoFit/>
          </a:bodyPr>
          <a:lstStyle/>
          <a:p>
            <a:pPr algn="ctr"/>
            <a:r>
              <a:rPr lang="en-US" sz="1400" dirty="0">
                <a:cs typeface="Courier New" panose="02070309020205020404" pitchFamily="49" charset="0"/>
              </a:rPr>
              <a:t>ctrl-alt-]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left</a:t>
            </a:r>
          </a:p>
        </p:txBody>
      </p:sp>
      <p:sp>
        <p:nvSpPr>
          <p:cNvPr id="21" name="TextBox 20">
            <a:extLst>
              <a:ext uri="{FF2B5EF4-FFF2-40B4-BE49-F238E27FC236}">
                <a16:creationId xmlns:a16="http://schemas.microsoft.com/office/drawing/2014/main" id="{372F4C2F-87BC-F840-8A5F-30F651000C6C}"/>
              </a:ext>
            </a:extLst>
          </p:cNvPr>
          <p:cNvSpPr txBox="1"/>
          <p:nvPr/>
        </p:nvSpPr>
        <p:spPr>
          <a:xfrm>
            <a:off x="1770160" y="3765183"/>
            <a:ext cx="4721164" cy="307777"/>
          </a:xfrm>
          <a:prstGeom prst="rect">
            <a:avLst/>
          </a:prstGeom>
          <a:noFill/>
        </p:spPr>
        <p:txBody>
          <a:bodyPr wrap="none" rtlCol="0">
            <a:spAutoFit/>
          </a:bodyPr>
          <a:lstStyle/>
          <a:p>
            <a:pPr algn="ctr"/>
            <a:r>
              <a:rPr lang="en-US" sz="1400" dirty="0">
                <a:cs typeface="Courier New" panose="02070309020205020404" pitchFamily="49" charset="0"/>
              </a:rPr>
              <a:t>ctrl-]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right</a:t>
            </a:r>
          </a:p>
        </p:txBody>
      </p:sp>
    </p:spTree>
    <p:extLst>
      <p:ext uri="{BB962C8B-B14F-4D97-AF65-F5344CB8AC3E}">
        <p14:creationId xmlns:p14="http://schemas.microsoft.com/office/powerpoint/2010/main" val="49282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Aside2: command line Deletion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16</a:t>
            </a:fld>
            <a:endParaRPr lang="en-US">
              <a:latin typeface="National Park " pitchFamily="2" charset="77"/>
            </a:endParaRPr>
          </a:p>
        </p:txBody>
      </p:sp>
      <p:sp>
        <p:nvSpPr>
          <p:cNvPr id="5" name="Rectangle 4"/>
          <p:cNvSpPr/>
          <p:nvPr/>
        </p:nvSpPr>
        <p:spPr>
          <a:xfrm>
            <a:off x="49543" y="2275015"/>
            <a:ext cx="8884163" cy="307777"/>
          </a:xfrm>
          <a:prstGeom prst="rect">
            <a:avLst/>
          </a:prstGeom>
        </p:spPr>
        <p:txBody>
          <a:bodyPr wrap="none">
            <a:spAutoFit/>
          </a:bodyPr>
          <a:lstStyle/>
          <a:p>
            <a:r>
              <a:rPr lang="en-US" sz="1400" b="1" dirty="0" err="1">
                <a:solidFill>
                  <a:prstClr val="black"/>
                </a:solidFill>
                <a:latin typeface="Courier New" panose="02070309020205020404" pitchFamily="49" charset="0"/>
                <a:ea typeface="Courier" charset="0"/>
                <a:cs typeface="Courier New" panose="02070309020205020404" pitchFamily="49" charset="0"/>
              </a:rPr>
              <a:t>inotifywait</a:t>
            </a:r>
            <a:r>
              <a:rPr lang="en-US" sz="1400" b="1" dirty="0">
                <a:solidFill>
                  <a:prstClr val="black"/>
                </a:solidFill>
                <a:latin typeface="Courier New" panose="02070309020205020404" pitchFamily="49" charset="0"/>
                <a:ea typeface="Courier" charset="0"/>
                <a:cs typeface="Courier New" panose="02070309020205020404" pitchFamily="49" charset="0"/>
              </a:rPr>
              <a:t> -</a:t>
            </a:r>
            <a:r>
              <a:rPr lang="en-US" sz="1400" b="1" dirty="0" err="1">
                <a:solidFill>
                  <a:prstClr val="black"/>
                </a:solidFill>
                <a:latin typeface="Courier New" panose="02070309020205020404" pitchFamily="49" charset="0"/>
                <a:ea typeface="Courier" charset="0"/>
                <a:cs typeface="Courier New" panose="02070309020205020404" pitchFamily="49" charset="0"/>
              </a:rPr>
              <a:t>qmre</a:t>
            </a:r>
            <a:r>
              <a:rPr lang="en-US" sz="1400" b="1" dirty="0">
                <a:solidFill>
                  <a:prstClr val="black"/>
                </a:solidFill>
                <a:latin typeface="Courier New" panose="02070309020205020404" pitchFamily="49" charset="0"/>
                <a:ea typeface="Courier" charset="0"/>
                <a:cs typeface="Courier New" panose="02070309020205020404" pitchFamily="49" charset="0"/>
              </a:rPr>
              <a:t> MOVED_TO -e CLOSE_WRITE --format %</a:t>
            </a:r>
            <a:r>
              <a:rPr lang="en-US" sz="1400" b="1" dirty="0" err="1">
                <a:solidFill>
                  <a:prstClr val="black"/>
                </a:solidFill>
                <a:latin typeface="Courier New" panose="02070309020205020404" pitchFamily="49" charset="0"/>
                <a:ea typeface="Courier" charset="0"/>
                <a:cs typeface="Courier New" panose="02070309020205020404" pitchFamily="49" charset="0"/>
              </a:rPr>
              <a:t>w%f</a:t>
            </a:r>
            <a:r>
              <a:rPr lang="en-US" sz="1400" b="1" dirty="0">
                <a:solidFill>
                  <a:prstClr val="black"/>
                </a:solidFill>
                <a:latin typeface="Courier New" panose="02070309020205020404" pitchFamily="49" charset="0"/>
                <a:ea typeface="Courier" charset="0"/>
                <a:cs typeface="Courier New" panose="02070309020205020404" pitchFamily="49" charset="0"/>
              </a:rPr>
              <a:t> ./data | parallel -u echo</a:t>
            </a:r>
            <a:endParaRPr lang="en-US" sz="14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1449932" y="259076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73762" y="2913408"/>
            <a:ext cx="769261" cy="248209"/>
          </a:xfrm>
          <a:prstGeom prst="rect">
            <a:avLst/>
          </a:prstGeom>
          <a:noFill/>
        </p:spPr>
        <p:txBody>
          <a:bodyPr wrap="square" rtlCol="0">
            <a:spAutoFit/>
          </a:bodyPr>
          <a:lstStyle/>
          <a:p>
            <a:pPr algn="ctr"/>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8" name="Straight Arrow Connector 7"/>
          <p:cNvCxnSpPr>
            <a:cxnSpLocks/>
            <a:stCxn id="7" idx="3"/>
          </p:cNvCxnSpPr>
          <p:nvPr/>
        </p:nvCxnSpPr>
        <p:spPr>
          <a:xfrm>
            <a:off x="2543023" y="3037513"/>
            <a:ext cx="6104587" cy="0"/>
          </a:xfrm>
          <a:prstGeom prst="straightConnector1">
            <a:avLst/>
          </a:prstGeom>
          <a:ln w="31750">
            <a:solidFill>
              <a:schemeClr val="tx1"/>
            </a:solidFill>
            <a:prstDash val="sysDot"/>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25961" y="301855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ctrl-k</a:t>
            </a:r>
          </a:p>
        </p:txBody>
      </p:sp>
      <p:cxnSp>
        <p:nvCxnSpPr>
          <p:cNvPr id="10" name="Straight Arrow Connector 9"/>
          <p:cNvCxnSpPr>
            <a:cxnSpLocks/>
          </p:cNvCxnSpPr>
          <p:nvPr/>
        </p:nvCxnSpPr>
        <p:spPr>
          <a:xfrm>
            <a:off x="248278" y="3010677"/>
            <a:ext cx="1617308" cy="7873"/>
          </a:xfrm>
          <a:prstGeom prst="straightConnector1">
            <a:avLst/>
          </a:prstGeom>
          <a:ln w="3175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715" y="298588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ctrl-u</a:t>
            </a:r>
          </a:p>
        </p:txBody>
      </p:sp>
      <p:sp>
        <p:nvSpPr>
          <p:cNvPr id="13" name="TextBox 12"/>
          <p:cNvSpPr txBox="1"/>
          <p:nvPr/>
        </p:nvSpPr>
        <p:spPr>
          <a:xfrm>
            <a:off x="1392261" y="266897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ctrl-w</a:t>
            </a:r>
          </a:p>
        </p:txBody>
      </p:sp>
      <p:cxnSp>
        <p:nvCxnSpPr>
          <p:cNvPr id="14" name="Straight Arrow Connector 13"/>
          <p:cNvCxnSpPr>
            <a:cxnSpLocks/>
          </p:cNvCxnSpPr>
          <p:nvPr/>
        </p:nvCxnSpPr>
        <p:spPr>
          <a:xfrm flipV="1">
            <a:off x="2563602" y="2559236"/>
            <a:ext cx="0" cy="459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3777" y="2668067"/>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alt-d</a:t>
            </a:r>
          </a:p>
        </p:txBody>
      </p:sp>
      <p:sp>
        <p:nvSpPr>
          <p:cNvPr id="17" name="TextBox 16"/>
          <p:cNvSpPr txBox="1"/>
          <p:nvPr/>
        </p:nvSpPr>
        <p:spPr>
          <a:xfrm>
            <a:off x="3177131" y="3735362"/>
            <a:ext cx="2789738" cy="307777"/>
          </a:xfrm>
          <a:prstGeom prst="rect">
            <a:avLst/>
          </a:prstGeom>
          <a:noFill/>
        </p:spPr>
        <p:txBody>
          <a:bodyPr wrap="none" rtlCol="0">
            <a:spAutoFit/>
          </a:bodyPr>
          <a:lstStyle/>
          <a:p>
            <a:r>
              <a:rPr lang="en-US" sz="1400" dirty="0">
                <a:cs typeface="Courier New" panose="02070309020205020404" pitchFamily="49" charset="0"/>
              </a:rPr>
              <a:t>use ctrl-y to paste back the deleted</a:t>
            </a:r>
          </a:p>
        </p:txBody>
      </p:sp>
      <p:cxnSp>
        <p:nvCxnSpPr>
          <p:cNvPr id="16" name="Straight Arrow Connector 15">
            <a:extLst>
              <a:ext uri="{FF2B5EF4-FFF2-40B4-BE49-F238E27FC236}">
                <a16:creationId xmlns:a16="http://schemas.microsoft.com/office/drawing/2014/main" id="{B6FF7D44-F58B-8C41-54F3-5C78E6C223A5}"/>
              </a:ext>
            </a:extLst>
          </p:cNvPr>
          <p:cNvCxnSpPr/>
          <p:nvPr/>
        </p:nvCxnSpPr>
        <p:spPr>
          <a:xfrm flipH="1" flipV="1">
            <a:off x="2091060" y="2575003"/>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3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b="1" dirty="0" err="1">
                <a:latin typeface="Courier New" panose="02070309020205020404" pitchFamily="49" charset="0"/>
                <a:cs typeface="Courier New" panose="02070309020205020404" pitchFamily="49" charset="0"/>
              </a:rPr>
              <a:t>xargs</a:t>
            </a:r>
            <a:r>
              <a:rPr lang="en-US" b="1" dirty="0">
                <a:latin typeface="Courier New" panose="02070309020205020404" pitchFamily="49" charset="0"/>
                <a:cs typeface="Courier New" panose="02070309020205020404" pitchFamily="49" charset="0"/>
              </a:rPr>
              <a:t>, make -j, find + exec,</a:t>
            </a:r>
            <a:r>
              <a:rPr lang="en-US" dirty="0"/>
              <a:t> and others are often cited as alternatives</a:t>
            </a:r>
          </a:p>
          <a:p>
            <a:endParaRPr lang="en-US" dirty="0"/>
          </a:p>
          <a:p>
            <a:r>
              <a:rPr lang="en-US" dirty="0"/>
              <a:t>A comparison is made and summaries available:</a:t>
            </a:r>
            <a:br>
              <a:rPr lang="en-US" dirty="0"/>
            </a:br>
            <a:r>
              <a:rPr lang="en-US" sz="160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hlinkClick r:id="rId2"/>
              </a:rPr>
              <a:t>gnu.org</a:t>
            </a:r>
            <a:r>
              <a:rPr lang="en-US" sz="1640" b="1" dirty="0">
                <a:latin typeface="Courier New" panose="02070309020205020404" pitchFamily="49" charset="0"/>
                <a:cs typeface="Courier New" panose="02070309020205020404" pitchFamily="49" charset="0"/>
                <a:hlinkClick r:id="rId2"/>
              </a:rPr>
              <a:t>/software/parallel/</a:t>
            </a:r>
            <a:r>
              <a:rPr lang="en-US" sz="1640" b="1" dirty="0" err="1">
                <a:latin typeface="Courier New" panose="02070309020205020404" pitchFamily="49" charset="0"/>
                <a:cs typeface="Courier New" panose="02070309020205020404" pitchFamily="49" charset="0"/>
                <a:hlinkClick r:id="rId2"/>
              </a:rPr>
              <a:t>parallel_alternatives.html</a:t>
            </a:r>
            <a:endParaRPr lang="en-US" sz="1640" b="1" dirty="0">
              <a:latin typeface="Courier New" panose="02070309020205020404" pitchFamily="49" charset="0"/>
              <a:cs typeface="Courier New" panose="02070309020205020404" pitchFamily="49" charset="0"/>
            </a:endParaRPr>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17</a:t>
            </a:fld>
            <a:endParaRPr lang="en-US"/>
          </a:p>
        </p:txBody>
      </p:sp>
    </p:spTree>
    <p:extLst>
      <p:ext uri="{BB962C8B-B14F-4D97-AF65-F5344CB8AC3E}">
        <p14:creationId xmlns:p14="http://schemas.microsoft.com/office/powerpoint/2010/main" val="59372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405786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 </a:t>
            </a:r>
            <a:r>
              <a:rPr lang="en-US" sz="1600" dirty="0"/>
              <a:t>semantic: Run &lt;command&gt; in parallel for each line in input file; </a:t>
            </a:r>
            <a:r>
              <a:rPr lang="en-US" sz="1600" b="1" dirty="0">
                <a:latin typeface="Courier New" panose="02070309020205020404" pitchFamily="49" charset="0"/>
                <a:cs typeface="Courier New" panose="02070309020205020404" pitchFamily="49" charset="0"/>
              </a:rPr>
              <a:t>-a</a:t>
            </a:r>
            <a:r>
              <a:rPr lang="en-US" sz="1600" dirty="0"/>
              <a:t>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[options] -a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 &lt;command&gt;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dirty="0"/>
              <a:t>Semantics: Run </a:t>
            </a:r>
            <a:r>
              <a:rPr lang="en-US" sz="1600" b="1" dirty="0">
                <a:latin typeface="Courier New" panose="02070309020205020404" pitchFamily="49" charset="0"/>
                <a:cs typeface="Courier New" panose="02070309020205020404" pitchFamily="49" charset="0"/>
              </a:rPr>
              <a:t>&lt;command1&gt;</a:t>
            </a:r>
            <a:r>
              <a:rPr lang="en-US" sz="1600" dirty="0"/>
              <a:t> in parallel for each line of the standard output from </a:t>
            </a:r>
            <a:r>
              <a:rPr lang="en-US" sz="1600" b="1" dirty="0">
                <a:latin typeface="Courier New" panose="02070309020205020404" pitchFamily="49" charset="0"/>
                <a:cs typeface="Courier New" panose="02070309020205020404" pitchFamily="49" charset="0"/>
              </a:rPr>
              <a:t>&lt;command0&gt;</a:t>
            </a:r>
            <a:r>
              <a:rPr lang="en-US" sz="1600" dirty="0"/>
              <a:t> as </a:t>
            </a:r>
            <a:r>
              <a:rPr lang="en-US" sz="1600" b="1" dirty="0" err="1"/>
              <a:t>arg</a:t>
            </a:r>
            <a:endParaRPr lang="en-US" sz="1600" b="1" dirty="0"/>
          </a:p>
          <a:p>
            <a:pPr marL="0" indent="0">
              <a:buNone/>
            </a:pPr>
            <a:r>
              <a:rPr lang="en-US" sz="1600" b="1" dirty="0">
                <a:latin typeface="Courier New" panose="02070309020205020404" pitchFamily="49" charset="0"/>
                <a:cs typeface="Courier New" panose="02070309020205020404" pitchFamily="49" charset="0"/>
              </a:rPr>
              <a:t>&lt;command0&gt; | parallel [options] &lt;command1&gt;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rm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endParaRPr lang="en-US" sz="1600" dirty="0"/>
          </a:p>
          <a:p>
            <a:pPr marL="0" indent="0">
              <a:buNone/>
            </a:pPr>
            <a:r>
              <a:rPr lang="en-US" sz="1600" dirty="0"/>
              <a:t>I acknowledge the original developer and maintainer of GNU parallel, </a:t>
            </a:r>
            <a:r>
              <a:rPr lang="en-US" sz="1600" b="1" dirty="0"/>
              <a:t>Ole </a:t>
            </a:r>
            <a:r>
              <a:rPr lang="en-US" sz="1600" b="1" dirty="0" err="1"/>
              <a:t>Tange</a:t>
            </a:r>
            <a:r>
              <a:rPr lang="en-US" sz="1600" dirty="0"/>
              <a:t> for the gift of a wonderful tool!</a:t>
            </a:r>
          </a:p>
          <a:p>
            <a:pPr marL="0" indent="0">
              <a:buNone/>
            </a:pPr>
            <a:br>
              <a:rPr lang="en-US" sz="1600" dirty="0"/>
            </a:br>
            <a:r>
              <a:rPr lang="en-US" sz="1600" dirty="0"/>
              <a:t>A previous shorter version of this tutorial was presented as part of the Workflows Community Initiative</a:t>
            </a:r>
            <a:r>
              <a:rPr lang="en-US" sz="1600" baseline="30000" dirty="0"/>
              <a:t>1</a:t>
            </a:r>
            <a:r>
              <a:rPr lang="en-US" sz="1600" dirty="0"/>
              <a:t> Cross-Facility Workflows Tutorials. I acknowledge </a:t>
            </a:r>
            <a:r>
              <a:rPr lang="en-US" sz="1600" b="1" dirty="0"/>
              <a:t>William Arndt </a:t>
            </a:r>
            <a:r>
              <a:rPr lang="en-US" sz="1600" dirty="0"/>
              <a:t>from NERSC for his contributions to the tutorial.</a:t>
            </a:r>
            <a:br>
              <a:rPr lang="en-US" sz="1600" dirty="0"/>
            </a:br>
            <a:br>
              <a:rPr lang="en-US" sz="1600" dirty="0"/>
            </a:br>
            <a:r>
              <a:rPr lang="en-US" sz="1600" dirty="0"/>
              <a:t>1 </a:t>
            </a:r>
            <a:r>
              <a:rPr lang="en-US" sz="1600" dirty="0">
                <a:hlinkClick r:id="rId2"/>
              </a:rPr>
              <a:t>https://workflows.community</a:t>
            </a:r>
            <a:endParaRPr lang="en-US" sz="1600" dirty="0"/>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dirty="0">
                <a:latin typeface="Courier New"/>
                <a:ea typeface="Courier New"/>
                <a:cs typeface="Courier New"/>
                <a:sym typeface="Courier New"/>
              </a:rPr>
              <a:t>parallel echo </a:t>
            </a:r>
            <a:r>
              <a:rPr lang="en-US" sz="1600" b="1" dirty="0">
                <a:latin typeface="Courier New"/>
                <a:ea typeface="Courier New"/>
                <a:cs typeface="Courier New"/>
                <a:sym typeface="Courier New"/>
              </a:rPr>
              <a:t>::::</a:t>
            </a: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etc</a:t>
            </a:r>
            <a:r>
              <a:rPr lang="en-US" sz="1600"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 same as above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Another example of the pipe form:</a:t>
            </a:r>
            <a:br>
              <a:rPr lang="en-US" sz="1600" dirty="0"/>
            </a:br>
            <a:endParaRPr lang="en-US" sz="1600" dirty="0"/>
          </a:p>
          <a:p>
            <a:pPr marL="596900" lvl="1" indent="0">
              <a:spcBef>
                <a:spcPts val="0"/>
              </a:spcBef>
              <a:buSzPts val="1400"/>
              <a:buNone/>
            </a:pPr>
            <a:r>
              <a:rPr lang="en-US" sz="1600" b="1" dirty="0">
                <a:latin typeface="Courier New"/>
                <a:ea typeface="Courier New"/>
                <a:cs typeface="Courier New"/>
                <a:sym typeface="Courier New"/>
              </a:rPr>
              <a:t>find /</a:t>
            </a:r>
            <a:r>
              <a:rPr lang="en-US" sz="1600" b="1" dirty="0" err="1">
                <a:latin typeface="Courier New"/>
                <a:ea typeface="Courier New"/>
                <a:cs typeface="Courier New"/>
                <a:sym typeface="Courier New"/>
              </a:rPr>
              <a:t>somedir</a:t>
            </a:r>
            <a:r>
              <a:rPr lang="en-US" sz="1600" b="1" dirty="0">
                <a:latin typeface="Courier New"/>
                <a:ea typeface="Courier New"/>
                <a:cs typeface="Courier New"/>
                <a:sym typeface="Courier New"/>
              </a:rPr>
              <a:t>/subdir -</a:t>
            </a:r>
            <a:r>
              <a:rPr lang="en-US" sz="1600" b="1" dirty="0" err="1">
                <a:latin typeface="Courier New"/>
                <a:ea typeface="Courier New"/>
                <a:cs typeface="Courier New"/>
                <a:sym typeface="Courier New"/>
              </a:rPr>
              <a:t>iname</a:t>
            </a:r>
            <a:r>
              <a:rPr lang="en-US" sz="1600" b="1" dirty="0">
                <a:latin typeface="Courier New"/>
                <a:ea typeface="Courier New"/>
                <a:cs typeface="Courier New"/>
                <a:sym typeface="Courier New"/>
              </a:rPr>
              <a:t> ’*.txt’ -print | parallel echo “File: “</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will be generated</a:t>
            </a:r>
            <a:br>
              <a:rPr lang="en-US" sz="1600" dirty="0"/>
            </a:br>
            <a:endParaRPr lang="en-US" sz="1600" dirty="0"/>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lvl="1" indent="0">
              <a:spcBef>
                <a:spcPts val="0"/>
              </a:spcBef>
              <a:buSzPts val="1400"/>
              <a:buNone/>
            </a:pPr>
            <a:r>
              <a:rPr lang="en-US" sz="1600" dirty="0"/>
              <a:t>Is equivalent to a nested for loop!:</a:t>
            </a:r>
            <a:br>
              <a:rPr lang="en-US" sz="1600" dirty="0"/>
            </a:b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br>
              <a:rPr lang="en-US" sz="1600" b="1" dirty="0">
                <a:latin typeface="Courier New"/>
                <a:ea typeface="Courier New"/>
                <a:cs typeface="Courier New"/>
                <a:sym typeface="Courier New"/>
              </a:rPr>
            </a:br>
            <a:endParaRPr lang="en-US" sz="1600" dirty="0"/>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57200" indent="-342900">
              <a:spcBef>
                <a:spcPts val="0"/>
              </a:spcBef>
              <a:buSzPts val="1800"/>
              <a:buFont typeface="Arial" panose="020B0604020202020204" pitchFamily="34" charset="0"/>
              <a:buChar char="●"/>
            </a:pPr>
            <a:r>
              <a:rPr lang="en-US" sz="1600" dirty="0"/>
              <a:t>Use {[n]} to put nth set of arguments in multiple commands / </a:t>
            </a:r>
            <a:r>
              <a:rPr lang="en-US" sz="1600" dirty="0" err="1"/>
              <a:t>args</a:t>
            </a:r>
            <a:r>
              <a:rPr lang="en-US" sz="1600" dirty="0"/>
              <a:t>:</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dirty="0"/>
              <a:t>{.} remove extension, </a:t>
            </a:r>
            <a:r>
              <a:rPr lang="en-US" sz="1600" dirty="0" err="1"/>
              <a:t>eg.</a:t>
            </a:r>
            <a:r>
              <a:rPr lang="en-US" sz="1600" dirty="0"/>
              <a:t> /</a:t>
            </a:r>
            <a:r>
              <a:rPr lang="en-US" sz="1600" dirty="0" err="1"/>
              <a:t>tmp</a:t>
            </a:r>
            <a:r>
              <a:rPr lang="en-US" sz="1600" dirty="0"/>
              <a:t>/</a:t>
            </a:r>
            <a:r>
              <a:rPr lang="en-US" sz="1600" dirty="0" err="1"/>
              <a:t>afile.txt</a:t>
            </a:r>
            <a:r>
              <a:rPr lang="en-US" sz="1600" dirty="0"/>
              <a:t> --&gt; /</a:t>
            </a:r>
            <a:r>
              <a:rPr lang="en-US" sz="1600" dirty="0" err="1"/>
              <a:t>tmp</a:t>
            </a:r>
            <a:r>
              <a:rPr lang="en-US" sz="1600" dirty="0"/>
              <a:t>/</a:t>
            </a:r>
            <a:r>
              <a:rPr lang="en-US" sz="1600" dirty="0" err="1"/>
              <a:t>afile</a:t>
            </a:r>
            <a:br>
              <a:rPr lang="en-US" sz="1600" dirty="0"/>
            </a:br>
            <a:r>
              <a:rPr lang="en-US" sz="1600" dirty="0"/>
              <a:t>{/} extracts just the filename,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dirty="0"/>
              <a:t>{#} sequence number of the job</a:t>
            </a:r>
            <a:br>
              <a:rPr lang="en-US" sz="1600" dirty="0"/>
            </a:br>
            <a:r>
              <a:rPr lang="en-US" sz="1600" dirty="0"/>
              <a:t>{%} slot number of the job</a:t>
            </a:r>
            <a:br>
              <a:rPr lang="en-US" sz="1600" dirty="0"/>
            </a:br>
            <a:br>
              <a:rPr lang="en-US" sz="1600" dirty="0"/>
            </a:b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parallel echo "sequence {#} slot {%}" ::: {1..100}</a:t>
            </a: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p>
          <a:p>
            <a:pPr marL="457200" indent="-319087">
              <a:lnSpc>
                <a:spcPct val="105000"/>
              </a:lnSpc>
              <a:spcBef>
                <a:spcPts val="0"/>
              </a:spcBef>
              <a:buSzPts val="1425"/>
              <a:buFont typeface="Arial" panose="020B0604020202020204" pitchFamily="34" charset="0"/>
              <a:buChar char="●"/>
            </a:pP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 Silently ignore if value is greater than cores available.</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p:txBody>
      </p:sp>
    </p:spTree>
    <p:extLst>
      <p:ext uri="{BB962C8B-B14F-4D97-AF65-F5344CB8AC3E}">
        <p14:creationId xmlns:p14="http://schemas.microsoft.com/office/powerpoint/2010/main" val="406007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24</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 (&lt;100% won’t make sense)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will not run anything</a:t>
            </a:r>
          </a:p>
        </p:txBody>
      </p:sp>
    </p:spTree>
    <p:extLst>
      <p:ext uri="{BB962C8B-B14F-4D97-AF65-F5344CB8AC3E}">
        <p14:creationId xmlns:p14="http://schemas.microsoft.com/office/powerpoint/2010/main" val="38218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dirty="0">
                <a:latin typeface="National Park " pitchFamily="2" charset="77"/>
              </a:rPr>
              <a:t>Saving Output in Files, Variables,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a:t>
            </a:r>
            <a:br>
              <a:rPr lang="en-US" dirty="0"/>
            </a:br>
            <a:r>
              <a:rPr lang="en-US" sz="1640" b="1" dirty="0">
                <a:latin typeface="Courier New" panose="02070309020205020404" pitchFamily="49" charset="0"/>
                <a:cs typeface="Courier New" panose="02070309020205020404" pitchFamily="49" charset="0"/>
              </a:rPr>
              <a:t>parallel --files echo ::: A B C # will be saved in /</a:t>
            </a:r>
            <a:r>
              <a:rPr lang="en-US" sz="1640" b="1" dirty="0" err="1">
                <a:latin typeface="Courier New" panose="02070309020205020404" pitchFamily="49" charset="0"/>
                <a:cs typeface="Courier New" panose="02070309020205020404" pitchFamily="49" charset="0"/>
              </a:rPr>
              <a:t>tmp</a:t>
            </a:r>
            <a:endParaRPr lang="en-US" sz="1640" b="1" dirty="0">
              <a:latin typeface="Courier New" panose="02070309020205020404" pitchFamily="49" charset="0"/>
              <a:cs typeface="Courier New" panose="02070309020205020404" pitchFamily="49" charset="0"/>
            </a:endParaRPr>
          </a:p>
          <a:p>
            <a:r>
              <a:rPr lang="en-US" dirty="0"/>
              <a:t>Saving output in CSV file:</a:t>
            </a:r>
            <a:br>
              <a:rPr lang="en-US" dirty="0"/>
            </a:br>
            <a:r>
              <a:rPr lang="en-US" sz="1640" b="1" dirty="0">
                <a:latin typeface="Courier New" panose="02070309020205020404" pitchFamily="49" charset="0"/>
                <a:cs typeface="Courier New" panose="02070309020205020404" pitchFamily="49" charset="0"/>
              </a:rPr>
              <a:t>parallel --results </a:t>
            </a:r>
            <a:r>
              <a:rPr lang="en-US" sz="1640" b="1" dirty="0" err="1">
                <a:latin typeface="Courier New" panose="02070309020205020404" pitchFamily="49" charset="0"/>
                <a:cs typeface="Courier New" panose="02070309020205020404" pitchFamily="49" charset="0"/>
              </a:rPr>
              <a:t>my.csv</a:t>
            </a:r>
            <a:r>
              <a:rPr lang="en-US" sz="1640" b="1" dirty="0">
                <a:latin typeface="Courier New" panose="02070309020205020404" pitchFamily="49" charset="0"/>
                <a:cs typeface="Courier New" panose="02070309020205020404" pitchFamily="49" charset="0"/>
              </a:rPr>
              <a:t> echo ::: A B ::: C D</a:t>
            </a:r>
          </a:p>
          <a:p>
            <a:r>
              <a:rPr lang="en-US" dirty="0"/>
              <a:t>Saving to an SQL database:</a:t>
            </a:r>
            <a:br>
              <a:rPr lang="en-US" dirty="0"/>
            </a:br>
            <a:r>
              <a:rPr lang="en-US" sz="1640" b="1" dirty="0">
                <a:latin typeface="Courier New" panose="02070309020205020404" pitchFamily="49" charset="0"/>
                <a:cs typeface="Courier New" panose="02070309020205020404" pitchFamily="49" charset="0"/>
              </a:rPr>
              <a:t>DBURL=sqlite3:///</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 TABLE=$DBURL/</a:t>
            </a:r>
            <a:r>
              <a:rPr lang="en-US" sz="1640" b="1" dirty="0" err="1">
                <a:latin typeface="Courier New" panose="02070309020205020404" pitchFamily="49" charset="0"/>
                <a:cs typeface="Courier New" panose="02070309020205020404" pitchFamily="49" charset="0"/>
              </a:rPr>
              <a:t>mytable</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$TABLE echo ::: A B ::: C D</a:t>
            </a:r>
          </a:p>
          <a:p>
            <a:r>
              <a:rPr lang="en-US" dirty="0"/>
              <a:t>Saving to shell variables:</a:t>
            </a:r>
            <a:br>
              <a:rPr lang="en-US" dirty="0"/>
            </a:br>
            <a:r>
              <a:rPr lang="en-US" sz="1800" b="1" dirty="0" err="1">
                <a:latin typeface="Courier New" panose="02070309020205020404" pitchFamily="49" charset="0"/>
                <a:cs typeface="Courier New" panose="02070309020205020404" pitchFamily="49" charset="0"/>
              </a:rPr>
              <a:t>env_parallel</a:t>
            </a:r>
            <a:r>
              <a:rPr lang="en-US" sz="1800" b="1" dirty="0">
                <a:latin typeface="Courier New" panose="02070309020205020404" pitchFamily="49" charset="0"/>
                <a:cs typeface="Courier New" panose="02070309020205020404" pitchFamily="49" charset="0"/>
              </a:rPr>
              <a:t> --install # activate </a:t>
            </a: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restart shell</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myvar1,myvar2 -j2 echo ::: a b</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echo $myvar1 $myvar2</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26</a:t>
            </a:fld>
            <a:endParaRPr lang="en-US"/>
          </a:p>
        </p:txBody>
      </p:sp>
    </p:spTree>
    <p:extLst>
      <p:ext uri="{BB962C8B-B14F-4D97-AF65-F5344CB8AC3E}">
        <p14:creationId xmlns:p14="http://schemas.microsoft.com/office/powerpoint/2010/main" val="316136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 I</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Specific configuration profiles may be saved in files and used in combinations:</a:t>
            </a: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br>
              <a:rPr lang="en-US" dirty="0"/>
            </a:br>
            <a:r>
              <a:rPr lang="en-US" b="1" dirty="0">
                <a:latin typeface="Courier New" panose="02070309020205020404" pitchFamily="49" charset="0"/>
                <a:cs typeface="Courier New" panose="02070309020205020404" pitchFamily="49" charset="0"/>
              </a:rPr>
              <a:t>~/.parallel/config </a:t>
            </a:r>
            <a:r>
              <a:rPr lang="en-US" dirty="0"/>
              <a:t>for user-level configuration which will override systemwide:</a:t>
            </a:r>
          </a:p>
          <a:p>
            <a:pPr marL="0" indent="0">
              <a:spcBef>
                <a:spcPts val="1200"/>
              </a:spcBef>
              <a:spcAft>
                <a:spcPts val="1200"/>
              </a:spcAft>
              <a:buFont typeface="Arial" panose="020B0604020202020204" pitchFamily="34" charset="0"/>
              <a:buNone/>
            </a:pPr>
            <a:r>
              <a:rPr lang="en-US" sz="1600" b="1" dirty="0">
                <a:latin typeface="Courier New" panose="02070309020205020404" pitchFamily="49" charset="0"/>
                <a:cs typeface="Courier New" panose="02070309020205020404" pitchFamily="49" charset="0"/>
              </a:rPr>
              <a:t>$ cat ~/.parallel/</a:t>
            </a:r>
            <a:r>
              <a:rPr lang="en-US" sz="1600" b="1" dirty="0" err="1">
                <a:latin typeface="Courier New" panose="02070309020205020404" pitchFamily="49" charset="0"/>
                <a:cs typeface="Courier New" panose="02070309020205020404" pitchFamily="49" charset="0"/>
              </a:rPr>
              <a:t>savesql</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sqlite3://user:passwd@host:9900/</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mytable</a:t>
            </a:r>
            <a:br>
              <a:rPr lang="en-US" dirty="0"/>
            </a:br>
            <a:br>
              <a:rPr lang="en-US" dirty="0"/>
            </a:br>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savesql</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analytics_process</a:t>
            </a:r>
            <a:r>
              <a:rPr lang="en-US" sz="1640" b="1" dirty="0">
                <a:latin typeface="Courier New" panose="02070309020205020404" pitchFamily="49" charset="0"/>
                <a:cs typeface="Courier New" panose="02070309020205020404" pitchFamily="49" charset="0"/>
              </a:rPr>
              <a:t>&gt; ::: &lt;1m </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normAutofit fontScale="90000"/>
          </a:bodyPr>
          <a:lstStyle/>
          <a:p>
            <a:pPr algn="ctr"/>
            <a:r>
              <a:rPr lang="en-US" dirty="0">
                <a:latin typeface="National Park " pitchFamily="2" charset="77"/>
              </a:rPr>
              <a:t>Multiple Config Profiles may be used together</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benice</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--nice 17</a:t>
            </a:r>
          </a:p>
          <a:p>
            <a:pPr marL="342900" lvl="1" indent="0">
              <a:buNone/>
            </a:pPr>
            <a:r>
              <a:rPr lang="en-US" sz="1640" b="1" dirty="0">
                <a:latin typeface="Courier New" panose="02070309020205020404" pitchFamily="49" charset="0"/>
                <a:cs typeface="Courier New" panose="02070309020205020404" pitchFamily="49" charset="0"/>
              </a:rPr>
              <a:t>--timeout 300%</a:t>
            </a:r>
          </a:p>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dryv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vv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--dry-run</a:t>
            </a:r>
          </a:p>
          <a:p>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benice</a:t>
            </a:r>
            <a:r>
              <a:rPr lang="en-US" sz="1640" b="1" dirty="0">
                <a:latin typeface="Courier New" panose="02070309020205020404" pitchFamily="49" charset="0"/>
                <a:cs typeface="Courier New" panose="02070309020205020404" pitchFamily="49" charset="0"/>
              </a:rPr>
              <a:t> --profile </a:t>
            </a:r>
            <a:r>
              <a:rPr lang="en-US" sz="1640" b="1" dirty="0" err="1">
                <a:latin typeface="Courier New" panose="02070309020205020404" pitchFamily="49" charset="0"/>
                <a:cs typeface="Courier New" panose="02070309020205020404" pitchFamily="49" charset="0"/>
              </a:rPr>
              <a:t>dryv</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heavy_process</a:t>
            </a:r>
            <a:r>
              <a:rPr lang="en-US" sz="1640" b="1" dirty="0">
                <a:latin typeface="Courier New" panose="02070309020205020404" pitchFamily="49" charset="0"/>
                <a:cs typeface="Courier New" panose="02070309020205020404" pitchFamily="49" charset="0"/>
              </a:rPr>
              <a:t>&gt; ::: &lt;</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a:p>
            <a:pPr marL="0" indent="0">
              <a:buNone/>
            </a:pPr>
            <a:endParaRPr lang="en-US" sz="1640"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17467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29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Real Application </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 (if time permits else offline)</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--load</a:t>
            </a:r>
            <a:r>
              <a:rPr lang="en-US" dirty="0"/>
              <a:t>: To avoid overloading systems, look at the load before starting another job.</a:t>
            </a:r>
            <a:br>
              <a:rPr lang="en-US" dirty="0"/>
            </a:br>
            <a:r>
              <a:rPr lang="en-US" sz="1640" b="1" dirty="0">
                <a:latin typeface="Courier New" panose="02070309020205020404" pitchFamily="49" charset="0"/>
                <a:cs typeface="Courier New" panose="02070309020205020404" pitchFamily="49" charset="0"/>
              </a:rPr>
              <a:t>parallel --load 100% echo ::: “Load less than 1 job per CPU”</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noswap</a:t>
            </a:r>
            <a:r>
              <a:rPr lang="en-US" dirty="0"/>
              <a:t>: Check if the system is swapping and run only when not.</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noswap</a:t>
            </a:r>
            <a:r>
              <a:rPr lang="en-US" sz="1640" b="1" dirty="0">
                <a:latin typeface="Courier New" panose="02070309020205020404" pitchFamily="49" charset="0"/>
                <a:cs typeface="Courier New" panose="02070309020205020404" pitchFamily="49" charset="0"/>
              </a:rPr>
              <a:t> echo ::: “System is not swapping now”</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memfree</a:t>
            </a:r>
            <a:r>
              <a:rPr lang="en-US" dirty="0"/>
              <a:t>: Run only when enough memory is free.</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memfree</a:t>
            </a:r>
            <a:r>
              <a:rPr lang="en-US" sz="1640" b="1" dirty="0">
                <a:latin typeface="Courier New" panose="02070309020205020404" pitchFamily="49" charset="0"/>
                <a:cs typeface="Courier New" panose="02070309020205020404" pitchFamily="49" charset="0"/>
              </a:rPr>
              <a:t> 1G --retries 5 echo ::: “1G is free now.”</a:t>
            </a:r>
            <a:br>
              <a:rPr lang="en-US" sz="1640" b="1" dirty="0">
                <a:latin typeface="Courier New" panose="02070309020205020404" pitchFamily="49" charset="0"/>
                <a:cs typeface="Courier New" panose="02070309020205020404" pitchFamily="49" charset="0"/>
              </a:rPr>
            </a:br>
            <a:r>
              <a:rPr lang="en-US" dirty="0"/>
              <a:t>note: max memory is the “available” on the </a:t>
            </a:r>
            <a:r>
              <a:rPr lang="en-US" b="1" dirty="0">
                <a:latin typeface="Courier New" panose="02070309020205020404" pitchFamily="49" charset="0"/>
                <a:cs typeface="Courier New" panose="02070309020205020404" pitchFamily="49" charset="0"/>
              </a:rPr>
              <a:t>free</a:t>
            </a:r>
            <a:r>
              <a:rPr lang="en-US" dirty="0"/>
              <a:t> command</a:t>
            </a:r>
          </a:p>
          <a:p>
            <a:r>
              <a:rPr lang="en-US" sz="1640" b="1" dirty="0">
                <a:latin typeface="Courier New"/>
                <a:ea typeface="Courier New"/>
                <a:cs typeface="Courier New"/>
                <a:sym typeface="Courier New"/>
              </a:rPr>
              <a:t>--delay &lt;</a:t>
            </a:r>
            <a:r>
              <a:rPr lang="en-US" sz="1640" b="1" dirty="0" err="1">
                <a:latin typeface="Courier New"/>
                <a:ea typeface="Courier New"/>
                <a:cs typeface="Courier New"/>
                <a:sym typeface="Courier New"/>
              </a:rPr>
              <a:t>x.y</a:t>
            </a:r>
            <a:r>
              <a:rPr lang="en-US" sz="1640" b="1" dirty="0">
                <a:latin typeface="Courier New"/>
                <a:ea typeface="Courier New"/>
                <a:cs typeface="Courier New"/>
                <a:sym typeface="Courier New"/>
              </a:rPr>
              <a:t>&gt;</a:t>
            </a:r>
            <a:r>
              <a:rPr lang="en-US" sz="2400" dirty="0"/>
              <a:t> adds </a:t>
            </a:r>
            <a:r>
              <a:rPr lang="en-US" sz="2400" dirty="0" err="1"/>
              <a:t>x.y</a:t>
            </a:r>
            <a:r>
              <a:rPr lang="en-US" sz="2400" dirty="0"/>
              <a:t> sec delay in dispatching tasks to prevent overwhelming the system</a:t>
            </a:r>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3234956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fontScale="90000"/>
          </a:bodyPr>
          <a:lstStyle/>
          <a:p>
            <a:pPr algn="ctr"/>
            <a:r>
              <a:rPr lang="en-US" dirty="0">
                <a:latin typeface="National Park " pitchFamily="2" charset="77"/>
              </a:rPr>
              <a:t>Combine Data and GNU Parallel in One Script</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With the </a:t>
            </a:r>
            <a:r>
              <a:rPr lang="en-US" sz="1640" b="1" dirty="0">
                <a:latin typeface="Courier New" panose="02070309020205020404" pitchFamily="49" charset="0"/>
                <a:cs typeface="Courier New" panose="02070309020205020404" pitchFamily="49" charset="0"/>
              </a:rPr>
              <a:t>--shebang </a:t>
            </a:r>
            <a:r>
              <a:rPr lang="en-US" dirty="0"/>
              <a:t>flag like so:</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 -r echo</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data_item1</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data_item2</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data_item3</a:t>
            </a:r>
          </a:p>
          <a:p>
            <a:r>
              <a:rPr lang="en-US" dirty="0"/>
              <a:t>Parallelize existing scripts with </a:t>
            </a:r>
            <a:r>
              <a:rPr lang="en-US" sz="1640" b="1" dirty="0">
                <a:latin typeface="Courier New" panose="02070309020205020404" pitchFamily="49" charset="0"/>
                <a:cs typeface="Courier New" panose="02070309020205020404" pitchFamily="49" charset="0"/>
              </a:rPr>
              <a:t>--shebang-wrap</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--shebang-wrap /bin/bash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echo “Arguments $@”</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err="1">
                <a:latin typeface="Courier New" panose="02070309020205020404" pitchFamily="49" charset="0"/>
                <a:cs typeface="Courier New" panose="02070309020205020404" pitchFamily="49" charset="0"/>
              </a:rPr>
              <a:t>chmod</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u+x</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parbash.sh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parbash.sh</a:t>
            </a:r>
            <a:r>
              <a:rPr lang="en-US" sz="1640" b="1" dirty="0">
                <a:latin typeface="Courier New" panose="02070309020205020404" pitchFamily="49" charset="0"/>
                <a:cs typeface="Courier New" panose="02070309020205020404" pitchFamily="49" charset="0"/>
              </a:rPr>
              <a:t> 1 2 3</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1968320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32</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General Syntax:</a:t>
            </a:r>
            <a:br>
              <a:rPr lang="en-US" dirty="0"/>
            </a:br>
            <a:r>
              <a:rPr lang="en-US" sz="1640" b="1" dirty="0">
                <a:latin typeface="Courier New" panose="02070309020205020404" pitchFamily="49" charset="0"/>
                <a:cs typeface="Courier New" panose="02070309020205020404" pitchFamily="49" charset="0"/>
              </a:rPr>
              <a:t>parallel -S server1,server2 commands flags ::: </a:t>
            </a:r>
            <a:r>
              <a:rPr lang="en-US" sz="1640" b="1" dirty="0" err="1">
                <a:latin typeface="Courier New" panose="02070309020205020404" pitchFamily="49" charset="0"/>
                <a:cs typeface="Courier New" panose="02070309020205020404" pitchFamily="49" charset="0"/>
              </a:rPr>
              <a:t>args</a:t>
            </a:r>
            <a:endParaRPr lang="en-US" sz="1640" b="1" dirty="0">
              <a:latin typeface="Courier New" panose="02070309020205020404" pitchFamily="49" charset="0"/>
              <a:cs typeface="Courier New" panose="02070309020205020404" pitchFamily="49" charset="0"/>
            </a:endParaRPr>
          </a:p>
          <a:p>
            <a:pPr>
              <a:spcBef>
                <a:spcPts val="1200"/>
              </a:spcBef>
            </a:pPr>
            <a:r>
              <a:rPr lang="en-US" dirty="0"/>
              <a:t>Example:</a:t>
            </a:r>
            <a:br>
              <a:rPr lang="en-US" dirty="0"/>
            </a:br>
            <a:r>
              <a:rPr lang="en-US" sz="1640" b="1" dirty="0">
                <a:latin typeface="Courier New" panose="02070309020205020404" pitchFamily="49" charset="0"/>
                <a:cs typeface="Courier New" panose="02070309020205020404" pitchFamily="49" charset="0"/>
              </a:rPr>
              <a:t>parallel -S u@vm1.org,u@vm2.org "hostname; echo {}" ::: foo bar</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sshloginfile</a:t>
            </a:r>
            <a:r>
              <a:rPr lang="en-US" sz="1640" b="1" dirty="0">
                <a:latin typeface="Courier New" panose="02070309020205020404" pitchFamily="49" charset="0"/>
                <a:cs typeface="Courier New" panose="02070309020205020404" pitchFamily="49" charset="0"/>
              </a:rPr>
              <a:t> </a:t>
            </a:r>
            <a:r>
              <a:rPr lang="en-US" dirty="0"/>
              <a:t>flag allows to read the remote </a:t>
            </a:r>
            <a:r>
              <a:rPr lang="en-US" dirty="0" err="1"/>
              <a:t>ssh</a:t>
            </a:r>
            <a:r>
              <a:rPr lang="en-US" dirty="0"/>
              <a:t> config from a file, </a:t>
            </a:r>
            <a:r>
              <a:rPr lang="en-US" sz="1640" b="1" dirty="0" err="1">
                <a:latin typeface="Courier New" panose="02070309020205020404" pitchFamily="49" charset="0"/>
                <a:cs typeface="Courier New" panose="02070309020205020404" pitchFamily="49" charset="0"/>
              </a:rPr>
              <a:t>eg.</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ssh</a:t>
            </a:r>
            <a:r>
              <a:rPr lang="en-US" sz="1640" b="1" dirty="0">
                <a:latin typeface="Courier New" panose="02070309020205020404" pitchFamily="49" charset="0"/>
                <a:cs typeface="Courier New" panose="02070309020205020404" pitchFamily="49" charset="0"/>
              </a:rPr>
              <a:t>/config</a:t>
            </a:r>
          </a:p>
          <a:p>
            <a:pPr>
              <a:spcBef>
                <a:spcPts val="1200"/>
              </a:spcBef>
              <a:spcAft>
                <a:spcPts val="1200"/>
              </a:spcAft>
            </a:pPr>
            <a:r>
              <a:rPr lang="en-US" dirty="0"/>
              <a:t>Remote </a:t>
            </a:r>
            <a:r>
              <a:rPr lang="en-US" dirty="0" err="1"/>
              <a:t>ssh</a:t>
            </a:r>
            <a:r>
              <a:rPr lang="en-US" dirty="0"/>
              <a:t> hosts may be divided into groups and jobs may be selectively run on them:</a:t>
            </a:r>
            <a:br>
              <a:rPr lang="en-US" sz="1100" dirty="0">
                <a:solidFill>
                  <a:schemeClr val="dk1"/>
                </a:solidFill>
              </a:rPr>
            </a:br>
            <a:r>
              <a:rPr lang="en-US" sz="1640" b="1" dirty="0">
                <a:solidFill>
                  <a:schemeClr val="dk1"/>
                </a:solidFill>
                <a:latin typeface="Courier New" panose="02070309020205020404" pitchFamily="49" charset="0"/>
                <a:cs typeface="Courier New" panose="02070309020205020404" pitchFamily="49" charset="0"/>
              </a:rPr>
              <a:t>parallel --</a:t>
            </a:r>
            <a:r>
              <a:rPr lang="en-US" sz="1640" b="1" dirty="0" err="1">
                <a:solidFill>
                  <a:schemeClr val="dk1"/>
                </a:solidFill>
                <a:latin typeface="Courier New" panose="02070309020205020404" pitchFamily="49" charset="0"/>
                <a:cs typeface="Courier New" panose="02070309020205020404" pitchFamily="49" charset="0"/>
              </a:rPr>
              <a:t>hostgroup</a:t>
            </a:r>
            <a:r>
              <a:rPr lang="en-US" sz="1640" b="1" dirty="0">
                <a:solidFill>
                  <a:schemeClr val="dk1"/>
                </a:solidFill>
                <a:latin typeface="Courier New" panose="02070309020205020404" pitchFamily="49" charset="0"/>
                <a:cs typeface="Courier New" panose="02070309020205020404" pitchFamily="49" charset="0"/>
              </a:rPr>
              <a:t> -S @grp1/$server1 -S @grp2/$server2 \</a:t>
            </a:r>
            <a:br>
              <a:rPr lang="en-US" sz="1640" b="1" dirty="0">
                <a:solidFill>
                  <a:schemeClr val="dk1"/>
                </a:solidFill>
                <a:latin typeface="Courier New" panose="02070309020205020404" pitchFamily="49" charset="0"/>
                <a:cs typeface="Courier New" panose="02070309020205020404" pitchFamily="49" charset="0"/>
              </a:rPr>
            </a:br>
            <a:r>
              <a:rPr lang="en-US" sz="1640" b="1" dirty="0">
                <a:solidFill>
                  <a:schemeClr val="dk1"/>
                </a:solidFill>
                <a:latin typeface="Courier New" panose="02070309020205020404" pitchFamily="49" charset="0"/>
                <a:cs typeface="Courier New" panose="02070309020205020404" pitchFamily="49" charset="0"/>
              </a:rPr>
              <a:t> echo {} ::: run_on_grp1@grp1 run_on_grp2@grp2</a:t>
            </a:r>
          </a:p>
        </p:txBody>
      </p:sp>
    </p:spTree>
    <p:extLst>
      <p:ext uri="{BB962C8B-B14F-4D97-AF65-F5344CB8AC3E}">
        <p14:creationId xmlns:p14="http://schemas.microsoft.com/office/powerpoint/2010/main" val="1299157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GNU parallel can 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a:t>
            </a:r>
            <a:r>
              <a:rPr lang="en-US" dirty="0"/>
              <a:t>to transfer files. Uses </a:t>
            </a:r>
            <a:r>
              <a:rPr lang="en-US" sz="1800" b="1" dirty="0" err="1">
                <a:latin typeface="Courier New" panose="02070309020205020404" pitchFamily="49" charset="0"/>
                <a:cs typeface="Courier New" panose="02070309020205020404" pitchFamily="49" charset="0"/>
              </a:rPr>
              <a:t>rsync</a:t>
            </a:r>
            <a:r>
              <a:rPr lang="en-US" dirty="0"/>
              <a:t> to do transfer</a:t>
            </a:r>
          </a:p>
          <a:p>
            <a:r>
              <a:rPr lang="en-US" sz="1800" b="1" dirty="0">
                <a:latin typeface="Courier New" panose="02070309020205020404" pitchFamily="49" charset="0"/>
                <a:cs typeface="Courier New" panose="02070309020205020404" pitchFamily="49" charset="0"/>
              </a:rPr>
              <a:t>--return </a:t>
            </a:r>
            <a:r>
              <a:rPr lang="en-US" dirty="0"/>
              <a:t>to return files from remote via </a:t>
            </a:r>
            <a:r>
              <a:rPr lang="en-US" sz="1800" b="1" dirty="0" err="1">
                <a:latin typeface="Courier New" panose="02070309020205020404" pitchFamily="49" charset="0"/>
                <a:cs typeface="Courier New" panose="02070309020205020404" pitchFamily="49" charset="0"/>
              </a:rPr>
              <a:t>rsync</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a:t>
            </a:r>
            <a:r>
              <a:rPr lang="en-US" sz="1800" b="1" dirty="0" err="1">
                <a:latin typeface="Courier New" panose="02070309020205020404" pitchFamily="49" charset="0"/>
                <a:cs typeface="Courier New" panose="02070309020205020404" pitchFamily="49" charset="0"/>
              </a:rPr>
              <a:t>remote_server</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cat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$remote_server1 --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--return {}.out cat {} “&gt;” {}.out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trc</a:t>
            </a:r>
            <a:r>
              <a:rPr lang="en-US" sz="1640" b="1" dirty="0">
                <a:latin typeface="Courier New" panose="02070309020205020404" pitchFamily="49" charset="0"/>
                <a:cs typeface="Courier New" panose="02070309020205020404" pitchFamily="49" charset="0"/>
              </a:rPr>
              <a:t> </a:t>
            </a:r>
            <a:r>
              <a:rPr lang="en-US" dirty="0"/>
              <a:t>to combine the three options (</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transferfile</a:t>
            </a:r>
            <a:r>
              <a:rPr lang="en-US" sz="1640" b="1" dirty="0">
                <a:latin typeface="Courier New" panose="02070309020205020404" pitchFamily="49" charset="0"/>
                <a:cs typeface="Courier New" panose="02070309020205020404" pitchFamily="49" charset="0"/>
              </a:rPr>
              <a:t>, --return, and --cleanup</a:t>
            </a:r>
            <a:r>
              <a:rPr lang="en-US" dirty="0"/>
              <a:t>)</a:t>
            </a:r>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33</a:t>
            </a:fld>
            <a:endParaRPr lang="en-US"/>
          </a:p>
        </p:txBody>
      </p:sp>
    </p:spTree>
    <p:extLst>
      <p:ext uri="{BB962C8B-B14F-4D97-AF65-F5344CB8AC3E}">
        <p14:creationId xmlns:p14="http://schemas.microsoft.com/office/powerpoint/2010/main" val="1274291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parallel -k -S rage1,rage4,rage7,rage8,rage9,rage10,rage11,rage12 ${</a:t>
            </a:r>
            <a:r>
              <a:rPr lang="en-US" sz="1640" b="1" dirty="0" err="1">
                <a:latin typeface="Courier New" panose="02070309020205020404" pitchFamily="49" charset="0"/>
                <a:cs typeface="Courier New" panose="02070309020205020404" pitchFamily="49" charset="0"/>
              </a:rPr>
              <a:t>scan_cmd</a:t>
            </a:r>
            <a:r>
              <a:rPr lang="en-US" sz="1640" b="1" dirty="0">
                <a:latin typeface="Courier New" panose="02070309020205020404" pitchFamily="49" charset="0"/>
                <a:cs typeface="Courier New" panose="02070309020205020404" pitchFamily="49" charset="0"/>
              </a:rPr>
              <a:t>} :::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scan_path</a:t>
            </a:r>
            <a:r>
              <a:rPr lang="en-US" sz="1640" b="1" dirty="0">
                <a:latin typeface="Courier New" panose="02070309020205020404" pitchFamily="49" charset="0"/>
                <a:cs typeface="Courier New" panose="02070309020205020404" pitchFamily="49" charset="0"/>
              </a:rPr>
              <a:t>}/{44..51}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scanperf.8proc.8node.out</a:t>
            </a:r>
          </a:p>
          <a:p>
            <a:pPr marL="0" indent="0">
              <a:buNone/>
            </a:pPr>
            <a:endParaRPr lang="en-US" sz="164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parallel -S rage4 --jobs 30 '</a:t>
            </a:r>
            <a:r>
              <a:rPr lang="en-US" sz="1640" b="1" dirty="0" err="1">
                <a:latin typeface="Courier New" panose="02070309020205020404" pitchFamily="49" charset="0"/>
                <a:cs typeface="Courier New" panose="02070309020205020404" pitchFamily="49" charset="0"/>
              </a:rPr>
              <a:t>nats</a:t>
            </a:r>
            <a:r>
              <a:rPr lang="en-US" sz="1640" b="1" dirty="0">
                <a:latin typeface="Courier New" panose="02070309020205020404" pitchFamily="49" charset="0"/>
                <a:cs typeface="Courier New" panose="02070309020205020404" pitchFamily="49" charset="0"/>
              </a:rPr>
              <a:t> -s rage2:4222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pub </a:t>
            </a:r>
            <a:r>
              <a:rPr lang="en-US" sz="1640" b="1" dirty="0" err="1">
                <a:latin typeface="Courier New" panose="02070309020205020404" pitchFamily="49" charset="0"/>
                <a:cs typeface="Courier New" panose="02070309020205020404" pitchFamily="49" charset="0"/>
              </a:rPr>
              <a:t>migration.files.request</a:t>
            </a:r>
            <a:r>
              <a:rPr lang="en-US" sz="1640" b="1" dirty="0">
                <a:latin typeface="Courier New" panose="02070309020205020404" pitchFamily="49" charset="0"/>
                <a:cs typeface="Courier New" panose="02070309020205020404" pitchFamily="49" charset="0"/>
              </a:rPr>
              <a:t> --count 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"{\"path\":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migagenttests</a:t>
            </a:r>
            <a:r>
              <a:rPr lang="en-US" sz="1640" b="1" dirty="0">
                <a:latin typeface="Courier New" panose="02070309020205020404" pitchFamily="49" charset="0"/>
                <a:cs typeface="Courier New" panose="02070309020205020404" pitchFamily="49" charset="0"/>
              </a:rPr>
              <a:t>/{1}/file.{2}\"}”’\ :::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270640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r>
              <a:rPr lang="en-US" sz="1640" b="1" dirty="0">
                <a:latin typeface="Courier New" panose="02070309020205020404" pitchFamily="49" charset="0"/>
                <a:cs typeface="Courier New" panose="02070309020205020404" pitchFamily="49" charset="0"/>
              </a:rPr>
              <a:t>parallel -S rage4 --jobs 30 "touch -d '-1 week’\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/{1}/file.{2}" ::: {0..63} ::: {1..3000}</a:t>
            </a:r>
          </a:p>
          <a:p>
            <a:pPr marL="0" indent="0">
              <a:buNone/>
            </a:pPr>
            <a:endParaRPr lang="en-US" dirty="0"/>
          </a:p>
          <a:p>
            <a:r>
              <a:rPr lang="en-US" sz="1640" b="1" dirty="0">
                <a:latin typeface="Courier New" panose="02070309020205020404" pitchFamily="49" charset="0"/>
                <a:cs typeface="Courier New" panose="02070309020205020404" pitchFamily="49" charset="0"/>
              </a:rPr>
              <a:t>parallel -k -S \ rage1,rage2,rage4,rage5,rage6,rage7,rage8,rage9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/scripts/</a:t>
            </a:r>
            <a:r>
              <a:rPr lang="en-US" sz="1640" b="1" dirty="0" err="1">
                <a:latin typeface="Courier New" panose="02070309020205020404" pitchFamily="49" charset="0"/>
                <a:cs typeface="Courier New" panose="02070309020205020404" pitchFamily="49" charset="0"/>
              </a:rPr>
              <a:t>measure_lfsfind.sh</a:t>
            </a:r>
            <a:r>
              <a:rPr lang="en-US" sz="1640" b="1" dirty="0">
                <a:latin typeface="Courier New" panose="02070309020205020404" pitchFamily="49" charset="0"/>
                <a:cs typeface="Courier New" panose="02070309020205020404" pitchFamily="49" charset="0"/>
              </a:rPr>
              <a:t> :::\ {28..35}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lfsfindperf.8proc.8node.out</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3721040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6030C-8C09-78B5-A4A1-A927DE33DB91}"/>
              </a:ext>
            </a:extLst>
          </p:cNvPr>
          <p:cNvSpPr>
            <a:spLocks noGrp="1"/>
          </p:cNvSpPr>
          <p:nvPr>
            <p:ph type="sldNum" sz="quarter" idx="12"/>
          </p:nvPr>
        </p:nvSpPr>
        <p:spPr/>
        <p:txBody>
          <a:bodyPr/>
          <a:lstStyle/>
          <a:p>
            <a:fld id="{4E3AEE2C-3A74-8643-B4A2-442777B583A3}" type="slidenum">
              <a:rPr lang="en-US" smtClean="0"/>
              <a:t>36</a:t>
            </a:fld>
            <a:endParaRPr lang="en-US"/>
          </a:p>
        </p:txBody>
      </p:sp>
      <p:pic>
        <p:nvPicPr>
          <p:cNvPr id="5" name="Picture 4">
            <a:extLst>
              <a:ext uri="{FF2B5EF4-FFF2-40B4-BE49-F238E27FC236}">
                <a16:creationId xmlns:a16="http://schemas.microsoft.com/office/drawing/2014/main" id="{853B73C5-E45D-78AF-6768-8E5FBC43EC40}"/>
              </a:ext>
            </a:extLst>
          </p:cNvPr>
          <p:cNvPicPr>
            <a:picLocks noChangeAspect="1"/>
          </p:cNvPicPr>
          <p:nvPr/>
        </p:nvPicPr>
        <p:blipFill>
          <a:blip r:embed="rId3"/>
          <a:stretch>
            <a:fillRect/>
          </a:stretch>
        </p:blipFill>
        <p:spPr>
          <a:xfrm>
            <a:off x="685800" y="1100720"/>
            <a:ext cx="7772400" cy="2942060"/>
          </a:xfrm>
          <a:prstGeom prst="rect">
            <a:avLst/>
          </a:prstGeom>
        </p:spPr>
      </p:pic>
      <p:sp>
        <p:nvSpPr>
          <p:cNvPr id="2" name="TextBox 1">
            <a:extLst>
              <a:ext uri="{FF2B5EF4-FFF2-40B4-BE49-F238E27FC236}">
                <a16:creationId xmlns:a16="http://schemas.microsoft.com/office/drawing/2014/main" id="{07CA7964-E028-E856-22D8-7D138A85CF2C}"/>
              </a:ext>
            </a:extLst>
          </p:cNvPr>
          <p:cNvSpPr txBox="1"/>
          <p:nvPr/>
        </p:nvSpPr>
        <p:spPr>
          <a:xfrm>
            <a:off x="2617839" y="3473245"/>
            <a:ext cx="3669594" cy="369332"/>
          </a:xfrm>
          <a:prstGeom prst="rect">
            <a:avLst/>
          </a:prstGeom>
          <a:noFill/>
        </p:spPr>
        <p:txBody>
          <a:bodyPr wrap="none" rtlCol="0">
            <a:spAutoFit/>
          </a:bodyPr>
          <a:lstStyle/>
          <a:p>
            <a:r>
              <a:rPr lang="en-US" dirty="0"/>
              <a:t>To be presented at PDSW’23 at SC’23</a:t>
            </a:r>
          </a:p>
        </p:txBody>
      </p:sp>
    </p:spTree>
    <p:extLst>
      <p:ext uri="{BB962C8B-B14F-4D97-AF65-F5344CB8AC3E}">
        <p14:creationId xmlns:p14="http://schemas.microsoft.com/office/powerpoint/2010/main" val="3830072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The Pipe Mode to Process Large Data I</a:t>
            </a: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When data is send over a Linux pipe to parallel command, it is treated as </a:t>
            </a:r>
            <a:r>
              <a:rPr lang="en-US" b="1" dirty="0"/>
              <a:t>arguments</a:t>
            </a:r>
            <a:r>
              <a:rPr lang="en-US" dirty="0"/>
              <a:t> for command to run:</a:t>
            </a:r>
            <a:br>
              <a:rPr lang="en-US"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echo</a:t>
            </a:r>
          </a:p>
          <a:p>
            <a:r>
              <a:rPr lang="en-US" dirty="0"/>
              <a:t>In the pipe mode, the data is delivered to the parallel command as </a:t>
            </a:r>
            <a:r>
              <a:rPr lang="en-US" b="1" dirty="0"/>
              <a:t>stdin:</a:t>
            </a:r>
            <a:br>
              <a:rPr lang="en-US" b="1"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--pipe </a:t>
            </a:r>
            <a:r>
              <a:rPr lang="en-US" sz="1640" b="1" dirty="0" err="1">
                <a:latin typeface="Courier New" panose="02070309020205020404" pitchFamily="49" charset="0"/>
                <a:cs typeface="Courier New" panose="02070309020205020404" pitchFamily="49" charset="0"/>
              </a:rPr>
              <a:t>wc</a:t>
            </a:r>
            <a:r>
              <a:rPr lang="en-US" sz="1640" b="1" dirty="0">
                <a:latin typeface="Courier New" panose="02070309020205020404" pitchFamily="49" charset="0"/>
                <a:cs typeface="Courier New" panose="02070309020205020404" pitchFamily="49" charset="0"/>
              </a:rPr>
              <a:t> -l</a:t>
            </a:r>
          </a:p>
          <a:p>
            <a:r>
              <a:rPr lang="en-US" dirty="0"/>
              <a:t>The “--pipe” input may be controlled for block-size / number of lines and number of jobs:</a:t>
            </a:r>
            <a:br>
              <a:rPr lang="en-US" dirty="0"/>
            </a:br>
            <a:r>
              <a:rPr lang="en-US" sz="1800" b="1" dirty="0">
                <a:latin typeface="Courier New" panose="02070309020205020404" pitchFamily="49" charset="0"/>
                <a:cs typeface="Courier New" panose="02070309020205020404" pitchFamily="49" charset="0"/>
              </a:rPr>
              <a:t>cat </a:t>
            </a:r>
            <a:r>
              <a:rPr lang="en-US" sz="1800" b="1" dirty="0" err="1">
                <a:latin typeface="Courier New" panose="02070309020205020404" pitchFamily="49" charset="0"/>
                <a:cs typeface="Courier New" panose="02070309020205020404" pitchFamily="49" charset="0"/>
              </a:rPr>
              <a:t>data.txt</a:t>
            </a:r>
            <a:r>
              <a:rPr lang="en-US" sz="1800" b="1" dirty="0">
                <a:latin typeface="Courier New" panose="02070309020205020404" pitchFamily="49" charset="0"/>
                <a:cs typeface="Courier New" panose="02070309020205020404" pitchFamily="49" charset="0"/>
              </a:rPr>
              <a:t>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parallel --pipe --block 2M -j4 --round-robin </a:t>
            </a:r>
            <a:r>
              <a:rPr lang="en-US" sz="1800" b="1" dirty="0" err="1">
                <a:latin typeface="Courier New" panose="02070309020205020404" pitchFamily="49" charset="0"/>
                <a:cs typeface="Courier New" panose="02070309020205020404" pitchFamily="49" charset="0"/>
              </a:rPr>
              <a:t>wc</a:t>
            </a:r>
            <a:r>
              <a:rPr lang="en-US" sz="1800" b="1" dirty="0">
                <a:latin typeface="Courier New" panose="02070309020205020404" pitchFamily="49" charset="0"/>
                <a:cs typeface="Courier New" panose="02070309020205020404" pitchFamily="49" charset="0"/>
              </a:rPr>
              <a:t> -l \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 -N &lt;num&gt; for lines</a:t>
            </a:r>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37</a:t>
            </a:fld>
            <a:endParaRPr lang="en-US"/>
          </a:p>
        </p:txBody>
      </p:sp>
    </p:spTree>
    <p:extLst>
      <p:ext uri="{BB962C8B-B14F-4D97-AF65-F5344CB8AC3E}">
        <p14:creationId xmlns:p14="http://schemas.microsoft.com/office/powerpoint/2010/main" val="1107554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EE2-8BD4-296D-0BE0-EBADBAFF23B3}"/>
              </a:ext>
            </a:extLst>
          </p:cNvPr>
          <p:cNvSpPr>
            <a:spLocks noGrp="1"/>
          </p:cNvSpPr>
          <p:nvPr>
            <p:ph type="title"/>
          </p:nvPr>
        </p:nvSpPr>
        <p:spPr/>
        <p:txBody>
          <a:bodyPr/>
          <a:lstStyle/>
          <a:p>
            <a:pPr algn="ctr"/>
            <a:r>
              <a:rPr lang="en-US" dirty="0">
                <a:latin typeface="National Park " pitchFamily="2" charset="77"/>
              </a:rPr>
              <a:t>The Pipe Mode to Process Large Data II [1]</a:t>
            </a:r>
          </a:p>
        </p:txBody>
      </p:sp>
      <p:sp>
        <p:nvSpPr>
          <p:cNvPr id="3" name="Content Placeholder 2">
            <a:extLst>
              <a:ext uri="{FF2B5EF4-FFF2-40B4-BE49-F238E27FC236}">
                <a16:creationId xmlns:a16="http://schemas.microsoft.com/office/drawing/2014/main" id="{D9EF6FCA-5470-DEED-7016-F6C08A6F7B00}"/>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a:t>
            </a:r>
            <a:r>
              <a:rPr lang="en-US" dirty="0"/>
              <a:t>may be used when using large data. Same as pipe but faster, has a few limitations [2]</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&lt;string&gt; </a:t>
            </a:r>
            <a:r>
              <a:rPr lang="en-US" dirty="0">
                <a:cs typeface="Courier New" panose="02070309020205020404" pitchFamily="49" charset="0"/>
              </a:rPr>
              <a:t>splits record at this string</a:t>
            </a:r>
          </a:p>
          <a:p>
            <a:r>
              <a:rPr lang="en-US" sz="1640" b="1" dirty="0">
                <a:latin typeface="Courier New" panose="02070309020205020404" pitchFamily="49" charset="0"/>
                <a:cs typeface="Courier New" panose="02070309020205020404" pitchFamily="49" charset="0"/>
              </a:rPr>
              <a:t>--line-buffer </a:t>
            </a:r>
            <a:r>
              <a:rPr lang="en-US" dirty="0">
                <a:cs typeface="Courier New" panose="02070309020205020404" pitchFamily="49" charset="0"/>
              </a:rPr>
              <a:t>may be used to buffer output by line</a:t>
            </a:r>
          </a:p>
          <a:p>
            <a:pPr marL="0" indent="0">
              <a:buNone/>
            </a:pPr>
            <a:r>
              <a:rPr lang="en-US" sz="1640" b="1" dirty="0">
                <a:latin typeface="Courier New" panose="02070309020205020404" pitchFamily="49" charset="0"/>
                <a:cs typeface="Courier New" panose="02070309020205020404" pitchFamily="49" charset="0"/>
              </a:rPr>
              <a:t>parallel -a &lt;</a:t>
            </a:r>
            <a:r>
              <a:rPr lang="en-US" sz="1640" b="1" dirty="0" err="1">
                <a:latin typeface="Courier New" panose="02070309020205020404" pitchFamily="49" charset="0"/>
                <a:cs typeface="Courier New" panose="02070309020205020404" pitchFamily="49" charset="0"/>
              </a:rPr>
              <a:t>file.json</a:t>
            </a:r>
            <a:r>
              <a:rPr lang="en-US" sz="1640" b="1" dirty="0">
                <a:latin typeface="Courier New" panose="02070309020205020404" pitchFamily="49" charset="0"/>
                <a:cs typeface="Courier New" panose="02070309020205020404" pitchFamily="49" charset="0"/>
              </a:rPr>
              <a:t>&gt; --</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--keep-order </a:t>
            </a:r>
          </a:p>
          <a:p>
            <a:pPr marL="0" indent="0">
              <a:buNone/>
            </a:pPr>
            <a:r>
              <a:rPr lang="en-US" sz="1640" b="1" dirty="0">
                <a:latin typeface="Courier New" panose="02070309020205020404" pitchFamily="49" charset="0"/>
                <a:cs typeface="Courier New" panose="02070309020205020404" pitchFamily="49" charset="0"/>
              </a:rPr>
              <a:t>       --line-buffer --block 100M --</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'}\n' "</a:t>
            </a:r>
            <a:r>
              <a:rPr lang="en-US" sz="1640" b="1" dirty="0" err="1">
                <a:latin typeface="Courier New" panose="02070309020205020404" pitchFamily="49" charset="0"/>
                <a:cs typeface="Courier New" panose="02070309020205020404" pitchFamily="49" charset="0"/>
              </a:rPr>
              <a:t>jq</a:t>
            </a:r>
            <a:r>
              <a:rPr lang="en-US" sz="1640" b="1" dirty="0">
                <a:latin typeface="Courier New" panose="02070309020205020404" pitchFamily="49" charset="0"/>
                <a:cs typeface="Courier New" panose="02070309020205020404" pitchFamily="49" charset="0"/>
              </a:rPr>
              <a:t> &lt;query&gt;"</a:t>
            </a:r>
          </a:p>
          <a:p>
            <a:pPr marL="0" indent="0">
              <a:buNone/>
            </a:pPr>
            <a:r>
              <a:rPr lang="en-US" dirty="0"/>
              <a:t>[1] </a:t>
            </a:r>
            <a:r>
              <a:rPr lang="en-US" dirty="0">
                <a:hlinkClick r:id="rId2"/>
              </a:rPr>
              <a:t>thenybble.de/posts/json-analysis/</a:t>
            </a:r>
            <a:br>
              <a:rPr lang="en-US" dirty="0"/>
            </a:br>
            <a:r>
              <a:rPr lang="en-US" dirty="0"/>
              <a:t>[2] </a:t>
            </a:r>
            <a:r>
              <a:rPr lang="en-US" dirty="0">
                <a:hlinkClick r:id="rId3"/>
              </a:rPr>
              <a:t>www.gnu.org/software/parallel/parallel_design.html#pipepart-vs-pipe</a:t>
            </a:r>
            <a:endParaRPr lang="en-US" dirty="0"/>
          </a:p>
          <a:p>
            <a:endParaRPr lang="en-US" dirty="0"/>
          </a:p>
        </p:txBody>
      </p:sp>
      <p:sp>
        <p:nvSpPr>
          <p:cNvPr id="4" name="Slide Number Placeholder 3">
            <a:extLst>
              <a:ext uri="{FF2B5EF4-FFF2-40B4-BE49-F238E27FC236}">
                <a16:creationId xmlns:a16="http://schemas.microsoft.com/office/drawing/2014/main" id="{8A67F9CE-6E67-4717-1561-BEC877EBF254}"/>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3201653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7578"/>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A SLURM Workload Manager Primer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a:bodyPr>
          <a:lstStyle/>
          <a:p>
            <a:r>
              <a:rPr lang="en-US" sz="1800" b="1" dirty="0" err="1">
                <a:latin typeface="Courier New" panose="02070309020205020404" pitchFamily="49" charset="0"/>
                <a:cs typeface="Courier New" panose="02070309020205020404" pitchFamily="49" charset="0"/>
              </a:rPr>
              <a:t>salloc</a:t>
            </a:r>
            <a:br>
              <a:rPr lang="en-US" dirty="0"/>
            </a:br>
            <a:r>
              <a:rPr lang="en-US" dirty="0"/>
              <a:t>Obtain a job allocation.</a:t>
            </a:r>
          </a:p>
          <a:p>
            <a:r>
              <a:rPr lang="en-US" sz="1800" b="1" dirty="0" err="1">
                <a:latin typeface="Courier New" panose="02070309020205020404" pitchFamily="49" charset="0"/>
                <a:cs typeface="Courier New" panose="02070309020205020404" pitchFamily="49" charset="0"/>
              </a:rPr>
              <a:t>sbatch</a:t>
            </a:r>
            <a:br>
              <a:rPr lang="en-US" dirty="0"/>
            </a:br>
            <a:r>
              <a:rPr lang="en-US" dirty="0"/>
              <a:t>Submit a batch script for later execution.</a:t>
            </a:r>
          </a:p>
          <a:p>
            <a:r>
              <a:rPr lang="en-US" sz="1800" b="1" dirty="0" err="1">
                <a:latin typeface="Courier New" panose="02070309020205020404" pitchFamily="49" charset="0"/>
                <a:cs typeface="Courier New" panose="02070309020205020404" pitchFamily="49" charset="0"/>
              </a:rPr>
              <a:t>srun</a:t>
            </a:r>
            <a:br>
              <a:rPr lang="en-US" dirty="0"/>
            </a:br>
            <a:r>
              <a:rPr lang="en-US" dirty="0"/>
              <a:t>Obtain a job allocation (as needed) and execute an application. Option we will use: --wait=0 means do not terminate other tasks if one finishes</a:t>
            </a:r>
          </a:p>
          <a:p>
            <a:r>
              <a:rPr lang="en-US" sz="1800" b="1" dirty="0" err="1">
                <a:latin typeface="Courier New" panose="02070309020205020404" pitchFamily="49" charset="0"/>
                <a:cs typeface="Courier New" panose="02070309020205020404" pitchFamily="49" charset="0"/>
              </a:rPr>
              <a:t>squeue</a:t>
            </a:r>
            <a:br>
              <a:rPr lang="en-US" dirty="0"/>
            </a:br>
            <a:r>
              <a:rPr lang="en-US" dirty="0"/>
              <a:t>View information about jobs.</a:t>
            </a:r>
          </a:p>
          <a:p>
            <a:r>
              <a:rPr lang="en-US" sz="1800" b="1" dirty="0" err="1">
                <a:latin typeface="Courier New" panose="02070309020205020404" pitchFamily="49" charset="0"/>
                <a:cs typeface="Courier New" panose="02070309020205020404" pitchFamily="49" charset="0"/>
              </a:rPr>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40</a:t>
            </a:fld>
            <a:endParaRPr lang="en-US"/>
          </a:p>
        </p:txBody>
      </p:sp>
    </p:spTree>
    <p:extLst>
      <p:ext uri="{BB962C8B-B14F-4D97-AF65-F5344CB8AC3E}">
        <p14:creationId xmlns:p14="http://schemas.microsoft.com/office/powerpoint/2010/main" val="54031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A SLURM Workload Manager Primer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dirty="0"/>
              <a:t>$SLURM_NTASKS</a:t>
            </a:r>
            <a:br>
              <a:rPr lang="en-US" dirty="0"/>
            </a:br>
            <a:r>
              <a:rPr lang="en-US" dirty="0"/>
              <a:t>Same as -n, –</a:t>
            </a:r>
            <a:r>
              <a:rPr lang="en-US" dirty="0" err="1"/>
              <a:t>ntasks</a:t>
            </a:r>
            <a:r>
              <a:rPr lang="en-US" dirty="0"/>
              <a:t>. The number of tasks.</a:t>
            </a:r>
          </a:p>
          <a:p>
            <a:pPr lvl="1"/>
            <a:r>
              <a:rPr lang="en-US" dirty="0"/>
              <a:t>$SLURM_CPUS_PER_TASK</a:t>
            </a:r>
            <a:br>
              <a:rPr lang="en-US" dirty="0"/>
            </a:br>
            <a:r>
              <a:rPr lang="en-US" dirty="0"/>
              <a:t>Number of CPUs per task.</a:t>
            </a:r>
          </a:p>
          <a:p>
            <a:pPr lvl="1"/>
            <a:r>
              <a:rPr lang="en-US" dirty="0"/>
              <a:t>$SLURM_NODEID</a:t>
            </a:r>
            <a:br>
              <a:rPr lang="en-US" dirty="0"/>
            </a:br>
            <a:r>
              <a:rPr lang="en-US" dirty="0"/>
              <a:t>The relative node id of the current node.</a:t>
            </a:r>
          </a:p>
          <a:p>
            <a:pPr lvl="1"/>
            <a:r>
              <a:rPr lang="en-US" dirty="0"/>
              <a:t>$SLURM_NNODES</a:t>
            </a:r>
            <a:br>
              <a:rPr lang="en-US" dirty="0"/>
            </a:br>
            <a:r>
              <a:rPr lang="en-US" dirty="0"/>
              <a:t>Total nodes allocated to current job.</a:t>
            </a:r>
          </a:p>
          <a:p>
            <a:pPr lvl="1"/>
            <a:r>
              <a:rPr lang="en-US" dirty="0"/>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263745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a:bodyPr>
          <a:lstStyle/>
          <a:p>
            <a:pPr marL="0" indent="0">
              <a:buNone/>
            </a:pPr>
            <a:r>
              <a:rPr lang="en-US" dirty="0" err="1"/>
              <a:t>srun</a:t>
            </a:r>
            <a:r>
              <a:rPr lang="en-US" dirty="0"/>
              <a:t>="</a:t>
            </a:r>
            <a:r>
              <a:rPr lang="en-US" dirty="0" err="1"/>
              <a:t>srun</a:t>
            </a:r>
            <a:r>
              <a:rPr lang="en-US" dirty="0"/>
              <a:t> --exclusive -N1 -n1 -c1"</a:t>
            </a:r>
          </a:p>
          <a:p>
            <a:pPr marL="0" indent="0">
              <a:buNone/>
            </a:pPr>
            <a:r>
              <a:rPr lang="en-US" dirty="0"/>
              <a:t>parallel -j $SLURM_NTASKS "$</a:t>
            </a:r>
            <a:r>
              <a:rPr lang="en-US" dirty="0" err="1"/>
              <a:t>srun</a:t>
            </a:r>
            <a:r>
              <a:rPr lang="en-US" dirty="0"/>
              <a:t> ./</a:t>
            </a:r>
            <a:r>
              <a:rPr lang="en-US" dirty="0" err="1"/>
              <a:t>runtask.sh</a:t>
            </a:r>
            <a:r>
              <a:rPr lang="en-US" dirty="0"/>
              <a:t> {1}" ::: {1..112}</a:t>
            </a:r>
          </a:p>
          <a:p>
            <a:pPr marL="0" indent="0">
              <a:buNone/>
            </a:pPr>
            <a:r>
              <a:rPr lang="en-US" dirty="0"/>
              <a:t>Vs</a:t>
            </a:r>
          </a:p>
          <a:p>
            <a:pPr marL="0" indent="0">
              <a:buNone/>
            </a:pPr>
            <a:r>
              <a:rPr lang="en-US" dirty="0" err="1"/>
              <a:t>srun</a:t>
            </a:r>
            <a:r>
              <a:rPr lang="en-US" dirty="0"/>
              <a:t> --</a:t>
            </a:r>
            <a:r>
              <a:rPr lang="en-US" dirty="0" err="1"/>
              <a:t>ntasks</a:t>
            </a:r>
            <a:r>
              <a:rPr lang="en-US" dirty="0"/>
              <a:t>-per-node=1 parallel -j $</a:t>
            </a:r>
            <a:r>
              <a:rPr lang="en-US" dirty="0" err="1"/>
              <a:t>cores_per_node</a:t>
            </a:r>
            <a:r>
              <a:rPr lang="en-US" dirty="0"/>
              <a:t> </a:t>
            </a:r>
            <a:r>
              <a:rPr lang="en-US" dirty="0" err="1"/>
              <a:t>app_invocation</a:t>
            </a:r>
            <a:endParaRPr lang="en-US" dirty="0"/>
          </a:p>
          <a:p>
            <a:pPr marL="0" indent="0">
              <a:buNone/>
            </a:pPr>
            <a:r>
              <a:rPr lang="en-US" dirty="0"/>
              <a:t>Consensus: </a:t>
            </a:r>
            <a:r>
              <a:rPr lang="en-US" dirty="0" err="1"/>
              <a:t>srun</a:t>
            </a:r>
            <a:r>
              <a:rPr lang="en-US" dirty="0"/>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93708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b="1"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43</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dirty="0"/>
              <a:t>#SBATCH --job-name=</a:t>
            </a:r>
            <a:r>
              <a:rPr lang="en-US" dirty="0" err="1"/>
              <a:t>htcjob</a:t>
            </a:r>
            <a:br>
              <a:rPr lang="en-US" dirty="0"/>
            </a:br>
            <a:r>
              <a:rPr lang="en-US" dirty="0"/>
              <a:t>#SBATCH ... # other </a:t>
            </a:r>
            <a:r>
              <a:rPr lang="en-US" dirty="0" err="1"/>
              <a:t>sbatch</a:t>
            </a:r>
            <a:r>
              <a:rPr lang="en-US" dirty="0"/>
              <a:t> options</a:t>
            </a:r>
          </a:p>
          <a:p>
            <a:pPr marL="0" indent="0">
              <a:buNone/>
            </a:pPr>
            <a:r>
              <a:rPr lang="en-US" dirty="0"/>
              <a:t>find </a:t>
            </a:r>
            <a:r>
              <a:rPr lang="en-US" dirty="0" err="1"/>
              <a:t>infiles</a:t>
            </a:r>
            <a:r>
              <a:rPr lang="en-US" dirty="0"/>
              <a:t>/*.txt | parallel --dry-run ./</a:t>
            </a:r>
            <a:r>
              <a:rPr lang="en-US" dirty="0" err="1"/>
              <a:t>process_data</a:t>
            </a:r>
            <a:r>
              <a:rPr lang="en-US" dirty="0"/>
              <a:t> {} &gt;</a:t>
            </a:r>
            <a:r>
              <a:rPr lang="en-US" dirty="0" err="1"/>
              <a:t>commands.txt</a:t>
            </a:r>
            <a:endParaRPr lang="en-US" dirty="0"/>
          </a:p>
          <a:p>
            <a:pPr marL="0" indent="0">
              <a:buNone/>
            </a:pPr>
            <a:r>
              <a:rPr lang="en-US" dirty="0"/>
              <a:t>parallel -j $SLURM_NTASKS &lt; </a:t>
            </a:r>
            <a:r>
              <a:rPr lang="en-US" dirty="0" err="1"/>
              <a:t>commands.txt</a:t>
            </a:r>
            <a:endParaRPr lang="en-US" dirty="0"/>
          </a:p>
          <a:p>
            <a:pPr marL="0" indent="0">
              <a:buNone/>
            </a:pPr>
            <a:endParaRPr lang="en-US" dirty="0"/>
          </a:p>
          <a:p>
            <a:pPr marL="0" indent="0">
              <a:buNone/>
            </a:pPr>
            <a:r>
              <a:rPr lang="en-US" dirty="0"/>
              <a:t>find </a:t>
            </a:r>
            <a:r>
              <a:rPr lang="en-US" dirty="0" err="1"/>
              <a:t>infiles</a:t>
            </a:r>
            <a:r>
              <a:rPr lang="en-US" dirty="0"/>
              <a:t>/*.txt | parallel --dry-run </a:t>
            </a:r>
            <a:r>
              <a:rPr lang="en-US" dirty="0" err="1"/>
              <a:t>Rscript</a:t>
            </a:r>
            <a:r>
              <a:rPr lang="en-US" dirty="0"/>
              <a:t> </a:t>
            </a:r>
            <a:r>
              <a:rPr lang="en-US" dirty="0" err="1"/>
              <a:t>R_array_test.R</a:t>
            </a:r>
            <a:r>
              <a:rPr lang="en-US" dirty="0"/>
              <a:t> {} &gt;</a:t>
            </a:r>
            <a:r>
              <a:rPr lang="en-US" dirty="0" err="1"/>
              <a:t>commands.txt</a:t>
            </a:r>
            <a:endParaRPr lang="en-US" dirty="0"/>
          </a:p>
          <a:p>
            <a:pPr marL="0" indent="0">
              <a:buNone/>
            </a:pPr>
            <a:r>
              <a:rPr lang="en-US" dirty="0"/>
              <a:t>parallel -j $SLURM_NTASKS &lt; </a:t>
            </a:r>
            <a:r>
              <a:rPr lang="en-US" dirty="0" err="1"/>
              <a:t>commands.txt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1932563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49" y="1369219"/>
            <a:ext cx="8301499" cy="326350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-J </a:t>
            </a:r>
            <a:r>
              <a:rPr lang="en-US" dirty="0" err="1">
                <a:latin typeface="Courier New" panose="02070309020205020404" pitchFamily="49" charset="0"/>
                <a:cs typeface="Courier New" panose="02070309020205020404" pitchFamily="49" charset="0"/>
              </a:rPr>
              <a:t>multinode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-o %x-%</a:t>
            </a:r>
            <a:r>
              <a:rPr lang="en-US" dirty="0" err="1">
                <a:latin typeface="Courier New" panose="02070309020205020404" pitchFamily="49" charset="0"/>
                <a:cs typeface="Courier New" panose="02070309020205020404" pitchFamily="49" charset="0"/>
              </a:rPr>
              <a:t>j.out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-e %x-%</a:t>
            </a:r>
            <a:r>
              <a:rPr lang="en-US" dirty="0" err="1">
                <a:latin typeface="Courier New" panose="02070309020205020404" pitchFamily="49" charset="0"/>
                <a:cs typeface="Courier New" panose="02070309020205020404" pitchFamily="49" charset="0"/>
              </a:rPr>
              <a:t>j.err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-t 0:20:00</a:t>
            </a:r>
          </a:p>
          <a:p>
            <a:pPr marL="0" indent="0">
              <a:buNone/>
            </a:pPr>
            <a:r>
              <a:rPr lang="en-US" dirty="0">
                <a:latin typeface="Courier New" panose="02070309020205020404" pitchFamily="49" charset="0"/>
                <a:cs typeface="Courier New" panose="02070309020205020404" pitchFamily="49" charset="0"/>
              </a:rPr>
              <a:t>#SBATCH -p batch</a:t>
            </a:r>
          </a:p>
          <a:p>
            <a:pPr marL="0" indent="0">
              <a:buNone/>
            </a:pPr>
            <a:r>
              <a:rPr lang="en-US" dirty="0">
                <a:latin typeface="Courier New" panose="02070309020205020404" pitchFamily="49" charset="0"/>
                <a:cs typeface="Courier New" panose="02070309020205020404" pitchFamily="49" charset="0"/>
              </a:rPr>
              <a:t>#SBATCH -N 4</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--no-kill --</a:t>
            </a:r>
            <a:r>
              <a:rPr lang="en-US" b="1" dirty="0" err="1">
                <a:latin typeface="Courier New" panose="02070309020205020404" pitchFamily="49" charset="0"/>
                <a:cs typeface="Courier New" panose="02070309020205020404" pitchFamily="49" charset="0"/>
              </a:rPr>
              <a:t>ntasks</a:t>
            </a:r>
            <a:r>
              <a:rPr lang="en-US" b="1" dirty="0">
                <a:latin typeface="Courier New" panose="02070309020205020404" pitchFamily="49" charset="0"/>
                <a:cs typeface="Courier New" panose="02070309020205020404" pitchFamily="49" charset="0"/>
              </a:rPr>
              <a:t>-per-node=1 --wait=0 </a:t>
            </a:r>
            <a:r>
              <a:rPr lang="en-US" b="1" dirty="0" err="1">
                <a:latin typeface="Courier New" panose="02070309020205020404" pitchFamily="49" charset="0"/>
                <a:cs typeface="Courier New" panose="02070309020205020404" pitchFamily="49" charset="0"/>
              </a:rPr>
              <a:t>driver.sh</a:t>
            </a:r>
            <a:r>
              <a:rPr lang="en-US" b="1" dirty="0">
                <a:latin typeface="Courier New" panose="02070309020205020404" pitchFamily="49" charset="0"/>
                <a:cs typeface="Courier New" panose="02070309020205020404" pitchFamily="49" charset="0"/>
              </a:rPr>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1067091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a:latin typeface="National Park " pitchFamily="2" charset="77"/>
              </a:rPr>
              <a:t>Driver and Payload codes</a:t>
            </a:r>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46</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7904728"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 Deliver tasks depending on the </a:t>
            </a:r>
            <a:r>
              <a:rPr lang="en-US" dirty="0" err="1">
                <a:latin typeface="Courier New" panose="02070309020205020404" pitchFamily="49" charset="0"/>
                <a:cs typeface="Courier New" panose="02070309020205020404" pitchFamily="49" charset="0"/>
              </a:rPr>
              <a:t>nodeid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cat $1 |                                               \</a:t>
            </a:r>
          </a:p>
          <a:p>
            <a:r>
              <a:rPr lang="en-US" dirty="0">
                <a:latin typeface="Courier New" panose="02070309020205020404" pitchFamily="49" charset="0"/>
                <a:cs typeface="Courier New" panose="02070309020205020404" pitchFamily="49" charset="0"/>
              </a:rPr>
              <a:t>awk -v NNODE="$SLURM_NNODES" -v NODEID="$SLURM_NODEID" \</a:t>
            </a:r>
          </a:p>
          <a:p>
            <a:r>
              <a:rPr lang="en-US" dirty="0">
                <a:latin typeface="Courier New" panose="02070309020205020404" pitchFamily="49" charset="0"/>
                <a:cs typeface="Courier New" panose="02070309020205020404" pitchFamily="49" charset="0"/>
              </a:rPr>
              <a:t>'NR % NNODE == NODEID' |                               \</a:t>
            </a:r>
          </a:p>
          <a:p>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argument_{}</a:t>
            </a:r>
          </a:p>
          <a:p>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7353295"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#!/bin/bash</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H="$(hostname)"</a:t>
            </a:r>
          </a:p>
          <a:p>
            <a:r>
              <a:rPr lang="en-US" dirty="0">
                <a:latin typeface="Courier New" panose="02070309020205020404" pitchFamily="49" charset="0"/>
                <a:cs typeface="Courier New" panose="02070309020205020404" pitchFamily="49" charset="0"/>
              </a:rPr>
              <a:t>echo “This is the payload script. </a:t>
            </a:r>
            <a:r>
              <a:rPr lang="en-US">
                <a:latin typeface="Courier New" panose="02070309020205020404" pitchFamily="49" charset="0"/>
                <a:cs typeface="Courier New" panose="02070309020205020404" pitchFamily="49" charset="0"/>
              </a:rPr>
              <a:t>\</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 is the argument passed to it. Ran on machine $H.”</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3236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48</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49</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a:bodyPr>
          <a:lstStyle/>
          <a:p>
            <a:pPr marL="0" indent="0">
              <a:buNone/>
            </a:pPr>
            <a:r>
              <a:rPr lang="en-US" sz="1600" dirty="0"/>
              <a:t>#!/bin/bash</a:t>
            </a:r>
            <a:br>
              <a:rPr lang="en-US" sz="1600" dirty="0"/>
            </a:br>
            <a:endParaRPr lang="en-US" sz="1600" dirty="0"/>
          </a:p>
          <a:p>
            <a:pPr marL="0" indent="0">
              <a:buNone/>
            </a:pPr>
            <a:r>
              <a:rPr lang="en-US" sz="1600" dirty="0"/>
              <a:t>p1/p1.sh inputs/in1.txt p1/out1.txt</a:t>
            </a:r>
          </a:p>
          <a:p>
            <a:pPr marL="0" indent="0">
              <a:buNone/>
            </a:pPr>
            <a:endParaRPr lang="en-US" sz="1600" dirty="0"/>
          </a:p>
          <a:p>
            <a:pPr marL="0" indent="0">
              <a:buNone/>
            </a:pPr>
            <a:r>
              <a:rPr lang="en-US" sz="1600" dirty="0"/>
              <a:t>p2/p2.sh p1/out1.txt p2/out2.txt</a:t>
            </a:r>
          </a:p>
          <a:p>
            <a:pPr marL="0" indent="0">
              <a:buNone/>
            </a:pPr>
            <a:r>
              <a:rPr lang="en-US" sz="1600" dirty="0"/>
              <a:t>p3/p3.sh p1/out1.txt p3/out3.txt</a:t>
            </a:r>
          </a:p>
          <a:p>
            <a:pPr marL="0" indent="0">
              <a:buNone/>
            </a:pPr>
            <a:r>
              <a:rPr lang="en-US" sz="1600" dirty="0"/>
              <a:t>p4/p4.sh p2/out2.txt p4/out4.txt</a:t>
            </a:r>
          </a:p>
          <a:p>
            <a:pPr marL="0" indent="0">
              <a:buNone/>
            </a:pPr>
            <a:r>
              <a:rPr lang="en-US" sz="1600" dirty="0"/>
              <a:t>p5/p5.sh p3/out3.txt p5/out5.txt</a:t>
            </a:r>
          </a:p>
          <a:p>
            <a:pPr marL="0" indent="0">
              <a:buNone/>
            </a:pPr>
            <a:endParaRPr lang="en-US" sz="1600" dirty="0"/>
          </a:p>
          <a:p>
            <a:pPr marL="0" indent="0">
              <a:buNone/>
            </a:pPr>
            <a:r>
              <a:rPr lang="en-US" sz="1600" dirty="0"/>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50</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#!/bin/bash</a:t>
            </a:r>
            <a:br>
              <a:rPr lang="en-US" dirty="0"/>
            </a:br>
            <a:r>
              <a:rPr lang="en-US" dirty="0"/>
              <a:t>#p1.sh</a:t>
            </a:r>
          </a:p>
          <a:p>
            <a:pPr marL="0" indent="0">
              <a:buFont typeface="Arial" panose="020B0604020202020204" pitchFamily="34" charset="0"/>
              <a:buNone/>
            </a:pPr>
            <a:r>
              <a:rPr lang="en-US" dirty="0"/>
              <a:t>if test "$#" != 2 ; then</a:t>
            </a:r>
          </a:p>
          <a:p>
            <a:pPr marL="0" indent="0">
              <a:buFont typeface="Arial" panose="020B0604020202020204" pitchFamily="34" charset="0"/>
              <a:buNone/>
            </a:pPr>
            <a:r>
              <a:rPr lang="en-US" dirty="0"/>
              <a:t>    echo "wrong </a:t>
            </a:r>
            <a:r>
              <a:rPr lang="en-US" dirty="0" err="1"/>
              <a:t>invocation..exiting</a:t>
            </a:r>
            <a:r>
              <a:rPr lang="en-US" dirty="0"/>
              <a:t>."</a:t>
            </a:r>
          </a:p>
          <a:p>
            <a:pPr marL="0" indent="0">
              <a:buFont typeface="Arial" panose="020B0604020202020204" pitchFamily="34" charset="0"/>
              <a:buNone/>
            </a:pPr>
            <a:r>
              <a:rPr lang="en-US" dirty="0"/>
              <a:t>    exit 3</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if [ -f "$2" ] ; then</a:t>
            </a:r>
          </a:p>
          <a:p>
            <a:pPr marL="0" indent="0">
              <a:buFont typeface="Arial" panose="020B0604020202020204" pitchFamily="34" charset="0"/>
              <a:buNone/>
            </a:pPr>
            <a:r>
              <a:rPr lang="en-US" dirty="0"/>
              <a:t>    rm -v "$2"</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cat $1 &gt;&gt; $2 || exit</a:t>
            </a:r>
          </a:p>
          <a:p>
            <a:pPr marL="0" indent="0">
              <a:buFont typeface="Arial" panose="020B0604020202020204" pitchFamily="34" charset="0"/>
              <a:buNone/>
            </a:pPr>
            <a:r>
              <a:rPr lang="en-US" dirty="0"/>
              <a:t>echo "processed by p1" &gt;&gt; $2</a:t>
            </a:r>
          </a:p>
          <a:p>
            <a:pPr marL="0" indent="0">
              <a:buFont typeface="Arial" panose="020B0604020202020204" pitchFamily="34" charset="0"/>
              <a:buNone/>
            </a:pPr>
            <a:r>
              <a:rPr lang="en-US" dirty="0"/>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182235" cy="369332"/>
          </a:xfrm>
          <a:prstGeom prst="rect">
            <a:avLst/>
          </a:prstGeom>
          <a:noFill/>
        </p:spPr>
        <p:txBody>
          <a:bodyPr wrap="none" rtlCol="0">
            <a:spAutoFit/>
          </a:bodyPr>
          <a:lstStyle/>
          <a:p>
            <a:r>
              <a:rPr lang="en-US" dirty="0"/>
              <a:t>All 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p:txBody>
          <a:bodyPr>
            <a:normAutofit fontScale="70000" lnSpcReduction="20000"/>
          </a:bodyPr>
          <a:lstStyle/>
          <a:p>
            <a:pPr marL="0" indent="0">
              <a:buNone/>
            </a:pPr>
            <a:r>
              <a:rPr lang="en-US" dirty="0"/>
              <a:t>#!/bin/bash</a:t>
            </a:r>
          </a:p>
          <a:p>
            <a:pPr marL="0" indent="0">
              <a:buNone/>
            </a:pPr>
            <a:endParaRPr lang="en-US" dirty="0"/>
          </a:p>
          <a:p>
            <a:pPr marL="0" indent="0">
              <a:buNone/>
            </a:pPr>
            <a:r>
              <a:rPr lang="en-US" dirty="0" err="1"/>
              <a:t>mkdir</a:t>
            </a:r>
            <a:r>
              <a:rPr lang="en-US" dirty="0"/>
              <a:t> -p p{1..5}/</a:t>
            </a:r>
            <a:r>
              <a:rPr lang="en-US" dirty="0" err="1"/>
              <a:t>outdir</a:t>
            </a:r>
            <a:r>
              <a:rPr lang="en-US" dirty="0"/>
              <a:t> outputs</a:t>
            </a:r>
          </a:p>
          <a:p>
            <a:pPr marL="0" indent="0">
              <a:buNone/>
            </a:pPr>
            <a:r>
              <a:rPr lang="en-US" dirty="0"/>
              <a:t>parallel --link p1/p1.sh {1} {2} ::: inputs/in{1..6}.txt ::: p1/</a:t>
            </a:r>
            <a:r>
              <a:rPr lang="en-US" dirty="0" err="1"/>
              <a:t>outdir</a:t>
            </a:r>
            <a:r>
              <a:rPr lang="en-US" dirty="0"/>
              <a:t>/out{1..6}.txt &amp;</a:t>
            </a:r>
          </a:p>
          <a:p>
            <a:pPr marL="0" indent="0">
              <a:buNone/>
            </a:pPr>
            <a:br>
              <a:rPr lang="en-US" dirty="0"/>
            </a:br>
            <a:r>
              <a:rPr lang="en-US" dirty="0"/>
              <a:t>touch q.p1 ; tail -n+0 -f q.p1 | parallel -u --link p2/p2.sh {1} {2} :::: - ::: p2/</a:t>
            </a:r>
            <a:r>
              <a:rPr lang="en-US" dirty="0" err="1"/>
              <a:t>outdir</a:t>
            </a:r>
            <a:r>
              <a:rPr lang="en-US" dirty="0"/>
              <a:t>/out{1..6}.txt &amp;</a:t>
            </a:r>
          </a:p>
          <a:p>
            <a:pPr marL="0" indent="0">
              <a:buNone/>
            </a:pPr>
            <a:r>
              <a:rPr lang="en-US" dirty="0"/>
              <a:t>touch q.p1 ; tail -n+0 -f q.p1 | parallel -u --link p3/p3.sh {1} {2} :::: - ::: p3/</a:t>
            </a:r>
            <a:r>
              <a:rPr lang="en-US" dirty="0" err="1"/>
              <a:t>outdir</a:t>
            </a:r>
            <a:r>
              <a:rPr lang="en-US" dirty="0"/>
              <a:t>/out{1..6}.txt &amp;</a:t>
            </a:r>
          </a:p>
          <a:p>
            <a:pPr marL="0" indent="0">
              <a:buNone/>
            </a:pPr>
            <a:r>
              <a:rPr lang="en-US" dirty="0"/>
              <a:t>touch q.p2 ; tail -n+0 -f q.p2 | parallel -u --link p4/p4.sh {1} {2} :::: - ::: p4/</a:t>
            </a:r>
            <a:r>
              <a:rPr lang="en-US" dirty="0" err="1"/>
              <a:t>outdir</a:t>
            </a:r>
            <a:r>
              <a:rPr lang="en-US" dirty="0"/>
              <a:t>/out{1..6}.txt &amp;</a:t>
            </a:r>
          </a:p>
          <a:p>
            <a:pPr marL="0" indent="0">
              <a:buNone/>
            </a:pPr>
            <a:r>
              <a:rPr lang="en-US" dirty="0"/>
              <a:t>touch q.p3 ; tail -n+0 -f q.p3 | parallel -u --link p5/p5.sh {1} {2} :::: - ::: p5/</a:t>
            </a:r>
            <a:r>
              <a:rPr lang="en-US" dirty="0" err="1"/>
              <a:t>outdir</a:t>
            </a:r>
            <a:r>
              <a:rPr lang="en-US" dirty="0"/>
              <a:t>/out{1..6}.txt &amp; </a:t>
            </a:r>
          </a:p>
          <a:p>
            <a:pPr marL="0" indent="0">
              <a:buNone/>
            </a:pPr>
            <a:br>
              <a:rPr lang="en-US" dirty="0"/>
            </a:br>
            <a:r>
              <a:rPr lang="en-US" dirty="0"/>
              <a:t>(</a:t>
            </a:r>
            <a:r>
              <a:rPr lang="en-US" dirty="0" err="1"/>
              <a:t>stdbuf</a:t>
            </a:r>
            <a:r>
              <a:rPr lang="en-US" dirty="0"/>
              <a:t> -</a:t>
            </a:r>
            <a:r>
              <a:rPr lang="en-US" dirty="0" err="1"/>
              <a:t>oL</a:t>
            </a:r>
            <a:r>
              <a:rPr lang="en-US" dirty="0"/>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51</a:t>
            </a:fld>
            <a:endParaRPr lang="en-US"/>
          </a:p>
        </p:txBody>
      </p:sp>
    </p:spTree>
    <p:extLst>
      <p:ext uri="{BB962C8B-B14F-4D97-AF65-F5344CB8AC3E}">
        <p14:creationId xmlns:p14="http://schemas.microsoft.com/office/powerpoint/2010/main" val="31682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 Example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52</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a:latin typeface="National Park " pitchFamily="2" charset="77"/>
              </a:rPr>
              <a:t>A Real Application: Bioinformatics</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dirty="0" err="1">
                <a:latin typeface="National Park " pitchFamily="2" charset="77"/>
              </a:rPr>
              <a:t>hmmsearch</a:t>
            </a:r>
            <a:r>
              <a:rPr lang="en-US" dirty="0">
                <a:latin typeface="National Park " pitchFamily="2" charset="77"/>
              </a:rPr>
              <a:t> --</a:t>
            </a:r>
            <a:r>
              <a:rPr lang="en-US" dirty="0" err="1">
                <a:latin typeface="National Park " pitchFamily="2" charset="77"/>
              </a:rPr>
              <a:t>cpu</a:t>
            </a:r>
            <a:r>
              <a:rPr lang="en-US" dirty="0">
                <a:latin typeface="National Park " pitchFamily="2" charset="77"/>
              </a:rPr>
              <a:t> 8 --</a:t>
            </a:r>
            <a:r>
              <a:rPr lang="en-US" dirty="0" err="1">
                <a:latin typeface="National Park " pitchFamily="2" charset="77"/>
              </a:rPr>
              <a:t>noali</a:t>
            </a:r>
            <a:r>
              <a:rPr lang="en-US" dirty="0">
                <a:latin typeface="National Park " pitchFamily="2" charset="77"/>
              </a:rPr>
              <a:t> -o </a:t>
            </a:r>
            <a:r>
              <a:rPr lang="en-US" dirty="0" err="1">
                <a:latin typeface="National Park " pitchFamily="2" charset="77"/>
              </a:rPr>
              <a:t>output.txt</a:t>
            </a:r>
            <a:r>
              <a:rPr lang="en-US" dirty="0">
                <a:latin typeface="National Park " pitchFamily="2" charset="77"/>
              </a:rPr>
              <a:t> $SCRATCH/</a:t>
            </a:r>
            <a:r>
              <a:rPr lang="en-US" dirty="0" err="1">
                <a:latin typeface="National Park " pitchFamily="2" charset="77"/>
              </a:rPr>
              <a:t>CR_data</a:t>
            </a:r>
            <a:r>
              <a:rPr lang="en-US" dirty="0">
                <a:latin typeface="National Park " pitchFamily="2" charset="77"/>
              </a:rPr>
              <a:t>/</a:t>
            </a:r>
            <a:r>
              <a:rPr lang="en-US" dirty="0" err="1">
                <a:latin typeface="National Park " pitchFamily="2" charset="77"/>
              </a:rPr>
              <a:t>Pfam-A.hmm</a:t>
            </a:r>
            <a:r>
              <a:rPr lang="en-US" dirty="0">
                <a:latin typeface="National Park " pitchFamily="2" charset="77"/>
              </a:rPr>
              <a:t> </a:t>
            </a:r>
            <a:r>
              <a:rPr lang="en-US" dirty="0" err="1">
                <a:latin typeface="National Park " pitchFamily="2" charset="77"/>
              </a:rPr>
              <a:t>input.fasta</a:t>
            </a:r>
            <a:br>
              <a:rPr lang="en-US" dirty="0">
                <a:latin typeface="National Park " pitchFamily="2" charset="77"/>
              </a:rPr>
            </a:br>
            <a:br>
              <a:rPr lang="en-US" dirty="0">
                <a:latin typeface="National Park " pitchFamily="2" charset="77"/>
              </a:rPr>
            </a:br>
            <a:r>
              <a:rPr lang="en-US" dirty="0">
                <a:latin typeface="National Park " pitchFamily="2" charset="77"/>
              </a:rPr>
              <a:t>ls | head -3</a:t>
            </a:r>
          </a:p>
          <a:p>
            <a:pPr marL="0" indent="0">
              <a:buNone/>
            </a:pPr>
            <a:r>
              <a:rPr lang="en-US" dirty="0">
                <a:latin typeface="National Park " pitchFamily="2" charset="77"/>
              </a:rPr>
              <a:t>uniprot_100.fasta</a:t>
            </a:r>
          </a:p>
          <a:p>
            <a:pPr marL="0" indent="0">
              <a:buNone/>
            </a:pPr>
            <a:r>
              <a:rPr lang="en-US" dirty="0">
                <a:latin typeface="National Park " pitchFamily="2" charset="77"/>
              </a:rPr>
              <a:t>uniprot_101.fasta</a:t>
            </a:r>
          </a:p>
          <a:p>
            <a:pPr marL="0" indent="0">
              <a:buNone/>
            </a:pPr>
            <a:r>
              <a:rPr lang="en-US" dirty="0">
                <a:latin typeface="National Park " pitchFamily="2" charset="77"/>
              </a:rPr>
              <a:t>uniprot_102.fasta</a:t>
            </a:r>
          </a:p>
          <a:p>
            <a:pPr marL="0" indent="0">
              <a:buNone/>
            </a:pPr>
            <a:r>
              <a:rPr lang="en-US" dirty="0">
                <a:latin typeface="National Park " pitchFamily="2" charset="77"/>
              </a:rPr>
              <a:t>find $PWD -type f | grep </a:t>
            </a:r>
            <a:r>
              <a:rPr lang="en-US" dirty="0" err="1">
                <a:latin typeface="National Park " pitchFamily="2" charset="77"/>
              </a:rPr>
              <a:t>fasta</a:t>
            </a:r>
            <a:r>
              <a:rPr lang="en-US" dirty="0">
                <a:latin typeface="National Park " pitchFamily="2" charset="77"/>
              </a:rPr>
              <a:t> | sort &gt; </a:t>
            </a:r>
            <a:r>
              <a:rPr lang="en-US">
                <a:latin typeface="National Park " pitchFamily="2" charset="77"/>
              </a:rPr>
              <a:t>input.txt</a:t>
            </a:r>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53</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fontScale="90000"/>
          </a:bodyPr>
          <a:lstStyle/>
          <a:p>
            <a:pPr algn="ctr"/>
            <a:r>
              <a:rPr lang="en-US" dirty="0">
                <a:latin typeface="National Park " pitchFamily="2" charset="77"/>
              </a:rPr>
              <a:t>Part 8: Putting it all Together: Asynchronous Workflow Execution in HPC at Scale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54</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day to day tasks on the terminal as well as for larger workflows</a:t>
            </a:r>
          </a:p>
          <a:p>
            <a:r>
              <a:rPr lang="en-US" dirty="0">
                <a:latin typeface="National Park " pitchFamily="2" charset="77"/>
              </a:rPr>
              <a:t>Many many options to choose from to customize a parallel operation</a:t>
            </a:r>
          </a:p>
          <a:p>
            <a:r>
              <a:rPr lang="en-US" dirty="0">
                <a:latin typeface="National Park " pitchFamily="2" charset="77"/>
              </a:rPr>
              <a:t>Very handy for quick prototyping</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55</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56</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670243"/>
            <a:ext cx="7886700" cy="1851626"/>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57</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2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survived? Find the answer using spreadsheet functions only - don't perform any arithmetic by hand! </a:t>
            </a:r>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t>
            </a:r>
          </a:p>
          <a:p>
            <a:r>
              <a:rPr lang="en-US" dirty="0"/>
              <a:t>Partial </a:t>
            </a:r>
            <a:r>
              <a:rPr lang="en-US" b="1" dirty="0"/>
              <a:t>data available</a:t>
            </a:r>
            <a:r>
              <a:rPr lang="en-US" dirty="0"/>
              <a:t> on </a:t>
            </a:r>
            <a:r>
              <a:rPr lang="en-US" dirty="0" err="1"/>
              <a:t>Github</a:t>
            </a:r>
            <a:r>
              <a:rPr lang="en-US" dirty="0"/>
              <a:t> at /data/datacenter-challenge </a:t>
            </a:r>
          </a:p>
          <a:p>
            <a:r>
              <a:rPr lang="en-US" dirty="0"/>
              <a:t>Although geared towards AI based models, GNU parallel 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59</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sz="2000" dirty="0"/>
              <a:t>Slides and practice files available:</a:t>
            </a:r>
            <a:endParaRPr lang="en-US" sz="2000" dirty="0">
              <a:hlinkClick r:id="rId2"/>
            </a:endParaRPr>
          </a:p>
          <a:p>
            <a:pPr marL="0" indent="0">
              <a:buNone/>
            </a:pPr>
            <a:r>
              <a:rPr lang="en-US" sz="2000" dirty="0">
                <a:hlinkClick r:id="rId2"/>
              </a:rPr>
              <a:t>github.com/ketancmaheshwari/escience23tut</a:t>
            </a:r>
            <a:endParaRPr lang="en-US" sz="2000" dirty="0"/>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/data </a:t>
            </a:r>
            <a:r>
              <a:rPr lang="en-US" sz="2000" dirty="0"/>
              <a:t>has data used for exercises</a:t>
            </a:r>
          </a:p>
          <a:p>
            <a:pPr marL="0"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src</a:t>
            </a:r>
            <a:r>
              <a:rPr lang="en-US" sz="2000" b="1" dirty="0">
                <a:latin typeface="Courier New" panose="02070309020205020404" pitchFamily="49" charset="0"/>
                <a:cs typeface="Courier New" panose="02070309020205020404" pitchFamily="49" charset="0"/>
              </a:rPr>
              <a:t> </a:t>
            </a:r>
            <a:r>
              <a:rPr lang="en-US" sz="2000" dirty="0"/>
              <a:t>has code shown here</a:t>
            </a:r>
          </a:p>
          <a:p>
            <a:pPr marL="0" indent="0">
              <a:buNone/>
            </a:pPr>
            <a:endParaRPr lang="en-US" sz="2000"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60</a:t>
            </a:fld>
            <a:endParaRPr lang="en-US"/>
          </a:p>
        </p:txBody>
      </p:sp>
    </p:spTree>
    <p:extLst>
      <p:ext uri="{BB962C8B-B14F-4D97-AF65-F5344CB8AC3E}">
        <p14:creationId xmlns:p14="http://schemas.microsoft.com/office/powerpoint/2010/main" val="59277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4-10 slides</a:t>
            </a:r>
          </a:p>
          <a:p>
            <a:r>
              <a:rPr lang="en-US" dirty="0"/>
              <a:t>Lots of examples in slides</a:t>
            </a:r>
          </a:p>
          <a:p>
            <a:r>
              <a:rPr lang="en-US" dirty="0"/>
              <a:t>Summary and Practice Exercises</a:t>
            </a:r>
          </a:p>
          <a:p>
            <a:pPr marL="342900" lvl="1" indent="0">
              <a:buNone/>
            </a:pPr>
            <a:r>
              <a:rPr lang="en-US" dirty="0"/>
              <a:t>We try to solve them here (if time permits)</a:t>
            </a:r>
          </a:p>
          <a:p>
            <a:r>
              <a:rPr lang="en-US" dirty="0"/>
              <a:t>Solve it offline if we run out of time</a:t>
            </a:r>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62616</TotalTime>
  <Words>4518</Words>
  <Application>Microsoft Macintosh PowerPoint</Application>
  <PresentationFormat>On-screen Show (16:9)</PresentationFormat>
  <Paragraphs>432</Paragraphs>
  <Slides>60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Courier New</vt:lpstr>
      <vt:lpstr>National Park </vt:lpstr>
      <vt:lpstr>National Park Medium</vt:lpstr>
      <vt:lpstr>Office Theme</vt:lpstr>
      <vt:lpstr>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 to GNU Parallel</vt:lpstr>
      <vt:lpstr>What is GNU Parallel</vt:lpstr>
      <vt:lpstr>Installation</vt:lpstr>
      <vt:lpstr>Many sources for getting help</vt:lpstr>
      <vt:lpstr>Anatomy of a GNU Parallel Command</vt:lpstr>
      <vt:lpstr>Another Form of same command</vt:lpstr>
      <vt:lpstr>Aside1: Command line Navigation</vt:lpstr>
      <vt:lpstr>Aside2: command line Deletion</vt:lpstr>
      <vt:lpstr>GNU Parallel Alternatives</vt:lpstr>
      <vt:lpstr>Part 3: Features and Examples - I</vt:lpstr>
      <vt:lpstr>Basic Syntax and Semantics</vt:lpstr>
      <vt:lpstr>Examples</vt:lpstr>
      <vt:lpstr>Examples</vt:lpstr>
      <vt:lpstr>Examples</vt:lpstr>
      <vt:lpstr>Highly Configurable I</vt:lpstr>
      <vt:lpstr>Highly Configurable II</vt:lpstr>
      <vt:lpstr>Checkpoint and Resume</vt:lpstr>
      <vt:lpstr>Saving Output in Files, Variables, Databases</vt:lpstr>
      <vt:lpstr>Config Profiles I</vt:lpstr>
      <vt:lpstr>Multiple Config Profiles may be used together</vt:lpstr>
      <vt:lpstr>Part 4: Features and Examples - II</vt:lpstr>
      <vt:lpstr>Resource Management </vt:lpstr>
      <vt:lpstr>Combine Data and GNU Parallel in One Script</vt:lpstr>
      <vt:lpstr>Working with Remote Systems over SSH</vt:lpstr>
      <vt:lpstr>GNU parallel can transfer data to / from remote</vt:lpstr>
      <vt:lpstr>Real-World Examples working with ssh I</vt:lpstr>
      <vt:lpstr>Real-world examples working with ssh II</vt:lpstr>
      <vt:lpstr>PowerPoint Presentation</vt:lpstr>
      <vt:lpstr>The Pipe Mode to Process Large Data I</vt:lpstr>
      <vt:lpstr>The Pipe Mode to Process Large Data II [1]</vt:lpstr>
      <vt:lpstr>Part 5: HPC and GNU Parallel</vt:lpstr>
      <vt:lpstr>A SLURM Workload Manager Primer I</vt:lpstr>
      <vt:lpstr>A SLURM Workload Manager Primer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Full DAG Workflow Example</vt:lpstr>
      <vt:lpstr>Sequential Bash Script Representation for one set of inputs</vt:lpstr>
      <vt:lpstr>GNU Parallel version</vt:lpstr>
      <vt:lpstr>Part 7: A Real Application Example</vt:lpstr>
      <vt:lpstr>A Real Application: Bioinformatics</vt:lpstr>
      <vt:lpstr>Part 8: Putting it all Together: Asynchronous Workflow Execution in HPC at Scale</vt:lpstr>
      <vt:lpstr>Summary</vt:lpstr>
      <vt:lpstr>Credits, references and resources</vt:lpstr>
      <vt:lpstr>Thank you for your time and attention Questions?  km0@ornl.gov</vt:lpstr>
      <vt:lpstr>Practice and Exercises : Titanic Data Challenge</vt:lpstr>
      <vt:lpstr>Practice and Exercises : MIT Datacenter Challenge</vt:lpstr>
      <vt:lpstr>Other Possible Venues to look for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2240</cp:revision>
  <cp:lastPrinted>2019-10-28T17:12:39Z</cp:lastPrinted>
  <dcterms:created xsi:type="dcterms:W3CDTF">2016-08-27T04:51:03Z</dcterms:created>
  <dcterms:modified xsi:type="dcterms:W3CDTF">2023-10-07T00:58:49Z</dcterms:modified>
</cp:coreProperties>
</file>