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9"/>
  </p:notesMasterIdLst>
  <p:handoutMasterIdLst>
    <p:handoutMasterId r:id="rId70"/>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66" r:id="rId30"/>
    <p:sldId id="429" r:id="rId31"/>
    <p:sldId id="437" r:id="rId32"/>
    <p:sldId id="448" r:id="rId33"/>
    <p:sldId id="421" r:id="rId34"/>
    <p:sldId id="453" r:id="rId35"/>
    <p:sldId id="451" r:id="rId36"/>
    <p:sldId id="452" r:id="rId37"/>
    <p:sldId id="455" r:id="rId38"/>
    <p:sldId id="443" r:id="rId39"/>
    <p:sldId id="435" r:id="rId40"/>
    <p:sldId id="430" r:id="rId41"/>
    <p:sldId id="440" r:id="rId42"/>
    <p:sldId id="441" r:id="rId43"/>
    <p:sldId id="444" r:id="rId44"/>
    <p:sldId id="425" r:id="rId45"/>
    <p:sldId id="439" r:id="rId46"/>
    <p:sldId id="426" r:id="rId47"/>
    <p:sldId id="458" r:id="rId48"/>
    <p:sldId id="431" r:id="rId49"/>
    <p:sldId id="427" r:id="rId50"/>
    <p:sldId id="446" r:id="rId51"/>
    <p:sldId id="447" r:id="rId52"/>
    <p:sldId id="457" r:id="rId53"/>
    <p:sldId id="450" r:id="rId54"/>
    <p:sldId id="460" r:id="rId55"/>
    <p:sldId id="461" r:id="rId56"/>
    <p:sldId id="462" r:id="rId57"/>
    <p:sldId id="463" r:id="rId58"/>
    <p:sldId id="432" r:id="rId59"/>
    <p:sldId id="423" r:id="rId60"/>
    <p:sldId id="464" r:id="rId61"/>
    <p:sldId id="465" r:id="rId62"/>
    <p:sldId id="411" r:id="rId63"/>
    <p:sldId id="398" r:id="rId64"/>
    <p:sldId id="393" r:id="rId65"/>
    <p:sldId id="288" r:id="rId66"/>
    <p:sldId id="456" r:id="rId67"/>
    <p:sldId id="309" r:id="rId68"/>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2060"/>
  </p:normalViewPr>
  <p:slideViewPr>
    <p:cSldViewPr snapToGrid="0" snapToObjects="1">
      <p:cViewPr varScale="1">
        <p:scale>
          <a:sx n="173" d="100"/>
          <a:sy n="173" d="100"/>
        </p:scale>
        <p:origin x="1000"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4/10/24</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4/10/24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37</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59</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65</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4/10/24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4/10/24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4/10/24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4/10/24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xml"/><Relationship Id="rId7" Type="http://schemas.openxmlformats.org/officeDocument/2006/relationships/slide" Target="slide4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0.xml"/><Relationship Id="rId11" Type="http://schemas.openxmlformats.org/officeDocument/2006/relationships/slide" Target="slide62.xml"/><Relationship Id="rId5" Type="http://schemas.openxmlformats.org/officeDocument/2006/relationships/slide" Target="slide18.xml"/><Relationship Id="rId10" Type="http://schemas.openxmlformats.org/officeDocument/2006/relationships/slide" Target="slide58.xml"/><Relationship Id="rId4" Type="http://schemas.openxmlformats.org/officeDocument/2006/relationships/slide" Target="slide9.xml"/><Relationship Id="rId9" Type="http://schemas.openxmlformats.org/officeDocument/2006/relationships/slide" Target="slide53.xml"/></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4v4b8pch" TargetMode="External"/><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6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processes</a:t>
            </a:r>
          </a:p>
          <a:p>
            <a:r>
              <a:rPr lang="en-US" dirty="0"/>
              <a:t>Easy to install, highly configurable</a:t>
            </a:r>
          </a:p>
          <a:p>
            <a:r>
              <a:rPr lang="en-US" dirty="0"/>
              <a:t>Well suited to run many single-core / single-thread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a:t>
            </a:r>
            <a:r>
              <a:rPr lang="en-US" sz="1800" dirty="0">
                <a:latin typeface="Courier New" panose="02070309020205020404" pitchFamily="49" charset="0"/>
                <a:cs typeface="Courier New" panose="02070309020205020404" pitchFamily="49" charset="0"/>
              </a:rPr>
              <a:t># needs </a:t>
            </a:r>
            <a:r>
              <a:rPr lang="en-US" sz="1800" dirty="0" err="1">
                <a:latin typeface="Courier New" panose="02070309020205020404" pitchFamily="49" charset="0"/>
                <a:cs typeface="Courier New" panose="02070309020205020404" pitchFamily="49" charset="0"/>
              </a:rPr>
              <a:t>libevent</a:t>
            </a:r>
            <a:endParaRPr lang="en-US" sz="1800" dirty="0">
              <a:latin typeface="Courier New" panose="02070309020205020404" pitchFamily="49" charset="0"/>
              <a:cs typeface="Courier New" panose="02070309020205020404" pitchFamily="49" charset="0"/>
            </a:endParaRPr>
          </a:p>
          <a:p>
            <a:r>
              <a:rPr lang="en-US" dirty="0"/>
              <a:t>Set PATH and it is ready to go:</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a:t>
            </a:r>
            <a:r>
              <a:rPr lang="en-US" sz="1800" dirty="0">
                <a:latin typeface="Courier New" panose="02070309020205020404" pitchFamily="49" charset="0"/>
                <a:cs typeface="Courier New" panose="02070309020205020404" pitchFamily="49" charset="0"/>
              </a:rPr>
              <a:t>#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a:t>
            </a:r>
            <a:r>
              <a:rPr lang="en-US" sz="1800" dirty="0">
                <a:latin typeface="Courier New" panose="02070309020205020404" pitchFamily="49" charset="0"/>
                <a:cs typeface="Courier New" panose="02070309020205020404" pitchFamily="49" charset="0"/>
              </a:rPr>
              <a:t># max size of </a:t>
            </a:r>
            <a:r>
              <a:rPr lang="en-US" sz="1800" dirty="0" err="1">
                <a:latin typeface="Courier New" panose="02070309020205020404" pitchFamily="49" charset="0"/>
                <a:cs typeface="Courier New" panose="02070309020205020404" pitchFamily="49" charset="0"/>
              </a:rPr>
              <a:t>cmdline</a:t>
            </a:r>
            <a:endParaRPr lang="en-US" sz="1800"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2220"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47719"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the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86F74AF7-A89E-57A6-BAE2-D9BE1184DD13}"/>
              </a:ext>
            </a:extLst>
          </p:cNvPr>
          <p:cNvPicPr>
            <a:picLocks noChangeAspect="1"/>
          </p:cNvPicPr>
          <p:nvPr/>
        </p:nvPicPr>
        <p:blipFill>
          <a:blip r:embed="rId3"/>
          <a:stretch>
            <a:fillRect/>
          </a:stretch>
        </p:blipFill>
        <p:spPr>
          <a:xfrm>
            <a:off x="7277534" y="102393"/>
            <a:ext cx="1612900" cy="1612900"/>
          </a:xfrm>
          <a:prstGeom prst="rect">
            <a:avLst/>
          </a:prstGeom>
        </p:spPr>
      </p:pic>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a:t>
            </a:r>
            <a:r>
              <a:rPr lang="en-US" sz="1600" dirty="0"/>
              <a:t>: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a:t>This work </a:t>
            </a:r>
            <a:r>
              <a:rPr lang="en-US" sz="1600" dirty="0"/>
              <a:t>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r>
              <a:rPr lang="en-US" sz="1600" dirty="0"/>
              <a:t>May use </a:t>
            </a:r>
            <a:r>
              <a:rPr lang="en-US" sz="1600" b="1" dirty="0">
                <a:latin typeface="Courier New"/>
                <a:ea typeface="Courier New"/>
                <a:cs typeface="Courier New"/>
                <a:sym typeface="Courier New"/>
              </a:rPr>
              <a:t>-N0</a:t>
            </a:r>
            <a:r>
              <a:rPr lang="en-US" sz="1600" dirty="0"/>
              <a:t> when no commands have no arguments (still need to provide :::)</a:t>
            </a:r>
          </a:p>
          <a:p>
            <a:pPr marL="596900" lvl="1" indent="0">
              <a:spcBef>
                <a:spcPts val="0"/>
              </a:spcBef>
              <a:buSzPts val="1400"/>
              <a:buNone/>
            </a:pPr>
            <a:r>
              <a:rPr lang="en-US" sz="1600" b="1" dirty="0">
                <a:latin typeface="Courier New"/>
                <a:ea typeface="Courier New"/>
                <a:cs typeface="Courier New"/>
                <a:sym typeface="Courier New"/>
              </a:rPr>
              <a:t>parallel -N0 date ::: </a:t>
            </a:r>
            <a:r>
              <a:rPr lang="en-US" sz="1600" b="1" dirty="0" err="1">
                <a:latin typeface="Courier New"/>
                <a:ea typeface="Courier New"/>
                <a:cs typeface="Courier New"/>
                <a:sym typeface="Courier New"/>
              </a:rPr>
              <a:t>xyz</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a:t>
            </a:r>
            <a:r>
              <a:rPr lang="en-US" sz="1600" dirty="0">
                <a:latin typeface="Courier New"/>
                <a:ea typeface="Courier New"/>
                <a:cs typeface="Courier New"/>
                <a:sym typeface="Courier New"/>
              </a:rPr>
              <a:t>#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--&gt; /</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tmp</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sym typeface="Wingdings" pitchFamily="2" charset="2"/>
              </a:rPr>
              <a:t>--&gt; </a:t>
            </a:r>
            <a:r>
              <a:rPr lang="en-US" sz="1600" b="1" dirty="0" err="1">
                <a:latin typeface="Courier New" panose="02070309020205020404" pitchFamily="49" charset="0"/>
                <a:cs typeface="Courier New" panose="02070309020205020404" pitchFamily="49" charset="0"/>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218841"/>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ignores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endParaRPr lang="en-US" sz="1600" dirty="0"/>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 </a:t>
            </a:r>
            <a:r>
              <a:rPr lang="en-US" sz="1600" b="1" dirty="0"/>
              <a:t>very useful</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a:t>
            </a:r>
            <a:r>
              <a:rPr lang="en-US" dirty="0"/>
              <a:t>: Allows for monitoring progress, checkpointing and resuming an interrupted / partially failed run</a:t>
            </a:r>
          </a:p>
          <a:p>
            <a:pPr marL="0" indent="0">
              <a:spcBef>
                <a:spcPts val="1200"/>
              </a:spcBef>
              <a:buFont typeface="Arial" panose="020B0604020202020204" pitchFamily="34" charset="0"/>
              <a:buNone/>
            </a:pPr>
            <a:r>
              <a:rPr lang="en-US" b="1" dirty="0">
                <a:latin typeface="Courier New"/>
                <a:ea typeface="Courier New"/>
                <a:cs typeface="Courier New"/>
                <a:sym typeface="Courier New"/>
              </a:rPr>
              <a:t>parallel -j 16 -N 100 --</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a:t>
            </a:r>
            <a:r>
              <a:rPr lang="en-US" b="1" dirty="0" err="1">
                <a:latin typeface="Courier New"/>
                <a:ea typeface="Courier New"/>
                <a:cs typeface="Courier New"/>
                <a:sym typeface="Courier New"/>
              </a:rPr>
              <a:t>tmp</a:t>
            </a:r>
            <a:r>
              <a:rPr lang="en-US" b="1" dirty="0">
                <a:latin typeface="Courier New"/>
                <a:ea typeface="Courier New"/>
                <a:cs typeface="Courier New"/>
                <a:sym typeface="Courier New"/>
              </a:rPr>
              <a:t>/</a:t>
            </a:r>
            <a:r>
              <a:rPr lang="en-US" b="1" dirty="0" err="1">
                <a:latin typeface="Courier New"/>
                <a:ea typeface="Courier New"/>
                <a:cs typeface="Courier New"/>
                <a:sym typeface="Courier New"/>
              </a:rPr>
              <a:t>job.log</a:t>
            </a:r>
            <a:r>
              <a:rPr lang="en-US" b="1" dirty="0">
                <a:latin typeface="Courier New"/>
                <a:ea typeface="Courier New"/>
                <a:cs typeface="Courier New"/>
                <a:sym typeface="Courier New"/>
              </a:rPr>
              <a:t> --resume </a:t>
            </a:r>
            <a:r>
              <a:rPr lang="en-US" b="1" dirty="0" err="1">
                <a:latin typeface="Courier New"/>
                <a:ea typeface="Courier New"/>
                <a:cs typeface="Courier New"/>
                <a:sym typeface="Courier New"/>
              </a:rPr>
              <a:t>gzip</a:t>
            </a:r>
            <a:r>
              <a:rPr lang="en-US" b="1" dirty="0">
                <a:latin typeface="Courier New"/>
                <a:ea typeface="Courier New"/>
                <a:cs typeface="Courier New"/>
                <a:sym typeface="Courier New"/>
              </a:rPr>
              <a:t> {} :::: </a:t>
            </a:r>
            <a:r>
              <a:rPr lang="en-US" b="1" dirty="0" err="1">
                <a:latin typeface="Courier New"/>
                <a:ea typeface="Courier New"/>
                <a:cs typeface="Courier New"/>
                <a:sym typeface="Courier New"/>
              </a:rPr>
              <a:t>filelist.txt</a:t>
            </a:r>
            <a:endParaRPr lang="en-US" b="1" dirty="0">
              <a:latin typeface="Courier New"/>
              <a:ea typeface="Courier New"/>
              <a:cs typeface="Courier New"/>
              <a:sym typeface="Courier New"/>
            </a:endParaRPr>
          </a:p>
          <a:p>
            <a:pPr marL="0" indent="0">
              <a:spcBef>
                <a:spcPts val="1200"/>
              </a:spcBef>
              <a:buFont typeface="Arial" panose="020B0604020202020204" pitchFamily="34" charset="0"/>
              <a:buNone/>
            </a:pPr>
            <a:r>
              <a:rPr lang="en-US" dirty="0"/>
              <a:t>Additionally, </a:t>
            </a:r>
            <a:r>
              <a:rPr lang="en-US" b="1" dirty="0">
                <a:latin typeface="Courier New"/>
                <a:ea typeface="Courier New"/>
                <a:cs typeface="Courier New"/>
                <a:sym typeface="Courier New"/>
              </a:rPr>
              <a:t>--retry-failed</a:t>
            </a:r>
            <a:r>
              <a:rPr lang="en-US" dirty="0"/>
              <a:t> (reads from log) and </a:t>
            </a:r>
            <a:r>
              <a:rPr lang="en-US" b="1" dirty="0">
                <a:latin typeface="Courier New"/>
                <a:ea typeface="Courier New"/>
                <a:cs typeface="Courier New"/>
                <a:sym typeface="Courier New"/>
              </a:rPr>
              <a:t>--resume-failed</a:t>
            </a:r>
            <a:r>
              <a:rPr lang="en-US" dirty="0"/>
              <a:t> (resumes afresh) to try failed jobs again. </a:t>
            </a:r>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a:t>
            </a:r>
            <a:r>
              <a:rPr lang="en-US" sz="1640" dirty="0">
                <a:latin typeface="Courier New" panose="02070309020205020404" pitchFamily="49" charset="0"/>
                <a:cs typeface="Courier New" panose="02070309020205020404" pitchFamily="49" charset="0"/>
              </a:rPr>
              <a:t># will be saved in /</a:t>
            </a:r>
            <a:r>
              <a:rPr lang="en-US" sz="1640" dirty="0" err="1">
                <a:latin typeface="Courier New" panose="02070309020205020404" pitchFamily="49" charset="0"/>
                <a:cs typeface="Courier New" panose="02070309020205020404" pitchFamily="49" charset="0"/>
              </a:rPr>
              <a:t>tmp</a:t>
            </a:r>
            <a:endParaRPr lang="en-US" sz="1640"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a:t>
            </a:r>
            <a:r>
              <a:rPr lang="en-US" sz="1800" dirty="0">
                <a:latin typeface="Courier New" panose="02070309020205020404" pitchFamily="49" charset="0"/>
                <a:cs typeface="Courier New" panose="02070309020205020404" pitchFamily="49" charset="0"/>
              </a:rPr>
              <a:t># activate </a:t>
            </a:r>
            <a:r>
              <a:rPr lang="en-US" sz="1800" dirty="0" err="1">
                <a:latin typeface="Courier New" panose="02070309020205020404" pitchFamily="49" charset="0"/>
                <a:cs typeface="Courier New" panose="02070309020205020404" pitchFamily="49" charset="0"/>
              </a:rPr>
              <a:t>parset</a:t>
            </a:r>
            <a:r>
              <a:rPr lang="en-US" sz="1800"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r>
              <a:rPr lang="en-US" sz="1650" b="1" dirty="0">
                <a:latin typeface="Courier New" panose="02070309020205020404" pitchFamily="49" charset="0"/>
                <a:cs typeface="Courier New" panose="02070309020205020404" pitchFamily="49" charset="0"/>
              </a:rPr>
              <a:t>-N256</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-N100</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 useful when used with </a:t>
            </a:r>
            <a:r>
              <a:rPr lang="en-US" sz="1640" dirty="0" err="1">
                <a:latin typeface="Courier New" panose="02070309020205020404" pitchFamily="49" charset="0"/>
                <a:cs typeface="Courier New" panose="02070309020205020404" pitchFamily="49" charset="0"/>
              </a:rPr>
              <a:t>ssh</a:t>
            </a:r>
            <a:endParaRPr lang="en-US" sz="1640"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E250-A024-13CD-642B-91E43B65AD83}"/>
              </a:ext>
            </a:extLst>
          </p:cNvPr>
          <p:cNvSpPr>
            <a:spLocks noGrp="1"/>
          </p:cNvSpPr>
          <p:nvPr>
            <p:ph type="title"/>
          </p:nvPr>
        </p:nvSpPr>
        <p:spPr/>
        <p:txBody>
          <a:bodyPr>
            <a:normAutofit fontScale="90000"/>
          </a:bodyPr>
          <a:lstStyle/>
          <a:p>
            <a:r>
              <a:rPr lang="en-US" dirty="0"/>
              <a:t>Quick Exercise: Prime numbers over Partitions</a:t>
            </a:r>
          </a:p>
        </p:txBody>
      </p:sp>
      <p:sp>
        <p:nvSpPr>
          <p:cNvPr id="3" name="Content Placeholder 2">
            <a:extLst>
              <a:ext uri="{FF2B5EF4-FFF2-40B4-BE49-F238E27FC236}">
                <a16:creationId xmlns:a16="http://schemas.microsoft.com/office/drawing/2014/main" id="{A89A59A5-DAF9-0FB7-D468-0C830AE48AD3}"/>
              </a:ext>
            </a:extLst>
          </p:cNvPr>
          <p:cNvSpPr>
            <a:spLocks noGrp="1"/>
          </p:cNvSpPr>
          <p:nvPr>
            <p:ph idx="1"/>
          </p:nvPr>
        </p:nvSpPr>
        <p:spPr>
          <a:xfrm>
            <a:off x="4572001" y="1268016"/>
            <a:ext cx="4292390" cy="3517107"/>
          </a:xfrm>
          <a:ln>
            <a:solidFill>
              <a:schemeClr val="accent1"/>
            </a:solidFill>
          </a:ln>
        </p:spPr>
        <p:txBody>
          <a:bodyPr>
            <a:normAutofit fontScale="85000" lnSpcReduction="20000"/>
          </a:bodyPr>
          <a:lstStyle/>
          <a:p>
            <a:r>
              <a:rPr lang="en-US" dirty="0"/>
              <a:t>Save the program as </a:t>
            </a:r>
            <a:r>
              <a:rPr lang="en-US" b="1" dirty="0" err="1">
                <a:latin typeface="Courier New" panose="02070309020205020404" pitchFamily="49" charset="0"/>
                <a:cs typeface="Courier New" panose="02070309020205020404" pitchFamily="49" charset="0"/>
              </a:rPr>
              <a:t>prime.c</a:t>
            </a:r>
            <a:endParaRPr lang="en-US" b="1" dirty="0">
              <a:latin typeface="Courier New" panose="02070309020205020404" pitchFamily="49" charset="0"/>
              <a:cs typeface="Courier New" panose="02070309020205020404" pitchFamily="49" charset="0"/>
            </a:endParaRPr>
          </a:p>
          <a:p>
            <a:r>
              <a:rPr lang="en-US" dirty="0"/>
              <a:t>Compile as </a:t>
            </a:r>
            <a:r>
              <a:rPr lang="en-US" b="1" dirty="0">
                <a:latin typeface="Courier New" panose="02070309020205020404" pitchFamily="49" charset="0"/>
                <a:cs typeface="Courier New" panose="02070309020205020404" pitchFamily="49" charset="0"/>
              </a:rPr>
              <a:t>make prime</a:t>
            </a:r>
          </a:p>
          <a:p>
            <a:r>
              <a:rPr lang="en-US" dirty="0">
                <a:cs typeface="Courier New" panose="02070309020205020404" pitchFamily="49" charset="0"/>
              </a:rPr>
              <a:t>Test: </a:t>
            </a:r>
            <a:r>
              <a:rPr lang="en-US" b="1" dirty="0">
                <a:latin typeface="Courier New" panose="02070309020205020404" pitchFamily="49" charset="0"/>
                <a:cs typeface="Courier New" panose="02070309020205020404" pitchFamily="49" charset="0"/>
              </a:rPr>
              <a:t>./prime 1 10</a:t>
            </a:r>
          </a:p>
          <a:p>
            <a:r>
              <a:rPr lang="en-US" dirty="0">
                <a:cs typeface="Courier New" panose="02070309020205020404" pitchFamily="49" charset="0"/>
              </a:rPr>
              <a:t>Run ./prime in parallel to find prime numbers between 1 and 1000 by running 10 instances by providing argument pairs: 1 100, 101 200, ..., 901 1000</a:t>
            </a:r>
          </a:p>
          <a:p>
            <a:r>
              <a:rPr lang="en-US" dirty="0">
                <a:cs typeface="Courier New" panose="02070309020205020404" pitchFamily="49" charset="0"/>
              </a:rPr>
              <a:t>Hint1: use the bash curly brace expression creatively to obtain the ranges {</a:t>
            </a:r>
            <a:r>
              <a:rPr lang="en-US" dirty="0" err="1">
                <a:cs typeface="Courier New" panose="02070309020205020404" pitchFamily="49" charset="0"/>
              </a:rPr>
              <a:t>min..max..step</a:t>
            </a:r>
            <a:r>
              <a:rPr lang="en-US" dirty="0">
                <a:cs typeface="Courier New" panose="02070309020205020404" pitchFamily="49" charset="0"/>
              </a:rPr>
              <a:t>} </a:t>
            </a:r>
            <a:r>
              <a:rPr lang="en-US" dirty="0">
                <a:cs typeface="Courier New" panose="02070309020205020404" pitchFamily="49" charset="0"/>
                <a:sym typeface="Wingdings" pitchFamily="2" charset="2"/>
              </a:rPr>
              <a:t></a:t>
            </a:r>
            <a:endParaRPr lang="en-US" dirty="0">
              <a:cs typeface="Courier New" panose="02070309020205020404" pitchFamily="49" charset="0"/>
            </a:endParaRPr>
          </a:p>
          <a:p>
            <a:r>
              <a:rPr lang="en-US" dirty="0">
                <a:cs typeface="Courier New" panose="02070309020205020404" pitchFamily="49" charset="0"/>
              </a:rPr>
              <a:t>Hint2: use </a:t>
            </a:r>
            <a:r>
              <a:rPr lang="en-US" b="1" dirty="0">
                <a:latin typeface="Courier New" panose="02070309020205020404" pitchFamily="49" charset="0"/>
                <a:cs typeface="Courier New" panose="02070309020205020404" pitchFamily="49" charset="0"/>
              </a:rPr>
              <a:t>--link</a:t>
            </a:r>
            <a:r>
              <a:rPr lang="en-US" dirty="0">
                <a:cs typeface="Courier New" panose="02070309020205020404" pitchFamily="49" charset="0"/>
              </a:rPr>
              <a:t> flag to ensure the provided arguments match 1-1</a:t>
            </a:r>
          </a:p>
          <a:p>
            <a:r>
              <a:rPr lang="en-US" dirty="0">
                <a:cs typeface="Courier New" panose="02070309020205020404" pitchFamily="49" charset="0"/>
              </a:rPr>
              <a:t>Hint3: use </a:t>
            </a:r>
            <a:r>
              <a:rPr lang="en-US" b="1" dirty="0">
                <a:latin typeface="Courier New" panose="02070309020205020404" pitchFamily="49" charset="0"/>
                <a:cs typeface="Courier New" panose="02070309020205020404" pitchFamily="49" charset="0"/>
              </a:rPr>
              <a:t>--dry-run </a:t>
            </a:r>
            <a:r>
              <a:rPr lang="en-US" dirty="0">
                <a:cs typeface="Courier New" panose="02070309020205020404" pitchFamily="49" charset="0"/>
              </a:rPr>
              <a:t>first to ensure correct invocation</a:t>
            </a:r>
          </a:p>
        </p:txBody>
      </p:sp>
      <p:sp>
        <p:nvSpPr>
          <p:cNvPr id="4" name="Slide Number Placeholder 3">
            <a:extLst>
              <a:ext uri="{FF2B5EF4-FFF2-40B4-BE49-F238E27FC236}">
                <a16:creationId xmlns:a16="http://schemas.microsoft.com/office/drawing/2014/main" id="{F6C05306-3C36-8A97-C25F-C96FC6D80923}"/>
              </a:ext>
            </a:extLst>
          </p:cNvPr>
          <p:cNvSpPr>
            <a:spLocks noGrp="1"/>
          </p:cNvSpPr>
          <p:nvPr>
            <p:ph type="sldNum" sz="quarter" idx="12"/>
          </p:nvPr>
        </p:nvSpPr>
        <p:spPr/>
        <p:txBody>
          <a:bodyPr/>
          <a:lstStyle/>
          <a:p>
            <a:fld id="{4E3AEE2C-3A74-8643-B4A2-442777B583A3}" type="slidenum">
              <a:rPr lang="en-US" smtClean="0"/>
              <a:t>29</a:t>
            </a:fld>
            <a:endParaRPr lang="en-US"/>
          </a:p>
        </p:txBody>
      </p:sp>
      <p:sp>
        <p:nvSpPr>
          <p:cNvPr id="5" name="Content Placeholder 2">
            <a:extLst>
              <a:ext uri="{FF2B5EF4-FFF2-40B4-BE49-F238E27FC236}">
                <a16:creationId xmlns:a16="http://schemas.microsoft.com/office/drawing/2014/main" id="{F0FA888D-F7E9-89A1-DC78-1A715E799ED3}"/>
              </a:ext>
            </a:extLst>
          </p:cNvPr>
          <p:cNvSpPr txBox="1">
            <a:spLocks/>
          </p:cNvSpPr>
          <p:nvPr/>
        </p:nvSpPr>
        <p:spPr>
          <a:xfrm>
            <a:off x="781050" y="1268016"/>
            <a:ext cx="3541568" cy="3517107"/>
          </a:xfrm>
          <a:prstGeom prst="rect">
            <a:avLst/>
          </a:prstGeom>
          <a:ln>
            <a:solidFill>
              <a:schemeClr val="accent1"/>
            </a:solidFill>
          </a:ln>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Consider the following C code that prints the prime numbers between a range given as arguments:</a:t>
            </a:r>
            <a:br>
              <a:rPr lang="en-US" dirty="0"/>
            </a:br>
            <a:br>
              <a:rPr lang="en-US" dirty="0"/>
            </a:br>
            <a:r>
              <a:rPr lang="en-US" dirty="0"/>
              <a:t>#include &lt;</a:t>
            </a:r>
            <a:r>
              <a:rPr lang="en-US" dirty="0" err="1"/>
              <a:t>stdio.h</a:t>
            </a:r>
            <a:r>
              <a:rPr lang="en-US" dirty="0"/>
              <a:t>&gt;</a:t>
            </a:r>
            <a:br>
              <a:rPr lang="en-US" dirty="0"/>
            </a:br>
            <a:r>
              <a:rPr lang="en-US" dirty="0"/>
              <a:t>#include &lt;</a:t>
            </a:r>
            <a:r>
              <a:rPr lang="en-US" dirty="0" err="1"/>
              <a:t>stdlib.h</a:t>
            </a:r>
            <a:r>
              <a:rPr lang="en-US" dirty="0"/>
              <a:t>&gt;</a:t>
            </a:r>
          </a:p>
          <a:p>
            <a:pPr marL="0" indent="0">
              <a:buFont typeface="Arial" panose="020B0604020202020204" pitchFamily="34" charset="0"/>
              <a:buNone/>
            </a:pPr>
            <a:r>
              <a:rPr lang="en-US" dirty="0"/>
              <a:t>int main(int </a:t>
            </a:r>
            <a:r>
              <a:rPr lang="en-US" dirty="0" err="1"/>
              <a:t>argc</a:t>
            </a:r>
            <a:r>
              <a:rPr lang="en-US" dirty="0"/>
              <a:t>, char* </a:t>
            </a:r>
            <a:r>
              <a:rPr lang="en-US" dirty="0" err="1"/>
              <a:t>argv</a:t>
            </a:r>
            <a:r>
              <a:rPr lang="en-US" dirty="0"/>
              <a:t>[]){</a:t>
            </a:r>
            <a:br>
              <a:rPr lang="en-US" dirty="0"/>
            </a:br>
            <a:r>
              <a:rPr lang="en-US" dirty="0"/>
              <a:t>   </a:t>
            </a:r>
            <a:br>
              <a:rPr lang="en-US" dirty="0"/>
            </a:br>
            <a:r>
              <a:rPr lang="en-US" dirty="0"/>
              <a:t>   int flag, </a:t>
            </a:r>
            <a:r>
              <a:rPr lang="en-US" dirty="0" err="1"/>
              <a:t>i</a:t>
            </a:r>
            <a:r>
              <a:rPr lang="en-US" dirty="0"/>
              <a:t>, j;</a:t>
            </a:r>
            <a:br>
              <a:rPr lang="en-US" dirty="0"/>
            </a:br>
            <a:r>
              <a:rPr lang="en-US" dirty="0"/>
              <a:t>   int num1 = </a:t>
            </a:r>
            <a:r>
              <a:rPr lang="en-US" dirty="0" err="1"/>
              <a:t>atoi</a:t>
            </a:r>
            <a:r>
              <a:rPr lang="en-US" dirty="0"/>
              <a:t>(</a:t>
            </a:r>
            <a:r>
              <a:rPr lang="en-US" dirty="0" err="1"/>
              <a:t>argv</a:t>
            </a:r>
            <a:r>
              <a:rPr lang="en-US" dirty="0"/>
              <a:t>[1]);</a:t>
            </a:r>
            <a:br>
              <a:rPr lang="en-US" dirty="0"/>
            </a:br>
            <a:r>
              <a:rPr lang="en-US" dirty="0"/>
              <a:t>   int num2 = </a:t>
            </a:r>
            <a:r>
              <a:rPr lang="en-US" dirty="0" err="1"/>
              <a:t>atoi</a:t>
            </a:r>
            <a:r>
              <a:rPr lang="en-US" dirty="0"/>
              <a:t>(</a:t>
            </a:r>
            <a:r>
              <a:rPr lang="en-US" dirty="0" err="1"/>
              <a:t>argv</a:t>
            </a:r>
            <a:r>
              <a:rPr lang="en-US" dirty="0"/>
              <a:t>[2]);</a:t>
            </a:r>
          </a:p>
          <a:p>
            <a:pPr marL="0" indent="0">
              <a:buFont typeface="Arial" panose="020B0604020202020204" pitchFamily="34" charset="0"/>
              <a:buNone/>
            </a:pPr>
            <a:r>
              <a:rPr lang="en-US" dirty="0"/>
              <a:t>   for(</a:t>
            </a:r>
            <a:r>
              <a:rPr lang="en-US" dirty="0" err="1"/>
              <a:t>i</a:t>
            </a:r>
            <a:r>
              <a:rPr lang="en-US" dirty="0"/>
              <a:t>=num1+1; </a:t>
            </a:r>
            <a:r>
              <a:rPr lang="en-US" dirty="0" err="1"/>
              <a:t>i</a:t>
            </a:r>
            <a:r>
              <a:rPr lang="en-US" dirty="0"/>
              <a:t>&lt;num2; ++</a:t>
            </a:r>
            <a:r>
              <a:rPr lang="en-US" dirty="0" err="1"/>
              <a:t>i</a:t>
            </a:r>
            <a:r>
              <a:rPr lang="en-US" dirty="0"/>
              <a:t>){</a:t>
            </a:r>
            <a:br>
              <a:rPr lang="en-US" dirty="0"/>
            </a:br>
            <a:r>
              <a:rPr lang="en-US" dirty="0"/>
              <a:t>      flag=0;</a:t>
            </a:r>
            <a:br>
              <a:rPr lang="en-US" dirty="0"/>
            </a:br>
            <a:r>
              <a:rPr lang="en-US" dirty="0"/>
              <a:t>     for(j=2; j&lt;=</a:t>
            </a:r>
            <a:r>
              <a:rPr lang="en-US" dirty="0" err="1"/>
              <a:t>i</a:t>
            </a:r>
            <a:r>
              <a:rPr lang="en-US" dirty="0"/>
              <a:t>/2; ++j){</a:t>
            </a:r>
            <a:br>
              <a:rPr lang="en-US" dirty="0"/>
            </a:br>
            <a:r>
              <a:rPr lang="en-US" dirty="0"/>
              <a:t>        if(</a:t>
            </a:r>
            <a:r>
              <a:rPr lang="en-US" dirty="0" err="1"/>
              <a:t>i%j</a:t>
            </a:r>
            <a:r>
              <a:rPr lang="en-US" dirty="0"/>
              <a:t>==0){</a:t>
            </a:r>
            <a:br>
              <a:rPr lang="en-US" dirty="0"/>
            </a:br>
            <a:r>
              <a:rPr lang="en-US" dirty="0"/>
              <a:t>          flag=1;</a:t>
            </a:r>
            <a:br>
              <a:rPr lang="en-US" dirty="0"/>
            </a:br>
            <a:r>
              <a:rPr lang="en-US" dirty="0"/>
              <a:t>          break;</a:t>
            </a:r>
            <a:br>
              <a:rPr lang="en-US" dirty="0"/>
            </a:br>
            <a:r>
              <a:rPr lang="en-US" dirty="0"/>
              <a:t>        }</a:t>
            </a:r>
            <a:br>
              <a:rPr lang="en-US" dirty="0"/>
            </a:br>
            <a:r>
              <a:rPr lang="en-US" dirty="0"/>
              <a:t>     }</a:t>
            </a:r>
            <a:br>
              <a:rPr lang="en-US" dirty="0"/>
            </a:br>
            <a:r>
              <a:rPr lang="en-US" dirty="0"/>
              <a:t>     if(flag==0) </a:t>
            </a:r>
            <a:r>
              <a:rPr lang="en-US" dirty="0" err="1"/>
              <a:t>printf</a:t>
            </a:r>
            <a:r>
              <a:rPr lang="en-US" dirty="0"/>
              <a:t>("%d\n",</a:t>
            </a:r>
            <a:r>
              <a:rPr lang="en-US" dirty="0" err="1"/>
              <a:t>i</a:t>
            </a:r>
            <a:r>
              <a:rPr lang="en-US" dirty="0"/>
              <a:t>);  </a:t>
            </a:r>
            <a:br>
              <a:rPr lang="en-US" dirty="0"/>
            </a:br>
            <a:r>
              <a:rPr lang="en-US" dirty="0"/>
              <a:t>}</a:t>
            </a:r>
          </a:p>
          <a:p>
            <a:pPr marL="0" indent="0">
              <a:buFont typeface="Arial" panose="020B0604020202020204" pitchFamily="34" charset="0"/>
              <a:buNone/>
            </a:pPr>
            <a:r>
              <a:rPr lang="en-US" dirty="0"/>
              <a:t> return 0;</a:t>
            </a:r>
            <a:br>
              <a:rPr lang="en-US" dirty="0"/>
            </a:b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3918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323495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32</a:t>
            </a:fld>
            <a:endParaRPr lang="en-US"/>
          </a:p>
        </p:txBody>
      </p:sp>
    </p:spTree>
    <p:extLst>
      <p:ext uri="{BB962C8B-B14F-4D97-AF65-F5344CB8AC3E}">
        <p14:creationId xmlns:p14="http://schemas.microsoft.com/office/powerpoint/2010/main" val="196832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33</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1274291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dirty="0">
                <a:latin typeface="Courier New" panose="02070309020205020404" pitchFamily="49" charset="0"/>
                <a:cs typeface="Courier New" panose="02070309020205020404" pitchFamily="49" charset="0"/>
              </a:rPr>
              <a:t>parallel -S rage1,rage4,rage7,rage8,rage9,rage10,rage11,rage12 ${</a:t>
            </a:r>
            <a:r>
              <a:rPr lang="en-US" sz="1640" dirty="0" err="1">
                <a:latin typeface="Courier New" panose="02070309020205020404" pitchFamily="49" charset="0"/>
                <a:cs typeface="Courier New" panose="02070309020205020404" pitchFamily="49" charset="0"/>
              </a:rPr>
              <a:t>scan_cmd</a:t>
            </a:r>
            <a:r>
              <a:rPr lang="en-US" sz="1640" dirty="0">
                <a:latin typeface="Courier New" panose="02070309020205020404" pitchFamily="49" charset="0"/>
                <a:cs typeface="Courier New" panose="02070309020205020404" pitchFamily="49" charset="0"/>
              </a:rPr>
              <a:t>} :::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scan_path</a:t>
            </a:r>
            <a:r>
              <a:rPr lang="en-US" sz="1640" dirty="0">
                <a:latin typeface="Courier New" panose="02070309020205020404" pitchFamily="49" charset="0"/>
                <a:cs typeface="Courier New" panose="02070309020205020404" pitchFamily="49" charset="0"/>
              </a:rPr>
              <a:t>}/{44..51}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&gt;&gt; scanperf.8proc.8node.out</a:t>
            </a:r>
          </a:p>
          <a:p>
            <a:pPr marL="0" indent="0">
              <a:buNone/>
            </a:pPr>
            <a:endParaRPr lang="en-US" sz="1640" dirty="0">
              <a:latin typeface="Courier New" panose="02070309020205020404" pitchFamily="49" charset="0"/>
              <a:cs typeface="Courier New" panose="02070309020205020404" pitchFamily="49" charset="0"/>
            </a:endParaRPr>
          </a:p>
          <a:p>
            <a:r>
              <a:rPr lang="en-US" sz="1640" dirty="0">
                <a:latin typeface="Courier New" panose="02070309020205020404" pitchFamily="49" charset="0"/>
                <a:cs typeface="Courier New" panose="02070309020205020404" pitchFamily="49" charset="0"/>
              </a:rPr>
              <a:t>parallel -S rage4 --jobs 30 '</a:t>
            </a:r>
            <a:r>
              <a:rPr lang="en-US" sz="1640" dirty="0" err="1">
                <a:latin typeface="Courier New" panose="02070309020205020404" pitchFamily="49" charset="0"/>
                <a:cs typeface="Courier New" panose="02070309020205020404" pitchFamily="49" charset="0"/>
              </a:rPr>
              <a:t>nats</a:t>
            </a:r>
            <a:r>
              <a:rPr lang="en-US" sz="1640" dirty="0">
                <a:latin typeface="Courier New" panose="02070309020205020404" pitchFamily="49" charset="0"/>
                <a:cs typeface="Courier New" panose="02070309020205020404" pitchFamily="49" charset="0"/>
              </a:rPr>
              <a:t> -s rage2:4222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pub </a:t>
            </a:r>
            <a:r>
              <a:rPr lang="en-US" sz="1640" dirty="0" err="1">
                <a:latin typeface="Courier New" panose="02070309020205020404" pitchFamily="49" charset="0"/>
                <a:cs typeface="Courier New" panose="02070309020205020404" pitchFamily="49" charset="0"/>
              </a:rPr>
              <a:t>migration.files.request</a:t>
            </a:r>
            <a:r>
              <a:rPr lang="en-US" sz="1640" dirty="0">
                <a:latin typeface="Courier New" panose="02070309020205020404" pitchFamily="49" charset="0"/>
                <a:cs typeface="Courier New" panose="02070309020205020404" pitchFamily="49" charset="0"/>
              </a:rPr>
              <a:t> --count 1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"{\"path\": \"/</a:t>
            </a:r>
            <a:r>
              <a:rPr lang="en-US" sz="1640" dirty="0" err="1">
                <a:latin typeface="Courier New" panose="02070309020205020404" pitchFamily="49" charset="0"/>
                <a:cs typeface="Courier New" panose="02070309020205020404" pitchFamily="49" charset="0"/>
              </a:rPr>
              <a:t>lustre</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crius</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migagenttests</a:t>
            </a:r>
            <a:r>
              <a:rPr lang="en-US" sz="1640"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270640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dirty="0">
                <a:latin typeface="Courier New" panose="02070309020205020404" pitchFamily="49" charset="0"/>
                <a:cs typeface="Courier New" panose="02070309020205020404" pitchFamily="49" charset="0"/>
              </a:rPr>
              <a:t>parallel -S rage4 --jobs 30 "touch -d '-1 week’\ /</a:t>
            </a:r>
            <a:r>
              <a:rPr lang="en-US" sz="1640" dirty="0" err="1">
                <a:latin typeface="Courier New" panose="02070309020205020404" pitchFamily="49" charset="0"/>
                <a:cs typeface="Courier New" panose="02070309020205020404" pitchFamily="49" charset="0"/>
              </a:rPr>
              <a:t>lustre</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crius</a:t>
            </a:r>
            <a:r>
              <a:rPr lang="en-US" sz="1640"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dirty="0">
                <a:latin typeface="Courier New" panose="02070309020205020404" pitchFamily="49" charset="0"/>
                <a:cs typeface="Courier New" panose="02070309020205020404" pitchFamily="49" charset="0"/>
              </a:rPr>
              <a:t>parallel -k -S \ rage1,rage2,rage4,rage5,rage6,rage7,rage8,rage9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lustre</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crius</a:t>
            </a:r>
            <a:r>
              <a:rPr lang="en-US" sz="1640" dirty="0">
                <a:latin typeface="Courier New" panose="02070309020205020404" pitchFamily="49" charset="0"/>
                <a:cs typeface="Courier New" panose="02070309020205020404" pitchFamily="49" charset="0"/>
              </a:rPr>
              <a:t>/scripts/</a:t>
            </a:r>
            <a:r>
              <a:rPr lang="en-US" sz="1640" dirty="0" err="1">
                <a:latin typeface="Courier New" panose="02070309020205020404" pitchFamily="49" charset="0"/>
                <a:cs typeface="Courier New" panose="02070309020205020404" pitchFamily="49" charset="0"/>
              </a:rPr>
              <a:t>measure_lfsfind.sh</a:t>
            </a:r>
            <a:r>
              <a:rPr lang="en-US" sz="1640" dirty="0">
                <a:latin typeface="Courier New" panose="02070309020205020404" pitchFamily="49" charset="0"/>
                <a:cs typeface="Courier New" panose="02070309020205020404" pitchFamily="49" charset="0"/>
              </a:rPr>
              <a:t> ::: {28..35} \</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36</a:t>
            </a:fld>
            <a:endParaRPr lang="en-US"/>
          </a:p>
        </p:txBody>
      </p:sp>
    </p:spTree>
    <p:extLst>
      <p:ext uri="{BB962C8B-B14F-4D97-AF65-F5344CB8AC3E}">
        <p14:creationId xmlns:p14="http://schemas.microsoft.com/office/powerpoint/2010/main" val="3721040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37</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sent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standard input aka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110755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39</a:t>
            </a:fld>
            <a:endParaRPr lang="en-US"/>
          </a:p>
        </p:txBody>
      </p:sp>
    </p:spTree>
    <p:extLst>
      <p:ext uri="{BB962C8B-B14F-4D97-AF65-F5344CB8AC3E}">
        <p14:creationId xmlns:p14="http://schemas.microsoft.com/office/powerpoint/2010/main" val="320165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40</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540319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637454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43</a:t>
            </a:fld>
            <a:endParaRPr lang="en-US"/>
          </a:p>
        </p:txBody>
      </p:sp>
    </p:spTree>
    <p:extLst>
      <p:ext uri="{BB962C8B-B14F-4D97-AF65-F5344CB8AC3E}">
        <p14:creationId xmlns:p14="http://schemas.microsoft.com/office/powerpoint/2010/main" val="293708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8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44</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93256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5E8B5B6C-8F38-D883-6B61-D1D2D3FE135D}"/>
              </a:ext>
            </a:extLst>
          </p:cNvPr>
          <p:cNvSpPr txBox="1"/>
          <p:nvPr/>
        </p:nvSpPr>
        <p:spPr>
          <a:xfrm>
            <a:off x="5412285" y="1411630"/>
            <a:ext cx="3000630"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multinode</a:t>
            </a:r>
            <a:endParaRPr lang="en-US" dirty="0"/>
          </a:p>
        </p:txBody>
      </p:sp>
    </p:spTree>
    <p:extLst>
      <p:ext uri="{BB962C8B-B14F-4D97-AF65-F5344CB8AC3E}">
        <p14:creationId xmlns:p14="http://schemas.microsoft.com/office/powerpoint/2010/main" val="1067091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47</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49</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50</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51</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3906519" cy="369332"/>
          </a:xfrm>
          <a:prstGeom prst="rect">
            <a:avLst/>
          </a:prstGeom>
          <a:noFill/>
        </p:spPr>
        <p:txBody>
          <a:bodyPr wrap="none" rtlCol="0">
            <a:spAutoFit/>
          </a:bodyPr>
          <a:lstStyle/>
          <a:p>
            <a:r>
              <a:rPr lang="en-US" dirty="0"/>
              <a:t>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52</a:t>
            </a:fld>
            <a:endParaRPr lang="en-US"/>
          </a:p>
        </p:txBody>
      </p:sp>
    </p:spTree>
    <p:extLst>
      <p:ext uri="{BB962C8B-B14F-4D97-AF65-F5344CB8AC3E}">
        <p14:creationId xmlns:p14="http://schemas.microsoft.com/office/powerpoint/2010/main" val="316829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53</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54</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768143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2345782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a:t>
            </a:r>
            <a:r>
              <a:rPr lang="en-US" b="1" dirty="0">
                <a:latin typeface="Courier New" panose="02070309020205020404" pitchFamily="49" charset="0"/>
                <a:cs typeface="Courier New" panose="02070309020205020404" pitchFamily="49" charset="0"/>
              </a:rPr>
              <a:t>next</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print &gt;&gt; file;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57</a:t>
            </a:fld>
            <a:endParaRPr lang="en-US"/>
          </a:p>
        </p:txBody>
      </p:sp>
    </p:spTree>
    <p:extLst>
      <p:ext uri="{BB962C8B-B14F-4D97-AF65-F5344CB8AC3E}">
        <p14:creationId xmlns:p14="http://schemas.microsoft.com/office/powerpoint/2010/main" val="3076711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59</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600" dirty="0">
                <a:hlinkClick r:id="rId2"/>
              </a:rPr>
              <a:t>github.com/ketancmaheshwari/escience23tut</a:t>
            </a:r>
            <a:endParaRPr lang="en-US" sz="2600" dirty="0"/>
          </a:p>
          <a:p>
            <a:pPr marL="0" indent="0">
              <a:buNone/>
            </a:pPr>
            <a:r>
              <a:rPr lang="en-US" sz="4000" dirty="0">
                <a:cs typeface="Courier New" panose="02070309020205020404" pitchFamily="49" charset="0"/>
                <a:hlinkClick r:id="rId3"/>
              </a:rPr>
              <a:t>tinyurl.com/4v4b8pch</a:t>
            </a:r>
            <a:endParaRPr lang="en-US" sz="4000" dirty="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pic>
        <p:nvPicPr>
          <p:cNvPr id="5" name="Picture 4">
            <a:extLst>
              <a:ext uri="{FF2B5EF4-FFF2-40B4-BE49-F238E27FC236}">
                <a16:creationId xmlns:a16="http://schemas.microsoft.com/office/drawing/2014/main" id="{8E9BD16E-BFBD-A700-F42F-B8E2927BA677}"/>
              </a:ext>
            </a:extLst>
          </p:cNvPr>
          <p:cNvPicPr>
            <a:picLocks noChangeAspect="1"/>
          </p:cNvPicPr>
          <p:nvPr/>
        </p:nvPicPr>
        <p:blipFill>
          <a:blip r:embed="rId4"/>
          <a:stretch>
            <a:fillRect/>
          </a:stretch>
        </p:blipFill>
        <p:spPr>
          <a:xfrm>
            <a:off x="7042559" y="1706626"/>
            <a:ext cx="1612900" cy="1612900"/>
          </a:xfrm>
          <a:prstGeom prst="rect">
            <a:avLst/>
          </a:prstGeom>
        </p:spPr>
      </p:pic>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60</a:t>
            </a:fld>
            <a:endParaRPr lang="en-US"/>
          </a:p>
        </p:txBody>
      </p:sp>
    </p:spTree>
    <p:extLst>
      <p:ext uri="{BB962C8B-B14F-4D97-AF65-F5344CB8AC3E}">
        <p14:creationId xmlns:p14="http://schemas.microsoft.com/office/powerpoint/2010/main" val="355479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61</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[longer] 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lnSpcReduction="10000"/>
          </a:bodyPr>
          <a:lstStyle/>
          <a:p>
            <a:r>
              <a:rPr lang="en-US" dirty="0">
                <a:hlinkClick r:id="rId2"/>
              </a:rPr>
              <a:t>dcc.mit.edu</a:t>
            </a:r>
            <a:r>
              <a:rPr lang="en-US" dirty="0"/>
              <a:t> A 2.6T dataset pertaining to cluster operations</a:t>
            </a:r>
          </a:p>
          <a:p>
            <a:r>
              <a:rPr lang="en-US" dirty="0"/>
              <a:t>900K+ files, 2.6m+ lines of CSV data.</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65</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a:xfrm>
            <a:off x="628650" y="1369219"/>
            <a:ext cx="7886700" cy="3263504"/>
          </a:xfrm>
        </p:spPr>
        <p:txBody>
          <a:bodyPr/>
          <a:lstStyle/>
          <a:p>
            <a:r>
              <a:rPr lang="en-US" dirty="0"/>
              <a:t>data/sales-</a:t>
            </a:r>
            <a:r>
              <a:rPr lang="en-US" dirty="0" err="1"/>
              <a:t>data.csv</a:t>
            </a:r>
            <a:r>
              <a:rPr lang="en-US" dirty="0"/>
              <a:t>: ~10K lines of sales data (mock)</a:t>
            </a:r>
            <a:endParaRPr lang="en-US" dirty="0">
              <a:hlinkClick r:id="rId2"/>
            </a:endParaRPr>
          </a:p>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66</a:t>
            </a:fld>
            <a:endParaRPr lang="en-US"/>
          </a:p>
        </p:txBody>
      </p:sp>
    </p:spTree>
    <p:extLst>
      <p:ext uri="{BB962C8B-B14F-4D97-AF65-F5344CB8AC3E}">
        <p14:creationId xmlns:p14="http://schemas.microsoft.com/office/powerpoint/2010/main" val="592777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67</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process.</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 date, seq</a:t>
            </a:r>
            <a:endParaRPr lang="en-US" dirty="0"/>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2023,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pic>
        <p:nvPicPr>
          <p:cNvPr id="3" name="Picture 2">
            <a:extLst>
              <a:ext uri="{FF2B5EF4-FFF2-40B4-BE49-F238E27FC236}">
                <a16:creationId xmlns:a16="http://schemas.microsoft.com/office/drawing/2014/main" id="{4FCEC9E9-534D-7B8B-F925-D525C3D79DF0}"/>
              </a:ext>
            </a:extLst>
          </p:cNvPr>
          <p:cNvPicPr>
            <a:picLocks noChangeAspect="1"/>
          </p:cNvPicPr>
          <p:nvPr/>
        </p:nvPicPr>
        <p:blipFill>
          <a:blip r:embed="rId3"/>
          <a:stretch>
            <a:fillRect/>
          </a:stretch>
        </p:blipFill>
        <p:spPr>
          <a:xfrm>
            <a:off x="7300670" y="102393"/>
            <a:ext cx="1612900" cy="1612900"/>
          </a:xfrm>
          <a:prstGeom prst="rect">
            <a:avLst/>
          </a:prstGeom>
        </p:spPr>
      </p:pic>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63175</TotalTime>
  <Words>5377</Words>
  <Application>Microsoft Macintosh PowerPoint</Application>
  <PresentationFormat>On-screen Show (16:9)</PresentationFormat>
  <Paragraphs>500</Paragraphs>
  <Slides>67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Calibri Light</vt:lpstr>
      <vt:lpstr>Courier New</vt:lpstr>
      <vt:lpstr>National Park </vt:lpstr>
      <vt:lpstr>National Park Medium</vt:lpstr>
      <vt:lpstr>Wingdings</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the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Quick Exercise: Prime numbers over Partitions</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[longer] Practice and Exercises : MIT Datacenter Challenge</vt:lpstr>
      <vt:lpstr>Credits, references and resources</vt:lpstr>
      <vt:lpstr>Other Possible Venues to look for challenges</vt:lpstr>
      <vt:lpstr>Thank you for your time and attention Questions?  km0@ornl.gov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2324</cp:revision>
  <cp:lastPrinted>2019-10-28T17:12:39Z</cp:lastPrinted>
  <dcterms:created xsi:type="dcterms:W3CDTF">2016-08-27T04:51:03Z</dcterms:created>
  <dcterms:modified xsi:type="dcterms:W3CDTF">2024-04-10T14:37:16Z</dcterms:modified>
</cp:coreProperties>
</file>