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handoutMasterIdLst>
    <p:handoutMasterId r:id="rId69"/>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60" r:id="rId54"/>
    <p:sldId id="461" r:id="rId55"/>
    <p:sldId id="462" r:id="rId56"/>
    <p:sldId id="463" r:id="rId57"/>
    <p:sldId id="432" r:id="rId58"/>
    <p:sldId id="423" r:id="rId59"/>
    <p:sldId id="464" r:id="rId60"/>
    <p:sldId id="465" r:id="rId61"/>
    <p:sldId id="411" r:id="rId62"/>
    <p:sldId id="398" r:id="rId63"/>
    <p:sldId id="393" r:id="rId64"/>
    <p:sldId id="288" r:id="rId65"/>
    <p:sldId id="456" r:id="rId66"/>
    <p:sldId id="309" r:id="rId6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47"/>
    <p:restoredTop sz="82060"/>
  </p:normalViewPr>
  <p:slideViewPr>
    <p:cSldViewPr snapToGrid="0" snapToObjects="1">
      <p:cViewPr varScale="1">
        <p:scale>
          <a:sx n="173" d="100"/>
          <a:sy n="173" d="100"/>
        </p:scale>
        <p:origin x="1176"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10/10/23</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10/10/23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58</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64</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10/10/23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10/10/23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10/10/23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10/10/23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nu.org/software/parallel/parallel_cheat.pdf" TargetMode="External"/><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61.xml"/><Relationship Id="rId5" Type="http://schemas.openxmlformats.org/officeDocument/2006/relationships/slide" Target="slide18.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4v4b8pch" TargetMode="External"/><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Maheshwari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processes</a:t>
            </a:r>
          </a:p>
          <a:p>
            <a:r>
              <a:rPr lang="en-US" dirty="0"/>
              <a:t>Easy to install, highly configurable</a:t>
            </a:r>
          </a:p>
          <a:p>
            <a:r>
              <a:rPr lang="en-US" dirty="0"/>
              <a:t>Well suited to run many single-core / single-thread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a:t>
            </a:r>
            <a:r>
              <a:rPr lang="en-US" sz="1800" dirty="0">
                <a:latin typeface="Courier New" panose="02070309020205020404" pitchFamily="49" charset="0"/>
                <a:cs typeface="Courier New" panose="02070309020205020404" pitchFamily="49" charset="0"/>
              </a:rPr>
              <a:t># needs </a:t>
            </a:r>
            <a:r>
              <a:rPr lang="en-US" sz="1800" dirty="0" err="1">
                <a:latin typeface="Courier New" panose="02070309020205020404" pitchFamily="49" charset="0"/>
                <a:cs typeface="Courier New" panose="02070309020205020404" pitchFamily="49" charset="0"/>
              </a:rPr>
              <a:t>libevent</a:t>
            </a:r>
            <a:endParaRPr lang="en-US" sz="1800" dirty="0">
              <a:latin typeface="Courier New" panose="02070309020205020404" pitchFamily="49" charset="0"/>
              <a:cs typeface="Courier New" panose="02070309020205020404" pitchFamily="49" charset="0"/>
            </a:endParaRPr>
          </a:p>
          <a:p>
            <a:r>
              <a:rPr lang="en-US" dirty="0"/>
              <a:t>Set PATH and it is ready to go:</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a:cs typeface="Courier New" panose="02070309020205020404" pitchFamily="49" charset="0"/>
                <a:hlinkClick r:id="rId2"/>
              </a:rPr>
              <a:t>www.pi.dk/1</a:t>
            </a:r>
            <a:endParaRPr lang="en-US" dirty="0">
              <a:cs typeface="Courier New" panose="02070309020205020404" pitchFamily="49" charset="0"/>
            </a:endParaRPr>
          </a:p>
          <a:p>
            <a:r>
              <a:rPr lang="en-US" dirty="0">
                <a:cs typeface="Courier New" panose="02070309020205020404" pitchFamily="49" charset="0"/>
                <a:hlinkClick r:id="rId3"/>
              </a:rPr>
              <a:t>www.gnu.org/software/parallel/parallel_cheat.pdf</a:t>
            </a:r>
            <a:endParaRPr lang="en-US" dirty="0">
              <a:cs typeface="Courier New" panose="02070309020205020404" pitchFamily="49" charset="0"/>
            </a:endParaRP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a:t>
            </a:r>
            <a:r>
              <a:rPr lang="en-US" sz="1800" dirty="0">
                <a:latin typeface="Courier New" panose="02070309020205020404" pitchFamily="49" charset="0"/>
                <a:cs typeface="Courier New" panose="02070309020205020404" pitchFamily="49" charset="0"/>
              </a:rPr>
              <a:t>#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a:t>
            </a:r>
            <a:r>
              <a:rPr lang="en-US" sz="1800" dirty="0">
                <a:latin typeface="Courier New" panose="02070309020205020404" pitchFamily="49" charset="0"/>
                <a:cs typeface="Courier New" panose="02070309020205020404" pitchFamily="49" charset="0"/>
              </a:rPr>
              <a:t># max size of </a:t>
            </a:r>
            <a:r>
              <a:rPr lang="en-US" sz="1800" dirty="0" err="1">
                <a:latin typeface="Courier New" panose="02070309020205020404" pitchFamily="49" charset="0"/>
                <a:cs typeface="Courier New" panose="02070309020205020404" pitchFamily="49" charset="0"/>
              </a:rPr>
              <a:t>cmdline</a:t>
            </a: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2220"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47719"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the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86F74AF7-A89E-57A6-BAE2-D9BE1184DD13}"/>
              </a:ext>
            </a:extLst>
          </p:cNvPr>
          <p:cNvPicPr>
            <a:picLocks noChangeAspect="1"/>
          </p:cNvPicPr>
          <p:nvPr/>
        </p:nvPicPr>
        <p:blipFill>
          <a:blip r:embed="rId3"/>
          <a:stretch>
            <a:fillRect/>
          </a:stretch>
        </p:blipFill>
        <p:spPr>
          <a:xfrm>
            <a:off x="7277534" y="102393"/>
            <a:ext cx="1612900" cy="1612900"/>
          </a:xfrm>
          <a:prstGeom prst="rect">
            <a:avLst/>
          </a:prstGeom>
        </p:spPr>
      </p:pic>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a:t>
            </a:r>
            <a:r>
              <a:rPr lang="en-US" sz="1600" dirty="0"/>
              <a:t>: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p>
          <a:p>
            <a:pPr marL="0" indent="0">
              <a:buNone/>
            </a:pPr>
            <a:endParaRPr lang="en-US" sz="1600" dirty="0"/>
          </a:p>
          <a:p>
            <a:pPr marL="0" indent="0">
              <a:buNone/>
            </a:pPr>
            <a:r>
              <a:rPr lang="en-US" sz="1600" dirty="0"/>
              <a:t>I thank the eScience Tutorial committee and chairs for providing this opportunity.</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r>
              <a:rPr lang="en-US" sz="1600" dirty="0"/>
              <a:t>May use </a:t>
            </a:r>
            <a:r>
              <a:rPr lang="en-US" sz="1600" b="1" dirty="0">
                <a:latin typeface="Courier New"/>
                <a:ea typeface="Courier New"/>
                <a:cs typeface="Courier New"/>
                <a:sym typeface="Courier New"/>
              </a:rPr>
              <a:t>-N0</a:t>
            </a:r>
            <a:r>
              <a:rPr lang="en-US" sz="1600" dirty="0"/>
              <a:t> when no commands have no arguments (still need to provide :::)</a:t>
            </a:r>
          </a:p>
          <a:p>
            <a:pPr marL="596900" lvl="1" indent="0">
              <a:spcBef>
                <a:spcPts val="0"/>
              </a:spcBef>
              <a:buSzPts val="1400"/>
              <a:buNone/>
            </a:pPr>
            <a:r>
              <a:rPr lang="en-US" sz="1600" b="1" dirty="0">
                <a:latin typeface="Courier New"/>
                <a:ea typeface="Courier New"/>
                <a:cs typeface="Courier New"/>
                <a:sym typeface="Courier New"/>
              </a:rPr>
              <a:t>parallel -N0 date ::: </a:t>
            </a:r>
            <a:r>
              <a:rPr lang="en-US" sz="1600" b="1" dirty="0" err="1">
                <a:latin typeface="Courier New"/>
                <a:ea typeface="Courier New"/>
                <a:cs typeface="Courier New"/>
                <a:sym typeface="Courier New"/>
              </a:rPr>
              <a:t>xyz</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a:t>
            </a:r>
            <a:r>
              <a:rPr lang="en-US" sz="1600" b="1" dirty="0">
                <a:latin typeface="Courier New" panose="02070309020205020404" pitchFamily="49" charset="0"/>
                <a:cs typeface="Courier New" panose="02070309020205020404" pitchFamily="49" charset="0"/>
              </a:rPr>
              <a:t>{[n]}</a:t>
            </a:r>
            <a:r>
              <a:rPr lang="en-US" sz="1600" dirty="0"/>
              <a:t>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remove extension,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--&gt; /</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extracts just the filename,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sym typeface="Wingdings" pitchFamily="2" charset="2"/>
              </a:rPr>
              <a:t>--&gt; </a:t>
            </a:r>
            <a:r>
              <a:rPr lang="en-US" sz="1600" b="1" dirty="0" err="1">
                <a:latin typeface="Courier New" panose="02070309020205020404" pitchFamily="49" charset="0"/>
                <a:cs typeface="Courier New" panose="02070309020205020404" pitchFamily="49" charset="0"/>
                <a:sym typeface="Wingdings" pitchFamily="2" charset="2"/>
              </a:rPr>
              <a:t>afile.txt</a:t>
            </a:r>
            <a:br>
              <a:rPr lang="en-US" sz="1600" dirty="0"/>
            </a:br>
            <a:br>
              <a:rPr lang="en-US" sz="1600" dirty="0"/>
            </a:br>
            <a:r>
              <a:rPr lang="en-US" sz="1600" b="1" dirty="0">
                <a:latin typeface="Courier New" panose="02070309020205020404" pitchFamily="49" charset="0"/>
                <a:cs typeface="Courier New" panose="02070309020205020404" pitchFamily="49" charset="0"/>
              </a:rPr>
              <a:t>{#}</a:t>
            </a:r>
            <a:r>
              <a:rPr lang="en-US" sz="1600" dirty="0"/>
              <a:t> sequence number of the job</a:t>
            </a:r>
            <a:br>
              <a:rPr lang="en-US" sz="1600" dirty="0"/>
            </a:br>
            <a:r>
              <a:rPr lang="en-US" sz="1600" b="1" dirty="0">
                <a:latin typeface="Courier New" panose="02070309020205020404" pitchFamily="49" charset="0"/>
                <a:cs typeface="Courier New" panose="02070309020205020404" pitchFamily="49" charset="0"/>
              </a:rPr>
              <a:t>{%}</a:t>
            </a:r>
            <a:r>
              <a:rPr lang="en-US" sz="1600" dirty="0"/>
              <a:t> slot number of the job</a:t>
            </a:r>
            <a:br>
              <a:rPr lang="en-US" sz="1600" dirty="0"/>
            </a:br>
            <a:br>
              <a:rPr lang="en-US" sz="1600" dirty="0"/>
            </a:br>
            <a:r>
              <a:rPr lang="en-US" sz="1600" b="1" dirty="0">
                <a:latin typeface="Courier New" panose="02070309020205020404" pitchFamily="49" charset="0"/>
                <a:cs typeface="Courier New" panose="02070309020205020404" pitchFamily="49" charset="0"/>
              </a:rPr>
              <a:t>parallel echo "sequence {#} slot {%}" ::: {1..100}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echo {2.} {1} ::: 1 2 ::: </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bpic.png</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218841"/>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ignores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endParaRPr lang="en-US" sz="1600" dirty="0"/>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 </a:t>
            </a:r>
            <a:r>
              <a:rPr lang="en-US" sz="1600" b="1" dirty="0"/>
              <a:t>very useful</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a:t>
            </a:r>
            <a:r>
              <a:rPr lang="en-US" dirty="0"/>
              <a:t>: Allows for monitoring progress, checkpointing and resuming an interrupted / partially failed run</a:t>
            </a:r>
          </a:p>
          <a:p>
            <a:pPr marL="0" indent="0">
              <a:spcBef>
                <a:spcPts val="1200"/>
              </a:spcBef>
              <a:buFont typeface="Arial" panose="020B0604020202020204" pitchFamily="34" charset="0"/>
              <a:buNone/>
            </a:pPr>
            <a:r>
              <a:rPr lang="en-US" b="1" dirty="0">
                <a:latin typeface="Courier New"/>
                <a:ea typeface="Courier New"/>
                <a:cs typeface="Courier New"/>
                <a:sym typeface="Courier New"/>
              </a:rPr>
              <a:t>parallel -j 16 -N 100 --</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tmp</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 </a:t>
            </a:r>
            <a:r>
              <a:rPr lang="en-US" b="1" dirty="0" err="1">
                <a:latin typeface="Courier New"/>
                <a:ea typeface="Courier New"/>
                <a:cs typeface="Courier New"/>
                <a:sym typeface="Courier New"/>
              </a:rPr>
              <a:t>gzip</a:t>
            </a:r>
            <a:r>
              <a:rPr lang="en-US" b="1" dirty="0">
                <a:latin typeface="Courier New"/>
                <a:ea typeface="Courier New"/>
                <a:cs typeface="Courier New"/>
                <a:sym typeface="Courier New"/>
              </a:rPr>
              <a:t> {} :::: </a:t>
            </a:r>
            <a:r>
              <a:rPr lang="en-US" b="1" dirty="0" err="1">
                <a:latin typeface="Courier New"/>
                <a:ea typeface="Courier New"/>
                <a:cs typeface="Courier New"/>
                <a:sym typeface="Courier New"/>
              </a:rPr>
              <a:t>filelist.txt</a:t>
            </a:r>
            <a:endParaRPr lang="en-US" b="1" dirty="0">
              <a:latin typeface="Courier New"/>
              <a:ea typeface="Courier New"/>
              <a:cs typeface="Courier New"/>
              <a:sym typeface="Courier New"/>
            </a:endParaRPr>
          </a:p>
          <a:p>
            <a:pPr marL="0" indent="0">
              <a:spcBef>
                <a:spcPts val="1200"/>
              </a:spcBef>
              <a:buFont typeface="Arial" panose="020B0604020202020204" pitchFamily="34" charset="0"/>
              <a:buNone/>
            </a:pPr>
            <a:r>
              <a:rPr lang="en-US" dirty="0"/>
              <a:t>Additionally, </a:t>
            </a:r>
            <a:r>
              <a:rPr lang="en-US" b="1" dirty="0">
                <a:latin typeface="Courier New"/>
                <a:ea typeface="Courier New"/>
                <a:cs typeface="Courier New"/>
                <a:sym typeface="Courier New"/>
              </a:rPr>
              <a:t>--retry-failed</a:t>
            </a:r>
            <a:r>
              <a:rPr lang="en-US" dirty="0"/>
              <a:t> (reads from log) and </a:t>
            </a:r>
            <a:r>
              <a:rPr lang="en-US" b="1" dirty="0">
                <a:latin typeface="Courier New"/>
                <a:ea typeface="Courier New"/>
                <a:cs typeface="Courier New"/>
                <a:sym typeface="Courier New"/>
              </a:rPr>
              <a:t>--resume-failed</a:t>
            </a:r>
            <a:r>
              <a:rPr lang="en-US" dirty="0"/>
              <a:t> (resumes afresh) to try failed jobs again. </a:t>
            </a:r>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a:t>
            </a:r>
            <a:r>
              <a:rPr lang="en-US" sz="1640" dirty="0">
                <a:latin typeface="Courier New" panose="02070309020205020404" pitchFamily="49" charset="0"/>
                <a:cs typeface="Courier New" panose="02070309020205020404" pitchFamily="49" charset="0"/>
              </a:rPr>
              <a:t># will be saved in /</a:t>
            </a:r>
            <a:r>
              <a:rPr lang="en-US" sz="1640" dirty="0" err="1">
                <a:latin typeface="Courier New" panose="02070309020205020404" pitchFamily="49" charset="0"/>
                <a:cs typeface="Courier New" panose="02070309020205020404" pitchFamily="49" charset="0"/>
              </a:rPr>
              <a:t>tmp</a:t>
            </a:r>
            <a:endParaRPr lang="en-US" sz="1640"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a:t>
            </a:r>
            <a:r>
              <a:rPr lang="en-US" sz="1800" dirty="0">
                <a:latin typeface="Courier New" panose="02070309020205020404" pitchFamily="49" charset="0"/>
                <a:cs typeface="Courier New" panose="02070309020205020404" pitchFamily="49" charset="0"/>
              </a:rPr>
              <a:t># activate </a:t>
            </a:r>
            <a:r>
              <a:rPr lang="en-US" sz="1800" dirty="0" err="1">
                <a:latin typeface="Courier New" panose="02070309020205020404" pitchFamily="49" charset="0"/>
                <a:cs typeface="Courier New" panose="02070309020205020404" pitchFamily="49" charset="0"/>
              </a:rPr>
              <a:t>parset</a:t>
            </a:r>
            <a:r>
              <a:rPr lang="en-US" sz="1800"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r>
              <a:rPr lang="en-US" sz="1650" b="1" dirty="0">
                <a:latin typeface="Courier New" panose="02070309020205020404" pitchFamily="49" charset="0"/>
                <a:cs typeface="Courier New" panose="02070309020205020404" pitchFamily="49" charset="0"/>
              </a:rPr>
              <a:t>-N256</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-N100</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 useful when used with </a:t>
            </a:r>
            <a:r>
              <a:rPr lang="en-US" sz="1640" dirty="0" err="1">
                <a:latin typeface="Courier New" panose="02070309020205020404" pitchFamily="49" charset="0"/>
                <a:cs typeface="Courier New" panose="02070309020205020404" pitchFamily="49" charset="0"/>
              </a:rPr>
              <a:t>ssh</a:t>
            </a:r>
            <a:endParaRPr lang="en-US" sz="1640"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sent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standard input aka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8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
        <p:nvSpPr>
          <p:cNvPr id="5" name="TextBox 4">
            <a:extLst>
              <a:ext uri="{FF2B5EF4-FFF2-40B4-BE49-F238E27FC236}">
                <a16:creationId xmlns:a16="http://schemas.microsoft.com/office/drawing/2014/main" id="{5E8B5B6C-8F38-D883-6B61-D1D2D3FE135D}"/>
              </a:ext>
            </a:extLst>
          </p:cNvPr>
          <p:cNvSpPr txBox="1"/>
          <p:nvPr/>
        </p:nvSpPr>
        <p:spPr>
          <a:xfrm>
            <a:off x="5412285" y="1411630"/>
            <a:ext cx="3000630"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multinode</a:t>
            </a:r>
            <a:endParaRPr lang="en-US" dirty="0"/>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dirty="0">
                <a:latin typeface="National Park " pitchFamily="2" charset="77"/>
              </a:rPr>
              <a:t>Driver and Payload codes</a:t>
            </a: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r>
              <a:rPr lang="en-US" dirty="0"/>
              <a:t>Strategies to run applications and production tasks with GNU Parallel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3906519" cy="369332"/>
          </a:xfrm>
          <a:prstGeom prst="rect">
            <a:avLst/>
          </a:prstGeom>
          <a:noFill/>
        </p:spPr>
        <p:txBody>
          <a:bodyPr wrap="none" rtlCol="0">
            <a:spAutoFit/>
          </a:bodyPr>
          <a:lstStyle/>
          <a:p>
            <a:r>
              <a:rPr lang="en-US" dirty="0"/>
              <a:t>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A Real Application: Bioinformatics</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369219"/>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a:p>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fld id="{4E3AEE2C-3A74-8643-B4A2-442777B583A3}" type="slidenum">
              <a:rPr lang="en-US" smtClean="0"/>
              <a:t>53</a:t>
            </a:fld>
            <a:endParaRPr lang="en-US"/>
          </a:p>
        </p:txBody>
      </p:sp>
      <p:sp>
        <p:nvSpPr>
          <p:cNvPr id="5" name="TextBox 4">
            <a:extLst>
              <a:ext uri="{FF2B5EF4-FFF2-40B4-BE49-F238E27FC236}">
                <a16:creationId xmlns:a16="http://schemas.microsoft.com/office/drawing/2014/main" id="{1F971D62-FEB0-D103-D5BA-63C9F33BD873}"/>
              </a:ext>
            </a:extLst>
          </p:cNvPr>
          <p:cNvSpPr txBox="1"/>
          <p:nvPr/>
        </p:nvSpPr>
        <p:spPr>
          <a:xfrm>
            <a:off x="3284660" y="4453890"/>
            <a:ext cx="1287340" cy="369332"/>
          </a:xfrm>
          <a:prstGeom prst="rect">
            <a:avLst/>
          </a:prstGeom>
          <a:noFill/>
          <a:ln>
            <a:solidFill>
              <a:schemeClr val="accent1"/>
            </a:solidFill>
          </a:ln>
        </p:spPr>
        <p:txBody>
          <a:bodyPr wrap="none" rtlCol="0">
            <a:spAutoFit/>
          </a:bodyPr>
          <a:lstStyle/>
          <a:p>
            <a:r>
              <a:rPr lang="en-US" dirty="0" err="1"/>
              <a:t>hmmsearch</a:t>
            </a:r>
            <a:endParaRPr lang="en-US" dirty="0"/>
          </a:p>
        </p:txBody>
      </p:sp>
      <p:sp>
        <p:nvSpPr>
          <p:cNvPr id="6" name="TextBox 5">
            <a:extLst>
              <a:ext uri="{FF2B5EF4-FFF2-40B4-BE49-F238E27FC236}">
                <a16:creationId xmlns:a16="http://schemas.microsoft.com/office/drawing/2014/main" id="{73E289B6-21C4-DE4C-DEB7-F51247AE9EA2}"/>
              </a:ext>
            </a:extLst>
          </p:cNvPr>
          <p:cNvSpPr txBox="1"/>
          <p:nvPr/>
        </p:nvSpPr>
        <p:spPr>
          <a:xfrm>
            <a:off x="3419216" y="3748373"/>
            <a:ext cx="1018227"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hmm_lib</a:t>
            </a:r>
            <a:endParaRPr lang="en-US" dirty="0"/>
          </a:p>
        </p:txBody>
      </p:sp>
      <p:sp>
        <p:nvSpPr>
          <p:cNvPr id="7" name="TextBox 6">
            <a:extLst>
              <a:ext uri="{FF2B5EF4-FFF2-40B4-BE49-F238E27FC236}">
                <a16:creationId xmlns:a16="http://schemas.microsoft.com/office/drawing/2014/main" id="{BBF525CE-1BB2-DC3A-CC25-E24BE3223B2D}"/>
              </a:ext>
            </a:extLst>
          </p:cNvPr>
          <p:cNvSpPr txBox="1"/>
          <p:nvPr/>
        </p:nvSpPr>
        <p:spPr>
          <a:xfrm>
            <a:off x="1873087"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8" name="TextBox 7">
            <a:extLst>
              <a:ext uri="{FF2B5EF4-FFF2-40B4-BE49-F238E27FC236}">
                <a16:creationId xmlns:a16="http://schemas.microsoft.com/office/drawing/2014/main" id="{29532F8A-7DC6-231F-E4D7-01CE6AAA6F67}"/>
              </a:ext>
            </a:extLst>
          </p:cNvPr>
          <p:cNvSpPr txBox="1"/>
          <p:nvPr/>
        </p:nvSpPr>
        <p:spPr>
          <a:xfrm>
            <a:off x="5106318" y="44538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a:off x="3928330" y="4117705"/>
            <a:ext cx="0" cy="33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2738773" y="4638556"/>
            <a:ext cx="54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4572000" y="4638556"/>
            <a:ext cx="53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1874606"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1946518" y="440142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047292" y="431148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5258718" y="46062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5411118" y="47586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Tree>
    <p:extLst>
      <p:ext uri="{BB962C8B-B14F-4D97-AF65-F5344CB8AC3E}">
        <p14:creationId xmlns:p14="http://schemas.microsoft.com/office/powerpoint/2010/main" val="2316895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Download App Package and Data</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54</a:t>
            </a:fld>
            <a:endParaRPr lang="en-US"/>
          </a:p>
        </p:txBody>
      </p:sp>
    </p:spTree>
    <p:extLst>
      <p:ext uri="{BB962C8B-B14F-4D97-AF65-F5344CB8AC3E}">
        <p14:creationId xmlns:p14="http://schemas.microsoft.com/office/powerpoint/2010/main" val="2768143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F4C-7EEE-565C-EF39-B86CC1CBD72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Install the </a:t>
            </a:r>
            <a:r>
              <a:rPr lang="en-US" dirty="0" err="1">
                <a:latin typeface="National Park " pitchFamily="2" charset="77"/>
                <a:cs typeface="Courier New" panose="02070309020205020404" pitchFamily="49" charset="0"/>
              </a:rPr>
              <a:t>hmmsearch</a:t>
            </a:r>
            <a:r>
              <a:rPr lang="en-US" dirty="0">
                <a:latin typeface="National Park " pitchFamily="2" charset="77"/>
                <a:cs typeface="Courier New" panose="02070309020205020404" pitchFamily="49" charset="0"/>
              </a:rPr>
              <a:t> package</a:t>
            </a:r>
          </a:p>
        </p:txBody>
      </p:sp>
      <p:sp>
        <p:nvSpPr>
          <p:cNvPr id="3" name="Content Placeholder 2">
            <a:extLst>
              <a:ext uri="{FF2B5EF4-FFF2-40B4-BE49-F238E27FC236}">
                <a16:creationId xmlns:a16="http://schemas.microsoft.com/office/drawing/2014/main" id="{70D8CBED-C13C-6933-A337-AE56BB96F45F}"/>
              </a:ext>
            </a:extLst>
          </p:cNvPr>
          <p:cNvSpPr>
            <a:spLocks noGrp="1"/>
          </p:cNvSpPr>
          <p:nvPr>
            <p:ph idx="1"/>
          </p:nvPr>
        </p:nvSpPr>
        <p:spPr/>
        <p:txBody>
          <a:bodyPr>
            <a:normAutofit fontScale="85000" lnSpcReduction="20000"/>
          </a:bodyPr>
          <a:lstStyle/>
          <a:p>
            <a:r>
              <a:rPr lang="en-US" b="1" dirty="0">
                <a:latin typeface="Courier New" panose="02070309020205020404" pitchFamily="49" charset="0"/>
                <a:cs typeface="Courier New" panose="02070309020205020404" pitchFamily="49" charset="0"/>
              </a:rPr>
              <a:t>tar </a:t>
            </a:r>
            <a:r>
              <a:rPr lang="en-US" b="1" dirty="0" err="1">
                <a:latin typeface="Courier New" panose="02070309020205020404" pitchFamily="49" charset="0"/>
                <a:cs typeface="Courier New" panose="02070309020205020404" pitchFamily="49" charset="0"/>
              </a:rPr>
              <a:t>zxf</a:t>
            </a:r>
            <a:r>
              <a:rPr lang="en-US" b="1" dirty="0">
                <a:latin typeface="Courier New" panose="02070309020205020404" pitchFamily="49" charset="0"/>
                <a:cs typeface="Courier New" panose="02070309020205020404" pitchFamily="49" charset="0"/>
              </a:rPr>
              <a:t> hmmer-3.4.tar.gz </a:t>
            </a:r>
          </a:p>
          <a:p>
            <a:r>
              <a:rPr lang="en-US" b="1" dirty="0">
                <a:latin typeface="Courier New" panose="02070309020205020404" pitchFamily="49" charset="0"/>
                <a:cs typeface="Courier New" panose="02070309020205020404" pitchFamily="49" charset="0"/>
              </a:rPr>
              <a:t>cd hmmer-3.4/</a:t>
            </a:r>
          </a:p>
          <a:p>
            <a:r>
              <a:rPr lang="en-US" b="1" dirty="0">
                <a:latin typeface="Courier New" panose="02070309020205020404" pitchFamily="49" charset="0"/>
                <a:cs typeface="Courier New" panose="02070309020205020404" pitchFamily="49" charset="0"/>
              </a:rPr>
              <a:t>./configure --prefix=$PWD/install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output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HMMER configuration:</a:t>
            </a:r>
          </a:p>
          <a:p>
            <a:pPr marL="0" indent="0">
              <a:buNone/>
            </a:pPr>
            <a:r>
              <a:rPr lang="en-US" dirty="0">
                <a:latin typeface="Courier New" panose="02070309020205020404" pitchFamily="49" charset="0"/>
                <a:cs typeface="Courier New" panose="02070309020205020404" pitchFamily="49" charset="0"/>
              </a:rPr>
              <a:t>   compiler: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-O3    -</a:t>
            </a:r>
            <a:r>
              <a:rPr lang="en-US" dirty="0" err="1">
                <a:latin typeface="Courier New" panose="02070309020205020404" pitchFamily="49" charset="0"/>
                <a:cs typeface="Courier New" panose="02070309020205020404" pitchFamily="49" charset="0"/>
              </a:rPr>
              <a:t>pthread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host:         x86_64-pc-linux-gnu</a:t>
            </a:r>
          </a:p>
          <a:p>
            <a:pPr marL="0" indent="0">
              <a:buNone/>
            </a:pPr>
            <a:r>
              <a:rPr lang="en-US" dirty="0">
                <a:latin typeface="Courier New" panose="02070309020205020404" pitchFamily="49" charset="0"/>
                <a:cs typeface="Courier New" panose="02070309020205020404" pitchFamily="49" charset="0"/>
              </a:rPr>
              <a:t>   linker:               </a:t>
            </a:r>
          </a:p>
          <a:p>
            <a:pPr marL="0" indent="0">
              <a:buNone/>
            </a:pPr>
            <a:r>
              <a:rPr lang="en-US" dirty="0">
                <a:latin typeface="Courier New" panose="02070309020205020404" pitchFamily="49" charset="0"/>
                <a:cs typeface="Courier New" panose="02070309020205020404" pitchFamily="49" charset="0"/>
              </a:rPr>
              <a:t>   libraries:    -</a:t>
            </a:r>
            <a:r>
              <a:rPr lang="en-US" dirty="0" err="1">
                <a:latin typeface="Courier New" panose="02070309020205020404" pitchFamily="49" charset="0"/>
                <a:cs typeface="Courier New" panose="02070309020205020404" pitchFamily="49" charset="0"/>
              </a:rPr>
              <a:t>lpthread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DP implementation:    </a:t>
            </a:r>
            <a:r>
              <a:rPr lang="en-US" dirty="0" err="1">
                <a:latin typeface="Courier New" panose="02070309020205020404" pitchFamily="49" charset="0"/>
                <a:cs typeface="Courier New" panose="02070309020205020404" pitchFamily="49" charset="0"/>
              </a:rPr>
              <a:t>sse</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make -j install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hmmer</a:t>
            </a:r>
            <a:r>
              <a:rPr lang="en-US" dirty="0">
                <a:latin typeface="Courier New" panose="02070309020205020404" pitchFamily="49" charset="0"/>
                <a:cs typeface="Courier New" panose="02070309020205020404" pitchFamily="49" charset="0"/>
              </a:rPr>
              <a:t> will be installed.</a:t>
            </a:r>
          </a:p>
        </p:txBody>
      </p:sp>
      <p:sp>
        <p:nvSpPr>
          <p:cNvPr id="4" name="Slide Number Placeholder 3">
            <a:extLst>
              <a:ext uri="{FF2B5EF4-FFF2-40B4-BE49-F238E27FC236}">
                <a16:creationId xmlns:a16="http://schemas.microsoft.com/office/drawing/2014/main" id="{1DA8116F-8460-C900-6331-BB2838B1A74A}"/>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2345782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D32-2760-D278-D38F-58CD8EB40FDF}"/>
              </a:ext>
            </a:extLst>
          </p:cNvPr>
          <p:cNvSpPr>
            <a:spLocks noGrp="1"/>
          </p:cNvSpPr>
          <p:nvPr>
            <p:ph type="title"/>
          </p:nvPr>
        </p:nvSpPr>
        <p:spPr/>
        <p:txBody>
          <a:bodyPr/>
          <a:lstStyle/>
          <a:p>
            <a:pPr algn="ctr"/>
            <a:r>
              <a:rPr lang="en-US" dirty="0" err="1">
                <a:latin typeface="National Park " pitchFamily="2" charset="77"/>
              </a:rPr>
              <a:t>gunzip</a:t>
            </a:r>
            <a:r>
              <a:rPr lang="en-US" dirty="0">
                <a:latin typeface="National Park " pitchFamily="2" charset="77"/>
              </a:rPr>
              <a:t> and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8A38A6AB-8404-F303-5FAC-6DCB47ECAC75}"/>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gunzip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uniprot_sprot.fasta.gz</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awk</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'BEGIN{n=0;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/256)+1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n%chunksize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("uniprot_%d.fasta",1+(n%256));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n++; </a:t>
            </a:r>
            <a:r>
              <a:rPr lang="en-US" b="1" dirty="0">
                <a:latin typeface="Courier New" panose="02070309020205020404" pitchFamily="49" charset="0"/>
                <a:cs typeface="Courier New" panose="02070309020205020404" pitchFamily="49" charset="0"/>
              </a:rPr>
              <a:t>next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print &gt;&gt; file;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uniprot_sprot.fasta</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CAF379A-A20E-EB16-1A9F-309509C8A2F2}"/>
              </a:ext>
            </a:extLst>
          </p:cNvPr>
          <p:cNvSpPr>
            <a:spLocks noGrp="1"/>
          </p:cNvSpPr>
          <p:nvPr>
            <p:ph type="sldNum" sz="quarter" idx="12"/>
          </p:nvPr>
        </p:nvSpPr>
        <p:spPr/>
        <p:txBody>
          <a:bodyPr/>
          <a:lstStyle/>
          <a:p>
            <a:fld id="{4E3AEE2C-3A74-8643-B4A2-442777B583A3}" type="slidenum">
              <a:rPr lang="en-US" smtClean="0"/>
              <a:t>56</a:t>
            </a:fld>
            <a:endParaRPr lang="en-US"/>
          </a:p>
        </p:txBody>
      </p:sp>
    </p:spTree>
    <p:extLst>
      <p:ext uri="{BB962C8B-B14F-4D97-AF65-F5344CB8AC3E}">
        <p14:creationId xmlns:p14="http://schemas.microsoft.com/office/powerpoint/2010/main" val="3076711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8: Putting it all Together</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err="1">
                <a:latin typeface="National Park " pitchFamily="2" charset="77"/>
              </a:rPr>
              <a:t>HMMSearch</a:t>
            </a:r>
            <a:r>
              <a:rPr lang="en-US" dirty="0">
                <a:latin typeface="National Park " pitchFamily="2" charset="77"/>
              </a:rPr>
              <a:t> Command line</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sz="1640" b="1" dirty="0" err="1">
                <a:latin typeface="Courier New" panose="02070309020205020404" pitchFamily="49" charset="0"/>
                <a:cs typeface="Courier New" panose="02070309020205020404" pitchFamily="49" charset="0"/>
              </a:rPr>
              <a:t>hmmsearch</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cpu</a:t>
            </a:r>
            <a:r>
              <a:rPr lang="en-US" sz="1640" dirty="0">
                <a:latin typeface="Courier New" panose="02070309020205020404" pitchFamily="49" charset="0"/>
                <a:cs typeface="Courier New" panose="02070309020205020404" pitchFamily="49" charset="0"/>
              </a:rPr>
              <a:t> 8 --</a:t>
            </a:r>
            <a:r>
              <a:rPr lang="en-US" sz="1640" dirty="0" err="1">
                <a:latin typeface="Courier New" panose="02070309020205020404" pitchFamily="49" charset="0"/>
                <a:cs typeface="Courier New" panose="02070309020205020404" pitchFamily="49" charset="0"/>
              </a:rPr>
              <a:t>noali</a:t>
            </a:r>
            <a:r>
              <a:rPr lang="en-US" sz="1640" dirty="0">
                <a:latin typeface="Courier New" panose="02070309020205020404" pitchFamily="49" charset="0"/>
                <a:cs typeface="Courier New" panose="02070309020205020404" pitchFamily="49" charset="0"/>
              </a:rPr>
              <a:t> </a:t>
            </a:r>
            <a:r>
              <a:rPr lang="en-US" sz="1640" b="1" dirty="0">
                <a:latin typeface="Courier New" panose="02070309020205020404" pitchFamily="49" charset="0"/>
                <a:cs typeface="Courier New" panose="02070309020205020404" pitchFamily="49" charset="0"/>
              </a:rPr>
              <a:t>-o </a:t>
            </a:r>
            <a:r>
              <a:rPr lang="en-US" sz="1640" b="1" dirty="0" err="1">
                <a:latin typeface="Courier New" panose="02070309020205020404" pitchFamily="49" charset="0"/>
                <a:cs typeface="Courier New" panose="02070309020205020404" pitchFamily="49" charset="0"/>
              </a:rPr>
              <a:t>output.txt</a:t>
            </a:r>
            <a:r>
              <a:rPr lang="en-US" sz="1640" b="1" dirty="0">
                <a:latin typeface="Courier New" panose="02070309020205020404" pitchFamily="49" charset="0"/>
                <a:cs typeface="Courier New" panose="02070309020205020404" pitchFamily="49" charset="0"/>
              </a:rPr>
              <a:t> \</a:t>
            </a:r>
          </a:p>
          <a:p>
            <a:pPr marL="0" indent="0">
              <a:buNone/>
            </a:pP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Pfam-A.hmm</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input.fasta</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ls | head -3</a:t>
            </a:r>
          </a:p>
          <a:p>
            <a:pPr marL="0" indent="0">
              <a:buNone/>
            </a:pPr>
            <a:r>
              <a:rPr lang="en-US" sz="1640" b="1" dirty="0">
                <a:latin typeface="Courier New" panose="02070309020205020404" pitchFamily="49" charset="0"/>
                <a:cs typeface="Courier New" panose="02070309020205020404" pitchFamily="49" charset="0"/>
              </a:rPr>
              <a:t>uniprot_100.fasta</a:t>
            </a:r>
          </a:p>
          <a:p>
            <a:pPr marL="0" indent="0">
              <a:buNone/>
            </a:pPr>
            <a:r>
              <a:rPr lang="en-US" sz="1640" b="1" dirty="0">
                <a:latin typeface="Courier New" panose="02070309020205020404" pitchFamily="49" charset="0"/>
                <a:cs typeface="Courier New" panose="02070309020205020404" pitchFamily="49" charset="0"/>
              </a:rPr>
              <a:t>uniprot_101.fasta</a:t>
            </a:r>
          </a:p>
          <a:p>
            <a:pPr marL="0" indent="0">
              <a:buNone/>
            </a:pPr>
            <a:r>
              <a:rPr lang="en-US" sz="1640" b="1" dirty="0">
                <a:latin typeface="Courier New" panose="02070309020205020404" pitchFamily="49" charset="0"/>
                <a:cs typeface="Courier New" panose="02070309020205020404" pitchFamily="49" charset="0"/>
              </a:rPr>
              <a:t>uniprot_102.fasta</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find $PWD -type f | grep </a:t>
            </a:r>
            <a:r>
              <a:rPr lang="en-US" sz="1640" b="1" dirty="0" err="1">
                <a:latin typeface="Courier New" panose="02070309020205020404" pitchFamily="49" charset="0"/>
                <a:cs typeface="Courier New" panose="02070309020205020404" pitchFamily="49" charset="0"/>
              </a:rPr>
              <a:t>fasta</a:t>
            </a:r>
            <a:r>
              <a:rPr lang="en-US" sz="1640" b="1" dirty="0">
                <a:latin typeface="Courier New" panose="02070309020205020404" pitchFamily="49" charset="0"/>
                <a:cs typeface="Courier New" panose="02070309020205020404" pitchFamily="49" charset="0"/>
              </a:rPr>
              <a:t> &gt; </a:t>
            </a:r>
            <a:r>
              <a:rPr lang="en-US" sz="1640" b="1" dirty="0" err="1">
                <a:latin typeface="Courier New" panose="02070309020205020404" pitchFamily="49" charset="0"/>
                <a:cs typeface="Courier New" panose="02070309020205020404" pitchFamily="49" charset="0"/>
              </a:rPr>
              <a:t>inputs.txt</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First Approach: </a:t>
            </a:r>
            <a:r>
              <a:rPr lang="en-US" dirty="0" err="1">
                <a:latin typeface="National Park " pitchFamily="2" charset="77"/>
              </a:rPr>
              <a:t>srun</a:t>
            </a:r>
            <a:r>
              <a:rPr lang="en-US" dirty="0">
                <a:latin typeface="National Park " pitchFamily="2" charset="77"/>
              </a:rPr>
              <a:t> ... parallel</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srun</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--no-kill --</a:t>
            </a:r>
            <a:r>
              <a:rPr lang="en-US" sz="1800" dirty="0" err="1">
                <a:latin typeface="Courier New" panose="02070309020205020404" pitchFamily="49" charset="0"/>
                <a:cs typeface="Courier New" panose="02070309020205020404" pitchFamily="49" charset="0"/>
              </a:rPr>
              <a:t>ntasks</a:t>
            </a:r>
            <a:r>
              <a:rPr lang="en-US" sz="1800" dirty="0">
                <a:latin typeface="Courier New" panose="02070309020205020404" pitchFamily="49" charset="0"/>
                <a:cs typeface="Courier New" panose="02070309020205020404" pitchFamily="49" charset="0"/>
              </a:rPr>
              <a:t>-per-node=1 --wait=0</a:t>
            </a:r>
            <a:br>
              <a:rPr lang="en-US" sz="1800"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8 $HOME/hmmer-3.3/install/bin/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inputs.txt</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671E754-D163-0655-AD00-F16A6005EBE2}"/>
              </a:ext>
            </a:extLst>
          </p:cNvPr>
          <p:cNvSpPr>
            <a:spLocks noGrp="1"/>
          </p:cNvSpPr>
          <p:nvPr>
            <p:ph type="sldNum" sz="quarter" idx="12"/>
          </p:nvPr>
        </p:nvSpPr>
        <p:spPr/>
        <p:txBody>
          <a:bodyPr/>
          <a:lstStyle/>
          <a:p>
            <a:fld id="{4E3AEE2C-3A74-8643-B4A2-442777B583A3}" type="slidenum">
              <a:rPr lang="en-US" smtClean="0"/>
              <a:t>59</a:t>
            </a:fld>
            <a:endParaRPr lang="en-US"/>
          </a:p>
        </p:txBody>
      </p:sp>
    </p:spTree>
    <p:extLst>
      <p:ext uri="{BB962C8B-B14F-4D97-AF65-F5344CB8AC3E}">
        <p14:creationId xmlns:p14="http://schemas.microsoft.com/office/powerpoint/2010/main" val="35547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600" dirty="0">
                <a:hlinkClick r:id="rId2"/>
              </a:rPr>
              <a:t>github.com/ketancmaheshwari/escience23tut</a:t>
            </a:r>
            <a:endParaRPr lang="en-US" sz="2600" dirty="0"/>
          </a:p>
          <a:p>
            <a:pPr marL="0" indent="0">
              <a:buNone/>
            </a:pPr>
            <a:r>
              <a:rPr lang="en-US" sz="4000" dirty="0">
                <a:cs typeface="Courier New" panose="02070309020205020404" pitchFamily="49" charset="0"/>
                <a:hlinkClick r:id="rId3"/>
              </a:rPr>
              <a:t>tinyurl.com/4v4b8pch</a:t>
            </a:r>
            <a:endParaRPr lang="en-US" sz="4000" dirty="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discussed in the tutorial (except the one liners).</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pic>
        <p:nvPicPr>
          <p:cNvPr id="5" name="Picture 4">
            <a:extLst>
              <a:ext uri="{FF2B5EF4-FFF2-40B4-BE49-F238E27FC236}">
                <a16:creationId xmlns:a16="http://schemas.microsoft.com/office/drawing/2014/main" id="{8E9BD16E-BFBD-A700-F42F-B8E2927BA677}"/>
              </a:ext>
            </a:extLst>
          </p:cNvPr>
          <p:cNvPicPr>
            <a:picLocks noChangeAspect="1"/>
          </p:cNvPicPr>
          <p:nvPr/>
        </p:nvPicPr>
        <p:blipFill>
          <a:blip r:embed="rId4"/>
          <a:stretch>
            <a:fillRect/>
          </a:stretch>
        </p:blipFill>
        <p:spPr>
          <a:xfrm>
            <a:off x="7042559" y="1706626"/>
            <a:ext cx="1612900" cy="1612900"/>
          </a:xfrm>
          <a:prstGeom prst="rect">
            <a:avLst/>
          </a:prstGeom>
        </p:spPr>
      </p:pic>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B3C-2401-3BF0-27E4-B5D012AEF020}"/>
              </a:ext>
            </a:extLst>
          </p:cNvPr>
          <p:cNvSpPr>
            <a:spLocks noGrp="1"/>
          </p:cNvSpPr>
          <p:nvPr>
            <p:ph type="title"/>
          </p:nvPr>
        </p:nvSpPr>
        <p:spPr/>
        <p:txBody>
          <a:bodyPr/>
          <a:lstStyle/>
          <a:p>
            <a:pPr algn="ctr"/>
            <a:r>
              <a:rPr lang="en-US" dirty="0">
                <a:latin typeface="National Park " pitchFamily="2" charset="77"/>
              </a:rPr>
              <a:t>Second Approach: Distribute Tasks</a:t>
            </a:r>
          </a:p>
        </p:txBody>
      </p:sp>
      <p:sp>
        <p:nvSpPr>
          <p:cNvPr id="3" name="Content Placeholder 2">
            <a:extLst>
              <a:ext uri="{FF2B5EF4-FFF2-40B4-BE49-F238E27FC236}">
                <a16:creationId xmlns:a16="http://schemas.microsoft.com/office/drawing/2014/main" id="{EF17F557-D07B-E16A-3941-143412DFCB17}"/>
              </a:ext>
            </a:extLst>
          </p:cNvPr>
          <p:cNvSpPr>
            <a:spLocks noGrp="1"/>
          </p:cNvSpPr>
          <p:nvPr>
            <p:ph idx="1"/>
          </p:nvPr>
        </p:nvSpPr>
        <p:spPr>
          <a:xfrm>
            <a:off x="628649" y="1799307"/>
            <a:ext cx="7886700" cy="1201990"/>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driver.sh</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inputs.txt</a:t>
            </a:r>
            <a:r>
              <a:rPr lang="en-US" dirty="0">
                <a:latin typeface="Courier New" panose="02070309020205020404" pitchFamily="49" charset="0"/>
                <a:cs typeface="Courier New" panose="02070309020205020404" pitchFamily="49" charset="0"/>
              </a:rPr>
              <a:t> |awk -v NNODE="$SLURM_NNODES" -v NODEID="$SLURM_NODEID" \ 'NR % NNODE == NODEID’ | 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BDB51E9-DC49-6BD8-F7C1-270179FE76F3}"/>
              </a:ext>
            </a:extLst>
          </p:cNvPr>
          <p:cNvSpPr>
            <a:spLocks noGrp="1"/>
          </p:cNvSpPr>
          <p:nvPr>
            <p:ph type="sldNum" sz="quarter" idx="12"/>
          </p:nvPr>
        </p:nvSpPr>
        <p:spPr/>
        <p:txBody>
          <a:bodyPr/>
          <a:lstStyle/>
          <a:p>
            <a:fld id="{4E3AEE2C-3A74-8643-B4A2-442777B583A3}" type="slidenum">
              <a:rPr lang="en-US" smtClean="0"/>
              <a:t>60</a:t>
            </a:fld>
            <a:endParaRPr lang="en-US"/>
          </a:p>
        </p:txBody>
      </p:sp>
      <p:sp>
        <p:nvSpPr>
          <p:cNvPr id="7" name="TextBox 6">
            <a:extLst>
              <a:ext uri="{FF2B5EF4-FFF2-40B4-BE49-F238E27FC236}">
                <a16:creationId xmlns:a16="http://schemas.microsoft.com/office/drawing/2014/main" id="{119856E4-6F7D-75F5-95D4-E0916D0090E5}"/>
              </a:ext>
            </a:extLst>
          </p:cNvPr>
          <p:cNvSpPr txBox="1"/>
          <p:nvPr/>
        </p:nvSpPr>
        <p:spPr>
          <a:xfrm>
            <a:off x="628649" y="3439708"/>
            <a:ext cx="7886699" cy="1384995"/>
          </a:xfrm>
          <a:prstGeom prst="rect">
            <a:avLst/>
          </a:prstGeom>
          <a:noFill/>
        </p:spPr>
        <p:txBody>
          <a:bodyPr wrap="square">
            <a:spAutoFit/>
          </a:bodyPr>
          <a:lstStyle/>
          <a:p>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payload.sh</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untested</a:t>
            </a:r>
            <a:r>
              <a:rPr lang="en-US" sz="2100" dirty="0">
                <a:latin typeface="Courier New" panose="02070309020205020404" pitchFamily="49" charset="0"/>
                <a:cs typeface="Courier New" panose="02070309020205020404" pitchFamily="49" charset="0"/>
              </a:rPr>
              <a:t>]</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$HOME/hmmer-3.3/install/bin/</a:t>
            </a:r>
            <a:r>
              <a:rPr lang="en-US" sz="2100" dirty="0" err="1">
                <a:latin typeface="Courier New" panose="02070309020205020404" pitchFamily="49" charset="0"/>
                <a:cs typeface="Courier New" panose="02070309020205020404" pitchFamily="49" charset="0"/>
              </a:rPr>
              <a:t>hmmsearch</a:t>
            </a:r>
            <a:r>
              <a:rPr lang="en-US" sz="2100" dirty="0">
                <a:latin typeface="Courier New" panose="02070309020205020404" pitchFamily="49" charset="0"/>
                <a:cs typeface="Courier New" panose="02070309020205020404" pitchFamily="49" charset="0"/>
              </a:rPr>
              <a: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cpu</a:t>
            </a:r>
            <a:r>
              <a:rPr lang="en-US" sz="2100" dirty="0">
                <a:latin typeface="Courier New" panose="02070309020205020404" pitchFamily="49" charset="0"/>
                <a:cs typeface="Courier New" panose="02070309020205020404" pitchFamily="49" charset="0"/>
              </a:rPr>
              <a:t> 4 --</a:t>
            </a:r>
            <a:r>
              <a:rPr lang="en-US" sz="2100" dirty="0" err="1">
                <a:latin typeface="Courier New" panose="02070309020205020404" pitchFamily="49" charset="0"/>
                <a:cs typeface="Courier New" panose="02070309020205020404" pitchFamily="49" charset="0"/>
              </a:rPr>
              <a:t>noali</a:t>
            </a:r>
            <a:r>
              <a:rPr lang="en-US" sz="2100" dirty="0">
                <a:latin typeface="Courier New" panose="02070309020205020404" pitchFamily="49" charset="0"/>
                <a:cs typeface="Courier New" panose="02070309020205020404" pitchFamily="49" charset="0"/>
              </a:rPr>
              <a:t> -o {//}/output_{/}.txt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$SCRATCH/</a:t>
            </a:r>
            <a:r>
              <a:rPr lang="en-US" sz="2100" dirty="0" err="1">
                <a:latin typeface="Courier New" panose="02070309020205020404" pitchFamily="49" charset="0"/>
                <a:cs typeface="Courier New" panose="02070309020205020404" pitchFamily="49" charset="0"/>
              </a:rPr>
              <a:t>Pfam-A.hmm</a:t>
            </a:r>
            <a:r>
              <a:rPr lang="en-US" sz="2100" dirty="0">
                <a:latin typeface="Courier New" panose="02070309020205020404" pitchFamily="49" charset="0"/>
                <a:cs typeface="Courier New" panose="02070309020205020404" pitchFamily="49" charset="0"/>
              </a:rPr>
              <a:t> $1</a:t>
            </a:r>
            <a:endParaRPr lang="en-US" sz="2100" dirty="0"/>
          </a:p>
        </p:txBody>
      </p:sp>
    </p:spTree>
    <p:extLst>
      <p:ext uri="{BB962C8B-B14F-4D97-AF65-F5344CB8AC3E}">
        <p14:creationId xmlns:p14="http://schemas.microsoft.com/office/powerpoint/2010/main" val="3991558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a:t>
            </a:r>
            <a:br>
              <a:rPr lang="en-US" dirty="0">
                <a:latin typeface="National Park " pitchFamily="2" charset="77"/>
              </a:rPr>
            </a:br>
            <a:r>
              <a:rPr lang="en-US" dirty="0">
                <a:latin typeface="National Park " pitchFamily="2" charset="77"/>
              </a:rPr>
              <a:t>day-to-day tasks on the terminal as well as for larger workflows</a:t>
            </a:r>
          </a:p>
          <a:p>
            <a:r>
              <a:rPr lang="en-US" dirty="0">
                <a:latin typeface="National Park " pitchFamily="2" charset="77"/>
              </a:rPr>
              <a:t>Many options to choose from to customize a parallel operation</a:t>
            </a:r>
          </a:p>
          <a:p>
            <a:r>
              <a:rPr lang="en-US" dirty="0">
                <a:latin typeface="National Park " pitchFamily="2" charset="77"/>
              </a:rPr>
              <a:t>Very handy for quick prototyping</a:t>
            </a:r>
          </a:p>
          <a:p>
            <a:r>
              <a:rPr lang="en-US" dirty="0">
                <a:latin typeface="National Park " pitchFamily="2" charset="77"/>
              </a:rPr>
              <a:t>May be well suited for some production level work</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61</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1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a:t>
            </a:r>
            <a:r>
              <a:rPr lang="en-US"/>
              <a:t>survived?</a:t>
            </a:r>
            <a:endParaRPr lang="en-US" dirty="0"/>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 2.6T dataset pertaining to cluster operations</a:t>
            </a:r>
          </a:p>
          <a:p>
            <a:r>
              <a:rPr lang="en-US" b="1" dirty="0"/>
              <a:t>Partial</a:t>
            </a:r>
            <a:r>
              <a:rPr lang="en-US" dirty="0"/>
              <a:t> </a:t>
            </a:r>
            <a:r>
              <a:rPr lang="en-US" b="1" dirty="0"/>
              <a:t>data </a:t>
            </a:r>
            <a:r>
              <a:rPr lang="en-US" dirty="0"/>
              <a:t>available on </a:t>
            </a:r>
            <a:r>
              <a:rPr lang="en-US" dirty="0" err="1"/>
              <a:t>Github</a:t>
            </a:r>
            <a:r>
              <a:rPr lang="en-US" dirty="0"/>
              <a:t> at </a:t>
            </a:r>
            <a:r>
              <a:rPr lang="en-US" sz="1700" b="1" dirty="0">
                <a:latin typeface="Courier New" panose="02070309020205020404" pitchFamily="49" charset="0"/>
                <a:cs typeface="Courier New" panose="02070309020205020404" pitchFamily="49" charset="0"/>
              </a:rPr>
              <a:t>data/datacenter-challenge</a:t>
            </a:r>
            <a:r>
              <a:rPr lang="en-US" dirty="0"/>
              <a:t> </a:t>
            </a:r>
          </a:p>
          <a:p>
            <a:r>
              <a:rPr lang="en-US" dirty="0"/>
              <a:t>Although geared towards AI based models, </a:t>
            </a:r>
            <a:r>
              <a:rPr lang="en-US" b="1" dirty="0"/>
              <a:t>GNU Parallel </a:t>
            </a:r>
            <a:r>
              <a:rPr lang="en-US" dirty="0"/>
              <a:t>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t>data/sales-data.csv</a:t>
            </a:r>
            <a:endParaRPr lang="en-US" dirty="0">
              <a:hlinkClick r:id="rId2"/>
            </a:endParaRPr>
          </a:p>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65</a:t>
            </a:fld>
            <a:endParaRPr lang="en-US"/>
          </a:p>
        </p:txBody>
      </p:sp>
    </p:spTree>
    <p:extLst>
      <p:ext uri="{BB962C8B-B14F-4D97-AF65-F5344CB8AC3E}">
        <p14:creationId xmlns:p14="http://schemas.microsoft.com/office/powerpoint/2010/main" val="592777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66</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process.</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 date, seq</a:t>
            </a:r>
            <a:endParaRPr lang="en-US" dirty="0"/>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r>
              <a:rPr lang="en-US" dirty="0"/>
              <a:t>Plan to publish solutions around Nov 10, 2023, on </a:t>
            </a:r>
            <a:r>
              <a:rPr lang="en-US" dirty="0" err="1"/>
              <a:t>Github</a:t>
            </a:r>
            <a:endParaRPr lang="en-US" dirty="0"/>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Introduction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4FCEC9E9-534D-7B8B-F925-D525C3D79DF0}"/>
              </a:ext>
            </a:extLst>
          </p:cNvPr>
          <p:cNvPicPr>
            <a:picLocks noChangeAspect="1"/>
          </p:cNvPicPr>
          <p:nvPr/>
        </p:nvPicPr>
        <p:blipFill>
          <a:blip r:embed="rId3"/>
          <a:stretch>
            <a:fillRect/>
          </a:stretch>
        </p:blipFill>
        <p:spPr>
          <a:xfrm>
            <a:off x="7300670" y="102393"/>
            <a:ext cx="1612900" cy="1612900"/>
          </a:xfrm>
          <a:prstGeom prst="rect">
            <a:avLst/>
          </a:prstGeom>
        </p:spPr>
      </p:pic>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63122</TotalTime>
  <Words>5089</Words>
  <Application>Microsoft Macintosh PowerPoint</Application>
  <PresentationFormat>On-screen Show (16:9)</PresentationFormat>
  <Paragraphs>486</Paragraphs>
  <Slides>66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Courier New</vt:lpstr>
      <vt:lpstr>National Park </vt:lpstr>
      <vt:lpstr>National Park Medium</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Introduction to GNU Parallel</vt:lpstr>
      <vt:lpstr>What is GNU Parallel</vt:lpstr>
      <vt:lpstr>Installation</vt:lpstr>
      <vt:lpstr>Many sources for getting help</vt:lpstr>
      <vt:lpstr>Anatomy of a GNU Parallel Command</vt:lpstr>
      <vt:lpstr>Another Form of the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DAG Workflow Example</vt:lpstr>
      <vt:lpstr>Sequential Bash Script Representation for one set of inputs</vt:lpstr>
      <vt:lpstr>GNU Parallel version</vt:lpstr>
      <vt:lpstr>Part 7: A Real Application</vt:lpstr>
      <vt:lpstr>A Real Application: Bioinformatics</vt:lpstr>
      <vt:lpstr>Download App Package and Data</vt:lpstr>
      <vt:lpstr>Install the hmmsearch package</vt:lpstr>
      <vt:lpstr>gunzip and split the Fasta File</vt:lpstr>
      <vt:lpstr>Part 8: Putting it all Together</vt:lpstr>
      <vt:lpstr>HMMSearch Command line</vt:lpstr>
      <vt:lpstr>First Approach: srun ... parallel</vt:lpstr>
      <vt:lpstr>Second Approach: Distribute Tasks</vt:lpstr>
      <vt:lpstr>Summary</vt:lpstr>
      <vt:lpstr>Practice and Exercises : Titanic Data Challenge</vt:lpstr>
      <vt:lpstr>Practice and Exercises : MIT Datacenter Challenge</vt:lpstr>
      <vt:lpstr>Credits, references and resources</vt:lpstr>
      <vt:lpstr>Other Possible Venues to look for challenges</vt:lpstr>
      <vt:lpstr>Thank you for your time and attention Questions?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2318</cp:revision>
  <cp:lastPrinted>2019-10-28T17:12:39Z</cp:lastPrinted>
  <dcterms:created xsi:type="dcterms:W3CDTF">2016-08-27T04:51:03Z</dcterms:created>
  <dcterms:modified xsi:type="dcterms:W3CDTF">2023-10-10T20:41:14Z</dcterms:modified>
</cp:coreProperties>
</file>