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6"/>
  </p:notesMasterIdLst>
  <p:handoutMasterIdLst>
    <p:handoutMasterId r:id="rId67"/>
  </p:handoutMasterIdLst>
  <p:sldIdLst>
    <p:sldId id="256" r:id="rId2"/>
    <p:sldId id="445" r:id="rId3"/>
    <p:sldId id="304" r:id="rId4"/>
    <p:sldId id="335" r:id="rId5"/>
    <p:sldId id="257" r:id="rId6"/>
    <p:sldId id="373" r:id="rId7"/>
    <p:sldId id="407" r:id="rId8"/>
    <p:sldId id="436" r:id="rId9"/>
    <p:sldId id="336" r:id="rId10"/>
    <p:sldId id="413" r:id="rId11"/>
    <p:sldId id="433" r:id="rId12"/>
    <p:sldId id="416" r:id="rId13"/>
    <p:sldId id="412" r:id="rId14"/>
    <p:sldId id="459" r:id="rId15"/>
    <p:sldId id="301" r:id="rId16"/>
    <p:sldId id="327" r:id="rId17"/>
    <p:sldId id="434" r:id="rId18"/>
    <p:sldId id="428" r:id="rId19"/>
    <p:sldId id="267" r:id="rId20"/>
    <p:sldId id="414" r:id="rId21"/>
    <p:sldId id="415" r:id="rId22"/>
    <p:sldId id="442" r:id="rId23"/>
    <p:sldId id="417" r:id="rId24"/>
    <p:sldId id="418" r:id="rId25"/>
    <p:sldId id="419" r:id="rId26"/>
    <p:sldId id="454" r:id="rId27"/>
    <p:sldId id="420" r:id="rId28"/>
    <p:sldId id="438" r:id="rId29"/>
    <p:sldId id="429" r:id="rId30"/>
    <p:sldId id="437" r:id="rId31"/>
    <p:sldId id="448" r:id="rId32"/>
    <p:sldId id="421" r:id="rId33"/>
    <p:sldId id="453" r:id="rId34"/>
    <p:sldId id="451" r:id="rId35"/>
    <p:sldId id="452" r:id="rId36"/>
    <p:sldId id="455" r:id="rId37"/>
    <p:sldId id="443" r:id="rId38"/>
    <p:sldId id="435" r:id="rId39"/>
    <p:sldId id="430" r:id="rId40"/>
    <p:sldId id="440" r:id="rId41"/>
    <p:sldId id="441" r:id="rId42"/>
    <p:sldId id="444" r:id="rId43"/>
    <p:sldId id="425" r:id="rId44"/>
    <p:sldId id="439" r:id="rId45"/>
    <p:sldId id="426" r:id="rId46"/>
    <p:sldId id="458" r:id="rId47"/>
    <p:sldId id="431" r:id="rId48"/>
    <p:sldId id="427" r:id="rId49"/>
    <p:sldId id="446" r:id="rId50"/>
    <p:sldId id="447" r:id="rId51"/>
    <p:sldId id="457" r:id="rId52"/>
    <p:sldId id="450" r:id="rId53"/>
    <p:sldId id="460" r:id="rId54"/>
    <p:sldId id="461" r:id="rId55"/>
    <p:sldId id="462" r:id="rId56"/>
    <p:sldId id="463" r:id="rId57"/>
    <p:sldId id="432" r:id="rId58"/>
    <p:sldId id="423" r:id="rId59"/>
    <p:sldId id="411" r:id="rId60"/>
    <p:sldId id="288" r:id="rId61"/>
    <p:sldId id="309" r:id="rId62"/>
    <p:sldId id="398" r:id="rId63"/>
    <p:sldId id="393" r:id="rId64"/>
    <p:sldId id="456" r:id="rId65"/>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94"/>
    <p:restoredTop sz="82060"/>
  </p:normalViewPr>
  <p:slideViewPr>
    <p:cSldViewPr snapToGrid="0" snapToObjects="1">
      <p:cViewPr varScale="1">
        <p:scale>
          <a:sx n="173" d="100"/>
          <a:sy n="173" d="100"/>
        </p:scale>
        <p:origin x="1344" y="168"/>
      </p:cViewPr>
      <p:guideLst/>
    </p:cSldViewPr>
  </p:slideViewPr>
  <p:notesTextViewPr>
    <p:cViewPr>
      <p:scale>
        <a:sx n="1" d="1"/>
        <a:sy n="1" d="1"/>
      </p:scale>
      <p:origin x="0" y="0"/>
    </p:cViewPr>
  </p:notesTextViewPr>
  <p:sorterViewPr>
    <p:cViewPr varScale="1">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B5414A-7BE5-1548-A709-FA485C2C0CA4}"/>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2347CE8-232D-A448-8C9E-05131BFB1266}"/>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E0C789A-1381-F54D-B55B-DCBB91319C08}" type="datetimeFigureOut">
              <a:rPr lang="en-US" smtClean="0"/>
              <a:t>10/9/23</a:t>
            </a:fld>
            <a:endParaRPr lang="en-US"/>
          </a:p>
        </p:txBody>
      </p:sp>
      <p:sp>
        <p:nvSpPr>
          <p:cNvPr id="4" name="Footer Placeholder 3">
            <a:extLst>
              <a:ext uri="{FF2B5EF4-FFF2-40B4-BE49-F238E27FC236}">
                <a16:creationId xmlns:a16="http://schemas.microsoft.com/office/drawing/2014/main" id="{8560CAFE-DDB1-474A-8DD3-81C3493EFCB9}"/>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6B6DEC1-264F-174D-B952-90DFFDC20645}"/>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CEC2139-FD22-9B4F-B596-B3AA1AE1436A}" type="slidenum">
              <a:rPr lang="en-US" smtClean="0"/>
              <a:t>‹#›</a:t>
            </a:fld>
            <a:endParaRPr lang="en-US"/>
          </a:p>
        </p:txBody>
      </p:sp>
    </p:spTree>
    <p:extLst>
      <p:ext uri="{BB962C8B-B14F-4D97-AF65-F5344CB8AC3E}">
        <p14:creationId xmlns:p14="http://schemas.microsoft.com/office/powerpoint/2010/main" val="23458799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6CB9FDB-056B-6244-AE56-9549F1074EBB}" type="datetimeFigureOut">
              <a:rPr lang="en-US" smtClean="0"/>
              <a:t>10/9/23</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D97B2049-7013-B143-AD62-F7BCB3DA4A6F}" type="slidenum">
              <a:rPr lang="en-US" smtClean="0"/>
              <a:t>‹#›</a:t>
            </a:fld>
            <a:endParaRPr lang="en-US"/>
          </a:p>
        </p:txBody>
      </p:sp>
    </p:spTree>
    <p:extLst>
      <p:ext uri="{BB962C8B-B14F-4D97-AF65-F5344CB8AC3E}">
        <p14:creationId xmlns:p14="http://schemas.microsoft.com/office/powerpoint/2010/main" val="91572817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B2049-7013-B143-AD62-F7BCB3DA4A6F}" type="slidenum">
              <a:rPr lang="en-US" smtClean="0"/>
              <a:t>1</a:t>
            </a:fld>
            <a:endParaRPr lang="en-US"/>
          </a:p>
        </p:txBody>
      </p:sp>
    </p:spTree>
    <p:extLst>
      <p:ext uri="{BB962C8B-B14F-4D97-AF65-F5344CB8AC3E}">
        <p14:creationId xmlns:p14="http://schemas.microsoft.com/office/powerpoint/2010/main" val="1775589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3</a:t>
            </a:fld>
            <a:endParaRPr lang="en-US"/>
          </a:p>
        </p:txBody>
      </p:sp>
    </p:spTree>
    <p:extLst>
      <p:ext uri="{BB962C8B-B14F-4D97-AF65-F5344CB8AC3E}">
        <p14:creationId xmlns:p14="http://schemas.microsoft.com/office/powerpoint/2010/main" val="573651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B2049-7013-B143-AD62-F7BCB3DA4A6F}" type="slidenum">
              <a:rPr lang="en-US" smtClean="0"/>
              <a:t>5</a:t>
            </a:fld>
            <a:endParaRPr lang="en-US"/>
          </a:p>
        </p:txBody>
      </p:sp>
    </p:spTree>
    <p:extLst>
      <p:ext uri="{BB962C8B-B14F-4D97-AF65-F5344CB8AC3E}">
        <p14:creationId xmlns:p14="http://schemas.microsoft.com/office/powerpoint/2010/main" val="414284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19</a:t>
            </a:fld>
            <a:endParaRPr lang="en-US"/>
          </a:p>
        </p:txBody>
      </p:sp>
    </p:spTree>
    <p:extLst>
      <p:ext uri="{BB962C8B-B14F-4D97-AF65-F5344CB8AC3E}">
        <p14:creationId xmlns:p14="http://schemas.microsoft.com/office/powerpoint/2010/main" val="2267259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28</a:t>
            </a:fld>
            <a:endParaRPr lang="en-US"/>
          </a:p>
        </p:txBody>
      </p:sp>
    </p:spTree>
    <p:extLst>
      <p:ext uri="{BB962C8B-B14F-4D97-AF65-F5344CB8AC3E}">
        <p14:creationId xmlns:p14="http://schemas.microsoft.com/office/powerpoint/2010/main" val="1152565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36</a:t>
            </a:fld>
            <a:endParaRPr lang="en-US"/>
          </a:p>
        </p:txBody>
      </p:sp>
    </p:spTree>
    <p:extLst>
      <p:ext uri="{BB962C8B-B14F-4D97-AF65-F5344CB8AC3E}">
        <p14:creationId xmlns:p14="http://schemas.microsoft.com/office/powerpoint/2010/main" val="34167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58</a:t>
            </a:fld>
            <a:endParaRPr lang="en-US"/>
          </a:p>
        </p:txBody>
      </p:sp>
    </p:spTree>
    <p:extLst>
      <p:ext uri="{BB962C8B-B14F-4D97-AF65-F5344CB8AC3E}">
        <p14:creationId xmlns:p14="http://schemas.microsoft.com/office/powerpoint/2010/main" val="1218435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www.catb.org</a:t>
            </a:r>
            <a:r>
              <a:rPr lang="en-US" dirty="0"/>
              <a:t>/</a:t>
            </a:r>
            <a:r>
              <a:rPr lang="en-US" dirty="0" err="1"/>
              <a:t>esr</a:t>
            </a:r>
            <a:r>
              <a:rPr lang="en-US" dirty="0"/>
              <a:t>/writings/</a:t>
            </a:r>
            <a:r>
              <a:rPr lang="en-US" dirty="0" err="1"/>
              <a:t>taoup</a:t>
            </a:r>
            <a:r>
              <a:rPr lang="en-US"/>
              <a:t>/html/ch10s05.html</a:t>
            </a:r>
          </a:p>
        </p:txBody>
      </p:sp>
      <p:sp>
        <p:nvSpPr>
          <p:cNvPr id="4" name="Slide Number Placeholder 3"/>
          <p:cNvSpPr>
            <a:spLocks noGrp="1"/>
          </p:cNvSpPr>
          <p:nvPr>
            <p:ph type="sldNum" sz="quarter" idx="5"/>
          </p:nvPr>
        </p:nvSpPr>
        <p:spPr/>
        <p:txBody>
          <a:bodyPr/>
          <a:lstStyle/>
          <a:p>
            <a:fld id="{D97B2049-7013-B143-AD62-F7BCB3DA4A6F}" type="slidenum">
              <a:rPr lang="en-US" smtClean="0"/>
              <a:t>60</a:t>
            </a:fld>
            <a:endParaRPr lang="en-US"/>
          </a:p>
        </p:txBody>
      </p:sp>
    </p:spTree>
    <p:extLst>
      <p:ext uri="{BB962C8B-B14F-4D97-AF65-F5344CB8AC3E}">
        <p14:creationId xmlns:p14="http://schemas.microsoft.com/office/powerpoint/2010/main" val="1200216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F091B-C9FE-714F-8F5F-8CFB82A747F1}" type="datetime1">
              <a:rPr lang="en-US" smtClean="0"/>
              <a:t>10/9/23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329953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121F4C-BC13-F84F-9AD9-260A611D728C}" type="datetime1">
              <a:rPr lang="en-US" smtClean="0"/>
              <a:t>10/9/23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1502893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934431-5E8A-0144-AD3C-F9F3B5843812}" type="datetime1">
              <a:rPr lang="en-US" smtClean="0"/>
              <a:t>10/9/23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788490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966F88-1DAF-F94F-A3D2-93E7964825AC}" type="datetime1">
              <a:rPr lang="en-US" smtClean="0"/>
              <a:t>10/9/23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63155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F67F5F-B354-5B41-A0FF-E33ACFB7B000}" type="datetime1">
              <a:rPr lang="en-US" smtClean="0"/>
              <a:t>10/9/23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90636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E71E3D-61C4-AF47-B5F6-80F7A2125094}" type="datetime1">
              <a:rPr lang="en-US" smtClean="0"/>
              <a:t>10/9/23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188660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259F95-3E7B-AE48-BD5A-55F4F48F15EE}" type="datetime1">
              <a:rPr lang="en-US" smtClean="0"/>
              <a:t>10/9/23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173512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2D71D9-286E-D847-8194-60F3E909E40C}" type="datetime1">
              <a:rPr lang="en-US" smtClean="0"/>
              <a:t>10/9/23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66345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70D76-DA63-C342-B98E-F532027F9CD7}" type="datetime1">
              <a:rPr lang="en-US" smtClean="0"/>
              <a:t>10/9/23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80492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E169E1-67F4-DE43-8AD1-CF716A32D6D9}" type="datetime1">
              <a:rPr lang="en-US" smtClean="0"/>
              <a:t>10/9/23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335907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DBC0E13-B072-744E-A1EF-1258C23FD22F}" type="datetime1">
              <a:rPr lang="en-US" smtClean="0"/>
              <a:t>10/9/23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252867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4D54490-4A22-8B41-9AA4-9BECA28CBC89}" type="datetime1">
              <a:rPr lang="en-US" smtClean="0"/>
              <a:t>10/9/23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E3AEE2C-3A74-8643-B4A2-442777B583A3}" type="slidenum">
              <a:rPr lang="en-US" smtClean="0"/>
              <a:t>‹#›</a:t>
            </a:fld>
            <a:endParaRPr lang="en-US"/>
          </a:p>
        </p:txBody>
      </p:sp>
    </p:spTree>
    <p:extLst>
      <p:ext uri="{BB962C8B-B14F-4D97-AF65-F5344CB8AC3E}">
        <p14:creationId xmlns:p14="http://schemas.microsoft.com/office/powerpoint/2010/main" val="3325641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gnu.org/software/parallel/parallel_alternative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orkflows.communit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47.xml"/><Relationship Id="rId3" Type="http://schemas.openxmlformats.org/officeDocument/2006/relationships/slide" Target="slide4.xml"/><Relationship Id="rId7" Type="http://schemas.openxmlformats.org/officeDocument/2006/relationships/slide" Target="slide39.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29.xml"/><Relationship Id="rId11" Type="http://schemas.openxmlformats.org/officeDocument/2006/relationships/slide" Target="slide59.xml"/><Relationship Id="rId5" Type="http://schemas.openxmlformats.org/officeDocument/2006/relationships/slide" Target="slide18.xml"/><Relationship Id="rId10" Type="http://schemas.openxmlformats.org/officeDocument/2006/relationships/slide" Target="slide57.xml"/><Relationship Id="rId4" Type="http://schemas.openxmlformats.org/officeDocument/2006/relationships/slide" Target="slide9.xml"/><Relationship Id="rId9" Type="http://schemas.openxmlformats.org/officeDocument/2006/relationships/slide" Target="slide5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gnu.org/software/parallel/parallel_design.html#pipepart-vs-pipe" TargetMode="External"/><Relationship Id="rId2" Type="http://schemas.openxmlformats.org/officeDocument/2006/relationships/hyperlink" Target="https://thenybble.de/posts/json-analysi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hmmer.org/download.html"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ketancmaheshwari/escience23tut"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hyperlink" Target="https://docs-research-it.berkeley.edu/services/high-performance-computing/user-guide/running-your-jobs/gnu-parallel/" TargetMode="External"/><Relationship Id="rId13" Type="http://schemas.openxmlformats.org/officeDocument/2006/relationships/hyperlink" Target="https://unix.stackexchange.com/questions/tagged/gnu-parallel" TargetMode="External"/><Relationship Id="rId3" Type="http://schemas.openxmlformats.org/officeDocument/2006/relationships/hyperlink" Target="http://www.gnu.org/software/bash/manual/bashref.html" TargetMode="External"/><Relationship Id="rId7" Type="http://schemas.openxmlformats.org/officeDocument/2006/relationships/hyperlink" Target="https://www.vanderbilt.edu/accre/documentation/parallel/" TargetMode="External"/><Relationship Id="rId12" Type="http://schemas.openxmlformats.org/officeDocument/2006/relationships/hyperlink" Target="https://stackoverflow.com/questions/tagged/gnu-paralle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docs.ycrc.yale.edu/clusters-at-yale/guides/parallel/" TargetMode="External"/><Relationship Id="rId11" Type="http://schemas.openxmlformats.org/officeDocument/2006/relationships/hyperlink" Target="https://thenybble.de/posts/json-analysis" TargetMode="External"/><Relationship Id="rId5" Type="http://schemas.openxmlformats.org/officeDocument/2006/relationships/hyperlink" Target="https://ulhpc-tutorials.readthedocs.io/en/latest/sequential/basics/" TargetMode="External"/><Relationship Id="rId10" Type="http://schemas.openxmlformats.org/officeDocument/2006/relationships/hyperlink" Target="https://curc.readthedocs.io/en/latest/software/GNUParallel.html" TargetMode="External"/><Relationship Id="rId4" Type="http://schemas.openxmlformats.org/officeDocument/2006/relationships/hyperlink" Target="https://rcc.uchicago.edu/documentation/_build/html/running-jobs/srun-parallel/index.html" TargetMode="External"/><Relationship Id="rId9" Type="http://schemas.openxmlformats.org/officeDocument/2006/relationships/hyperlink" Target="https://omgenomics.com/parallel/" TargetMode="External"/></Relationships>
</file>

<file path=ppt/slides/_rels/slide6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dcc.mit.edu/"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smc-datachallenge.ornl.gov/" TargetMode="External"/><Relationship Id="rId2" Type="http://schemas.openxmlformats.org/officeDocument/2006/relationships/hyperlink" Target="https://annas-blog.org/worldcat-scrape.html" TargetMode="External"/><Relationship Id="rId1" Type="http://schemas.openxmlformats.org/officeDocument/2006/relationships/slideLayout" Target="../slideLayouts/slideLayout2.xml"/><Relationship Id="rId4" Type="http://schemas.openxmlformats.org/officeDocument/2006/relationships/hyperlink" Target="https://www.reddit.com/r/DataHoard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42668"/>
            <a:ext cx="6858000" cy="1269896"/>
          </a:xfrm>
        </p:spPr>
        <p:txBody>
          <a:bodyPr>
            <a:normAutofit/>
          </a:bodyPr>
          <a:lstStyle/>
          <a:p>
            <a:r>
              <a:rPr lang="en-US" dirty="0">
                <a:latin typeface="National Park " pitchFamily="2" charset="77"/>
              </a:rPr>
              <a:t>GNU Parallel</a:t>
            </a:r>
          </a:p>
        </p:txBody>
      </p:sp>
      <p:sp>
        <p:nvSpPr>
          <p:cNvPr id="3" name="Subtitle 2"/>
          <p:cNvSpPr>
            <a:spLocks noGrp="1"/>
          </p:cNvSpPr>
          <p:nvPr>
            <p:ph type="subTitle" idx="1"/>
          </p:nvPr>
        </p:nvSpPr>
        <p:spPr/>
        <p:txBody>
          <a:bodyPr anchor="ctr"/>
          <a:lstStyle/>
          <a:p>
            <a:r>
              <a:rPr lang="en-US" dirty="0">
                <a:latin typeface="National Park " pitchFamily="2" charset="77"/>
              </a:rPr>
              <a:t>Ketan M. (km</a:t>
            </a:r>
            <a:r>
              <a:rPr lang="en-US" dirty="0">
                <a:latin typeface="National Park " pitchFamily="2" charset="77"/>
                <a:cs typeface="Consolas" panose="020B0609020204030204" pitchFamily="49" charset="0"/>
              </a:rPr>
              <a:t>0</a:t>
            </a:r>
            <a:r>
              <a:rPr lang="en-US" dirty="0">
                <a:latin typeface="National Park " pitchFamily="2" charset="77"/>
              </a:rPr>
              <a:t>@ornl.gov)</a:t>
            </a:r>
          </a:p>
          <a:p>
            <a:r>
              <a:rPr lang="en-US" dirty="0">
                <a:latin typeface="National Park " pitchFamily="2" charset="77"/>
              </a:rPr>
              <a:t>Oak Ridge National Laboratory</a:t>
            </a:r>
          </a:p>
          <a:p>
            <a:r>
              <a:rPr lang="en-US" dirty="0">
                <a:latin typeface="National Park " pitchFamily="2" charset="77"/>
              </a:rPr>
              <a:t>Tutorial presented at eScience 2023</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a:t>
            </a:fld>
            <a:endParaRPr lang="en-US">
              <a:latin typeface="National Park " pitchFamily="2" charset="77"/>
            </a:endParaRPr>
          </a:p>
        </p:txBody>
      </p:sp>
      <p:pic>
        <p:nvPicPr>
          <p:cNvPr id="6" name="Picture 5" descr="Green and white text with green letters&#10;&#10;Description automatically generated">
            <a:extLst>
              <a:ext uri="{FF2B5EF4-FFF2-40B4-BE49-F238E27FC236}">
                <a16:creationId xmlns:a16="http://schemas.microsoft.com/office/drawing/2014/main" id="{86F29A34-9CB1-1242-3F0E-2E8EF043BDBA}"/>
              </a:ext>
            </a:extLst>
          </p:cNvPr>
          <p:cNvPicPr>
            <a:picLocks noChangeAspect="1"/>
          </p:cNvPicPr>
          <p:nvPr/>
        </p:nvPicPr>
        <p:blipFill>
          <a:blip r:embed="rId3"/>
          <a:stretch>
            <a:fillRect/>
          </a:stretch>
        </p:blipFill>
        <p:spPr>
          <a:xfrm>
            <a:off x="8096" y="4331754"/>
            <a:ext cx="2194560" cy="822960"/>
          </a:xfrm>
          <a:prstGeom prst="rect">
            <a:avLst/>
          </a:prstGeom>
        </p:spPr>
      </p:pic>
    </p:spTree>
    <p:extLst>
      <p:ext uri="{BB962C8B-B14F-4D97-AF65-F5344CB8AC3E}">
        <p14:creationId xmlns:p14="http://schemas.microsoft.com/office/powerpoint/2010/main" val="1308784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4728-7C83-7C46-930E-6B971126B72B}"/>
              </a:ext>
            </a:extLst>
          </p:cNvPr>
          <p:cNvSpPr>
            <a:spLocks noGrp="1"/>
          </p:cNvSpPr>
          <p:nvPr>
            <p:ph type="title"/>
          </p:nvPr>
        </p:nvSpPr>
        <p:spPr/>
        <p:txBody>
          <a:bodyPr/>
          <a:lstStyle/>
          <a:p>
            <a:pPr algn="ctr"/>
            <a:r>
              <a:rPr lang="en-US" dirty="0">
                <a:latin typeface="National Park " pitchFamily="2" charset="77"/>
              </a:rPr>
              <a:t>What is GNU Parallel</a:t>
            </a:r>
          </a:p>
        </p:txBody>
      </p:sp>
      <p:sp>
        <p:nvSpPr>
          <p:cNvPr id="3" name="Content Placeholder 2">
            <a:extLst>
              <a:ext uri="{FF2B5EF4-FFF2-40B4-BE49-F238E27FC236}">
                <a16:creationId xmlns:a16="http://schemas.microsoft.com/office/drawing/2014/main" id="{29E8057A-DB89-114F-A283-B7526B0229DA}"/>
              </a:ext>
            </a:extLst>
          </p:cNvPr>
          <p:cNvSpPr>
            <a:spLocks noGrp="1"/>
          </p:cNvSpPr>
          <p:nvPr>
            <p:ph idx="1"/>
          </p:nvPr>
        </p:nvSpPr>
        <p:spPr/>
        <p:txBody>
          <a:bodyPr>
            <a:normAutofit/>
          </a:bodyPr>
          <a:lstStyle/>
          <a:p>
            <a:r>
              <a:rPr lang="en-US" dirty="0"/>
              <a:t>A terminal tool to parallelize shell commands</a:t>
            </a:r>
          </a:p>
          <a:p>
            <a:r>
              <a:rPr lang="en-US" dirty="0"/>
              <a:t>Easy to install, highly configurable</a:t>
            </a:r>
          </a:p>
          <a:p>
            <a:r>
              <a:rPr lang="en-US" dirty="0"/>
              <a:t>Well suited to run many single-core tasks on:</a:t>
            </a:r>
          </a:p>
          <a:p>
            <a:pPr lvl="1"/>
            <a:r>
              <a:rPr lang="en-US" dirty="0"/>
              <a:t>Compute nodes leveraging multicore architectures</a:t>
            </a:r>
          </a:p>
          <a:p>
            <a:pPr lvl="1"/>
            <a:r>
              <a:rPr lang="en-US" dirty="0"/>
              <a:t>Bag of workstations such as testbeds</a:t>
            </a:r>
          </a:p>
          <a:p>
            <a:pPr lvl="1"/>
            <a:r>
              <a:rPr lang="en-US" dirty="0"/>
              <a:t>Works well with Resource Managers and job schedulers</a:t>
            </a:r>
          </a:p>
          <a:p>
            <a:r>
              <a:rPr lang="en-US" dirty="0"/>
              <a:t>Mature (20 years old), Simple and Powerful!</a:t>
            </a:r>
          </a:p>
        </p:txBody>
      </p:sp>
      <p:sp>
        <p:nvSpPr>
          <p:cNvPr id="4" name="Slide Number Placeholder 3">
            <a:extLst>
              <a:ext uri="{FF2B5EF4-FFF2-40B4-BE49-F238E27FC236}">
                <a16:creationId xmlns:a16="http://schemas.microsoft.com/office/drawing/2014/main" id="{D7699DEE-AC44-2A4E-AF40-7948177B6604}"/>
              </a:ext>
            </a:extLst>
          </p:cNvPr>
          <p:cNvSpPr>
            <a:spLocks noGrp="1"/>
          </p:cNvSpPr>
          <p:nvPr>
            <p:ph type="sldNum" sz="quarter" idx="12"/>
          </p:nvPr>
        </p:nvSpPr>
        <p:spPr/>
        <p:txBody>
          <a:bodyPr/>
          <a:lstStyle/>
          <a:p>
            <a:fld id="{4E3AEE2C-3A74-8643-B4A2-442777B583A3}" type="slidenum">
              <a:rPr lang="en-US" smtClean="0">
                <a:latin typeface="National Park " pitchFamily="2" charset="77"/>
              </a:rPr>
              <a:t>10</a:t>
            </a:fld>
            <a:endParaRPr lang="en-US">
              <a:latin typeface="National Park " pitchFamily="2" charset="77"/>
            </a:endParaRPr>
          </a:p>
        </p:txBody>
      </p:sp>
    </p:spTree>
    <p:extLst>
      <p:ext uri="{BB962C8B-B14F-4D97-AF65-F5344CB8AC3E}">
        <p14:creationId xmlns:p14="http://schemas.microsoft.com/office/powerpoint/2010/main" val="1456761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D73A5-7C5D-D1AB-3B59-31F3A2FA6061}"/>
              </a:ext>
            </a:extLst>
          </p:cNvPr>
          <p:cNvSpPr>
            <a:spLocks noGrp="1"/>
          </p:cNvSpPr>
          <p:nvPr>
            <p:ph type="title"/>
          </p:nvPr>
        </p:nvSpPr>
        <p:spPr/>
        <p:txBody>
          <a:bodyPr/>
          <a:lstStyle/>
          <a:p>
            <a:pPr algn="ctr"/>
            <a:r>
              <a:rPr lang="en-US" dirty="0">
                <a:latin typeface="National Park " pitchFamily="2" charset="77"/>
              </a:rPr>
              <a:t>Installation</a:t>
            </a:r>
          </a:p>
        </p:txBody>
      </p:sp>
      <p:sp>
        <p:nvSpPr>
          <p:cNvPr id="3" name="Content Placeholder 2">
            <a:extLst>
              <a:ext uri="{FF2B5EF4-FFF2-40B4-BE49-F238E27FC236}">
                <a16:creationId xmlns:a16="http://schemas.microsoft.com/office/drawing/2014/main" id="{1C763052-0370-97A9-5C95-DF40685970BC}"/>
              </a:ext>
            </a:extLst>
          </p:cNvPr>
          <p:cNvSpPr>
            <a:spLocks noGrp="1"/>
          </p:cNvSpPr>
          <p:nvPr>
            <p:ph idx="1"/>
          </p:nvPr>
        </p:nvSpPr>
        <p:spPr>
          <a:xfrm>
            <a:off x="628650" y="1369219"/>
            <a:ext cx="7886700" cy="3263504"/>
          </a:xfrm>
        </p:spPr>
        <p:txBody>
          <a:bodyPr>
            <a:normAutofit fontScale="92500" lnSpcReduction="10000"/>
          </a:bodyPr>
          <a:lstStyle/>
          <a:p>
            <a:r>
              <a:rPr lang="en-US" dirty="0"/>
              <a:t>Download the latest version:</a:t>
            </a:r>
            <a:br>
              <a:rPr lang="en-US" dirty="0"/>
            </a:br>
            <a:r>
              <a:rPr lang="en-US" sz="1800" b="1" dirty="0">
                <a:solidFill>
                  <a:srgbClr val="000000"/>
                </a:solidFill>
                <a:effectLst/>
                <a:latin typeface="Courier New" panose="02070309020205020404" pitchFamily="49" charset="0"/>
                <a:cs typeface="Courier New" panose="02070309020205020404" pitchFamily="49" charset="0"/>
              </a:rPr>
              <a:t>curl -s https://</a:t>
            </a:r>
            <a:r>
              <a:rPr lang="en-US" sz="1800" b="1" dirty="0" err="1">
                <a:solidFill>
                  <a:srgbClr val="000000"/>
                </a:solidFill>
                <a:effectLst/>
                <a:latin typeface="Courier New" panose="02070309020205020404" pitchFamily="49" charset="0"/>
                <a:cs typeface="Courier New" panose="02070309020205020404" pitchFamily="49" charset="0"/>
              </a:rPr>
              <a:t>ftp.gnu.org</a:t>
            </a:r>
            <a:r>
              <a:rPr lang="en-US" sz="1800" b="1" dirty="0">
                <a:solidFill>
                  <a:srgbClr val="000000"/>
                </a:solidFill>
                <a:effectLst/>
                <a:latin typeface="Courier New" panose="02070309020205020404" pitchFamily="49" charset="0"/>
                <a:cs typeface="Courier New" panose="02070309020205020404" pitchFamily="49" charset="0"/>
              </a:rPr>
              <a:t>/gnu/parallel/parallel-latest.tar.bz2 -o parallel-latest.tar.bz2</a:t>
            </a:r>
            <a:endParaRPr lang="en-US" sz="1800" b="1" dirty="0">
              <a:latin typeface="Courier New" panose="02070309020205020404" pitchFamily="49" charset="0"/>
              <a:cs typeface="Courier New" panose="02070309020205020404" pitchFamily="49" charset="0"/>
            </a:endParaRPr>
          </a:p>
          <a:p>
            <a:r>
              <a:rPr lang="en-US" dirty="0" err="1"/>
              <a:t>Untar</a:t>
            </a:r>
            <a:r>
              <a:rPr lang="en-US" dirty="0"/>
              <a:t> and cd into it: </a:t>
            </a:r>
            <a:br>
              <a:rPr lang="en-US" dirty="0"/>
            </a:br>
            <a:r>
              <a:rPr lang="en-US" sz="1800" b="1" dirty="0">
                <a:latin typeface="Courier New" panose="02070309020205020404" pitchFamily="49" charset="0"/>
                <a:cs typeface="Courier New" panose="02070309020205020404" pitchFamily="49" charset="0"/>
              </a:rPr>
              <a:t>tar </a:t>
            </a:r>
            <a:r>
              <a:rPr lang="en-US" sz="1800" b="1" dirty="0" err="1">
                <a:latin typeface="Courier New" panose="02070309020205020404" pitchFamily="49" charset="0"/>
                <a:cs typeface="Courier New" panose="02070309020205020404" pitchFamily="49" charset="0"/>
              </a:rPr>
              <a:t>zxf</a:t>
            </a:r>
            <a:r>
              <a:rPr lang="en-US" sz="1800" b="1" dirty="0">
                <a:latin typeface="Courier New" panose="02070309020205020404" pitchFamily="49" charset="0"/>
                <a:cs typeface="Courier New" panose="02070309020205020404" pitchFamily="49" charset="0"/>
              </a:rPr>
              <a:t> parallel-latest.tar.bz2</a:t>
            </a:r>
            <a:br>
              <a:rPr lang="en-US"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cd parallel-20230822</a:t>
            </a:r>
          </a:p>
          <a:p>
            <a:r>
              <a:rPr lang="en-US" dirty="0"/>
              <a:t>Install:</a:t>
            </a:r>
            <a:br>
              <a:rPr lang="en-US" dirty="0"/>
            </a:br>
            <a:r>
              <a:rPr lang="en-US" sz="1800" b="1" dirty="0">
                <a:latin typeface="Courier New" panose="02070309020205020404" pitchFamily="49" charset="0"/>
                <a:cs typeface="Courier New" panose="02070309020205020404" pitchFamily="49" charset="0"/>
              </a:rPr>
              <a:t>./configure --prefix=$HOME/parallel-install</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make install    # needs </a:t>
            </a:r>
            <a:r>
              <a:rPr lang="en-US" sz="1800" b="1" dirty="0" err="1">
                <a:latin typeface="Courier New" panose="02070309020205020404" pitchFamily="49" charset="0"/>
                <a:cs typeface="Courier New" panose="02070309020205020404" pitchFamily="49" charset="0"/>
              </a:rPr>
              <a:t>libevent</a:t>
            </a:r>
            <a:endParaRPr lang="en-US" sz="1800" b="1" dirty="0">
              <a:latin typeface="Courier New" panose="02070309020205020404" pitchFamily="49" charset="0"/>
              <a:cs typeface="Courier New" panose="02070309020205020404" pitchFamily="49" charset="0"/>
            </a:endParaRPr>
          </a:p>
          <a:p>
            <a:r>
              <a:rPr lang="en-US" dirty="0"/>
              <a:t>Set PATH and it is ready to use:</a:t>
            </a:r>
            <a:br>
              <a:rPr lang="en-US" dirty="0"/>
            </a:br>
            <a:r>
              <a:rPr lang="en-US" sz="1800" b="1" dirty="0">
                <a:latin typeface="Courier New" panose="02070309020205020404" pitchFamily="49" charset="0"/>
                <a:cs typeface="Courier New" panose="02070309020205020404" pitchFamily="49" charset="0"/>
              </a:rPr>
              <a:t>export PATH=$HOME/parallel-install/bin:$PATH</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which parallel</a:t>
            </a:r>
          </a:p>
        </p:txBody>
      </p:sp>
      <p:sp>
        <p:nvSpPr>
          <p:cNvPr id="4" name="Slide Number Placeholder 3">
            <a:extLst>
              <a:ext uri="{FF2B5EF4-FFF2-40B4-BE49-F238E27FC236}">
                <a16:creationId xmlns:a16="http://schemas.microsoft.com/office/drawing/2014/main" id="{7F5408B5-5DC2-B4D6-3B46-C3FFA3E437F9}"/>
              </a:ext>
            </a:extLst>
          </p:cNvPr>
          <p:cNvSpPr>
            <a:spLocks noGrp="1"/>
          </p:cNvSpPr>
          <p:nvPr>
            <p:ph type="sldNum" sz="quarter" idx="12"/>
          </p:nvPr>
        </p:nvSpPr>
        <p:spPr/>
        <p:txBody>
          <a:bodyPr/>
          <a:lstStyle/>
          <a:p>
            <a:fld id="{4E3AEE2C-3A74-8643-B4A2-442777B583A3}" type="slidenum">
              <a:rPr lang="en-US" smtClean="0"/>
              <a:t>11</a:t>
            </a:fld>
            <a:endParaRPr lang="en-US"/>
          </a:p>
        </p:txBody>
      </p:sp>
    </p:spTree>
    <p:extLst>
      <p:ext uri="{BB962C8B-B14F-4D97-AF65-F5344CB8AC3E}">
        <p14:creationId xmlns:p14="http://schemas.microsoft.com/office/powerpoint/2010/main" val="199129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E3189-47D9-1971-65EB-14F1263B62E9}"/>
              </a:ext>
            </a:extLst>
          </p:cNvPr>
          <p:cNvSpPr>
            <a:spLocks noGrp="1"/>
          </p:cNvSpPr>
          <p:nvPr>
            <p:ph type="title"/>
          </p:nvPr>
        </p:nvSpPr>
        <p:spPr/>
        <p:txBody>
          <a:bodyPr/>
          <a:lstStyle/>
          <a:p>
            <a:pPr algn="ctr"/>
            <a:r>
              <a:rPr lang="en-US" dirty="0">
                <a:latin typeface="National Park " pitchFamily="2" charset="77"/>
              </a:rPr>
              <a:t>Many sources for getting help</a:t>
            </a:r>
          </a:p>
        </p:txBody>
      </p:sp>
      <p:sp>
        <p:nvSpPr>
          <p:cNvPr id="3" name="Content Placeholder 2">
            <a:extLst>
              <a:ext uri="{FF2B5EF4-FFF2-40B4-BE49-F238E27FC236}">
                <a16:creationId xmlns:a16="http://schemas.microsoft.com/office/drawing/2014/main" id="{D7D258F8-6D64-1C23-62CB-0295180BF797}"/>
              </a:ext>
            </a:extLst>
          </p:cNvPr>
          <p:cNvSpPr>
            <a:spLocks noGrp="1"/>
          </p:cNvSpPr>
          <p:nvPr>
            <p:ph idx="1"/>
          </p:nvPr>
        </p:nvSpPr>
        <p:spPr/>
        <p:txBody>
          <a:bodyPr>
            <a:normAutofit/>
          </a:bodyPr>
          <a:lstStyle/>
          <a:p>
            <a:r>
              <a:rPr lang="en-US" dirty="0">
                <a:cs typeface="Courier New" panose="02070309020205020404" pitchFamily="49" charset="0"/>
              </a:rPr>
              <a:t>link to </a:t>
            </a:r>
            <a:r>
              <a:rPr lang="en-US" dirty="0" err="1">
                <a:cs typeface="Courier New" panose="02070309020205020404" pitchFamily="49" charset="0"/>
              </a:rPr>
              <a:t>youtube</a:t>
            </a:r>
            <a:r>
              <a:rPr lang="en-US" dirty="0">
                <a:cs typeface="Courier New" panose="02070309020205020404" pitchFamily="49" charset="0"/>
              </a:rPr>
              <a:t> videos by Ole </a:t>
            </a:r>
            <a:r>
              <a:rPr lang="en-US" dirty="0" err="1">
                <a:cs typeface="Courier New" panose="02070309020205020404" pitchFamily="49" charset="0"/>
              </a:rPr>
              <a:t>Tange</a:t>
            </a:r>
            <a:r>
              <a:rPr lang="en-US" dirty="0">
                <a:cs typeface="Courier New" panose="02070309020205020404" pitchFamily="49" charset="0"/>
              </a:rPr>
              <a:t>: </a:t>
            </a:r>
            <a:r>
              <a:rPr lang="en-US" dirty="0" err="1">
                <a:cs typeface="Courier New" panose="02070309020205020404" pitchFamily="49" charset="0"/>
              </a:rPr>
              <a:t>www.pi.dk</a:t>
            </a:r>
            <a:r>
              <a:rPr lang="en-US" dirty="0">
                <a:cs typeface="Courier New" panose="02070309020205020404" pitchFamily="49" charset="0"/>
              </a:rPr>
              <a:t>/1</a:t>
            </a:r>
          </a:p>
          <a:p>
            <a:r>
              <a:rPr lang="en-US" dirty="0">
                <a:cs typeface="Courier New" panose="02070309020205020404" pitchFamily="49" charset="0"/>
              </a:rPr>
              <a:t>Searching for “gnu parallel” on Hacker news, Reddit, Stack Exchange yields many helpful links</a:t>
            </a:r>
          </a:p>
          <a:p>
            <a:pPr marL="0" indent="0">
              <a:buNone/>
            </a:pPr>
            <a:r>
              <a:rPr lang="en-US" sz="1800" b="1" dirty="0">
                <a:latin typeface="Courier New" panose="02070309020205020404" pitchFamily="49" charset="0"/>
                <a:cs typeface="Courier New" panose="02070309020205020404" pitchFamily="49" charset="0"/>
              </a:rPr>
              <a:t>man parallel</a:t>
            </a:r>
          </a:p>
          <a:p>
            <a:pPr marL="0" indent="0">
              <a:buNone/>
            </a:pPr>
            <a:r>
              <a:rPr lang="en-US" sz="1800" b="1" dirty="0">
                <a:latin typeface="Courier New" panose="02070309020205020404" pitchFamily="49" charset="0"/>
                <a:cs typeface="Courier New" panose="02070309020205020404" pitchFamily="49" charset="0"/>
              </a:rPr>
              <a:t>man </a:t>
            </a:r>
            <a:r>
              <a:rPr lang="en-US" sz="1800" b="1" dirty="0" err="1">
                <a:latin typeface="Courier New" panose="02070309020205020404" pitchFamily="49" charset="0"/>
                <a:cs typeface="Courier New" panose="02070309020205020404" pitchFamily="49" charset="0"/>
              </a:rPr>
              <a:t>parallel_tutorial</a:t>
            </a:r>
            <a:r>
              <a:rPr lang="en-US" sz="1800" b="1" dirty="0">
                <a:latin typeface="Courier New" panose="02070309020205020404" pitchFamily="49" charset="0"/>
                <a:cs typeface="Courier New" panose="02070309020205020404" pitchFamily="49" charset="0"/>
              </a:rPr>
              <a:t> </a:t>
            </a:r>
          </a:p>
          <a:p>
            <a:pPr marL="0" indent="0">
              <a:buNone/>
            </a:pPr>
            <a:r>
              <a:rPr lang="en-US" sz="1800" b="1" dirty="0">
                <a:latin typeface="Courier New" panose="02070309020205020404" pitchFamily="49" charset="0"/>
                <a:cs typeface="Courier New" panose="02070309020205020404" pitchFamily="49" charset="0"/>
              </a:rPr>
              <a:t>parallel --help    # summary of most imp options</a:t>
            </a:r>
          </a:p>
          <a:p>
            <a:pPr marL="0" indent="0">
              <a:buNone/>
            </a:pPr>
            <a:r>
              <a:rPr lang="en-US" sz="1800" b="1" dirty="0">
                <a:latin typeface="Courier New" panose="02070309020205020404" pitchFamily="49" charset="0"/>
                <a:cs typeface="Courier New" panose="02070309020205020404" pitchFamily="49" charset="0"/>
              </a:rPr>
              <a:t>parallel --max-line-length-allowed # max size of </a:t>
            </a:r>
            <a:r>
              <a:rPr lang="en-US" sz="1800" b="1" dirty="0" err="1">
                <a:latin typeface="Courier New" panose="02070309020205020404" pitchFamily="49" charset="0"/>
                <a:cs typeface="Courier New" panose="02070309020205020404" pitchFamily="49" charset="0"/>
              </a:rPr>
              <a:t>cmdline</a:t>
            </a:r>
            <a:endParaRPr lang="en-US" sz="1800" b="1"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parallel --number-of-</a:t>
            </a:r>
            <a:r>
              <a:rPr lang="en-US" sz="1800" b="1" dirty="0" err="1">
                <a:latin typeface="Courier New" panose="02070309020205020404" pitchFamily="49" charset="0"/>
                <a:cs typeface="Courier New" panose="02070309020205020404" pitchFamily="49" charset="0"/>
              </a:rPr>
              <a:t>cpus</a:t>
            </a:r>
            <a:r>
              <a:rPr lang="en-US" sz="1800" b="1" dirty="0">
                <a:latin typeface="Courier New" panose="02070309020205020404" pitchFamily="49" charset="0"/>
                <a:cs typeface="Courier New" panose="02070309020205020404" pitchFamily="49" charset="0"/>
              </a:rPr>
              <a:t> &amp;&amp; parallel --number-of-cores</a:t>
            </a:r>
          </a:p>
        </p:txBody>
      </p:sp>
      <p:sp>
        <p:nvSpPr>
          <p:cNvPr id="4" name="Slide Number Placeholder 3">
            <a:extLst>
              <a:ext uri="{FF2B5EF4-FFF2-40B4-BE49-F238E27FC236}">
                <a16:creationId xmlns:a16="http://schemas.microsoft.com/office/drawing/2014/main" id="{04F7DF04-4749-2F6F-4B8C-404338D68FD6}"/>
              </a:ext>
            </a:extLst>
          </p:cNvPr>
          <p:cNvSpPr>
            <a:spLocks noGrp="1"/>
          </p:cNvSpPr>
          <p:nvPr>
            <p:ph type="sldNum" sz="quarter" idx="12"/>
          </p:nvPr>
        </p:nvSpPr>
        <p:spPr/>
        <p:txBody>
          <a:bodyPr/>
          <a:lstStyle/>
          <a:p>
            <a:fld id="{4E3AEE2C-3A74-8643-B4A2-442777B583A3}" type="slidenum">
              <a:rPr lang="en-US" smtClean="0">
                <a:latin typeface="National Park " pitchFamily="2" charset="77"/>
              </a:rPr>
              <a:t>12</a:t>
            </a:fld>
            <a:endParaRPr lang="en-US">
              <a:latin typeface="National Park " pitchFamily="2" charset="77"/>
            </a:endParaRPr>
          </a:p>
        </p:txBody>
      </p:sp>
    </p:spTree>
    <p:extLst>
      <p:ext uri="{BB962C8B-B14F-4D97-AF65-F5344CB8AC3E}">
        <p14:creationId xmlns:p14="http://schemas.microsoft.com/office/powerpoint/2010/main" val="2804382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Anatomy of a GNU Parallel Command</a:t>
            </a:r>
          </a:p>
        </p:txBody>
      </p:sp>
      <p:sp>
        <p:nvSpPr>
          <p:cNvPr id="3" name="Content Placeholder 2"/>
          <p:cNvSpPr>
            <a:spLocks noGrp="1"/>
          </p:cNvSpPr>
          <p:nvPr>
            <p:ph idx="1"/>
          </p:nvPr>
        </p:nvSpPr>
        <p:spPr/>
        <p:txBody>
          <a:bodyPr anchor="ctr"/>
          <a:lstStyle/>
          <a:p>
            <a:pPr marL="0" indent="0" algn="ctr">
              <a:buNone/>
            </a:pPr>
            <a:r>
              <a:rPr lang="en-US" b="1" dirty="0">
                <a:latin typeface="Courier New" panose="02070309020205020404" pitchFamily="49" charset="0"/>
                <a:ea typeface="Courier" charset="0"/>
                <a:cs typeface="Courier New" panose="02070309020205020404" pitchFamily="49" charset="0"/>
              </a:rPr>
              <a:t> parallel -j 8 </a:t>
            </a:r>
            <a:r>
              <a:rPr lang="en-US" b="1" dirty="0" err="1">
                <a:latin typeface="Courier New" panose="02070309020205020404" pitchFamily="49" charset="0"/>
                <a:ea typeface="Courier" charset="0"/>
                <a:cs typeface="Courier New" panose="02070309020205020404" pitchFamily="49" charset="0"/>
              </a:rPr>
              <a:t>wc</a:t>
            </a:r>
            <a:r>
              <a:rPr lang="en-US" b="1" dirty="0">
                <a:latin typeface="Courier New" panose="02070309020205020404" pitchFamily="49" charset="0"/>
                <a:ea typeface="Courier" charset="0"/>
                <a:cs typeface="Courier New" panose="02070309020205020404" pitchFamily="49" charset="0"/>
              </a:rPr>
              <a:t> -l ::: /</a:t>
            </a:r>
            <a:r>
              <a:rPr lang="en-US" b="1" dirty="0" err="1">
                <a:latin typeface="Courier New" panose="02070309020205020404" pitchFamily="49" charset="0"/>
                <a:ea typeface="Courier" charset="0"/>
                <a:cs typeface="Courier New" panose="02070309020205020404" pitchFamily="49" charset="0"/>
              </a:rPr>
              <a:t>etc</a:t>
            </a:r>
            <a:r>
              <a:rPr lang="en-US" b="1" dirty="0">
                <a:latin typeface="Courier New" panose="02070309020205020404" pitchFamily="49" charset="0"/>
                <a:ea typeface="Courier" charset="0"/>
                <a:cs typeface="Courier New" panose="02070309020205020404" pitchFamily="49" charset="0"/>
              </a:rPr>
              <a:t>/*.conf</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13</a:t>
            </a:fld>
            <a:endParaRPr lang="en-US">
              <a:latin typeface="National Park " pitchFamily="2" charset="77"/>
            </a:endParaRPr>
          </a:p>
        </p:txBody>
      </p:sp>
      <p:cxnSp>
        <p:nvCxnSpPr>
          <p:cNvPr id="8" name="Straight Arrow Connector 7"/>
          <p:cNvCxnSpPr/>
          <p:nvPr/>
        </p:nvCxnSpPr>
        <p:spPr>
          <a:xfrm>
            <a:off x="3643433" y="2221992"/>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5302908" y="3199789"/>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69213" y="2211754"/>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549594" y="2192266"/>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06711" y="1933863"/>
            <a:ext cx="813043"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argument</a:t>
            </a:r>
          </a:p>
        </p:txBody>
      </p:sp>
      <p:sp>
        <p:nvSpPr>
          <p:cNvPr id="16" name="TextBox 15"/>
          <p:cNvSpPr txBox="1"/>
          <p:nvPr/>
        </p:nvSpPr>
        <p:spPr>
          <a:xfrm>
            <a:off x="4423222" y="3604404"/>
            <a:ext cx="175560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triple colon </a:t>
            </a:r>
            <a:r>
              <a:rPr lang="en-US" sz="1013" b="1" dirty="0" err="1">
                <a:latin typeface="Courier New" panose="02070309020205020404" pitchFamily="49" charset="0"/>
                <a:cs typeface="Courier New" panose="02070309020205020404" pitchFamily="49" charset="0"/>
              </a:rPr>
              <a:t>arg</a:t>
            </a:r>
            <a:r>
              <a:rPr lang="en-US" sz="1013" b="1" dirty="0">
                <a:latin typeface="Courier New" panose="02070309020205020404" pitchFamily="49" charset="0"/>
                <a:cs typeface="Courier New" panose="02070309020205020404" pitchFamily="49" charset="0"/>
              </a:rPr>
              <a:t> </a:t>
            </a:r>
            <a:r>
              <a:rPr lang="en-US" sz="1013" b="1" dirty="0" err="1">
                <a:latin typeface="Courier New" panose="02070309020205020404" pitchFamily="49" charset="0"/>
                <a:cs typeface="Courier New" panose="02070309020205020404" pitchFamily="49" charset="0"/>
              </a:rPr>
              <a:t>sep</a:t>
            </a:r>
            <a:endParaRPr lang="en-US" sz="1013" b="1" dirty="0">
              <a:latin typeface="Courier New" panose="02070309020205020404" pitchFamily="49" charset="0"/>
              <a:cs typeface="Courier New" panose="02070309020205020404" pitchFamily="49" charset="0"/>
            </a:endParaRPr>
          </a:p>
        </p:txBody>
      </p:sp>
      <p:sp>
        <p:nvSpPr>
          <p:cNvPr id="19" name="TextBox 18"/>
          <p:cNvSpPr txBox="1"/>
          <p:nvPr/>
        </p:nvSpPr>
        <p:spPr>
          <a:xfrm>
            <a:off x="3290275" y="1943104"/>
            <a:ext cx="734496"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options</a:t>
            </a:r>
          </a:p>
        </p:txBody>
      </p:sp>
      <p:sp>
        <p:nvSpPr>
          <p:cNvPr id="20" name="TextBox 19"/>
          <p:cNvSpPr txBox="1"/>
          <p:nvPr/>
        </p:nvSpPr>
        <p:spPr>
          <a:xfrm>
            <a:off x="4112605" y="1926294"/>
            <a:ext cx="763351"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command</a:t>
            </a:r>
          </a:p>
        </p:txBody>
      </p:sp>
    </p:spTree>
    <p:extLst>
      <p:ext uri="{BB962C8B-B14F-4D97-AF65-F5344CB8AC3E}">
        <p14:creationId xmlns:p14="http://schemas.microsoft.com/office/powerpoint/2010/main" val="3633661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Another Form of same command</a:t>
            </a:r>
          </a:p>
        </p:txBody>
      </p:sp>
      <p:sp>
        <p:nvSpPr>
          <p:cNvPr id="3" name="Content Placeholder 2"/>
          <p:cNvSpPr>
            <a:spLocks noGrp="1"/>
          </p:cNvSpPr>
          <p:nvPr>
            <p:ph idx="1"/>
          </p:nvPr>
        </p:nvSpPr>
        <p:spPr/>
        <p:txBody>
          <a:bodyPr anchor="ctr"/>
          <a:lstStyle/>
          <a:p>
            <a:pPr marL="0" indent="0" algn="ctr">
              <a:buNone/>
            </a:pPr>
            <a:r>
              <a:rPr lang="en-US" b="1" dirty="0">
                <a:latin typeface="Courier New" panose="02070309020205020404" pitchFamily="49" charset="0"/>
                <a:ea typeface="Courier" charset="0"/>
                <a:cs typeface="Courier New" panose="02070309020205020404" pitchFamily="49" charset="0"/>
              </a:rPr>
              <a:t> \ls -1 /</a:t>
            </a:r>
            <a:r>
              <a:rPr lang="en-US" b="1" dirty="0" err="1">
                <a:latin typeface="Courier New" panose="02070309020205020404" pitchFamily="49" charset="0"/>
                <a:ea typeface="Courier" charset="0"/>
                <a:cs typeface="Courier New" panose="02070309020205020404" pitchFamily="49" charset="0"/>
              </a:rPr>
              <a:t>etc</a:t>
            </a:r>
            <a:r>
              <a:rPr lang="en-US" b="1" dirty="0">
                <a:latin typeface="Courier New" panose="02070309020205020404" pitchFamily="49" charset="0"/>
                <a:ea typeface="Courier" charset="0"/>
                <a:cs typeface="Courier New" panose="02070309020205020404" pitchFamily="49" charset="0"/>
              </a:rPr>
              <a:t>/*.conf | parallel -j8 </a:t>
            </a:r>
            <a:r>
              <a:rPr lang="en-US" b="1" dirty="0" err="1">
                <a:latin typeface="Courier New" panose="02070309020205020404" pitchFamily="49" charset="0"/>
                <a:ea typeface="Courier" charset="0"/>
                <a:cs typeface="Courier New" panose="02070309020205020404" pitchFamily="49" charset="0"/>
              </a:rPr>
              <a:t>wc</a:t>
            </a:r>
            <a:r>
              <a:rPr lang="en-US" b="1" dirty="0">
                <a:latin typeface="Courier New" panose="02070309020205020404" pitchFamily="49" charset="0"/>
                <a:ea typeface="Courier" charset="0"/>
                <a:cs typeface="Courier New" panose="02070309020205020404" pitchFamily="49" charset="0"/>
              </a:rPr>
              <a:t> -l</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14</a:t>
            </a:fld>
            <a:endParaRPr lang="en-US">
              <a:latin typeface="National Park " pitchFamily="2" charset="77"/>
            </a:endParaRPr>
          </a:p>
        </p:txBody>
      </p:sp>
      <p:cxnSp>
        <p:nvCxnSpPr>
          <p:cNvPr id="12" name="Straight Arrow Connector 11"/>
          <p:cNvCxnSpPr/>
          <p:nvPr/>
        </p:nvCxnSpPr>
        <p:spPr>
          <a:xfrm>
            <a:off x="4638815" y="2211754"/>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385449" y="1948416"/>
            <a:ext cx="498855"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pipe</a:t>
            </a:r>
          </a:p>
        </p:txBody>
      </p:sp>
    </p:spTree>
    <p:extLst>
      <p:ext uri="{BB962C8B-B14F-4D97-AF65-F5344CB8AC3E}">
        <p14:creationId xmlns:p14="http://schemas.microsoft.com/office/powerpoint/2010/main" val="2815533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945" y="187469"/>
            <a:ext cx="7886700" cy="994172"/>
          </a:xfrm>
        </p:spPr>
        <p:txBody>
          <a:bodyPr>
            <a:normAutofit/>
          </a:bodyPr>
          <a:lstStyle/>
          <a:p>
            <a:pPr algn="ctr"/>
            <a:r>
              <a:rPr lang="en-US" dirty="0">
                <a:latin typeface="National Park " pitchFamily="2" charset="77"/>
              </a:rPr>
              <a:t>Aside1: Command line Navigation</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15</a:t>
            </a:fld>
            <a:endParaRPr lang="en-US">
              <a:latin typeface="National Park " pitchFamily="2" charset="77"/>
            </a:endParaRPr>
          </a:p>
        </p:txBody>
      </p:sp>
      <p:sp>
        <p:nvSpPr>
          <p:cNvPr id="5" name="Rectangle 4"/>
          <p:cNvSpPr/>
          <p:nvPr/>
        </p:nvSpPr>
        <p:spPr>
          <a:xfrm>
            <a:off x="142131" y="2639060"/>
            <a:ext cx="8577989" cy="338554"/>
          </a:xfrm>
          <a:prstGeom prst="rect">
            <a:avLst/>
          </a:prstGeom>
        </p:spPr>
        <p:txBody>
          <a:bodyPr wrap="none">
            <a:spAutoFit/>
          </a:bodyPr>
          <a:lstStyle/>
          <a:p>
            <a:r>
              <a:rPr lang="en-US" sz="1600" b="1" dirty="0">
                <a:solidFill>
                  <a:prstClr val="black"/>
                </a:solidFill>
                <a:latin typeface="Courier New" panose="02070309020205020404" pitchFamily="49" charset="0"/>
                <a:cs typeface="Courier New" panose="02070309020205020404" pitchFamily="49" charset="0"/>
              </a:rPr>
              <a:t>parallel --filter '{1} &lt; {2}' echo {1} {2} ::: {37..43} ::: {37..43}</a:t>
            </a:r>
            <a:endParaRPr lang="en-US" sz="1600" b="1" dirty="0">
              <a:latin typeface="Courier New" panose="02070309020205020404" pitchFamily="49" charset="0"/>
              <a:cs typeface="Courier New" panose="02070309020205020404" pitchFamily="49" charset="0"/>
            </a:endParaRPr>
          </a:p>
        </p:txBody>
      </p:sp>
      <p:cxnSp>
        <p:nvCxnSpPr>
          <p:cNvPr id="6" name="Straight Arrow Connector 5"/>
          <p:cNvCxnSpPr/>
          <p:nvPr/>
        </p:nvCxnSpPr>
        <p:spPr>
          <a:xfrm flipH="1" flipV="1">
            <a:off x="3966079" y="2912865"/>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641415" y="3308720"/>
            <a:ext cx="655949" cy="248209"/>
          </a:xfrm>
          <a:prstGeom prst="rect">
            <a:avLst/>
          </a:prstGeom>
          <a:noFill/>
        </p:spPr>
        <p:txBody>
          <a:bodyPr wrap="none" rtlCol="0">
            <a:spAutoFit/>
          </a:bodyPr>
          <a:lstStyle/>
          <a:p>
            <a:r>
              <a:rPr lang="en-US" sz="1013" b="1" dirty="0">
                <a:solidFill>
                  <a:srgbClr val="FF0000"/>
                </a:solidFill>
                <a:latin typeface="Courier New" panose="02070309020205020404" pitchFamily="49" charset="0"/>
                <a:cs typeface="Courier New" panose="02070309020205020404" pitchFamily="49" charset="0"/>
              </a:rPr>
              <a:t>cursor</a:t>
            </a:r>
          </a:p>
        </p:txBody>
      </p:sp>
      <p:cxnSp>
        <p:nvCxnSpPr>
          <p:cNvPr id="34" name="Straight Arrow Connector 33"/>
          <p:cNvCxnSpPr>
            <a:cxnSpLocks/>
          </p:cNvCxnSpPr>
          <p:nvPr/>
        </p:nvCxnSpPr>
        <p:spPr>
          <a:xfrm flipV="1">
            <a:off x="4051738" y="3345203"/>
            <a:ext cx="4533766" cy="1037"/>
          </a:xfrm>
          <a:prstGeom prst="straightConnector1">
            <a:avLst/>
          </a:prstGeom>
          <a:ln w="317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8575708" y="2947379"/>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635142" y="3327399"/>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ctrl-e</a:t>
            </a:r>
          </a:p>
        </p:txBody>
      </p:sp>
      <p:cxnSp>
        <p:nvCxnSpPr>
          <p:cNvPr id="40" name="Straight Arrow Connector 39"/>
          <p:cNvCxnSpPr>
            <a:cxnSpLocks/>
          </p:cNvCxnSpPr>
          <p:nvPr/>
        </p:nvCxnSpPr>
        <p:spPr>
          <a:xfrm>
            <a:off x="279696" y="3353705"/>
            <a:ext cx="3572345" cy="521"/>
          </a:xfrm>
          <a:prstGeom prst="straightConnector1">
            <a:avLst/>
          </a:prstGeom>
          <a:ln w="317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252443" y="3321210"/>
            <a:ext cx="1441420"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ctrl-a / ctrl-xx</a:t>
            </a:r>
          </a:p>
        </p:txBody>
      </p:sp>
      <p:cxnSp>
        <p:nvCxnSpPr>
          <p:cNvPr id="44" name="Straight Arrow Connector 43"/>
          <p:cNvCxnSpPr/>
          <p:nvPr/>
        </p:nvCxnSpPr>
        <p:spPr>
          <a:xfrm flipH="1" flipV="1">
            <a:off x="290600" y="2942746"/>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flipV="1">
            <a:off x="4422786" y="2922060"/>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377739" y="3014844"/>
            <a:ext cx="57740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alt-f</a:t>
            </a:r>
          </a:p>
        </p:txBody>
      </p:sp>
      <p:sp>
        <p:nvSpPr>
          <p:cNvPr id="47" name="TextBox 46"/>
          <p:cNvSpPr txBox="1"/>
          <p:nvPr/>
        </p:nvSpPr>
        <p:spPr>
          <a:xfrm>
            <a:off x="2945152" y="3036745"/>
            <a:ext cx="57740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alt-b</a:t>
            </a:r>
          </a:p>
        </p:txBody>
      </p:sp>
      <p:cxnSp>
        <p:nvCxnSpPr>
          <p:cNvPr id="48" name="Straight Arrow Connector 47"/>
          <p:cNvCxnSpPr/>
          <p:nvPr/>
        </p:nvCxnSpPr>
        <p:spPr>
          <a:xfrm flipH="1" flipV="1">
            <a:off x="3460006" y="2934760"/>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103422" y="1343470"/>
            <a:ext cx="6937155" cy="338554"/>
          </a:xfrm>
          <a:prstGeom prst="rect">
            <a:avLst/>
          </a:prstGeom>
          <a:noFill/>
        </p:spPr>
        <p:txBody>
          <a:bodyPr wrap="none" rtlCol="0">
            <a:spAutoFit/>
          </a:bodyPr>
          <a:lstStyle/>
          <a:p>
            <a:r>
              <a:rPr lang="en-US" sz="1600" dirty="0"/>
              <a:t>MAC users: terminal </a:t>
            </a:r>
            <a:r>
              <a:rPr lang="en-US" sz="1600" dirty="0" err="1"/>
              <a:t>pref</a:t>
            </a:r>
            <a:r>
              <a:rPr lang="en-US" sz="1600" dirty="0"/>
              <a:t> &gt; profile &gt; keyboard settings &gt; Use option as meta key</a:t>
            </a:r>
          </a:p>
        </p:txBody>
      </p:sp>
      <p:sp>
        <p:nvSpPr>
          <p:cNvPr id="20" name="TextBox 19">
            <a:extLst>
              <a:ext uri="{FF2B5EF4-FFF2-40B4-BE49-F238E27FC236}">
                <a16:creationId xmlns:a16="http://schemas.microsoft.com/office/drawing/2014/main" id="{CB03C041-752E-C445-8058-E27D7425CA49}"/>
              </a:ext>
            </a:extLst>
          </p:cNvPr>
          <p:cNvSpPr txBox="1"/>
          <p:nvPr/>
        </p:nvSpPr>
        <p:spPr>
          <a:xfrm>
            <a:off x="1696839" y="4143255"/>
            <a:ext cx="4867807" cy="307777"/>
          </a:xfrm>
          <a:prstGeom prst="rect">
            <a:avLst/>
          </a:prstGeom>
          <a:noFill/>
        </p:spPr>
        <p:txBody>
          <a:bodyPr wrap="none" rtlCol="0">
            <a:spAutoFit/>
          </a:bodyPr>
          <a:lstStyle/>
          <a:p>
            <a:pPr algn="ctr"/>
            <a:r>
              <a:rPr lang="en-US" sz="1400" dirty="0">
                <a:cs typeface="Courier New" panose="02070309020205020404" pitchFamily="49" charset="0"/>
              </a:rPr>
              <a:t>ctrl-alt-] &lt;char&gt; moves cursor to 1</a:t>
            </a:r>
            <a:r>
              <a:rPr lang="en-US" sz="1400" baseline="30000" dirty="0">
                <a:cs typeface="Courier New" panose="02070309020205020404" pitchFamily="49" charset="0"/>
              </a:rPr>
              <a:t>st</a:t>
            </a:r>
            <a:r>
              <a:rPr lang="en-US" sz="1400" dirty="0">
                <a:cs typeface="Courier New" panose="02070309020205020404" pitchFamily="49" charset="0"/>
              </a:rPr>
              <a:t> occurrence of &lt;char&gt; to left</a:t>
            </a:r>
          </a:p>
        </p:txBody>
      </p:sp>
      <p:sp>
        <p:nvSpPr>
          <p:cNvPr id="21" name="TextBox 20">
            <a:extLst>
              <a:ext uri="{FF2B5EF4-FFF2-40B4-BE49-F238E27FC236}">
                <a16:creationId xmlns:a16="http://schemas.microsoft.com/office/drawing/2014/main" id="{372F4C2F-87BC-F840-8A5F-30F651000C6C}"/>
              </a:ext>
            </a:extLst>
          </p:cNvPr>
          <p:cNvSpPr txBox="1"/>
          <p:nvPr/>
        </p:nvSpPr>
        <p:spPr>
          <a:xfrm>
            <a:off x="1770160" y="3765183"/>
            <a:ext cx="4721164" cy="307777"/>
          </a:xfrm>
          <a:prstGeom prst="rect">
            <a:avLst/>
          </a:prstGeom>
          <a:noFill/>
        </p:spPr>
        <p:txBody>
          <a:bodyPr wrap="none" rtlCol="0">
            <a:spAutoFit/>
          </a:bodyPr>
          <a:lstStyle/>
          <a:p>
            <a:pPr algn="ctr"/>
            <a:r>
              <a:rPr lang="en-US" sz="1400" dirty="0">
                <a:cs typeface="Courier New" panose="02070309020205020404" pitchFamily="49" charset="0"/>
              </a:rPr>
              <a:t>ctrl-] &lt;char&gt; moves cursor to 1</a:t>
            </a:r>
            <a:r>
              <a:rPr lang="en-US" sz="1400" baseline="30000" dirty="0">
                <a:cs typeface="Courier New" panose="02070309020205020404" pitchFamily="49" charset="0"/>
              </a:rPr>
              <a:t>st</a:t>
            </a:r>
            <a:r>
              <a:rPr lang="en-US" sz="1400" dirty="0">
                <a:cs typeface="Courier New" panose="02070309020205020404" pitchFamily="49" charset="0"/>
              </a:rPr>
              <a:t> occurrence of &lt;char&gt; to right</a:t>
            </a:r>
          </a:p>
        </p:txBody>
      </p:sp>
    </p:spTree>
    <p:extLst>
      <p:ext uri="{BB962C8B-B14F-4D97-AF65-F5344CB8AC3E}">
        <p14:creationId xmlns:p14="http://schemas.microsoft.com/office/powerpoint/2010/main" val="492825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Aside2: command line Deletion</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16</a:t>
            </a:fld>
            <a:endParaRPr lang="en-US">
              <a:latin typeface="National Park " pitchFamily="2" charset="77"/>
            </a:endParaRPr>
          </a:p>
        </p:txBody>
      </p:sp>
      <p:sp>
        <p:nvSpPr>
          <p:cNvPr id="5" name="Rectangle 4"/>
          <p:cNvSpPr/>
          <p:nvPr/>
        </p:nvSpPr>
        <p:spPr>
          <a:xfrm>
            <a:off x="49543" y="2275015"/>
            <a:ext cx="8884163" cy="307777"/>
          </a:xfrm>
          <a:prstGeom prst="rect">
            <a:avLst/>
          </a:prstGeom>
        </p:spPr>
        <p:txBody>
          <a:bodyPr wrap="none">
            <a:spAutoFit/>
          </a:bodyPr>
          <a:lstStyle/>
          <a:p>
            <a:r>
              <a:rPr lang="en-US" sz="1400" b="1" dirty="0" err="1">
                <a:solidFill>
                  <a:prstClr val="black"/>
                </a:solidFill>
                <a:latin typeface="Courier New" panose="02070309020205020404" pitchFamily="49" charset="0"/>
                <a:ea typeface="Courier" charset="0"/>
                <a:cs typeface="Courier New" panose="02070309020205020404" pitchFamily="49" charset="0"/>
              </a:rPr>
              <a:t>inotifywait</a:t>
            </a:r>
            <a:r>
              <a:rPr lang="en-US" sz="1400" b="1" dirty="0">
                <a:solidFill>
                  <a:prstClr val="black"/>
                </a:solidFill>
                <a:latin typeface="Courier New" panose="02070309020205020404" pitchFamily="49" charset="0"/>
                <a:ea typeface="Courier" charset="0"/>
                <a:cs typeface="Courier New" panose="02070309020205020404" pitchFamily="49" charset="0"/>
              </a:rPr>
              <a:t> -</a:t>
            </a:r>
            <a:r>
              <a:rPr lang="en-US" sz="1400" b="1" dirty="0" err="1">
                <a:solidFill>
                  <a:prstClr val="black"/>
                </a:solidFill>
                <a:latin typeface="Courier New" panose="02070309020205020404" pitchFamily="49" charset="0"/>
                <a:ea typeface="Courier" charset="0"/>
                <a:cs typeface="Courier New" panose="02070309020205020404" pitchFamily="49" charset="0"/>
              </a:rPr>
              <a:t>qmre</a:t>
            </a:r>
            <a:r>
              <a:rPr lang="en-US" sz="1400" b="1" dirty="0">
                <a:solidFill>
                  <a:prstClr val="black"/>
                </a:solidFill>
                <a:latin typeface="Courier New" panose="02070309020205020404" pitchFamily="49" charset="0"/>
                <a:ea typeface="Courier" charset="0"/>
                <a:cs typeface="Courier New" panose="02070309020205020404" pitchFamily="49" charset="0"/>
              </a:rPr>
              <a:t> MOVED_TO -e CLOSE_WRITE --format %</a:t>
            </a:r>
            <a:r>
              <a:rPr lang="en-US" sz="1400" b="1" dirty="0" err="1">
                <a:solidFill>
                  <a:prstClr val="black"/>
                </a:solidFill>
                <a:latin typeface="Courier New" panose="02070309020205020404" pitchFamily="49" charset="0"/>
                <a:ea typeface="Courier" charset="0"/>
                <a:cs typeface="Courier New" panose="02070309020205020404" pitchFamily="49" charset="0"/>
              </a:rPr>
              <a:t>w%f</a:t>
            </a:r>
            <a:r>
              <a:rPr lang="en-US" sz="1400" b="1" dirty="0">
                <a:solidFill>
                  <a:prstClr val="black"/>
                </a:solidFill>
                <a:latin typeface="Courier New" panose="02070309020205020404" pitchFamily="49" charset="0"/>
                <a:ea typeface="Courier" charset="0"/>
                <a:cs typeface="Courier New" panose="02070309020205020404" pitchFamily="49" charset="0"/>
              </a:rPr>
              <a:t> ./data | parallel -u echo</a:t>
            </a:r>
            <a:endParaRPr lang="en-US" sz="1400" b="1" dirty="0">
              <a:latin typeface="Courier New" panose="02070309020205020404" pitchFamily="49" charset="0"/>
              <a:cs typeface="Courier New" panose="02070309020205020404" pitchFamily="49" charset="0"/>
            </a:endParaRPr>
          </a:p>
        </p:txBody>
      </p:sp>
      <p:cxnSp>
        <p:nvCxnSpPr>
          <p:cNvPr id="6" name="Straight Arrow Connector 5"/>
          <p:cNvCxnSpPr/>
          <p:nvPr/>
        </p:nvCxnSpPr>
        <p:spPr>
          <a:xfrm flipH="1" flipV="1">
            <a:off x="1449932" y="2590766"/>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773762" y="2913408"/>
            <a:ext cx="769261" cy="248209"/>
          </a:xfrm>
          <a:prstGeom prst="rect">
            <a:avLst/>
          </a:prstGeom>
          <a:noFill/>
        </p:spPr>
        <p:txBody>
          <a:bodyPr wrap="square" rtlCol="0">
            <a:spAutoFit/>
          </a:bodyPr>
          <a:lstStyle/>
          <a:p>
            <a:pPr algn="ctr"/>
            <a:r>
              <a:rPr lang="en-US" sz="1013" b="1" dirty="0">
                <a:solidFill>
                  <a:srgbClr val="FF0000"/>
                </a:solidFill>
                <a:latin typeface="Courier New" panose="02070309020205020404" pitchFamily="49" charset="0"/>
                <a:cs typeface="Courier New" panose="02070309020205020404" pitchFamily="49" charset="0"/>
              </a:rPr>
              <a:t>cursor</a:t>
            </a:r>
          </a:p>
        </p:txBody>
      </p:sp>
      <p:cxnSp>
        <p:nvCxnSpPr>
          <p:cNvPr id="8" name="Straight Arrow Connector 7"/>
          <p:cNvCxnSpPr>
            <a:cxnSpLocks/>
            <a:stCxn id="7" idx="3"/>
          </p:cNvCxnSpPr>
          <p:nvPr/>
        </p:nvCxnSpPr>
        <p:spPr>
          <a:xfrm>
            <a:off x="2543023" y="3037513"/>
            <a:ext cx="6104587" cy="0"/>
          </a:xfrm>
          <a:prstGeom prst="straightConnector1">
            <a:avLst/>
          </a:prstGeom>
          <a:ln w="31750">
            <a:solidFill>
              <a:schemeClr val="tx1"/>
            </a:solidFill>
            <a:prstDash val="sysDot"/>
            <a:miter lim="80000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25961" y="3018550"/>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ctrl-k</a:t>
            </a:r>
          </a:p>
        </p:txBody>
      </p:sp>
      <p:cxnSp>
        <p:nvCxnSpPr>
          <p:cNvPr id="10" name="Straight Arrow Connector 9"/>
          <p:cNvCxnSpPr>
            <a:cxnSpLocks/>
          </p:cNvCxnSpPr>
          <p:nvPr/>
        </p:nvCxnSpPr>
        <p:spPr>
          <a:xfrm>
            <a:off x="248278" y="3010677"/>
            <a:ext cx="1617308" cy="7873"/>
          </a:xfrm>
          <a:prstGeom prst="straightConnector1">
            <a:avLst/>
          </a:prstGeom>
          <a:ln w="31750">
            <a:solidFill>
              <a:schemeClr val="tx1"/>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25715" y="2985880"/>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ctrl-u</a:t>
            </a:r>
          </a:p>
        </p:txBody>
      </p:sp>
      <p:sp>
        <p:nvSpPr>
          <p:cNvPr id="13" name="TextBox 12"/>
          <p:cNvSpPr txBox="1"/>
          <p:nvPr/>
        </p:nvSpPr>
        <p:spPr>
          <a:xfrm>
            <a:off x="1392261" y="2668970"/>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ctrl-w</a:t>
            </a:r>
          </a:p>
        </p:txBody>
      </p:sp>
      <p:cxnSp>
        <p:nvCxnSpPr>
          <p:cNvPr id="14" name="Straight Arrow Connector 13"/>
          <p:cNvCxnSpPr>
            <a:cxnSpLocks/>
          </p:cNvCxnSpPr>
          <p:nvPr/>
        </p:nvCxnSpPr>
        <p:spPr>
          <a:xfrm flipV="1">
            <a:off x="2563602" y="2559236"/>
            <a:ext cx="0" cy="45931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053777" y="2668067"/>
            <a:ext cx="57740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alt-d</a:t>
            </a:r>
          </a:p>
        </p:txBody>
      </p:sp>
      <p:sp>
        <p:nvSpPr>
          <p:cNvPr id="17" name="TextBox 16"/>
          <p:cNvSpPr txBox="1"/>
          <p:nvPr/>
        </p:nvSpPr>
        <p:spPr>
          <a:xfrm>
            <a:off x="3177131" y="3735362"/>
            <a:ext cx="2789738" cy="307777"/>
          </a:xfrm>
          <a:prstGeom prst="rect">
            <a:avLst/>
          </a:prstGeom>
          <a:noFill/>
        </p:spPr>
        <p:txBody>
          <a:bodyPr wrap="none" rtlCol="0">
            <a:spAutoFit/>
          </a:bodyPr>
          <a:lstStyle/>
          <a:p>
            <a:r>
              <a:rPr lang="en-US" sz="1400" dirty="0">
                <a:cs typeface="Courier New" panose="02070309020205020404" pitchFamily="49" charset="0"/>
              </a:rPr>
              <a:t>use ctrl-y to paste back the deleted</a:t>
            </a:r>
          </a:p>
        </p:txBody>
      </p:sp>
      <p:cxnSp>
        <p:nvCxnSpPr>
          <p:cNvPr id="16" name="Straight Arrow Connector 15">
            <a:extLst>
              <a:ext uri="{FF2B5EF4-FFF2-40B4-BE49-F238E27FC236}">
                <a16:creationId xmlns:a16="http://schemas.microsoft.com/office/drawing/2014/main" id="{B6FF7D44-F58B-8C41-54F3-5C78E6C223A5}"/>
              </a:ext>
            </a:extLst>
          </p:cNvPr>
          <p:cNvCxnSpPr/>
          <p:nvPr/>
        </p:nvCxnSpPr>
        <p:spPr>
          <a:xfrm flipH="1" flipV="1">
            <a:off x="2091060" y="2575003"/>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133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C907-DBC6-56FA-724B-87B574F1FBF6}"/>
              </a:ext>
            </a:extLst>
          </p:cNvPr>
          <p:cNvSpPr>
            <a:spLocks noGrp="1"/>
          </p:cNvSpPr>
          <p:nvPr>
            <p:ph type="title"/>
          </p:nvPr>
        </p:nvSpPr>
        <p:spPr/>
        <p:txBody>
          <a:bodyPr/>
          <a:lstStyle/>
          <a:p>
            <a:pPr algn="ctr"/>
            <a:r>
              <a:rPr lang="en-US" dirty="0">
                <a:latin typeface="National Park " pitchFamily="2" charset="77"/>
              </a:rPr>
              <a:t>GNU Parallel Alternatives</a:t>
            </a:r>
          </a:p>
        </p:txBody>
      </p:sp>
      <p:sp>
        <p:nvSpPr>
          <p:cNvPr id="3" name="Content Placeholder 2">
            <a:extLst>
              <a:ext uri="{FF2B5EF4-FFF2-40B4-BE49-F238E27FC236}">
                <a16:creationId xmlns:a16="http://schemas.microsoft.com/office/drawing/2014/main" id="{85B72725-6CFA-7195-27D2-5F1A493171B7}"/>
              </a:ext>
            </a:extLst>
          </p:cNvPr>
          <p:cNvSpPr>
            <a:spLocks noGrp="1"/>
          </p:cNvSpPr>
          <p:nvPr>
            <p:ph idx="1"/>
          </p:nvPr>
        </p:nvSpPr>
        <p:spPr/>
        <p:txBody>
          <a:bodyPr/>
          <a:lstStyle/>
          <a:p>
            <a:r>
              <a:rPr lang="en-US" b="1" dirty="0" err="1">
                <a:latin typeface="Courier New" panose="02070309020205020404" pitchFamily="49" charset="0"/>
                <a:cs typeface="Courier New" panose="02070309020205020404" pitchFamily="49" charset="0"/>
              </a:rPr>
              <a:t>xargs</a:t>
            </a:r>
            <a:r>
              <a:rPr lang="en-US" b="1" dirty="0">
                <a:latin typeface="Courier New" panose="02070309020205020404" pitchFamily="49" charset="0"/>
                <a:cs typeface="Courier New" panose="02070309020205020404" pitchFamily="49" charset="0"/>
              </a:rPr>
              <a:t>, make -j, find + exec,</a:t>
            </a:r>
            <a:r>
              <a:rPr lang="en-US" dirty="0"/>
              <a:t> and others are often cited as alternatives</a:t>
            </a:r>
          </a:p>
          <a:p>
            <a:endParaRPr lang="en-US" dirty="0"/>
          </a:p>
          <a:p>
            <a:r>
              <a:rPr lang="en-US" dirty="0"/>
              <a:t>A comparison is made and summaries available:</a:t>
            </a:r>
            <a:br>
              <a:rPr lang="en-US" dirty="0"/>
            </a:br>
            <a:r>
              <a:rPr lang="en-US" sz="160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hlinkClick r:id="rId2"/>
              </a:rPr>
              <a:t>gnu.org</a:t>
            </a:r>
            <a:r>
              <a:rPr lang="en-US" sz="1640" b="1" dirty="0">
                <a:latin typeface="Courier New" panose="02070309020205020404" pitchFamily="49" charset="0"/>
                <a:cs typeface="Courier New" panose="02070309020205020404" pitchFamily="49" charset="0"/>
                <a:hlinkClick r:id="rId2"/>
              </a:rPr>
              <a:t>/software/parallel/</a:t>
            </a:r>
            <a:r>
              <a:rPr lang="en-US" sz="1640" b="1" dirty="0" err="1">
                <a:latin typeface="Courier New" panose="02070309020205020404" pitchFamily="49" charset="0"/>
                <a:cs typeface="Courier New" panose="02070309020205020404" pitchFamily="49" charset="0"/>
                <a:hlinkClick r:id="rId2"/>
              </a:rPr>
              <a:t>parallel_alternatives.html</a:t>
            </a:r>
            <a:endParaRPr lang="en-US" sz="1640" b="1" dirty="0">
              <a:latin typeface="Courier New" panose="02070309020205020404" pitchFamily="49" charset="0"/>
              <a:cs typeface="Courier New" panose="02070309020205020404" pitchFamily="49" charset="0"/>
            </a:endParaRPr>
          </a:p>
          <a:p>
            <a:endParaRPr lang="en-US" dirty="0"/>
          </a:p>
          <a:p>
            <a:r>
              <a:rPr lang="en-US" dirty="0"/>
              <a:t>An insightful read, though it may or may not be unbiased! </a:t>
            </a:r>
            <a:r>
              <a:rPr lang="en-US" dirty="0">
                <a:sym typeface="Wingdings" pitchFamily="2" charset="2"/>
              </a:rPr>
              <a:t> </a:t>
            </a:r>
            <a:endParaRPr lang="en-US" dirty="0"/>
          </a:p>
        </p:txBody>
      </p:sp>
      <p:sp>
        <p:nvSpPr>
          <p:cNvPr id="4" name="Slide Number Placeholder 3">
            <a:extLst>
              <a:ext uri="{FF2B5EF4-FFF2-40B4-BE49-F238E27FC236}">
                <a16:creationId xmlns:a16="http://schemas.microsoft.com/office/drawing/2014/main" id="{FECFD4C8-38C6-2DBC-F84D-49DBE4C75250}"/>
              </a:ext>
            </a:extLst>
          </p:cNvPr>
          <p:cNvSpPr>
            <a:spLocks noGrp="1"/>
          </p:cNvSpPr>
          <p:nvPr>
            <p:ph type="sldNum" sz="quarter" idx="12"/>
          </p:nvPr>
        </p:nvSpPr>
        <p:spPr/>
        <p:txBody>
          <a:bodyPr/>
          <a:lstStyle/>
          <a:p>
            <a:fld id="{4E3AEE2C-3A74-8643-B4A2-442777B583A3}" type="slidenum">
              <a:rPr lang="en-US" smtClean="0"/>
              <a:t>17</a:t>
            </a:fld>
            <a:endParaRPr lang="en-US"/>
          </a:p>
        </p:txBody>
      </p:sp>
    </p:spTree>
    <p:extLst>
      <p:ext uri="{BB962C8B-B14F-4D97-AF65-F5344CB8AC3E}">
        <p14:creationId xmlns:p14="http://schemas.microsoft.com/office/powerpoint/2010/main" val="593727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3: Features and Examples - I</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18</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4057862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National Park " pitchFamily="2" charset="77"/>
              </a:rPr>
              <a:t>Basic Syntax and Semantics</a:t>
            </a:r>
          </a:p>
        </p:txBody>
      </p:sp>
      <p:sp>
        <p:nvSpPr>
          <p:cNvPr id="3" name="Content Placeholder 2"/>
          <p:cNvSpPr>
            <a:spLocks noGrp="1"/>
          </p:cNvSpPr>
          <p:nvPr>
            <p:ph idx="1"/>
          </p:nvPr>
        </p:nvSpPr>
        <p:spPr/>
        <p:txBody>
          <a:bodyPr>
            <a:normAutofit/>
          </a:bodyPr>
          <a:lstStyle/>
          <a:p>
            <a:pPr marL="0" indent="0">
              <a:buNone/>
            </a:pPr>
            <a:r>
              <a:rPr lang="en-US" sz="1600" dirty="0"/>
              <a:t>Triple colon semantic: Run &lt;command&gt; in parallel for each of the input parameters:</a:t>
            </a:r>
            <a:br>
              <a:rPr lang="en-US" sz="1600" dirty="0"/>
            </a:br>
            <a:r>
              <a:rPr lang="en-US" sz="1600" b="1" dirty="0">
                <a:latin typeface="Courier New" panose="02070309020205020404" pitchFamily="49" charset="0"/>
                <a:cs typeface="Courier New" panose="02070309020205020404" pitchFamily="49" charset="0"/>
              </a:rPr>
              <a:t>parallel [options] &lt;command&gt; ::: &lt;</a:t>
            </a:r>
            <a:r>
              <a:rPr lang="en-US" sz="1600" b="1" dirty="0" err="1">
                <a:latin typeface="Courier New" panose="02070309020205020404" pitchFamily="49" charset="0"/>
                <a:cs typeface="Courier New" panose="02070309020205020404" pitchFamily="49" charset="0"/>
              </a:rPr>
              <a:t>args</a:t>
            </a:r>
            <a:r>
              <a:rPr lang="en-US" sz="1600" b="1" dirty="0">
                <a:latin typeface="Courier New" panose="02070309020205020404" pitchFamily="49" charset="0"/>
                <a:cs typeface="Courier New" panose="02070309020205020404" pitchFamily="49" charset="0"/>
              </a:rPr>
              <a:t>&gt;</a:t>
            </a:r>
            <a:br>
              <a:rPr lang="en-US" sz="1600" b="1" dirty="0">
                <a:latin typeface="Courier New" panose="02070309020205020404" pitchFamily="49" charset="0"/>
                <a:cs typeface="Courier New" panose="02070309020205020404" pitchFamily="49" charset="0"/>
              </a:rPr>
            </a:br>
            <a:endParaRPr lang="en-US" sz="1600" b="1" dirty="0">
              <a:latin typeface="Courier New" panose="02070309020205020404" pitchFamily="49" charset="0"/>
              <a:cs typeface="Courier New" panose="02070309020205020404" pitchFamily="49" charset="0"/>
            </a:endParaRPr>
          </a:p>
          <a:p>
            <a:pPr marL="0" indent="0">
              <a:buNone/>
            </a:pPr>
            <a:r>
              <a:rPr lang="en-US" sz="1600" b="1" dirty="0"/>
              <a:t>Quad colon </a:t>
            </a:r>
            <a:r>
              <a:rPr lang="en-US" sz="1600" dirty="0"/>
              <a:t>semantic: Run &lt;command&gt; in parallel for each line in input file; </a:t>
            </a:r>
            <a:r>
              <a:rPr lang="en-US" sz="1600" b="1" dirty="0">
                <a:latin typeface="Courier New" panose="02070309020205020404" pitchFamily="49" charset="0"/>
                <a:cs typeface="Courier New" panose="02070309020205020404" pitchFamily="49" charset="0"/>
              </a:rPr>
              <a:t>-a</a:t>
            </a:r>
            <a:r>
              <a:rPr lang="en-US" sz="1600" dirty="0"/>
              <a:t> is alternative syntax to quadruple colon</a:t>
            </a:r>
            <a:br>
              <a:rPr lang="en-US" sz="1600" dirty="0"/>
            </a:br>
            <a:r>
              <a:rPr lang="en-US" sz="1600" b="1" dirty="0">
                <a:latin typeface="Courier New" panose="02070309020205020404" pitchFamily="49" charset="0"/>
                <a:cs typeface="Courier New" panose="02070309020205020404" pitchFamily="49" charset="0"/>
              </a:rPr>
              <a:t>parallel [options] &lt;command&gt; :::: &lt;</a:t>
            </a:r>
            <a:r>
              <a:rPr lang="en-US" sz="1600" b="1" dirty="0" err="1">
                <a:latin typeface="Courier New" panose="02070309020205020404" pitchFamily="49" charset="0"/>
                <a:cs typeface="Courier New" panose="02070309020205020404" pitchFamily="49" charset="0"/>
              </a:rPr>
              <a:t>input_file</a:t>
            </a:r>
            <a:r>
              <a:rPr lang="en-US" sz="1600" b="1" dirty="0">
                <a:latin typeface="Courier New" panose="02070309020205020404" pitchFamily="49" charset="0"/>
                <a:cs typeface="Courier New" panose="02070309020205020404" pitchFamily="49" charset="0"/>
              </a:rPr>
              <a:t>&gt;</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parallel [options] -a &lt;</a:t>
            </a:r>
            <a:r>
              <a:rPr lang="en-US" sz="1600" b="1" dirty="0" err="1">
                <a:latin typeface="Courier New" panose="02070309020205020404" pitchFamily="49" charset="0"/>
                <a:cs typeface="Courier New" panose="02070309020205020404" pitchFamily="49" charset="0"/>
              </a:rPr>
              <a:t>input_file</a:t>
            </a:r>
            <a:r>
              <a:rPr lang="en-US" sz="1600" b="1" dirty="0">
                <a:latin typeface="Courier New" panose="02070309020205020404" pitchFamily="49" charset="0"/>
                <a:cs typeface="Courier New" panose="02070309020205020404" pitchFamily="49" charset="0"/>
              </a:rPr>
              <a:t>&gt; &lt;command&gt;</a:t>
            </a:r>
            <a:br>
              <a:rPr lang="en-US" sz="1600" b="1" dirty="0">
                <a:latin typeface="Courier New" panose="02070309020205020404" pitchFamily="49" charset="0"/>
                <a:cs typeface="Courier New" panose="02070309020205020404" pitchFamily="49" charset="0"/>
              </a:rPr>
            </a:br>
            <a:br>
              <a:rPr lang="en-US" sz="1600" b="1" dirty="0">
                <a:latin typeface="Courier New" panose="02070309020205020404" pitchFamily="49" charset="0"/>
                <a:cs typeface="Courier New" panose="02070309020205020404" pitchFamily="49" charset="0"/>
              </a:rPr>
            </a:br>
            <a:r>
              <a:rPr lang="en-US" sz="1600" dirty="0"/>
              <a:t>Semantics: Run </a:t>
            </a:r>
            <a:r>
              <a:rPr lang="en-US" sz="1600" b="1" dirty="0">
                <a:latin typeface="Courier New" panose="02070309020205020404" pitchFamily="49" charset="0"/>
                <a:cs typeface="Courier New" panose="02070309020205020404" pitchFamily="49" charset="0"/>
              </a:rPr>
              <a:t>&lt;command1&gt;</a:t>
            </a:r>
            <a:r>
              <a:rPr lang="en-US" sz="1600" dirty="0"/>
              <a:t> in parallel for each line of the standard output from </a:t>
            </a:r>
            <a:r>
              <a:rPr lang="en-US" sz="1600" b="1" dirty="0">
                <a:latin typeface="Courier New" panose="02070309020205020404" pitchFamily="49" charset="0"/>
                <a:cs typeface="Courier New" panose="02070309020205020404" pitchFamily="49" charset="0"/>
              </a:rPr>
              <a:t>&lt;command0&gt;</a:t>
            </a:r>
            <a:r>
              <a:rPr lang="en-US" sz="1600" dirty="0"/>
              <a:t> as </a:t>
            </a:r>
            <a:r>
              <a:rPr lang="en-US" sz="1600" b="1" dirty="0" err="1"/>
              <a:t>arg</a:t>
            </a:r>
            <a:endParaRPr lang="en-US" sz="1600" b="1" dirty="0"/>
          </a:p>
          <a:p>
            <a:pPr marL="0" indent="0">
              <a:buNone/>
            </a:pPr>
            <a:r>
              <a:rPr lang="en-US" sz="1600" b="1" dirty="0">
                <a:latin typeface="Courier New" panose="02070309020205020404" pitchFamily="49" charset="0"/>
                <a:cs typeface="Courier New" panose="02070309020205020404" pitchFamily="49" charset="0"/>
              </a:rPr>
              <a:t>&lt;command0&gt; | parallel [options] &lt;command1&gt;</a:t>
            </a:r>
            <a:endParaRPr lang="en-US" sz="1600"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19</a:t>
            </a:fld>
            <a:endParaRPr lang="en-US">
              <a:latin typeface="National Park " pitchFamily="2" charset="77"/>
            </a:endParaRPr>
          </a:p>
        </p:txBody>
      </p:sp>
    </p:spTree>
    <p:extLst>
      <p:ext uri="{BB962C8B-B14F-4D97-AF65-F5344CB8AC3E}">
        <p14:creationId xmlns:p14="http://schemas.microsoft.com/office/powerpoint/2010/main" val="25365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027D8-A237-E34B-AC55-A8B8F9865A8D}"/>
              </a:ext>
            </a:extLst>
          </p:cNvPr>
          <p:cNvSpPr>
            <a:spLocks noGrp="1"/>
          </p:cNvSpPr>
          <p:nvPr>
            <p:ph type="title"/>
          </p:nvPr>
        </p:nvSpPr>
        <p:spPr/>
        <p:txBody>
          <a:bodyPr/>
          <a:lstStyle/>
          <a:p>
            <a:pPr algn="ctr"/>
            <a:r>
              <a:rPr lang="en-US" dirty="0">
                <a:latin typeface="National Park " pitchFamily="2" charset="77"/>
              </a:rPr>
              <a:t>Acknowledgements</a:t>
            </a:r>
          </a:p>
        </p:txBody>
      </p:sp>
      <p:sp>
        <p:nvSpPr>
          <p:cNvPr id="3" name="Content Placeholder 2">
            <a:extLst>
              <a:ext uri="{FF2B5EF4-FFF2-40B4-BE49-F238E27FC236}">
                <a16:creationId xmlns:a16="http://schemas.microsoft.com/office/drawing/2014/main" id="{29EA9F8B-5DBC-ECC7-7171-5043D2E17A33}"/>
              </a:ext>
            </a:extLst>
          </p:cNvPr>
          <p:cNvSpPr>
            <a:spLocks noGrp="1"/>
          </p:cNvSpPr>
          <p:nvPr>
            <p:ph idx="1"/>
          </p:nvPr>
        </p:nvSpPr>
        <p:spPr/>
        <p:txBody>
          <a:bodyPr>
            <a:normAutofit/>
          </a:bodyPr>
          <a:lstStyle/>
          <a:p>
            <a:pPr marL="0" indent="0">
              <a:buNone/>
            </a:pPr>
            <a:r>
              <a:rPr lang="en-US" sz="1600" dirty="0"/>
              <a:t>This research used resources of the Oak Ridge Leadership Computing Facility at the Oak Ridge National Laboratory, which is supported by the Office of Science of the U.S. Department of Energy under Contract No. DE-AC05-00OR22725.</a:t>
            </a:r>
          </a:p>
          <a:p>
            <a:pPr marL="0" indent="0">
              <a:buNone/>
            </a:pPr>
            <a:endParaRPr lang="en-US" sz="1600" dirty="0"/>
          </a:p>
          <a:p>
            <a:pPr marL="0" indent="0">
              <a:buNone/>
            </a:pPr>
            <a:r>
              <a:rPr lang="en-US" sz="1600" dirty="0"/>
              <a:t>I acknowledge the original developer and maintainer of GNU parallel, </a:t>
            </a:r>
            <a:r>
              <a:rPr lang="en-US" sz="1600" b="1" dirty="0"/>
              <a:t>Ole </a:t>
            </a:r>
            <a:r>
              <a:rPr lang="en-US" sz="1600" b="1" dirty="0" err="1"/>
              <a:t>Tange</a:t>
            </a:r>
            <a:r>
              <a:rPr lang="en-US" sz="1600" dirty="0"/>
              <a:t> for the gift of a wonderful tool!</a:t>
            </a:r>
          </a:p>
          <a:p>
            <a:pPr marL="0" indent="0">
              <a:buNone/>
            </a:pPr>
            <a:br>
              <a:rPr lang="en-US" sz="1600" dirty="0"/>
            </a:br>
            <a:r>
              <a:rPr lang="en-US" sz="1600" dirty="0"/>
              <a:t>A previous shorter version of this tutorial was presented as part of the Workflows Community Initiative</a:t>
            </a:r>
            <a:r>
              <a:rPr lang="en-US" sz="1600" baseline="30000" dirty="0"/>
              <a:t>1</a:t>
            </a:r>
            <a:r>
              <a:rPr lang="en-US" sz="1600" dirty="0"/>
              <a:t> Cross-Facility Workflows Tutorials. I acknowledge </a:t>
            </a:r>
            <a:r>
              <a:rPr lang="en-US" sz="1600" b="1" dirty="0"/>
              <a:t>William Arndt </a:t>
            </a:r>
            <a:r>
              <a:rPr lang="en-US" sz="1600" dirty="0"/>
              <a:t>from NERSC / LBNL for his contributions to the tutorial.</a:t>
            </a:r>
            <a:br>
              <a:rPr lang="en-US" sz="1600" dirty="0"/>
            </a:br>
            <a:br>
              <a:rPr lang="en-US" sz="1600" dirty="0"/>
            </a:br>
            <a:r>
              <a:rPr lang="en-US" sz="1600" dirty="0"/>
              <a:t>1 </a:t>
            </a:r>
            <a:r>
              <a:rPr lang="en-US" sz="1600" dirty="0">
                <a:hlinkClick r:id="rId2"/>
              </a:rPr>
              <a:t>https://workflows.community</a:t>
            </a:r>
            <a:endParaRPr lang="en-US" sz="1600" dirty="0"/>
          </a:p>
        </p:txBody>
      </p:sp>
      <p:sp>
        <p:nvSpPr>
          <p:cNvPr id="4" name="Slide Number Placeholder 3">
            <a:extLst>
              <a:ext uri="{FF2B5EF4-FFF2-40B4-BE49-F238E27FC236}">
                <a16:creationId xmlns:a16="http://schemas.microsoft.com/office/drawing/2014/main" id="{F15687BF-A03A-4B4E-50BF-B58753847BB8}"/>
              </a:ext>
            </a:extLst>
          </p:cNvPr>
          <p:cNvSpPr>
            <a:spLocks noGrp="1"/>
          </p:cNvSpPr>
          <p:nvPr>
            <p:ph type="sldNum" sz="quarter" idx="12"/>
          </p:nvPr>
        </p:nvSpPr>
        <p:spPr/>
        <p:txBody>
          <a:bodyPr/>
          <a:lstStyle/>
          <a:p>
            <a:fld id="{4E3AEE2C-3A74-8643-B4A2-442777B583A3}" type="slidenum">
              <a:rPr lang="en-US" smtClean="0"/>
              <a:t>2</a:t>
            </a:fld>
            <a:endParaRPr lang="en-US"/>
          </a:p>
        </p:txBody>
      </p:sp>
    </p:spTree>
    <p:extLst>
      <p:ext uri="{BB962C8B-B14F-4D97-AF65-F5344CB8AC3E}">
        <p14:creationId xmlns:p14="http://schemas.microsoft.com/office/powerpoint/2010/main" val="1425819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A476-C78F-8F29-D808-69CF83A250F6}"/>
              </a:ext>
            </a:extLst>
          </p:cNvPr>
          <p:cNvSpPr>
            <a:spLocks noGrp="1"/>
          </p:cNvSpPr>
          <p:nvPr>
            <p:ph type="title"/>
          </p:nvPr>
        </p:nvSpPr>
        <p:spPr/>
        <p:txBody>
          <a:bodyPr/>
          <a:lstStyle/>
          <a:p>
            <a:pPr algn="ctr"/>
            <a:r>
              <a:rPr lang="en-US" dirty="0">
                <a:latin typeface="National Park " pitchFamily="2" charset="77"/>
              </a:rPr>
              <a:t>Examples</a:t>
            </a:r>
          </a:p>
        </p:txBody>
      </p:sp>
      <p:sp>
        <p:nvSpPr>
          <p:cNvPr id="4" name="Slide Number Placeholder 3">
            <a:extLst>
              <a:ext uri="{FF2B5EF4-FFF2-40B4-BE49-F238E27FC236}">
                <a16:creationId xmlns:a16="http://schemas.microsoft.com/office/drawing/2014/main" id="{2127770A-FB92-D8B3-110B-DCD1DA7342DB}"/>
              </a:ext>
            </a:extLst>
          </p:cNvPr>
          <p:cNvSpPr>
            <a:spLocks noGrp="1"/>
          </p:cNvSpPr>
          <p:nvPr>
            <p:ph type="sldNum" sz="quarter" idx="12"/>
          </p:nvPr>
        </p:nvSpPr>
        <p:spPr/>
        <p:txBody>
          <a:bodyPr/>
          <a:lstStyle/>
          <a:p>
            <a:fld id="{4E3AEE2C-3A74-8643-B4A2-442777B583A3}" type="slidenum">
              <a:rPr lang="en-US" smtClean="0">
                <a:latin typeface="National Park " pitchFamily="2" charset="77"/>
              </a:rPr>
              <a:t>20</a:t>
            </a:fld>
            <a:endParaRPr lang="en-US">
              <a:latin typeface="National Park " pitchFamily="2" charset="77"/>
            </a:endParaRPr>
          </a:p>
        </p:txBody>
      </p:sp>
      <p:sp>
        <p:nvSpPr>
          <p:cNvPr id="7" name="Google Shape;99;p18">
            <a:extLst>
              <a:ext uri="{FF2B5EF4-FFF2-40B4-BE49-F238E27FC236}">
                <a16:creationId xmlns:a16="http://schemas.microsoft.com/office/drawing/2014/main" id="{AC5AECB7-D935-0AAF-1783-C40C8962D27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sz="1600" dirty="0"/>
              <a:t>Triple colon:</a:t>
            </a:r>
          </a:p>
          <a:p>
            <a:pPr marL="596900" lvl="1" indent="0">
              <a:spcBef>
                <a:spcPts val="0"/>
              </a:spcBef>
              <a:buSzPts val="1400"/>
              <a:buNone/>
            </a:pPr>
            <a:r>
              <a:rPr lang="en-US" sz="1600" b="1" dirty="0">
                <a:latin typeface="Courier New"/>
                <a:ea typeface="Courier New"/>
                <a:cs typeface="Courier New"/>
                <a:sym typeface="Courier New"/>
              </a:rPr>
              <a:t>parallel echo ::: {1..4}</a:t>
            </a:r>
          </a:p>
          <a:p>
            <a:pPr marL="596900" lvl="1" indent="0">
              <a:spcBef>
                <a:spcPts val="0"/>
              </a:spcBef>
              <a:buSzPts val="1400"/>
              <a:buNone/>
            </a:pPr>
            <a:r>
              <a:rPr lang="en-US" sz="1600" b="1" dirty="0">
                <a:latin typeface="Courier New"/>
                <a:ea typeface="Courier New"/>
                <a:cs typeface="Courier New"/>
                <a:sym typeface="Courier New"/>
              </a:rPr>
              <a:t>parallel du -h ::: */*</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Quadruple colon:</a:t>
            </a:r>
          </a:p>
          <a:p>
            <a:pPr marL="596900" lvl="1" indent="0">
              <a:spcBef>
                <a:spcPts val="0"/>
              </a:spcBef>
              <a:buSzPts val="1400"/>
              <a:buNone/>
            </a:pPr>
            <a:r>
              <a:rPr lang="en-US" sz="1600" dirty="0">
                <a:latin typeface="Courier New"/>
                <a:ea typeface="Courier New"/>
                <a:cs typeface="Courier New"/>
                <a:sym typeface="Courier New"/>
              </a:rPr>
              <a:t>parallel echo </a:t>
            </a:r>
            <a:r>
              <a:rPr lang="en-US" sz="1600" b="1" dirty="0">
                <a:latin typeface="Courier New"/>
                <a:ea typeface="Courier New"/>
                <a:cs typeface="Courier New"/>
                <a:sym typeface="Courier New"/>
              </a:rPr>
              <a:t>::::</a:t>
            </a: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etc</a:t>
            </a:r>
            <a:r>
              <a:rPr lang="en-US" sz="1600" dirty="0">
                <a:latin typeface="Courier New"/>
                <a:ea typeface="Courier New"/>
                <a:cs typeface="Courier New"/>
                <a:sym typeface="Courier New"/>
              </a:rPr>
              <a:t>/passwd</a:t>
            </a:r>
          </a:p>
          <a:p>
            <a:pPr marL="596900" lvl="1" indent="0">
              <a:spcBef>
                <a:spcPts val="0"/>
              </a:spcBef>
              <a:buSzPts val="1400"/>
              <a:buNone/>
            </a:pPr>
            <a:r>
              <a:rPr lang="en-US" sz="1600" b="1" dirty="0">
                <a:latin typeface="Courier New"/>
                <a:ea typeface="Courier New"/>
                <a:cs typeface="Courier New"/>
                <a:sym typeface="Courier New"/>
              </a:rPr>
              <a:t>parallel -a /</a:t>
            </a:r>
            <a:r>
              <a:rPr lang="en-US" sz="1600" b="1" dirty="0" err="1">
                <a:latin typeface="Courier New"/>
                <a:ea typeface="Courier New"/>
                <a:cs typeface="Courier New"/>
                <a:sym typeface="Courier New"/>
              </a:rPr>
              <a:t>etc</a:t>
            </a:r>
            <a:r>
              <a:rPr lang="en-US" sz="1600" b="1" dirty="0">
                <a:latin typeface="Courier New"/>
                <a:ea typeface="Courier New"/>
                <a:cs typeface="Courier New"/>
                <a:sym typeface="Courier New"/>
              </a:rPr>
              <a:t>/passwd echo # same as above</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Another example of the pipe form:</a:t>
            </a:r>
            <a:br>
              <a:rPr lang="en-US" sz="1600" dirty="0"/>
            </a:br>
            <a:endParaRPr lang="en-US" sz="1600" dirty="0"/>
          </a:p>
          <a:p>
            <a:pPr marL="596900" lvl="1" indent="0">
              <a:spcBef>
                <a:spcPts val="0"/>
              </a:spcBef>
              <a:buSzPts val="1400"/>
              <a:buNone/>
            </a:pPr>
            <a:r>
              <a:rPr lang="en-US" sz="1600" b="1" dirty="0">
                <a:latin typeface="Courier New"/>
                <a:ea typeface="Courier New"/>
                <a:cs typeface="Courier New"/>
                <a:sym typeface="Courier New"/>
              </a:rPr>
              <a:t>find /</a:t>
            </a:r>
            <a:r>
              <a:rPr lang="en-US" sz="1600" b="1" dirty="0" err="1">
                <a:latin typeface="Courier New"/>
                <a:ea typeface="Courier New"/>
                <a:cs typeface="Courier New"/>
                <a:sym typeface="Courier New"/>
              </a:rPr>
              <a:t>somedir</a:t>
            </a:r>
            <a:r>
              <a:rPr lang="en-US" sz="1600" b="1" dirty="0">
                <a:latin typeface="Courier New"/>
                <a:ea typeface="Courier New"/>
                <a:cs typeface="Courier New"/>
                <a:sym typeface="Courier New"/>
              </a:rPr>
              <a:t>/subdir -</a:t>
            </a:r>
            <a:r>
              <a:rPr lang="en-US" sz="1600" b="1" dirty="0" err="1">
                <a:latin typeface="Courier New"/>
                <a:ea typeface="Courier New"/>
                <a:cs typeface="Courier New"/>
                <a:sym typeface="Courier New"/>
              </a:rPr>
              <a:t>iname</a:t>
            </a:r>
            <a:r>
              <a:rPr lang="en-US" sz="1600" b="1" dirty="0">
                <a:latin typeface="Courier New"/>
                <a:ea typeface="Courier New"/>
                <a:cs typeface="Courier New"/>
                <a:sym typeface="Courier New"/>
              </a:rPr>
              <a:t> ’*.txt’ -print | parallel echo “File: “</a:t>
            </a:r>
            <a:endParaRPr lang="en-US" sz="1600" dirty="0"/>
          </a:p>
        </p:txBody>
      </p:sp>
    </p:spTree>
    <p:extLst>
      <p:ext uri="{BB962C8B-B14F-4D97-AF65-F5344CB8AC3E}">
        <p14:creationId xmlns:p14="http://schemas.microsoft.com/office/powerpoint/2010/main" val="588008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380A9-A246-AE33-746B-6FFD6997BF1F}"/>
              </a:ext>
            </a:extLst>
          </p:cNvPr>
          <p:cNvSpPr>
            <a:spLocks noGrp="1"/>
          </p:cNvSpPr>
          <p:nvPr>
            <p:ph type="title"/>
          </p:nvPr>
        </p:nvSpPr>
        <p:spPr/>
        <p:txBody>
          <a:bodyPr/>
          <a:lstStyle/>
          <a:p>
            <a:pPr algn="ctr"/>
            <a:r>
              <a:rPr lang="en-US" dirty="0">
                <a:latin typeface="National Park " pitchFamily="2" charset="77"/>
              </a:rPr>
              <a:t>Examples</a:t>
            </a:r>
          </a:p>
        </p:txBody>
      </p:sp>
      <p:sp>
        <p:nvSpPr>
          <p:cNvPr id="4" name="Slide Number Placeholder 3">
            <a:extLst>
              <a:ext uri="{FF2B5EF4-FFF2-40B4-BE49-F238E27FC236}">
                <a16:creationId xmlns:a16="http://schemas.microsoft.com/office/drawing/2014/main" id="{09F46EA6-9E6C-364F-31C6-6A510F96AA6A}"/>
              </a:ext>
            </a:extLst>
          </p:cNvPr>
          <p:cNvSpPr>
            <a:spLocks noGrp="1"/>
          </p:cNvSpPr>
          <p:nvPr>
            <p:ph type="sldNum" sz="quarter" idx="12"/>
          </p:nvPr>
        </p:nvSpPr>
        <p:spPr/>
        <p:txBody>
          <a:bodyPr/>
          <a:lstStyle/>
          <a:p>
            <a:fld id="{4E3AEE2C-3A74-8643-B4A2-442777B583A3}" type="slidenum">
              <a:rPr lang="en-US" smtClean="0">
                <a:latin typeface="National Park " pitchFamily="2" charset="77"/>
              </a:rPr>
              <a:t>21</a:t>
            </a:fld>
            <a:endParaRPr lang="en-US">
              <a:latin typeface="National Park " pitchFamily="2" charset="77"/>
            </a:endParaRPr>
          </a:p>
        </p:txBody>
      </p:sp>
      <p:sp>
        <p:nvSpPr>
          <p:cNvPr id="7" name="Google Shape;105;p19">
            <a:extLst>
              <a:ext uri="{FF2B5EF4-FFF2-40B4-BE49-F238E27FC236}">
                <a16:creationId xmlns:a16="http://schemas.microsoft.com/office/drawing/2014/main" id="{27385048-5856-646F-2123-BBB2C39D18FB}"/>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00050" indent="-285750">
              <a:spcBef>
                <a:spcPts val="0"/>
              </a:spcBef>
              <a:buSzPts val="1800"/>
            </a:pPr>
            <a:r>
              <a:rPr lang="en-US" sz="1600" dirty="0"/>
              <a:t>With multiple </a:t>
            </a:r>
            <a:r>
              <a:rPr lang="en-US" sz="1600" b="1" dirty="0">
                <a:latin typeface="Courier New"/>
                <a:ea typeface="Courier New"/>
                <a:cs typeface="Courier New"/>
                <a:sym typeface="Courier New"/>
              </a:rPr>
              <a:t>:::</a:t>
            </a:r>
            <a:r>
              <a:rPr lang="en-US" sz="1600" dirty="0"/>
              <a:t> all </a:t>
            </a:r>
            <a:r>
              <a:rPr lang="en-US" sz="1600" b="1" dirty="0"/>
              <a:t>combinations</a:t>
            </a:r>
            <a:r>
              <a:rPr lang="en-US" sz="1600" dirty="0"/>
              <a:t> will be generated</a:t>
            </a:r>
          </a:p>
          <a:p>
            <a:pPr marL="596900" lvl="1" indent="0">
              <a:spcBef>
                <a:spcPts val="0"/>
              </a:spcBef>
              <a:buSzPts val="1400"/>
              <a:buNone/>
            </a:pPr>
            <a:r>
              <a:rPr lang="en-US" sz="1600" b="1" dirty="0">
                <a:latin typeface="Courier New"/>
                <a:ea typeface="Courier New"/>
                <a:cs typeface="Courier New"/>
                <a:sym typeface="Courier New"/>
              </a:rPr>
              <a:t>parallel echo ::: A B C ::: 1 2 3</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596900" lvl="1" indent="0">
              <a:spcBef>
                <a:spcPts val="0"/>
              </a:spcBef>
              <a:buSzPts val="1400"/>
              <a:buNone/>
            </a:pPr>
            <a:r>
              <a:rPr lang="en-US" sz="1600" dirty="0"/>
              <a:t>Is equivalent to a nested for loop!:</a:t>
            </a:r>
            <a:br>
              <a:rPr lang="en-US" sz="1600" dirty="0"/>
            </a:b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for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 in A B C; do</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for j in 1 2 3; do</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Echo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 $j</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done</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done</a:t>
            </a:r>
          </a:p>
          <a:p>
            <a:pPr marL="596900" lvl="1" indent="0">
              <a:spcBef>
                <a:spcPts val="0"/>
              </a:spcBef>
              <a:buSzPts val="1400"/>
              <a:buNone/>
            </a:pPr>
            <a:endParaRPr lang="en-US" sz="1600" b="1" dirty="0">
              <a:latin typeface="Courier New"/>
              <a:ea typeface="Courier New"/>
              <a:cs typeface="Courier New"/>
              <a:sym typeface="Courier New"/>
            </a:endParaRPr>
          </a:p>
          <a:p>
            <a:pPr marL="596900" indent="-342900">
              <a:spcBef>
                <a:spcPts val="0"/>
              </a:spcBef>
              <a:buSzPts val="1400"/>
            </a:pPr>
            <a:r>
              <a:rPr lang="en-US" sz="1640" b="1" dirty="0">
                <a:latin typeface="Courier New" panose="02070309020205020404" pitchFamily="49" charset="0"/>
                <a:cs typeface="Courier New" panose="02070309020205020404" pitchFamily="49" charset="0"/>
              </a:rPr>
              <a:t>--link</a:t>
            </a:r>
            <a:r>
              <a:rPr lang="en-US" sz="1900" dirty="0"/>
              <a:t> to map the </a:t>
            </a:r>
            <a:r>
              <a:rPr lang="en-US" sz="1900" dirty="0" err="1"/>
              <a:t>args</a:t>
            </a:r>
            <a:r>
              <a:rPr lang="en-US" sz="1900" dirty="0"/>
              <a:t> 1:1</a:t>
            </a:r>
            <a:br>
              <a:rPr lang="en-US" sz="1900" dirty="0"/>
            </a:br>
            <a:r>
              <a:rPr lang="en-US" sz="1640" b="1" dirty="0">
                <a:latin typeface="Courier New" panose="02070309020205020404" pitchFamily="49" charset="0"/>
                <a:cs typeface="Courier New" panose="02070309020205020404" pitchFamily="49" charset="0"/>
              </a:rPr>
              <a:t>parallel --link echo ::: A B C ::: 1 2 3</a:t>
            </a:r>
          </a:p>
          <a:p>
            <a:pPr marL="596900" lvl="1" indent="0">
              <a:spcBef>
                <a:spcPts val="0"/>
              </a:spcBef>
              <a:buSzPts val="1400"/>
              <a:buNone/>
            </a:pPr>
            <a:endParaRPr lang="en-US" sz="1600" dirty="0"/>
          </a:p>
        </p:txBody>
      </p:sp>
    </p:spTree>
    <p:extLst>
      <p:ext uri="{BB962C8B-B14F-4D97-AF65-F5344CB8AC3E}">
        <p14:creationId xmlns:p14="http://schemas.microsoft.com/office/powerpoint/2010/main" val="2265144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BC4A-CF29-AD4B-EEEC-18B240BF453A}"/>
              </a:ext>
            </a:extLst>
          </p:cNvPr>
          <p:cNvSpPr>
            <a:spLocks noGrp="1"/>
          </p:cNvSpPr>
          <p:nvPr>
            <p:ph type="title"/>
          </p:nvPr>
        </p:nvSpPr>
        <p:spPr/>
        <p:txBody>
          <a:bodyPr/>
          <a:lstStyle/>
          <a:p>
            <a:pPr algn="ctr"/>
            <a:r>
              <a:rPr lang="en-US" dirty="0">
                <a:latin typeface="National Park " pitchFamily="2" charset="77"/>
              </a:rPr>
              <a:t>Examples</a:t>
            </a:r>
          </a:p>
        </p:txBody>
      </p:sp>
      <p:sp>
        <p:nvSpPr>
          <p:cNvPr id="3" name="Content Placeholder 2">
            <a:extLst>
              <a:ext uri="{FF2B5EF4-FFF2-40B4-BE49-F238E27FC236}">
                <a16:creationId xmlns:a16="http://schemas.microsoft.com/office/drawing/2014/main" id="{181B80E0-10E5-209E-A1CA-2C2640B9F8F0}"/>
              </a:ext>
            </a:extLst>
          </p:cNvPr>
          <p:cNvSpPr>
            <a:spLocks noGrp="1"/>
          </p:cNvSpPr>
          <p:nvPr>
            <p:ph idx="1"/>
          </p:nvPr>
        </p:nvSpPr>
        <p:spPr>
          <a:xfrm>
            <a:off x="628650" y="1369219"/>
            <a:ext cx="7886700" cy="3398044"/>
          </a:xfrm>
        </p:spPr>
        <p:txBody>
          <a:bodyPr>
            <a:normAutofit/>
          </a:bodyPr>
          <a:lstStyle/>
          <a:p>
            <a:pPr marL="457200" indent="-342900">
              <a:spcBef>
                <a:spcPts val="0"/>
              </a:spcBef>
              <a:buSzPts val="1800"/>
              <a:buFont typeface="Arial" panose="020B0604020202020204" pitchFamily="34" charset="0"/>
              <a:buChar char="●"/>
            </a:pPr>
            <a:r>
              <a:rPr lang="en-US" sz="1600" dirty="0"/>
              <a:t>Use </a:t>
            </a:r>
            <a:r>
              <a:rPr lang="en-US" sz="1600" b="1" dirty="0">
                <a:latin typeface="Courier New" panose="02070309020205020404" pitchFamily="49" charset="0"/>
                <a:cs typeface="Courier New" panose="02070309020205020404" pitchFamily="49" charset="0"/>
              </a:rPr>
              <a:t>{[n]}</a:t>
            </a:r>
            <a:r>
              <a:rPr lang="en-US" sz="1600" dirty="0"/>
              <a:t> to put nth set of arguments in multiple commands / </a:t>
            </a:r>
            <a:r>
              <a:rPr lang="en-US" sz="1600" dirty="0" err="1"/>
              <a:t>args</a:t>
            </a:r>
            <a:r>
              <a:rPr lang="en-US" sz="1600" dirty="0"/>
              <a:t>:</a:t>
            </a:r>
            <a:br>
              <a:rPr lang="en-US" sz="1600" dirty="0"/>
            </a:br>
            <a:br>
              <a:rPr lang="en-US" sz="1600" dirty="0"/>
            </a:br>
            <a:r>
              <a:rPr lang="en-US" sz="1600" b="1" dirty="0">
                <a:latin typeface="Courier New"/>
                <a:ea typeface="Courier New"/>
                <a:cs typeface="Courier New"/>
                <a:sym typeface="Courier New"/>
              </a:rPr>
              <a:t>parallel “</a:t>
            </a:r>
            <a:r>
              <a:rPr lang="en-US" sz="1600" b="1" dirty="0" err="1">
                <a:latin typeface="Courier New"/>
                <a:ea typeface="Courier New"/>
                <a:cs typeface="Courier New"/>
                <a:sym typeface="Courier New"/>
              </a:rPr>
              <a:t>mkdir</a:t>
            </a:r>
            <a:r>
              <a:rPr lang="en-US" sz="1600" b="1" dirty="0">
                <a:latin typeface="Courier New"/>
                <a:ea typeface="Courier New"/>
                <a:cs typeface="Courier New"/>
                <a:sym typeface="Courier New"/>
              </a:rPr>
              <a:t> -p /</a:t>
            </a:r>
            <a:r>
              <a:rPr lang="en-US" sz="1600" b="1" dirty="0" err="1">
                <a:latin typeface="Courier New"/>
                <a:ea typeface="Courier New"/>
                <a:cs typeface="Courier New"/>
                <a:sym typeface="Courier New"/>
              </a:rPr>
              <a:t>tmp</a:t>
            </a:r>
            <a:r>
              <a:rPr lang="en-US" sz="1600" b="1" dirty="0">
                <a:latin typeface="Courier New"/>
                <a:ea typeface="Courier New"/>
                <a:cs typeface="Courier New"/>
                <a:sym typeface="Courier New"/>
              </a:rPr>
              <a:t>/dir.{1} ; </a:t>
            </a:r>
            <a:r>
              <a:rPr lang="en-US" sz="1600" b="1" dirty="0" err="1">
                <a:latin typeface="Courier New"/>
                <a:ea typeface="Courier New"/>
                <a:cs typeface="Courier New"/>
                <a:sym typeface="Courier New"/>
              </a:rPr>
              <a:t>fallocate</a:t>
            </a:r>
            <a:r>
              <a:rPr lang="en-US" sz="1600" b="1" dirty="0">
                <a:latin typeface="Courier New"/>
                <a:ea typeface="Courier New"/>
                <a:cs typeface="Courier New"/>
                <a:sym typeface="Courier New"/>
              </a:rPr>
              <a:t> -l 1K /</a:t>
            </a:r>
            <a:r>
              <a:rPr lang="en-US" sz="1600" b="1" dirty="0" err="1">
                <a:latin typeface="Courier New"/>
                <a:ea typeface="Courier New"/>
                <a:cs typeface="Courier New"/>
                <a:sym typeface="Courier New"/>
              </a:rPr>
              <a:t>tmp</a:t>
            </a:r>
            <a:r>
              <a:rPr lang="en-US" sz="1600" b="1" dirty="0">
                <a:latin typeface="Courier New"/>
                <a:ea typeface="Courier New"/>
                <a:cs typeface="Courier New"/>
                <a:sym typeface="Courier New"/>
              </a:rPr>
              <a:t>/dir.{1}/file.{2}” ::: {1..4} ::: {</a:t>
            </a:r>
            <a:r>
              <a:rPr lang="en-US" sz="1600" b="1" dirty="0" err="1">
                <a:latin typeface="Courier New"/>
                <a:ea typeface="Courier New"/>
                <a:cs typeface="Courier New"/>
                <a:sym typeface="Courier New"/>
              </a:rPr>
              <a:t>a..d</a:t>
            </a:r>
            <a:r>
              <a:rPr lang="en-US" sz="1600" b="1" dirty="0">
                <a:latin typeface="Courier New"/>
                <a:ea typeface="Courier New"/>
                <a:cs typeface="Courier New"/>
                <a:sym typeface="Courier New"/>
              </a:rPr>
              <a:t>}</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Other patterns may be put in </a:t>
            </a:r>
            <a:r>
              <a:rPr lang="en-US" sz="1600" b="1" dirty="0">
                <a:latin typeface="Courier New"/>
                <a:ea typeface="Courier New"/>
                <a:cs typeface="Courier New"/>
                <a:sym typeface="Courier New"/>
              </a:rPr>
              <a:t>{}</a:t>
            </a:r>
            <a:r>
              <a:rPr lang="en-US" sz="1600" dirty="0"/>
              <a:t> to treat </a:t>
            </a:r>
            <a:r>
              <a:rPr lang="en-US" sz="1600" dirty="0" err="1"/>
              <a:t>args</a:t>
            </a:r>
            <a:r>
              <a:rPr lang="en-US" sz="1600" dirty="0"/>
              <a:t> in special ways:</a:t>
            </a:r>
            <a:br>
              <a:rPr lang="en-US" sz="1600" dirty="0"/>
            </a:br>
            <a:r>
              <a:rPr lang="en-US" sz="1600" b="1" dirty="0">
                <a:latin typeface="Courier New" panose="02070309020205020404" pitchFamily="49" charset="0"/>
                <a:cs typeface="Courier New" panose="02070309020205020404" pitchFamily="49" charset="0"/>
              </a:rPr>
              <a:t>{.}</a:t>
            </a:r>
            <a:r>
              <a:rPr lang="en-US" sz="1600" dirty="0"/>
              <a:t> remove extension, </a:t>
            </a:r>
            <a:r>
              <a:rPr lang="en-US" sz="1600" dirty="0" err="1"/>
              <a:t>eg.</a:t>
            </a:r>
            <a:r>
              <a:rPr lang="en-US" sz="1600" dirty="0"/>
              <a:t> /</a:t>
            </a:r>
            <a:r>
              <a:rPr lang="en-US" sz="1600" dirty="0" err="1"/>
              <a:t>tmp</a:t>
            </a:r>
            <a:r>
              <a:rPr lang="en-US" sz="1600" dirty="0"/>
              <a:t>/</a:t>
            </a:r>
            <a:r>
              <a:rPr lang="en-US" sz="1600" dirty="0" err="1"/>
              <a:t>afile.txt</a:t>
            </a:r>
            <a:r>
              <a:rPr lang="en-US" sz="1600" dirty="0"/>
              <a:t> --&gt; /</a:t>
            </a:r>
            <a:r>
              <a:rPr lang="en-US" sz="1600" dirty="0" err="1"/>
              <a:t>tmp</a:t>
            </a:r>
            <a:r>
              <a:rPr lang="en-US" sz="1600" dirty="0"/>
              <a:t>/</a:t>
            </a:r>
            <a:r>
              <a:rPr lang="en-US" sz="1600" dirty="0" err="1"/>
              <a:t>afile</a:t>
            </a:r>
            <a:br>
              <a:rPr lang="en-US" sz="1600" dirty="0"/>
            </a:br>
            <a:r>
              <a:rPr lang="en-US" sz="1600" b="1" dirty="0">
                <a:latin typeface="Courier New" panose="02070309020205020404" pitchFamily="49" charset="0"/>
                <a:cs typeface="Courier New" panose="02070309020205020404" pitchFamily="49" charset="0"/>
              </a:rPr>
              <a:t>{/}</a:t>
            </a:r>
            <a:r>
              <a:rPr lang="en-US" sz="1600" dirty="0"/>
              <a:t> extracts just the filename, </a:t>
            </a:r>
            <a:r>
              <a:rPr lang="en-US" sz="1600" dirty="0" err="1"/>
              <a:t>eg.</a:t>
            </a:r>
            <a:r>
              <a:rPr lang="en-US" sz="1600" dirty="0"/>
              <a:t> /</a:t>
            </a:r>
            <a:r>
              <a:rPr lang="en-US" sz="1600" dirty="0" err="1"/>
              <a:t>tmp</a:t>
            </a:r>
            <a:r>
              <a:rPr lang="en-US" sz="1600" dirty="0"/>
              <a:t>/</a:t>
            </a:r>
            <a:r>
              <a:rPr lang="en-US" sz="1600" dirty="0" err="1"/>
              <a:t>afile.txt</a:t>
            </a:r>
            <a:r>
              <a:rPr lang="en-US" sz="1600" dirty="0"/>
              <a:t> </a:t>
            </a:r>
            <a:r>
              <a:rPr lang="en-US" sz="1600" dirty="0">
                <a:sym typeface="Wingdings" pitchFamily="2" charset="2"/>
              </a:rPr>
              <a:t>--&gt; </a:t>
            </a:r>
            <a:r>
              <a:rPr lang="en-US" sz="1600" dirty="0" err="1">
                <a:sym typeface="Wingdings" pitchFamily="2" charset="2"/>
              </a:rPr>
              <a:t>afile.txt</a:t>
            </a:r>
            <a:br>
              <a:rPr lang="en-US" sz="1600" dirty="0"/>
            </a:br>
            <a:br>
              <a:rPr lang="en-US" sz="1600" dirty="0"/>
            </a:br>
            <a:r>
              <a:rPr lang="en-US" sz="1600" b="1" dirty="0">
                <a:latin typeface="Courier New" panose="02070309020205020404" pitchFamily="49" charset="0"/>
                <a:cs typeface="Courier New" panose="02070309020205020404" pitchFamily="49" charset="0"/>
              </a:rPr>
              <a:t>{#}</a:t>
            </a:r>
            <a:r>
              <a:rPr lang="en-US" sz="1600" dirty="0"/>
              <a:t> sequence number of the job</a:t>
            </a:r>
            <a:br>
              <a:rPr lang="en-US" sz="1600" dirty="0"/>
            </a:br>
            <a:r>
              <a:rPr lang="en-US" sz="1600" b="1" dirty="0">
                <a:latin typeface="Courier New" panose="02070309020205020404" pitchFamily="49" charset="0"/>
                <a:cs typeface="Courier New" panose="02070309020205020404" pitchFamily="49" charset="0"/>
              </a:rPr>
              <a:t>{%}</a:t>
            </a:r>
            <a:r>
              <a:rPr lang="en-US" sz="1600" dirty="0"/>
              <a:t> slot number of the job</a:t>
            </a:r>
            <a:br>
              <a:rPr lang="en-US" sz="1600" dirty="0"/>
            </a:br>
            <a:br>
              <a:rPr lang="en-US" sz="1600" dirty="0"/>
            </a:br>
            <a:r>
              <a:rPr lang="en-US" sz="1600" b="1" dirty="0">
                <a:latin typeface="Courier New" panose="02070309020205020404" pitchFamily="49" charset="0"/>
                <a:cs typeface="Courier New" panose="02070309020205020404" pitchFamily="49" charset="0"/>
              </a:rPr>
              <a:t>parallel echo "sequence {#} slot {%}" ::: {1..100}</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parallel echo {2.} {1} ::: 1 2 ::: </a:t>
            </a:r>
            <a:r>
              <a:rPr lang="en-US" sz="1600" b="1" dirty="0" err="1">
                <a:latin typeface="Courier New" panose="02070309020205020404" pitchFamily="49" charset="0"/>
                <a:cs typeface="Courier New" panose="02070309020205020404" pitchFamily="49" charset="0"/>
              </a:rPr>
              <a:t>afile.txt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bpic.png</a:t>
            </a:r>
            <a:endParaRPr lang="en-US" sz="16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EE224A9-A18F-6966-2EEA-C683C2BB6CE5}"/>
              </a:ext>
            </a:extLst>
          </p:cNvPr>
          <p:cNvSpPr>
            <a:spLocks noGrp="1"/>
          </p:cNvSpPr>
          <p:nvPr>
            <p:ph type="sldNum" sz="quarter" idx="12"/>
          </p:nvPr>
        </p:nvSpPr>
        <p:spPr/>
        <p:txBody>
          <a:bodyPr/>
          <a:lstStyle/>
          <a:p>
            <a:fld id="{4E3AEE2C-3A74-8643-B4A2-442777B583A3}" type="slidenum">
              <a:rPr lang="en-US" smtClean="0"/>
              <a:t>22</a:t>
            </a:fld>
            <a:endParaRPr lang="en-US"/>
          </a:p>
        </p:txBody>
      </p:sp>
    </p:spTree>
    <p:extLst>
      <p:ext uri="{BB962C8B-B14F-4D97-AF65-F5344CB8AC3E}">
        <p14:creationId xmlns:p14="http://schemas.microsoft.com/office/powerpoint/2010/main" val="2599052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746F-E040-9114-9B8F-B23EBAD62BF2}"/>
              </a:ext>
            </a:extLst>
          </p:cNvPr>
          <p:cNvSpPr>
            <a:spLocks noGrp="1"/>
          </p:cNvSpPr>
          <p:nvPr>
            <p:ph type="title"/>
          </p:nvPr>
        </p:nvSpPr>
        <p:spPr/>
        <p:txBody>
          <a:bodyPr/>
          <a:lstStyle/>
          <a:p>
            <a:pPr algn="ctr"/>
            <a:r>
              <a:rPr lang="en-US" dirty="0">
                <a:latin typeface="National Park " pitchFamily="2" charset="77"/>
              </a:rPr>
              <a:t>Highly Configurable I</a:t>
            </a:r>
          </a:p>
        </p:txBody>
      </p:sp>
      <p:sp>
        <p:nvSpPr>
          <p:cNvPr id="4" name="Slide Number Placeholder 3">
            <a:extLst>
              <a:ext uri="{FF2B5EF4-FFF2-40B4-BE49-F238E27FC236}">
                <a16:creationId xmlns:a16="http://schemas.microsoft.com/office/drawing/2014/main" id="{3D9CC67C-0C63-2AFF-0FE5-CFD9050813C7}"/>
              </a:ext>
            </a:extLst>
          </p:cNvPr>
          <p:cNvSpPr>
            <a:spLocks noGrp="1"/>
          </p:cNvSpPr>
          <p:nvPr>
            <p:ph type="sldNum" sz="quarter" idx="12"/>
          </p:nvPr>
        </p:nvSpPr>
        <p:spPr/>
        <p:txBody>
          <a:bodyPr/>
          <a:lstStyle/>
          <a:p>
            <a:fld id="{4E3AEE2C-3A74-8643-B4A2-442777B583A3}" type="slidenum">
              <a:rPr lang="en-US" smtClean="0">
                <a:latin typeface="National Park " pitchFamily="2" charset="77"/>
              </a:rPr>
              <a:t>23</a:t>
            </a:fld>
            <a:endParaRPr lang="en-US">
              <a:latin typeface="National Park " pitchFamily="2" charset="77"/>
            </a:endParaRPr>
          </a:p>
        </p:txBody>
      </p:sp>
      <p:sp>
        <p:nvSpPr>
          <p:cNvPr id="7" name="Google Shape;117;p21">
            <a:extLst>
              <a:ext uri="{FF2B5EF4-FFF2-40B4-BE49-F238E27FC236}">
                <a16:creationId xmlns:a16="http://schemas.microsoft.com/office/drawing/2014/main" id="{9F6B3B11-9D5D-61C1-8951-BAE3092F042F}"/>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--keep-order/-k</a:t>
            </a:r>
            <a:r>
              <a:rPr lang="en-US" sz="1600" dirty="0"/>
              <a:t> will ensure the output order is preserved</a:t>
            </a:r>
            <a:br>
              <a:rPr lang="en-US" sz="1600" dirty="0"/>
            </a:br>
            <a:r>
              <a:rPr lang="en-US" sz="1600" b="1" dirty="0">
                <a:latin typeface="Courier New"/>
                <a:ea typeface="Courier New"/>
                <a:cs typeface="Courier New"/>
                <a:sym typeface="Courier New"/>
              </a:rPr>
              <a:t>parallel -k “sleep {} ; echo {}” ::: {5..1}</a:t>
            </a:r>
          </a:p>
          <a:p>
            <a:pPr marL="457200" indent="-319087">
              <a:lnSpc>
                <a:spcPct val="105000"/>
              </a:lnSpc>
              <a:spcBef>
                <a:spcPts val="0"/>
              </a:spcBef>
              <a:buSzPts val="1425"/>
              <a:buFont typeface="Arial" panose="020B0604020202020204" pitchFamily="34" charset="0"/>
              <a:buChar char="●"/>
            </a:pPr>
            <a:endParaRPr lang="en-US" sz="1600" dirty="0"/>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--jobs/-j</a:t>
            </a:r>
            <a:r>
              <a:rPr lang="en-US" sz="1600" dirty="0"/>
              <a:t> to control the job slots (limited by available cores)</a:t>
            </a:r>
            <a:br>
              <a:rPr lang="en-US" sz="1600" dirty="0"/>
            </a:br>
            <a:r>
              <a:rPr lang="en-US" sz="1600" b="1" dirty="0">
                <a:latin typeface="Courier New"/>
                <a:ea typeface="Courier New"/>
                <a:cs typeface="Courier New"/>
                <a:sym typeface="Courier New"/>
              </a:rPr>
              <a:t>parallel -j 2 echo ::: 5 4 3 1 2</a:t>
            </a:r>
            <a:br>
              <a:rPr lang="en-US" sz="1600" dirty="0"/>
            </a:br>
            <a:r>
              <a:rPr lang="en-US" sz="1600" dirty="0"/>
              <a:t>0 means as many jobs as possible, default is all cores on a machine. May be provided as %. Silently ignore if value is greater than cores available.</a:t>
            </a:r>
            <a:br>
              <a:rPr lang="en-US" sz="1600" dirty="0"/>
            </a:br>
            <a:endParaRPr lang="en-US" sz="1600" dirty="0"/>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-N</a:t>
            </a:r>
            <a:r>
              <a:rPr lang="en-US" sz="1600" dirty="0"/>
              <a:t> to limit the arguments received at a time</a:t>
            </a:r>
            <a:br>
              <a:rPr lang="en-US" sz="1600" dirty="0"/>
            </a:br>
            <a:r>
              <a:rPr lang="en-US" sz="1600" b="1" dirty="0">
                <a:latin typeface="Courier New"/>
                <a:ea typeface="Courier New"/>
                <a:cs typeface="Courier New"/>
                <a:sym typeface="Courier New"/>
              </a:rPr>
              <a:t>parallel -N3 echo ::: {A..F}</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A B C</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D E F</a:t>
            </a:r>
            <a:br>
              <a:rPr lang="en-US" sz="1600" dirty="0"/>
            </a:br>
            <a:r>
              <a:rPr lang="en-US" sz="1600" dirty="0"/>
              <a:t>Use </a:t>
            </a:r>
            <a:r>
              <a:rPr lang="en-US" sz="1600" b="1" dirty="0">
                <a:latin typeface="Courier New"/>
                <a:ea typeface="Courier New"/>
                <a:cs typeface="Courier New"/>
                <a:sym typeface="Courier New"/>
              </a:rPr>
              <a:t>-N0</a:t>
            </a:r>
            <a:r>
              <a:rPr lang="en-US" sz="1600" dirty="0"/>
              <a:t> when no arguments</a:t>
            </a:r>
          </a:p>
        </p:txBody>
      </p:sp>
    </p:spTree>
    <p:extLst>
      <p:ext uri="{BB962C8B-B14F-4D97-AF65-F5344CB8AC3E}">
        <p14:creationId xmlns:p14="http://schemas.microsoft.com/office/powerpoint/2010/main" val="4060072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B93-46A9-06FF-0ADB-AF9841EE69CC}"/>
              </a:ext>
            </a:extLst>
          </p:cNvPr>
          <p:cNvSpPr>
            <a:spLocks noGrp="1"/>
          </p:cNvSpPr>
          <p:nvPr>
            <p:ph type="title"/>
          </p:nvPr>
        </p:nvSpPr>
        <p:spPr/>
        <p:txBody>
          <a:bodyPr/>
          <a:lstStyle/>
          <a:p>
            <a:pPr algn="ctr"/>
            <a:r>
              <a:rPr lang="en-US" dirty="0">
                <a:latin typeface="National Park " pitchFamily="2" charset="77"/>
              </a:rPr>
              <a:t>Highly Configurable II</a:t>
            </a:r>
          </a:p>
        </p:txBody>
      </p:sp>
      <p:sp>
        <p:nvSpPr>
          <p:cNvPr id="4" name="Slide Number Placeholder 3">
            <a:extLst>
              <a:ext uri="{FF2B5EF4-FFF2-40B4-BE49-F238E27FC236}">
                <a16:creationId xmlns:a16="http://schemas.microsoft.com/office/drawing/2014/main" id="{4B783E50-1E69-DB5B-8651-04964F1CD545}"/>
              </a:ext>
            </a:extLst>
          </p:cNvPr>
          <p:cNvSpPr>
            <a:spLocks noGrp="1"/>
          </p:cNvSpPr>
          <p:nvPr>
            <p:ph type="sldNum" sz="quarter" idx="12"/>
          </p:nvPr>
        </p:nvSpPr>
        <p:spPr/>
        <p:txBody>
          <a:bodyPr/>
          <a:lstStyle/>
          <a:p>
            <a:fld id="{4E3AEE2C-3A74-8643-B4A2-442777B583A3}" type="slidenum">
              <a:rPr lang="en-US" smtClean="0">
                <a:latin typeface="National Park " pitchFamily="2" charset="77"/>
              </a:rPr>
              <a:t>24</a:t>
            </a:fld>
            <a:endParaRPr lang="en-US">
              <a:latin typeface="National Park " pitchFamily="2" charset="77"/>
            </a:endParaRPr>
          </a:p>
        </p:txBody>
      </p:sp>
      <p:sp>
        <p:nvSpPr>
          <p:cNvPr id="7" name="Google Shape;123;p22">
            <a:extLst>
              <a:ext uri="{FF2B5EF4-FFF2-40B4-BE49-F238E27FC236}">
                <a16:creationId xmlns:a16="http://schemas.microsoft.com/office/drawing/2014/main" id="{635C2554-A0F5-AD99-ED55-35E4E5D30423}"/>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--timeout</a:t>
            </a:r>
            <a:r>
              <a:rPr lang="en-US" sz="1600" dirty="0"/>
              <a:t>: kill a job if it takes more than a certain time (sec)</a:t>
            </a:r>
          </a:p>
          <a:p>
            <a:pPr marL="596900" lvl="1" indent="0">
              <a:spcBef>
                <a:spcPts val="0"/>
              </a:spcBef>
              <a:buSzPts val="1400"/>
              <a:buNone/>
            </a:pPr>
            <a:r>
              <a:rPr lang="en-US" sz="1600" b="1" dirty="0">
                <a:latin typeface="Courier New"/>
                <a:ea typeface="Courier New"/>
                <a:cs typeface="Courier New"/>
                <a:sym typeface="Courier New"/>
              </a:rPr>
              <a:t>parallel --timeout 1000 ./</a:t>
            </a:r>
            <a:r>
              <a:rPr lang="en-US" sz="1600" b="1" dirty="0" err="1">
                <a:latin typeface="Courier New"/>
                <a:ea typeface="Courier New"/>
                <a:cs typeface="Courier New"/>
                <a:sym typeface="Courier New"/>
              </a:rPr>
              <a:t>runtask</a:t>
            </a:r>
            <a:r>
              <a:rPr lang="en-US" sz="1600" b="1" dirty="0">
                <a:latin typeface="Courier New"/>
                <a:ea typeface="Courier New"/>
                <a:cs typeface="Courier New"/>
                <a:sym typeface="Courier New"/>
              </a:rPr>
              <a:t> ::: {1..100}</a:t>
            </a:r>
            <a:br>
              <a:rPr lang="en-US" sz="1600" dirty="0"/>
            </a:br>
            <a:br>
              <a:rPr lang="en-US" sz="1600" dirty="0"/>
            </a:br>
            <a:r>
              <a:rPr lang="en-US" sz="1600" dirty="0"/>
              <a:t>may be specified as a percentage value of the median runtime (&lt;100% won’t make sense)</a:t>
            </a:r>
            <a:br>
              <a:rPr lang="en-US" sz="1600" dirty="0"/>
            </a:br>
            <a:r>
              <a:rPr lang="en-US" sz="1600" b="1" dirty="0">
                <a:latin typeface="Courier New"/>
                <a:ea typeface="Courier New"/>
                <a:cs typeface="Courier New"/>
                <a:sym typeface="Courier New"/>
              </a:rPr>
              <a:t>parallel --timeout 200% ./</a:t>
            </a:r>
            <a:r>
              <a:rPr lang="en-US" sz="1600" b="1" dirty="0" err="1">
                <a:latin typeface="Courier New"/>
                <a:ea typeface="Courier New"/>
                <a:cs typeface="Courier New"/>
                <a:sym typeface="Courier New"/>
              </a:rPr>
              <a:t>runtask</a:t>
            </a:r>
            <a:r>
              <a:rPr lang="en-US" sz="1600" b="1" dirty="0">
                <a:latin typeface="Courier New"/>
                <a:ea typeface="Courier New"/>
                <a:cs typeface="Courier New"/>
                <a:sym typeface="Courier New"/>
              </a:rPr>
              <a:t> ::: {1..100}</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--progress</a:t>
            </a:r>
            <a:r>
              <a:rPr lang="en-US" sz="1600" b="1" dirty="0"/>
              <a:t>, </a:t>
            </a:r>
            <a:r>
              <a:rPr lang="en-US" sz="1600" b="1" dirty="0">
                <a:latin typeface="Courier New"/>
                <a:ea typeface="Courier New"/>
                <a:cs typeface="Courier New"/>
                <a:sym typeface="Courier New"/>
              </a:rPr>
              <a:t>--eta,</a:t>
            </a:r>
            <a:r>
              <a:rPr lang="en-US" sz="1600" b="1" dirty="0"/>
              <a:t> </a:t>
            </a:r>
            <a:r>
              <a:rPr lang="en-US" sz="1600" b="1" dirty="0">
                <a:latin typeface="Courier New"/>
                <a:ea typeface="Courier New"/>
                <a:cs typeface="Courier New"/>
                <a:sym typeface="Courier New"/>
              </a:rPr>
              <a:t>--bar</a:t>
            </a:r>
            <a:r>
              <a:rPr lang="en-US" sz="1600" dirty="0"/>
              <a:t>: show progress of a run, in terms of estimated time, tasks, nodes etc.</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--wd &lt;</a:t>
            </a:r>
            <a:r>
              <a:rPr lang="en-US" sz="1600" b="1" dirty="0" err="1">
                <a:latin typeface="Courier New"/>
                <a:ea typeface="Courier New"/>
                <a:cs typeface="Courier New"/>
                <a:sym typeface="Courier New"/>
              </a:rPr>
              <a:t>dirlocation</a:t>
            </a:r>
            <a:r>
              <a:rPr lang="en-US" sz="1600" b="1" dirty="0">
                <a:latin typeface="Courier New"/>
                <a:ea typeface="Courier New"/>
                <a:cs typeface="Courier New"/>
                <a:sym typeface="Courier New"/>
              </a:rPr>
              <a:t>&gt;</a:t>
            </a:r>
            <a:r>
              <a:rPr lang="en-US" sz="1600" dirty="0"/>
              <a:t>: provide a working directory (</a:t>
            </a:r>
            <a:r>
              <a:rPr lang="en-US" sz="1600" dirty="0" err="1"/>
              <a:t>cwd</a:t>
            </a:r>
            <a:r>
              <a:rPr lang="en-US" sz="1600" dirty="0"/>
              <a:t>) for commands</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--dry-run</a:t>
            </a:r>
            <a:r>
              <a:rPr lang="en-US" sz="1600" dirty="0"/>
              <a:t>: show what will run in standard output but will not run anything</a:t>
            </a:r>
          </a:p>
        </p:txBody>
      </p:sp>
    </p:spTree>
    <p:extLst>
      <p:ext uri="{BB962C8B-B14F-4D97-AF65-F5344CB8AC3E}">
        <p14:creationId xmlns:p14="http://schemas.microsoft.com/office/powerpoint/2010/main" val="3821889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CD757-8391-C2F1-D513-860B355DBD88}"/>
              </a:ext>
            </a:extLst>
          </p:cNvPr>
          <p:cNvSpPr>
            <a:spLocks noGrp="1"/>
          </p:cNvSpPr>
          <p:nvPr>
            <p:ph type="title"/>
          </p:nvPr>
        </p:nvSpPr>
        <p:spPr/>
        <p:txBody>
          <a:bodyPr/>
          <a:lstStyle/>
          <a:p>
            <a:pPr algn="ctr"/>
            <a:r>
              <a:rPr lang="en-US" dirty="0">
                <a:latin typeface="National Park " pitchFamily="2" charset="77"/>
              </a:rPr>
              <a:t>Checkpoint and Resume</a:t>
            </a:r>
          </a:p>
        </p:txBody>
      </p:sp>
      <p:sp>
        <p:nvSpPr>
          <p:cNvPr id="4" name="Slide Number Placeholder 3">
            <a:extLst>
              <a:ext uri="{FF2B5EF4-FFF2-40B4-BE49-F238E27FC236}">
                <a16:creationId xmlns:a16="http://schemas.microsoft.com/office/drawing/2014/main" id="{AFB86692-DDD0-0C7F-4CC4-A1C6D82F450F}"/>
              </a:ext>
            </a:extLst>
          </p:cNvPr>
          <p:cNvSpPr>
            <a:spLocks noGrp="1"/>
          </p:cNvSpPr>
          <p:nvPr>
            <p:ph type="sldNum" sz="quarter" idx="12"/>
          </p:nvPr>
        </p:nvSpPr>
        <p:spPr/>
        <p:txBody>
          <a:bodyPr/>
          <a:lstStyle/>
          <a:p>
            <a:fld id="{4E3AEE2C-3A74-8643-B4A2-442777B583A3}" type="slidenum">
              <a:rPr lang="en-US" smtClean="0">
                <a:latin typeface="National Park " pitchFamily="2" charset="77"/>
              </a:rPr>
              <a:t>25</a:t>
            </a:fld>
            <a:endParaRPr lang="en-US">
              <a:latin typeface="National Park " pitchFamily="2" charset="77"/>
            </a:endParaRPr>
          </a:p>
        </p:txBody>
      </p:sp>
      <p:sp>
        <p:nvSpPr>
          <p:cNvPr id="7" name="Google Shape;129;p23">
            <a:extLst>
              <a:ext uri="{FF2B5EF4-FFF2-40B4-BE49-F238E27FC236}">
                <a16:creationId xmlns:a16="http://schemas.microsoft.com/office/drawing/2014/main" id="{4A933138-627B-0C26-5C32-29C7A9B17A0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b="1">
                <a:latin typeface="Courier New"/>
                <a:ea typeface="Courier New"/>
                <a:cs typeface="Courier New"/>
                <a:sym typeface="Courier New"/>
              </a:rPr>
              <a:t>--joblog, --resume</a:t>
            </a:r>
            <a:r>
              <a:rPr lang="en-US"/>
              <a:t>: Allows for monitoring progress, checkpointing and resuming an interrupted / partially failed run</a:t>
            </a:r>
          </a:p>
          <a:p>
            <a:pPr marL="0" indent="0">
              <a:spcBef>
                <a:spcPts val="1200"/>
              </a:spcBef>
              <a:buFont typeface="Arial" panose="020B0604020202020204" pitchFamily="34" charset="0"/>
              <a:buNone/>
            </a:pPr>
            <a:r>
              <a:rPr lang="en-US" b="1">
                <a:latin typeface="Courier New"/>
                <a:ea typeface="Courier New"/>
                <a:cs typeface="Courier New"/>
                <a:sym typeface="Courier New"/>
              </a:rPr>
              <a:t>parallel -j 16 -n 100 --joblog /tmp/job.log --resume gen_digest {} :::: keys.txt</a:t>
            </a:r>
          </a:p>
          <a:p>
            <a:pPr marL="0" indent="0">
              <a:spcBef>
                <a:spcPts val="1200"/>
              </a:spcBef>
              <a:buFont typeface="Arial" panose="020B0604020202020204" pitchFamily="34" charset="0"/>
              <a:buNone/>
            </a:pPr>
            <a:r>
              <a:rPr lang="en-US"/>
              <a:t>Additionally, </a:t>
            </a:r>
            <a:r>
              <a:rPr lang="en-US" b="1">
                <a:latin typeface="Courier New"/>
                <a:ea typeface="Courier New"/>
                <a:cs typeface="Courier New"/>
                <a:sym typeface="Courier New"/>
              </a:rPr>
              <a:t>--retry-failed</a:t>
            </a:r>
            <a:r>
              <a:rPr lang="en-US"/>
              <a:t> (reads from log) and </a:t>
            </a:r>
            <a:r>
              <a:rPr lang="en-US" b="1">
                <a:latin typeface="Courier New"/>
                <a:ea typeface="Courier New"/>
                <a:cs typeface="Courier New"/>
                <a:sym typeface="Courier New"/>
              </a:rPr>
              <a:t>--resume-failed</a:t>
            </a:r>
            <a:r>
              <a:rPr lang="en-US"/>
              <a:t> (resumes afresh) to try failed jobs again. </a:t>
            </a:r>
          </a:p>
          <a:p>
            <a:pPr marL="0" indent="0">
              <a:spcBef>
                <a:spcPts val="1200"/>
              </a:spcBef>
              <a:spcAft>
                <a:spcPts val="1200"/>
              </a:spcAft>
              <a:buFont typeface="Arial" panose="020B0604020202020204" pitchFamily="34" charset="0"/>
              <a:buNone/>
            </a:pPr>
            <a:endParaRPr lang="en-US" dirty="0"/>
          </a:p>
        </p:txBody>
      </p:sp>
    </p:spTree>
    <p:extLst>
      <p:ext uri="{BB962C8B-B14F-4D97-AF65-F5344CB8AC3E}">
        <p14:creationId xmlns:p14="http://schemas.microsoft.com/office/powerpoint/2010/main" val="1010554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8987-2459-6D05-3270-392767549CC4}"/>
              </a:ext>
            </a:extLst>
          </p:cNvPr>
          <p:cNvSpPr>
            <a:spLocks noGrp="1"/>
          </p:cNvSpPr>
          <p:nvPr>
            <p:ph type="title"/>
          </p:nvPr>
        </p:nvSpPr>
        <p:spPr/>
        <p:txBody>
          <a:bodyPr>
            <a:noAutofit/>
          </a:bodyPr>
          <a:lstStyle/>
          <a:p>
            <a:pPr algn="ctr"/>
            <a:r>
              <a:rPr lang="en-US" dirty="0">
                <a:latin typeface="National Park " pitchFamily="2" charset="77"/>
              </a:rPr>
              <a:t>Saving Output in Files, Variables, Databases</a:t>
            </a:r>
          </a:p>
        </p:txBody>
      </p:sp>
      <p:sp>
        <p:nvSpPr>
          <p:cNvPr id="3" name="Content Placeholder 2">
            <a:extLst>
              <a:ext uri="{FF2B5EF4-FFF2-40B4-BE49-F238E27FC236}">
                <a16:creationId xmlns:a16="http://schemas.microsoft.com/office/drawing/2014/main" id="{7F2B6471-DA11-875A-60D2-272C400BCBF8}"/>
              </a:ext>
            </a:extLst>
          </p:cNvPr>
          <p:cNvSpPr>
            <a:spLocks noGrp="1"/>
          </p:cNvSpPr>
          <p:nvPr>
            <p:ph idx="1"/>
          </p:nvPr>
        </p:nvSpPr>
        <p:spPr/>
        <p:txBody>
          <a:bodyPr>
            <a:normAutofit/>
          </a:bodyPr>
          <a:lstStyle/>
          <a:p>
            <a:r>
              <a:rPr lang="en-US" dirty="0"/>
              <a:t>Outputs may be saved in files:</a:t>
            </a:r>
            <a:br>
              <a:rPr lang="en-US" dirty="0"/>
            </a:br>
            <a:r>
              <a:rPr lang="en-US" sz="1640" b="1" dirty="0">
                <a:latin typeface="Courier New" panose="02070309020205020404" pitchFamily="49" charset="0"/>
                <a:cs typeface="Courier New" panose="02070309020205020404" pitchFamily="49" charset="0"/>
              </a:rPr>
              <a:t>parallel --files echo ::: A B C # will be saved in /</a:t>
            </a:r>
            <a:r>
              <a:rPr lang="en-US" sz="1640" b="1" dirty="0" err="1">
                <a:latin typeface="Courier New" panose="02070309020205020404" pitchFamily="49" charset="0"/>
                <a:cs typeface="Courier New" panose="02070309020205020404" pitchFamily="49" charset="0"/>
              </a:rPr>
              <a:t>tmp</a:t>
            </a:r>
            <a:endParaRPr lang="en-US" sz="1640" b="1" dirty="0">
              <a:latin typeface="Courier New" panose="02070309020205020404" pitchFamily="49" charset="0"/>
              <a:cs typeface="Courier New" panose="02070309020205020404" pitchFamily="49" charset="0"/>
            </a:endParaRPr>
          </a:p>
          <a:p>
            <a:r>
              <a:rPr lang="en-US" dirty="0"/>
              <a:t>Saving output in CSV file:</a:t>
            </a:r>
            <a:br>
              <a:rPr lang="en-US" dirty="0"/>
            </a:br>
            <a:r>
              <a:rPr lang="en-US" sz="1640" b="1" dirty="0">
                <a:latin typeface="Courier New" panose="02070309020205020404" pitchFamily="49" charset="0"/>
                <a:cs typeface="Courier New" panose="02070309020205020404" pitchFamily="49" charset="0"/>
              </a:rPr>
              <a:t>parallel --results </a:t>
            </a:r>
            <a:r>
              <a:rPr lang="en-US" sz="1640" b="1" dirty="0" err="1">
                <a:latin typeface="Courier New" panose="02070309020205020404" pitchFamily="49" charset="0"/>
                <a:cs typeface="Courier New" panose="02070309020205020404" pitchFamily="49" charset="0"/>
              </a:rPr>
              <a:t>my.csv</a:t>
            </a:r>
            <a:r>
              <a:rPr lang="en-US" sz="1640" b="1" dirty="0">
                <a:latin typeface="Courier New" panose="02070309020205020404" pitchFamily="49" charset="0"/>
                <a:cs typeface="Courier New" panose="02070309020205020404" pitchFamily="49" charset="0"/>
              </a:rPr>
              <a:t> echo ::: A B ::: C D</a:t>
            </a:r>
          </a:p>
          <a:p>
            <a:r>
              <a:rPr lang="en-US" dirty="0"/>
              <a:t>Saving to an SQL database:</a:t>
            </a:r>
            <a:br>
              <a:rPr lang="en-US" dirty="0"/>
            </a:br>
            <a:r>
              <a:rPr lang="en-US" sz="1640" b="1" dirty="0">
                <a:latin typeface="Courier New" panose="02070309020205020404" pitchFamily="49" charset="0"/>
                <a:cs typeface="Courier New" panose="02070309020205020404" pitchFamily="49" charset="0"/>
              </a:rPr>
              <a:t>DBURL=sqlite3:///</a:t>
            </a:r>
            <a:r>
              <a:rPr lang="en-US" sz="1640" b="1" dirty="0" err="1">
                <a:latin typeface="Courier New" panose="02070309020205020404" pitchFamily="49" charset="0"/>
                <a:cs typeface="Courier New" panose="02070309020205020404" pitchFamily="49" charset="0"/>
              </a:rPr>
              <a:t>mydatabase</a:t>
            </a:r>
            <a:r>
              <a:rPr lang="en-US" sz="1640" b="1" dirty="0">
                <a:latin typeface="Courier New" panose="02070309020205020404" pitchFamily="49" charset="0"/>
                <a:cs typeface="Courier New" panose="02070309020205020404" pitchFamily="49" charset="0"/>
              </a:rPr>
              <a:t>; TABLE=$DBURL/</a:t>
            </a:r>
            <a:r>
              <a:rPr lang="en-US" sz="1640" b="1" dirty="0" err="1">
                <a:latin typeface="Courier New" panose="02070309020205020404" pitchFamily="49" charset="0"/>
                <a:cs typeface="Courier New" panose="02070309020205020404" pitchFamily="49" charset="0"/>
              </a:rPr>
              <a:t>mytable</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parallel --</a:t>
            </a:r>
            <a:r>
              <a:rPr lang="en-US" sz="1640" b="1" dirty="0" err="1">
                <a:latin typeface="Courier New" panose="02070309020205020404" pitchFamily="49" charset="0"/>
                <a:cs typeface="Courier New" panose="02070309020205020404" pitchFamily="49" charset="0"/>
              </a:rPr>
              <a:t>sqlandworker</a:t>
            </a:r>
            <a:r>
              <a:rPr lang="en-US" sz="1640" b="1" dirty="0">
                <a:latin typeface="Courier New" panose="02070309020205020404" pitchFamily="49" charset="0"/>
                <a:cs typeface="Courier New" panose="02070309020205020404" pitchFamily="49" charset="0"/>
              </a:rPr>
              <a:t> $TABLE echo ::: A B ::: C D</a:t>
            </a:r>
          </a:p>
          <a:p>
            <a:r>
              <a:rPr lang="en-US" dirty="0"/>
              <a:t>Saving to shell variables:</a:t>
            </a:r>
            <a:br>
              <a:rPr lang="en-US" dirty="0"/>
            </a:br>
            <a:r>
              <a:rPr lang="en-US" sz="1800" b="1" dirty="0" err="1">
                <a:latin typeface="Courier New" panose="02070309020205020404" pitchFamily="49" charset="0"/>
                <a:cs typeface="Courier New" panose="02070309020205020404" pitchFamily="49" charset="0"/>
              </a:rPr>
              <a:t>env_parallel</a:t>
            </a:r>
            <a:r>
              <a:rPr lang="en-US" sz="1800" b="1" dirty="0">
                <a:latin typeface="Courier New" panose="02070309020205020404" pitchFamily="49" charset="0"/>
                <a:cs typeface="Courier New" panose="02070309020205020404" pitchFamily="49" charset="0"/>
              </a:rPr>
              <a:t> --install # activate </a:t>
            </a:r>
            <a:r>
              <a:rPr lang="en-US" sz="1800" b="1" dirty="0" err="1">
                <a:latin typeface="Courier New" panose="02070309020205020404" pitchFamily="49" charset="0"/>
                <a:cs typeface="Courier New" panose="02070309020205020404" pitchFamily="49" charset="0"/>
              </a:rPr>
              <a:t>parset</a:t>
            </a:r>
            <a:r>
              <a:rPr lang="en-US" sz="1800" b="1" dirty="0">
                <a:latin typeface="Courier New" panose="02070309020205020404" pitchFamily="49" charset="0"/>
                <a:cs typeface="Courier New" panose="02070309020205020404" pitchFamily="49" charset="0"/>
              </a:rPr>
              <a:t>, restart shell</a:t>
            </a:r>
            <a:br>
              <a:rPr lang="en-US" sz="1800" b="1" dirty="0">
                <a:latin typeface="Courier New" panose="02070309020205020404" pitchFamily="49" charset="0"/>
                <a:cs typeface="Courier New" panose="02070309020205020404" pitchFamily="49" charset="0"/>
              </a:rPr>
            </a:br>
            <a:r>
              <a:rPr lang="en-US" sz="1800" b="1" dirty="0" err="1">
                <a:latin typeface="Courier New" panose="02070309020205020404" pitchFamily="49" charset="0"/>
                <a:cs typeface="Courier New" panose="02070309020205020404" pitchFamily="49" charset="0"/>
              </a:rPr>
              <a:t>parset</a:t>
            </a:r>
            <a:r>
              <a:rPr lang="en-US" sz="1800" b="1" dirty="0">
                <a:latin typeface="Courier New" panose="02070309020205020404" pitchFamily="49" charset="0"/>
                <a:cs typeface="Courier New" panose="02070309020205020404" pitchFamily="49" charset="0"/>
              </a:rPr>
              <a:t> myvar1,myvar2 -j2 echo ::: a b</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echo $myvar1 $myvar2</a:t>
            </a:r>
          </a:p>
        </p:txBody>
      </p:sp>
      <p:sp>
        <p:nvSpPr>
          <p:cNvPr id="4" name="Slide Number Placeholder 3">
            <a:extLst>
              <a:ext uri="{FF2B5EF4-FFF2-40B4-BE49-F238E27FC236}">
                <a16:creationId xmlns:a16="http://schemas.microsoft.com/office/drawing/2014/main" id="{9C8309A0-A73E-4397-AE6E-BA570A483880}"/>
              </a:ext>
            </a:extLst>
          </p:cNvPr>
          <p:cNvSpPr>
            <a:spLocks noGrp="1"/>
          </p:cNvSpPr>
          <p:nvPr>
            <p:ph type="sldNum" sz="quarter" idx="12"/>
          </p:nvPr>
        </p:nvSpPr>
        <p:spPr/>
        <p:txBody>
          <a:bodyPr/>
          <a:lstStyle/>
          <a:p>
            <a:fld id="{4E3AEE2C-3A74-8643-B4A2-442777B583A3}" type="slidenum">
              <a:rPr lang="en-US" smtClean="0"/>
              <a:t>26</a:t>
            </a:fld>
            <a:endParaRPr lang="en-US"/>
          </a:p>
        </p:txBody>
      </p:sp>
    </p:spTree>
    <p:extLst>
      <p:ext uri="{BB962C8B-B14F-4D97-AF65-F5344CB8AC3E}">
        <p14:creationId xmlns:p14="http://schemas.microsoft.com/office/powerpoint/2010/main" val="3161367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9A476-EF96-8A50-5A31-76F060BEE775}"/>
              </a:ext>
            </a:extLst>
          </p:cNvPr>
          <p:cNvSpPr>
            <a:spLocks noGrp="1"/>
          </p:cNvSpPr>
          <p:nvPr>
            <p:ph type="title"/>
          </p:nvPr>
        </p:nvSpPr>
        <p:spPr/>
        <p:txBody>
          <a:bodyPr/>
          <a:lstStyle/>
          <a:p>
            <a:pPr algn="ctr"/>
            <a:r>
              <a:rPr lang="en-US" dirty="0">
                <a:latin typeface="National Park " pitchFamily="2" charset="77"/>
              </a:rPr>
              <a:t>Config Profiles I</a:t>
            </a:r>
          </a:p>
        </p:txBody>
      </p:sp>
      <p:sp>
        <p:nvSpPr>
          <p:cNvPr id="4" name="Slide Number Placeholder 3">
            <a:extLst>
              <a:ext uri="{FF2B5EF4-FFF2-40B4-BE49-F238E27FC236}">
                <a16:creationId xmlns:a16="http://schemas.microsoft.com/office/drawing/2014/main" id="{E9573E8B-D285-45C5-D28D-EA7DD1669679}"/>
              </a:ext>
            </a:extLst>
          </p:cNvPr>
          <p:cNvSpPr>
            <a:spLocks noGrp="1"/>
          </p:cNvSpPr>
          <p:nvPr>
            <p:ph type="sldNum" sz="quarter" idx="12"/>
          </p:nvPr>
        </p:nvSpPr>
        <p:spPr/>
        <p:txBody>
          <a:bodyPr/>
          <a:lstStyle/>
          <a:p>
            <a:fld id="{4E3AEE2C-3A74-8643-B4A2-442777B583A3}" type="slidenum">
              <a:rPr lang="en-US" smtClean="0">
                <a:latin typeface="National Park " pitchFamily="2" charset="77"/>
              </a:rPr>
              <a:t>27</a:t>
            </a:fld>
            <a:endParaRPr lang="en-US">
              <a:latin typeface="National Park " pitchFamily="2" charset="77"/>
            </a:endParaRPr>
          </a:p>
        </p:txBody>
      </p:sp>
      <p:sp>
        <p:nvSpPr>
          <p:cNvPr id="7" name="Google Shape;135;p24">
            <a:extLst>
              <a:ext uri="{FF2B5EF4-FFF2-40B4-BE49-F238E27FC236}">
                <a16:creationId xmlns:a16="http://schemas.microsoft.com/office/drawing/2014/main" id="{41402BE6-B92E-2E6F-8710-090ECE486B9A}"/>
              </a:ext>
            </a:extLst>
          </p:cNvPr>
          <p:cNvSpPr txBox="1">
            <a:spLocks/>
          </p:cNvSpPr>
          <p:nvPr/>
        </p:nvSpPr>
        <p:spPr>
          <a:xfrm>
            <a:off x="311700" y="1152475"/>
            <a:ext cx="8520600" cy="39045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pPr>
            <a:r>
              <a:rPr lang="en-US" dirty="0"/>
              <a:t>Specific configuration profiles may be saved in files and used in combinations:</a:t>
            </a:r>
            <a:br>
              <a:rPr lang="en-US" dirty="0"/>
            </a:b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etc</a:t>
            </a:r>
            <a:r>
              <a:rPr lang="en-US" b="1" dirty="0">
                <a:latin typeface="Courier New" panose="02070309020205020404" pitchFamily="49" charset="0"/>
                <a:cs typeface="Courier New" panose="02070309020205020404" pitchFamily="49" charset="0"/>
              </a:rPr>
              <a:t>/parallel/config </a:t>
            </a:r>
            <a:r>
              <a:rPr lang="en-US" dirty="0"/>
              <a:t>for systemwide configuration</a:t>
            </a:r>
            <a:br>
              <a:rPr lang="en-US" dirty="0"/>
            </a:br>
            <a:r>
              <a:rPr lang="en-US" b="1" dirty="0">
                <a:latin typeface="Courier New" panose="02070309020205020404" pitchFamily="49" charset="0"/>
                <a:cs typeface="Courier New" panose="02070309020205020404" pitchFamily="49" charset="0"/>
              </a:rPr>
              <a:t>~/.parallel/config </a:t>
            </a:r>
            <a:r>
              <a:rPr lang="en-US" dirty="0"/>
              <a:t>for user-level configuration which will override systemwide:</a:t>
            </a:r>
          </a:p>
          <a:p>
            <a:pPr marL="0" indent="0">
              <a:spcBef>
                <a:spcPts val="1200"/>
              </a:spcBef>
              <a:spcAft>
                <a:spcPts val="1200"/>
              </a:spcAft>
              <a:buFont typeface="Arial" panose="020B0604020202020204" pitchFamily="34" charset="0"/>
              <a:buNone/>
            </a:pPr>
            <a:r>
              <a:rPr lang="en-US" sz="1600" b="1" dirty="0">
                <a:latin typeface="Courier New" panose="02070309020205020404" pitchFamily="49" charset="0"/>
                <a:cs typeface="Courier New" panose="02070309020205020404" pitchFamily="49" charset="0"/>
              </a:rPr>
              <a:t>$ cat ~/.parallel/</a:t>
            </a:r>
            <a:r>
              <a:rPr lang="en-US" sz="1600" b="1" dirty="0" err="1">
                <a:latin typeface="Courier New" panose="02070309020205020404" pitchFamily="49" charset="0"/>
                <a:cs typeface="Courier New" panose="02070309020205020404" pitchFamily="49" charset="0"/>
              </a:rPr>
              <a:t>savesql</a:t>
            </a:r>
            <a:br>
              <a:rPr lang="en-US" dirty="0"/>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sqlandworker</a:t>
            </a:r>
            <a:r>
              <a:rPr lang="en-US" sz="1640" b="1" dirty="0">
                <a:latin typeface="Courier New" panose="02070309020205020404" pitchFamily="49" charset="0"/>
                <a:cs typeface="Courier New" panose="02070309020205020404" pitchFamily="49" charset="0"/>
              </a:rPr>
              <a:t> sqlite3://user:passwd@host:9900/</a:t>
            </a:r>
            <a:r>
              <a:rPr lang="en-US" sz="1640" b="1" dirty="0" err="1">
                <a:latin typeface="Courier New" panose="02070309020205020404" pitchFamily="49" charset="0"/>
                <a:cs typeface="Courier New" panose="02070309020205020404" pitchFamily="49" charset="0"/>
              </a:rPr>
              <a:t>mydatabase</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mytable</a:t>
            </a:r>
            <a:br>
              <a:rPr lang="en-US" dirty="0"/>
            </a:br>
            <a:br>
              <a:rPr lang="en-US" dirty="0"/>
            </a:br>
            <a:r>
              <a:rPr lang="en-US" sz="1640" b="1" dirty="0">
                <a:latin typeface="Courier New" panose="02070309020205020404" pitchFamily="49" charset="0"/>
                <a:cs typeface="Courier New" panose="02070309020205020404" pitchFamily="49" charset="0"/>
              </a:rPr>
              <a:t>parallel --profile </a:t>
            </a:r>
            <a:r>
              <a:rPr lang="en-US" sz="1640" b="1" dirty="0" err="1">
                <a:latin typeface="Courier New" panose="02070309020205020404" pitchFamily="49" charset="0"/>
                <a:cs typeface="Courier New" panose="02070309020205020404" pitchFamily="49" charset="0"/>
              </a:rPr>
              <a:t>savesql</a:t>
            </a:r>
            <a:r>
              <a:rPr lang="en-US" sz="1640" b="1" dirty="0">
                <a:latin typeface="Courier New" panose="02070309020205020404" pitchFamily="49" charset="0"/>
                <a:cs typeface="Courier New" panose="02070309020205020404" pitchFamily="49" charset="0"/>
              </a:rPr>
              <a:t> &lt;</a:t>
            </a:r>
            <a:r>
              <a:rPr lang="en-US" sz="1640" b="1" dirty="0" err="1">
                <a:latin typeface="Courier New" panose="02070309020205020404" pitchFamily="49" charset="0"/>
                <a:cs typeface="Courier New" panose="02070309020205020404" pitchFamily="49" charset="0"/>
              </a:rPr>
              <a:t>analytics_process</a:t>
            </a:r>
            <a:r>
              <a:rPr lang="en-US" sz="1640" b="1" dirty="0">
                <a:latin typeface="Courier New" panose="02070309020205020404" pitchFamily="49" charset="0"/>
                <a:cs typeface="Courier New" panose="02070309020205020404" pitchFamily="49" charset="0"/>
              </a:rPr>
              <a:t>&gt; ::: &lt;1m </a:t>
            </a:r>
            <a:r>
              <a:rPr lang="en-US" sz="1640" b="1" dirty="0" err="1">
                <a:latin typeface="Courier New" panose="02070309020205020404" pitchFamily="49" charset="0"/>
                <a:cs typeface="Courier New" panose="02070309020205020404" pitchFamily="49" charset="0"/>
              </a:rPr>
              <a:t>args</a:t>
            </a:r>
            <a:r>
              <a:rPr lang="en-US" sz="1640" b="1"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3707284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113F0-C286-6DA1-64CD-B9BA720F7EA8}"/>
              </a:ext>
            </a:extLst>
          </p:cNvPr>
          <p:cNvSpPr>
            <a:spLocks noGrp="1"/>
          </p:cNvSpPr>
          <p:nvPr>
            <p:ph type="title"/>
          </p:nvPr>
        </p:nvSpPr>
        <p:spPr/>
        <p:txBody>
          <a:bodyPr>
            <a:normAutofit fontScale="90000"/>
          </a:bodyPr>
          <a:lstStyle/>
          <a:p>
            <a:pPr algn="ctr"/>
            <a:r>
              <a:rPr lang="en-US" dirty="0">
                <a:latin typeface="National Park " pitchFamily="2" charset="77"/>
              </a:rPr>
              <a:t>Multiple Config Profiles may be used together</a:t>
            </a:r>
          </a:p>
        </p:txBody>
      </p:sp>
      <p:sp>
        <p:nvSpPr>
          <p:cNvPr id="3" name="Content Placeholder 2">
            <a:extLst>
              <a:ext uri="{FF2B5EF4-FFF2-40B4-BE49-F238E27FC236}">
                <a16:creationId xmlns:a16="http://schemas.microsoft.com/office/drawing/2014/main" id="{CA39F4FC-FC35-3FBF-26F0-8BC4E40F2164}"/>
              </a:ext>
            </a:extLst>
          </p:cNvPr>
          <p:cNvSpPr>
            <a:spLocks noGrp="1"/>
          </p:cNvSpPr>
          <p:nvPr>
            <p:ph idx="1"/>
          </p:nvPr>
        </p:nvSpPr>
        <p:spPr/>
        <p:txBody>
          <a:bodyPr>
            <a:normAutofit/>
          </a:bodyPr>
          <a:lstStyle/>
          <a:p>
            <a:r>
              <a:rPr lang="en-US" sz="1640" b="1" dirty="0">
                <a:latin typeface="Courier New" panose="02070309020205020404" pitchFamily="49" charset="0"/>
                <a:cs typeface="Courier New" panose="02070309020205020404" pitchFamily="49" charset="0"/>
              </a:rPr>
              <a:t>cat ~/.parallel/</a:t>
            </a:r>
            <a:r>
              <a:rPr lang="en-US" sz="1640" b="1" dirty="0" err="1">
                <a:latin typeface="Courier New" panose="02070309020205020404" pitchFamily="49" charset="0"/>
                <a:cs typeface="Courier New" panose="02070309020205020404" pitchFamily="49" charset="0"/>
              </a:rPr>
              <a:t>benice</a:t>
            </a:r>
            <a:endParaRPr lang="en-US" sz="1640" b="1" dirty="0">
              <a:latin typeface="Courier New" panose="02070309020205020404" pitchFamily="49" charset="0"/>
              <a:cs typeface="Courier New" panose="02070309020205020404" pitchFamily="49" charset="0"/>
            </a:endParaRPr>
          </a:p>
          <a:p>
            <a:pPr marL="342900" lvl="1" indent="0">
              <a:buNone/>
            </a:pPr>
            <a:r>
              <a:rPr lang="en-US" sz="1640" b="1" dirty="0">
                <a:latin typeface="Courier New" panose="02070309020205020404" pitchFamily="49" charset="0"/>
                <a:cs typeface="Courier New" panose="02070309020205020404" pitchFamily="49" charset="0"/>
              </a:rPr>
              <a:t>--nice 17</a:t>
            </a:r>
          </a:p>
          <a:p>
            <a:pPr marL="342900" lvl="1" indent="0">
              <a:buNone/>
            </a:pPr>
            <a:r>
              <a:rPr lang="en-US" sz="1640" b="1" dirty="0">
                <a:latin typeface="Courier New" panose="02070309020205020404" pitchFamily="49" charset="0"/>
                <a:cs typeface="Courier New" panose="02070309020205020404" pitchFamily="49" charset="0"/>
              </a:rPr>
              <a:t>--timeout 300%</a:t>
            </a:r>
          </a:p>
          <a:p>
            <a:r>
              <a:rPr lang="en-US" sz="1640" b="1" dirty="0">
                <a:latin typeface="Courier New" panose="02070309020205020404" pitchFamily="49" charset="0"/>
                <a:cs typeface="Courier New" panose="02070309020205020404" pitchFamily="49" charset="0"/>
              </a:rPr>
              <a:t>cat ~/.parallel/</a:t>
            </a:r>
            <a:r>
              <a:rPr lang="en-US" sz="1640" b="1" dirty="0" err="1">
                <a:latin typeface="Courier New" panose="02070309020205020404" pitchFamily="49" charset="0"/>
                <a:cs typeface="Courier New" panose="02070309020205020404" pitchFamily="49" charset="0"/>
              </a:rPr>
              <a:t>dryv</a:t>
            </a:r>
            <a:endParaRPr lang="en-US" sz="1640" b="1" dirty="0">
              <a:latin typeface="Courier New" panose="02070309020205020404" pitchFamily="49" charset="0"/>
              <a:cs typeface="Courier New" panose="02070309020205020404" pitchFamily="49" charset="0"/>
            </a:endParaRPr>
          </a:p>
          <a:p>
            <a:pPr marL="342900" lvl="1" indent="0">
              <a:buNone/>
            </a:pP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vv</a:t>
            </a:r>
            <a:endParaRPr lang="en-US" sz="1640" b="1" dirty="0">
              <a:latin typeface="Courier New" panose="02070309020205020404" pitchFamily="49" charset="0"/>
              <a:cs typeface="Courier New" panose="02070309020205020404" pitchFamily="49" charset="0"/>
            </a:endParaRPr>
          </a:p>
          <a:p>
            <a:pPr marL="342900" lvl="1" indent="0">
              <a:buNone/>
            </a:pPr>
            <a:r>
              <a:rPr lang="en-US" sz="1640" b="1" dirty="0">
                <a:latin typeface="Courier New" panose="02070309020205020404" pitchFamily="49" charset="0"/>
                <a:cs typeface="Courier New" panose="02070309020205020404" pitchFamily="49" charset="0"/>
              </a:rPr>
              <a:t>--dry-run</a:t>
            </a:r>
          </a:p>
          <a:p>
            <a:r>
              <a:rPr lang="en-US" sz="1640" b="1" dirty="0">
                <a:latin typeface="Courier New" panose="02070309020205020404" pitchFamily="49" charset="0"/>
                <a:cs typeface="Courier New" panose="02070309020205020404" pitchFamily="49" charset="0"/>
              </a:rPr>
              <a:t>parallel --profile </a:t>
            </a:r>
            <a:r>
              <a:rPr lang="en-US" sz="1640" b="1" dirty="0" err="1">
                <a:latin typeface="Courier New" panose="02070309020205020404" pitchFamily="49" charset="0"/>
                <a:cs typeface="Courier New" panose="02070309020205020404" pitchFamily="49" charset="0"/>
              </a:rPr>
              <a:t>benice</a:t>
            </a:r>
            <a:r>
              <a:rPr lang="en-US" sz="1640" b="1" dirty="0">
                <a:latin typeface="Courier New" panose="02070309020205020404" pitchFamily="49" charset="0"/>
                <a:cs typeface="Courier New" panose="02070309020205020404" pitchFamily="49" charset="0"/>
              </a:rPr>
              <a:t> --profile </a:t>
            </a:r>
            <a:r>
              <a:rPr lang="en-US" sz="1640" b="1" dirty="0" err="1">
                <a:latin typeface="Courier New" panose="02070309020205020404" pitchFamily="49" charset="0"/>
                <a:cs typeface="Courier New" panose="02070309020205020404" pitchFamily="49" charset="0"/>
              </a:rPr>
              <a:t>dryv</a:t>
            </a:r>
            <a:r>
              <a:rPr lang="en-US" sz="1640" b="1" dirty="0">
                <a:latin typeface="Courier New" panose="02070309020205020404" pitchFamily="49" charset="0"/>
                <a:cs typeface="Courier New" panose="02070309020205020404" pitchFamily="49" charset="0"/>
              </a:rPr>
              <a:t> &lt;</a:t>
            </a:r>
            <a:r>
              <a:rPr lang="en-US" sz="1640" b="1" dirty="0" err="1">
                <a:latin typeface="Courier New" panose="02070309020205020404" pitchFamily="49" charset="0"/>
                <a:cs typeface="Courier New" panose="02070309020205020404" pitchFamily="49" charset="0"/>
              </a:rPr>
              <a:t>heavy_process</a:t>
            </a:r>
            <a:r>
              <a:rPr lang="en-US" sz="1640" b="1" dirty="0">
                <a:latin typeface="Courier New" panose="02070309020205020404" pitchFamily="49" charset="0"/>
                <a:cs typeface="Courier New" panose="02070309020205020404" pitchFamily="49" charset="0"/>
              </a:rPr>
              <a:t>&gt; ::: &lt;</a:t>
            </a:r>
            <a:r>
              <a:rPr lang="en-US" sz="1640" b="1" dirty="0" err="1">
                <a:latin typeface="Courier New" panose="02070309020205020404" pitchFamily="49" charset="0"/>
                <a:cs typeface="Courier New" panose="02070309020205020404" pitchFamily="49" charset="0"/>
              </a:rPr>
              <a:t>args</a:t>
            </a:r>
            <a:r>
              <a:rPr lang="en-US" sz="1640" b="1" dirty="0">
                <a:latin typeface="Courier New" panose="02070309020205020404" pitchFamily="49" charset="0"/>
                <a:cs typeface="Courier New" panose="02070309020205020404" pitchFamily="49" charset="0"/>
              </a:rPr>
              <a:t>&gt;</a:t>
            </a:r>
          </a:p>
          <a:p>
            <a:pPr marL="0" indent="0">
              <a:buNone/>
            </a:pPr>
            <a:endParaRPr lang="en-US" sz="1640" dirty="0"/>
          </a:p>
        </p:txBody>
      </p:sp>
      <p:sp>
        <p:nvSpPr>
          <p:cNvPr id="4" name="Slide Number Placeholder 3">
            <a:extLst>
              <a:ext uri="{FF2B5EF4-FFF2-40B4-BE49-F238E27FC236}">
                <a16:creationId xmlns:a16="http://schemas.microsoft.com/office/drawing/2014/main" id="{2BD159F0-468F-724B-B11C-C9E34BE44358}"/>
              </a:ext>
            </a:extLst>
          </p:cNvPr>
          <p:cNvSpPr>
            <a:spLocks noGrp="1"/>
          </p:cNvSpPr>
          <p:nvPr>
            <p:ph type="sldNum" sz="quarter" idx="12"/>
          </p:nvPr>
        </p:nvSpPr>
        <p:spPr/>
        <p:txBody>
          <a:bodyPr/>
          <a:lstStyle/>
          <a:p>
            <a:fld id="{4E3AEE2C-3A74-8643-B4A2-442777B583A3}" type="slidenum">
              <a:rPr lang="en-US" smtClean="0"/>
              <a:t>28</a:t>
            </a:fld>
            <a:endParaRPr lang="en-US"/>
          </a:p>
        </p:txBody>
      </p:sp>
    </p:spTree>
    <p:extLst>
      <p:ext uri="{BB962C8B-B14F-4D97-AF65-F5344CB8AC3E}">
        <p14:creationId xmlns:p14="http://schemas.microsoft.com/office/powerpoint/2010/main" val="1746778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4: Features and Examples - II</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29</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3977314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Table of Contents</a:t>
            </a:r>
          </a:p>
        </p:txBody>
      </p:sp>
      <p:sp>
        <p:nvSpPr>
          <p:cNvPr id="3" name="Content Placeholder 2"/>
          <p:cNvSpPr>
            <a:spLocks noGrp="1"/>
          </p:cNvSpPr>
          <p:nvPr>
            <p:ph idx="1"/>
          </p:nvPr>
        </p:nvSpPr>
        <p:spPr/>
        <p:txBody>
          <a:bodyPr>
            <a:normAutofit fontScale="92500" lnSpcReduction="20000"/>
          </a:bodyPr>
          <a:lstStyle/>
          <a:p>
            <a:r>
              <a:rPr lang="en-US" dirty="0"/>
              <a:t>Part 1:   </a:t>
            </a:r>
            <a:r>
              <a:rPr lang="en-US" dirty="0">
                <a:hlinkClick r:id="rId3" action="ppaction://hlinksldjump"/>
              </a:rPr>
              <a:t>Overview and Logistics</a:t>
            </a:r>
            <a:r>
              <a:rPr lang="en-US" dirty="0"/>
              <a:t> </a:t>
            </a:r>
            <a:endParaRPr lang="en-US" sz="1650" i="1" dirty="0"/>
          </a:p>
          <a:p>
            <a:r>
              <a:rPr lang="en-US" dirty="0"/>
              <a:t>Part 2:  </a:t>
            </a:r>
            <a:r>
              <a:rPr lang="en-US" dirty="0">
                <a:hlinkClick r:id="rId4" action="ppaction://hlinksldjump"/>
              </a:rPr>
              <a:t>Introduction to GNU Parallel</a:t>
            </a:r>
            <a:r>
              <a:rPr lang="en-US" dirty="0"/>
              <a:t> </a:t>
            </a:r>
            <a:endParaRPr lang="en-US" sz="1650" i="1" dirty="0"/>
          </a:p>
          <a:p>
            <a:r>
              <a:rPr lang="en-US" dirty="0"/>
              <a:t>Part 3:  </a:t>
            </a:r>
            <a:r>
              <a:rPr lang="en-US" dirty="0">
                <a:hlinkClick r:id="rId5" action="ppaction://hlinksldjump"/>
              </a:rPr>
              <a:t>Features and Examples-I</a:t>
            </a:r>
            <a:endParaRPr lang="en-US" dirty="0"/>
          </a:p>
          <a:p>
            <a:r>
              <a:rPr lang="en-US" dirty="0"/>
              <a:t>Part 4:  </a:t>
            </a:r>
            <a:r>
              <a:rPr lang="en-US" dirty="0">
                <a:hlinkClick r:id="rId6" action="ppaction://hlinksldjump"/>
              </a:rPr>
              <a:t>Features and Examples-II</a:t>
            </a:r>
            <a:endParaRPr lang="en-US" dirty="0"/>
          </a:p>
          <a:p>
            <a:r>
              <a:rPr lang="en-US" dirty="0"/>
              <a:t>Part 5:  </a:t>
            </a:r>
            <a:r>
              <a:rPr lang="en-US" dirty="0">
                <a:hlinkClick r:id="rId7" action="ppaction://hlinksldjump"/>
              </a:rPr>
              <a:t>HPC and GNU Parallel</a:t>
            </a:r>
            <a:endParaRPr lang="en-US" dirty="0"/>
          </a:p>
          <a:p>
            <a:r>
              <a:rPr lang="en-US" dirty="0"/>
              <a:t>Part 6:  </a:t>
            </a:r>
            <a:r>
              <a:rPr lang="en-US" dirty="0">
                <a:hlinkClick r:id="rId8" action="ppaction://hlinksldjump"/>
              </a:rPr>
              <a:t>Asynchronous Workflow Execution</a:t>
            </a:r>
            <a:endParaRPr lang="en-US" dirty="0"/>
          </a:p>
          <a:p>
            <a:r>
              <a:rPr lang="en-US" dirty="0"/>
              <a:t>Part 7:  </a:t>
            </a:r>
            <a:r>
              <a:rPr lang="en-US" dirty="0">
                <a:hlinkClick r:id="rId9" action="ppaction://hlinksldjump"/>
              </a:rPr>
              <a:t>A Real Application </a:t>
            </a:r>
            <a:endParaRPr lang="en-US" dirty="0"/>
          </a:p>
          <a:p>
            <a:r>
              <a:rPr lang="en-US" dirty="0"/>
              <a:t>Part 8:  </a:t>
            </a:r>
            <a:r>
              <a:rPr lang="en-US" dirty="0">
                <a:hlinkClick r:id="rId10" action="ppaction://hlinksldjump"/>
              </a:rPr>
              <a:t>Putting it All Together</a:t>
            </a:r>
            <a:endParaRPr lang="en-US" dirty="0"/>
          </a:p>
          <a:p>
            <a:r>
              <a:rPr lang="en-US" dirty="0">
                <a:hlinkClick r:id="rId11" action="ppaction://hlinksldjump"/>
              </a:rPr>
              <a:t>Summary</a:t>
            </a:r>
            <a:endParaRPr lang="en-US" dirty="0"/>
          </a:p>
          <a:p>
            <a:r>
              <a:rPr lang="en-US" dirty="0"/>
              <a:t>Practice and Exercises (if time permits else offline)</a:t>
            </a:r>
          </a:p>
          <a:p>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3</a:t>
            </a:fld>
            <a:endParaRPr lang="en-US">
              <a:latin typeface="National Park " pitchFamily="2" charset="77"/>
            </a:endParaRPr>
          </a:p>
        </p:txBody>
      </p:sp>
    </p:spTree>
    <p:extLst>
      <p:ext uri="{BB962C8B-B14F-4D97-AF65-F5344CB8AC3E}">
        <p14:creationId xmlns:p14="http://schemas.microsoft.com/office/powerpoint/2010/main" val="1212400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2C2E-557A-61E2-B26D-7F18EEE0BA28}"/>
              </a:ext>
            </a:extLst>
          </p:cNvPr>
          <p:cNvSpPr>
            <a:spLocks noGrp="1"/>
          </p:cNvSpPr>
          <p:nvPr>
            <p:ph type="title"/>
          </p:nvPr>
        </p:nvSpPr>
        <p:spPr/>
        <p:txBody>
          <a:bodyPr/>
          <a:lstStyle/>
          <a:p>
            <a:pPr algn="ctr"/>
            <a:r>
              <a:rPr lang="en-US" dirty="0">
                <a:latin typeface="National Park " pitchFamily="2" charset="77"/>
              </a:rPr>
              <a:t>Resource Management </a:t>
            </a:r>
          </a:p>
        </p:txBody>
      </p:sp>
      <p:sp>
        <p:nvSpPr>
          <p:cNvPr id="3" name="Content Placeholder 2">
            <a:extLst>
              <a:ext uri="{FF2B5EF4-FFF2-40B4-BE49-F238E27FC236}">
                <a16:creationId xmlns:a16="http://schemas.microsoft.com/office/drawing/2014/main" id="{3A292091-C627-DD71-977C-4CE9A78477BC}"/>
              </a:ext>
            </a:extLst>
          </p:cNvPr>
          <p:cNvSpPr>
            <a:spLocks noGrp="1"/>
          </p:cNvSpPr>
          <p:nvPr>
            <p:ph idx="1"/>
          </p:nvPr>
        </p:nvSpPr>
        <p:spPr/>
        <p:txBody>
          <a:bodyPr>
            <a:normAutofit/>
          </a:bodyPr>
          <a:lstStyle/>
          <a:p>
            <a:r>
              <a:rPr lang="en-US" sz="1640" b="1" dirty="0">
                <a:latin typeface="Courier New" panose="02070309020205020404" pitchFamily="49" charset="0"/>
                <a:cs typeface="Courier New" panose="02070309020205020404" pitchFamily="49" charset="0"/>
              </a:rPr>
              <a:t>--load</a:t>
            </a:r>
            <a:r>
              <a:rPr lang="en-US" dirty="0"/>
              <a:t>: To avoid overloading systems, look at the load before starting another job.</a:t>
            </a:r>
            <a:br>
              <a:rPr lang="en-US" dirty="0"/>
            </a:br>
            <a:r>
              <a:rPr lang="en-US" sz="1640" b="1" dirty="0">
                <a:latin typeface="Courier New" panose="02070309020205020404" pitchFamily="49" charset="0"/>
                <a:cs typeface="Courier New" panose="02070309020205020404" pitchFamily="49" charset="0"/>
              </a:rPr>
              <a:t>parallel --load 100% echo ::: “Load less than 1 job per CPU”</a:t>
            </a:r>
            <a:r>
              <a:rPr lang="en-US" sz="1800" b="1" dirty="0">
                <a:latin typeface="Courier New" panose="02070309020205020404" pitchFamily="49" charset="0"/>
                <a:cs typeface="Courier New" panose="02070309020205020404" pitchFamily="49" charset="0"/>
              </a:rPr>
              <a:t> </a:t>
            </a:r>
          </a:p>
          <a:p>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noswap</a:t>
            </a:r>
            <a:r>
              <a:rPr lang="en-US" dirty="0"/>
              <a:t>: Check if the system is swapping and run only when not.</a:t>
            </a:r>
            <a:br>
              <a:rPr lang="en-US" dirty="0"/>
            </a:br>
            <a:r>
              <a:rPr lang="en-US" sz="1640" b="1" dirty="0">
                <a:latin typeface="Courier New" panose="02070309020205020404" pitchFamily="49" charset="0"/>
                <a:cs typeface="Courier New" panose="02070309020205020404" pitchFamily="49" charset="0"/>
              </a:rPr>
              <a:t>parallel --</a:t>
            </a:r>
            <a:r>
              <a:rPr lang="en-US" sz="1640" b="1" dirty="0" err="1">
                <a:latin typeface="Courier New" panose="02070309020205020404" pitchFamily="49" charset="0"/>
                <a:cs typeface="Courier New" panose="02070309020205020404" pitchFamily="49" charset="0"/>
              </a:rPr>
              <a:t>noswap</a:t>
            </a:r>
            <a:r>
              <a:rPr lang="en-US" sz="1640" b="1" dirty="0">
                <a:latin typeface="Courier New" panose="02070309020205020404" pitchFamily="49" charset="0"/>
                <a:cs typeface="Courier New" panose="02070309020205020404" pitchFamily="49" charset="0"/>
              </a:rPr>
              <a:t> echo ::: “System is not swapping now”</a:t>
            </a:r>
          </a:p>
          <a:p>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memfree</a:t>
            </a:r>
            <a:r>
              <a:rPr lang="en-US" dirty="0"/>
              <a:t>: Run only when enough memory is free.</a:t>
            </a:r>
            <a:br>
              <a:rPr lang="en-US" dirty="0"/>
            </a:br>
            <a:r>
              <a:rPr lang="en-US" sz="1640" b="1" dirty="0">
                <a:latin typeface="Courier New" panose="02070309020205020404" pitchFamily="49" charset="0"/>
                <a:cs typeface="Courier New" panose="02070309020205020404" pitchFamily="49" charset="0"/>
              </a:rPr>
              <a:t>parallel --</a:t>
            </a:r>
            <a:r>
              <a:rPr lang="en-US" sz="1640" b="1" dirty="0" err="1">
                <a:latin typeface="Courier New" panose="02070309020205020404" pitchFamily="49" charset="0"/>
                <a:cs typeface="Courier New" panose="02070309020205020404" pitchFamily="49" charset="0"/>
              </a:rPr>
              <a:t>memfree</a:t>
            </a:r>
            <a:r>
              <a:rPr lang="en-US" sz="1640" b="1" dirty="0">
                <a:latin typeface="Courier New" panose="02070309020205020404" pitchFamily="49" charset="0"/>
                <a:cs typeface="Courier New" panose="02070309020205020404" pitchFamily="49" charset="0"/>
              </a:rPr>
              <a:t> 1G --retries 5 echo ::: “1G is free now.”</a:t>
            </a:r>
            <a:br>
              <a:rPr lang="en-US" sz="1640" b="1" dirty="0">
                <a:latin typeface="Courier New" panose="02070309020205020404" pitchFamily="49" charset="0"/>
                <a:cs typeface="Courier New" panose="02070309020205020404" pitchFamily="49" charset="0"/>
              </a:rPr>
            </a:br>
            <a:r>
              <a:rPr lang="en-US" dirty="0"/>
              <a:t>note: max memory is the “available” on the </a:t>
            </a:r>
            <a:r>
              <a:rPr lang="en-US" b="1" dirty="0">
                <a:latin typeface="Courier New" panose="02070309020205020404" pitchFamily="49" charset="0"/>
                <a:cs typeface="Courier New" panose="02070309020205020404" pitchFamily="49" charset="0"/>
              </a:rPr>
              <a:t>free</a:t>
            </a:r>
            <a:r>
              <a:rPr lang="en-US" dirty="0"/>
              <a:t> command</a:t>
            </a:r>
          </a:p>
          <a:p>
            <a:r>
              <a:rPr lang="en-US" sz="1640" b="1" dirty="0">
                <a:latin typeface="Courier New"/>
                <a:ea typeface="Courier New"/>
                <a:cs typeface="Courier New"/>
                <a:sym typeface="Courier New"/>
              </a:rPr>
              <a:t>--delay &lt;</a:t>
            </a:r>
            <a:r>
              <a:rPr lang="en-US" sz="1640" b="1" dirty="0" err="1">
                <a:latin typeface="Courier New"/>
                <a:ea typeface="Courier New"/>
                <a:cs typeface="Courier New"/>
                <a:sym typeface="Courier New"/>
              </a:rPr>
              <a:t>x.y</a:t>
            </a:r>
            <a:r>
              <a:rPr lang="en-US" sz="1640" b="1" dirty="0">
                <a:latin typeface="Courier New"/>
                <a:ea typeface="Courier New"/>
                <a:cs typeface="Courier New"/>
                <a:sym typeface="Courier New"/>
              </a:rPr>
              <a:t>&gt;</a:t>
            </a:r>
            <a:r>
              <a:rPr lang="en-US" sz="2400" dirty="0"/>
              <a:t> adds </a:t>
            </a:r>
            <a:r>
              <a:rPr lang="en-US" sz="2400" dirty="0" err="1"/>
              <a:t>x.y</a:t>
            </a:r>
            <a:r>
              <a:rPr lang="en-US" sz="2400" dirty="0"/>
              <a:t> sec delay in dispatching tasks to prevent overwhelming the system</a:t>
            </a:r>
          </a:p>
        </p:txBody>
      </p:sp>
      <p:sp>
        <p:nvSpPr>
          <p:cNvPr id="4" name="Slide Number Placeholder 3">
            <a:extLst>
              <a:ext uri="{FF2B5EF4-FFF2-40B4-BE49-F238E27FC236}">
                <a16:creationId xmlns:a16="http://schemas.microsoft.com/office/drawing/2014/main" id="{3CEA9861-9B31-67F2-0672-DE00E7AAEAD9}"/>
              </a:ext>
            </a:extLst>
          </p:cNvPr>
          <p:cNvSpPr>
            <a:spLocks noGrp="1"/>
          </p:cNvSpPr>
          <p:nvPr>
            <p:ph type="sldNum" sz="quarter" idx="12"/>
          </p:nvPr>
        </p:nvSpPr>
        <p:spPr/>
        <p:txBody>
          <a:bodyPr/>
          <a:lstStyle/>
          <a:p>
            <a:fld id="{4E3AEE2C-3A74-8643-B4A2-442777B583A3}" type="slidenum">
              <a:rPr lang="en-US" smtClean="0"/>
              <a:t>30</a:t>
            </a:fld>
            <a:endParaRPr lang="en-US"/>
          </a:p>
        </p:txBody>
      </p:sp>
    </p:spTree>
    <p:extLst>
      <p:ext uri="{BB962C8B-B14F-4D97-AF65-F5344CB8AC3E}">
        <p14:creationId xmlns:p14="http://schemas.microsoft.com/office/powerpoint/2010/main" val="3234956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C2F29-84BE-A3A7-41E7-304ACC1C1DED}"/>
              </a:ext>
            </a:extLst>
          </p:cNvPr>
          <p:cNvSpPr>
            <a:spLocks noGrp="1"/>
          </p:cNvSpPr>
          <p:nvPr>
            <p:ph type="title"/>
          </p:nvPr>
        </p:nvSpPr>
        <p:spPr/>
        <p:txBody>
          <a:bodyPr>
            <a:normAutofit fontScale="90000"/>
          </a:bodyPr>
          <a:lstStyle/>
          <a:p>
            <a:pPr algn="ctr"/>
            <a:r>
              <a:rPr lang="en-US" dirty="0">
                <a:latin typeface="National Park " pitchFamily="2" charset="77"/>
              </a:rPr>
              <a:t>Combine Data and GNU Parallel in One Script</a:t>
            </a:r>
          </a:p>
        </p:txBody>
      </p:sp>
      <p:sp>
        <p:nvSpPr>
          <p:cNvPr id="3" name="Content Placeholder 2">
            <a:extLst>
              <a:ext uri="{FF2B5EF4-FFF2-40B4-BE49-F238E27FC236}">
                <a16:creationId xmlns:a16="http://schemas.microsoft.com/office/drawing/2014/main" id="{284BEDE6-540F-2F76-6819-08BDF5550BC0}"/>
              </a:ext>
            </a:extLst>
          </p:cNvPr>
          <p:cNvSpPr>
            <a:spLocks noGrp="1"/>
          </p:cNvSpPr>
          <p:nvPr>
            <p:ph idx="1"/>
          </p:nvPr>
        </p:nvSpPr>
        <p:spPr/>
        <p:txBody>
          <a:bodyPr/>
          <a:lstStyle/>
          <a:p>
            <a:r>
              <a:rPr lang="en-US" dirty="0"/>
              <a:t>With the </a:t>
            </a:r>
            <a:r>
              <a:rPr lang="en-US" sz="1640" b="1" dirty="0">
                <a:latin typeface="Courier New" panose="02070309020205020404" pitchFamily="49" charset="0"/>
                <a:cs typeface="Courier New" panose="02070309020205020404" pitchFamily="49" charset="0"/>
              </a:rPr>
              <a:t>--shebang </a:t>
            </a:r>
            <a:r>
              <a:rPr lang="en-US" dirty="0"/>
              <a:t>flag like so:</a:t>
            </a:r>
            <a:br>
              <a:rPr lang="en-US" dirty="0"/>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usr</a:t>
            </a:r>
            <a:r>
              <a:rPr lang="en-US" sz="1640" b="1" dirty="0">
                <a:latin typeface="Courier New" panose="02070309020205020404" pitchFamily="49" charset="0"/>
                <a:cs typeface="Courier New" panose="02070309020205020404" pitchFamily="49" charset="0"/>
              </a:rPr>
              <a:t>/bin/parallel --shebang -r echo</a:t>
            </a:r>
            <a:br>
              <a:rPr lang="en-US" sz="1640" b="1" dirty="0">
                <a:latin typeface="Courier New" panose="02070309020205020404" pitchFamily="49" charset="0"/>
                <a:cs typeface="Courier New" panose="02070309020205020404" pitchFamily="49" charset="0"/>
              </a:rPr>
            </a:b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data_item1</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data_item2</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data_item3</a:t>
            </a:r>
          </a:p>
          <a:p>
            <a:r>
              <a:rPr lang="en-US" dirty="0"/>
              <a:t>Parallelize existing scripts with </a:t>
            </a:r>
            <a:r>
              <a:rPr lang="en-US" sz="1640" b="1" dirty="0">
                <a:latin typeface="Courier New" panose="02070309020205020404" pitchFamily="49" charset="0"/>
                <a:cs typeface="Courier New" panose="02070309020205020404" pitchFamily="49" charset="0"/>
              </a:rPr>
              <a:t>--shebang-wrap</a:t>
            </a:r>
            <a:br>
              <a:rPr lang="en-US" dirty="0"/>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usr</a:t>
            </a:r>
            <a:r>
              <a:rPr lang="en-US" sz="1640" b="1" dirty="0">
                <a:latin typeface="Courier New" panose="02070309020205020404" pitchFamily="49" charset="0"/>
                <a:cs typeface="Courier New" panose="02070309020205020404" pitchFamily="49" charset="0"/>
              </a:rPr>
              <a:t>/bin/parallel --shebang-wrap /bin/bash</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echo “Arguments $@”</a:t>
            </a:r>
            <a:br>
              <a:rPr lang="en-US" sz="1640" b="1" dirty="0">
                <a:latin typeface="Courier New" panose="02070309020205020404" pitchFamily="49" charset="0"/>
                <a:cs typeface="Courier New" panose="02070309020205020404" pitchFamily="49" charset="0"/>
              </a:rPr>
            </a:br>
            <a:br>
              <a:rPr lang="en-US" sz="1640" b="1" dirty="0">
                <a:latin typeface="Courier New" panose="02070309020205020404" pitchFamily="49" charset="0"/>
                <a:cs typeface="Courier New" panose="02070309020205020404" pitchFamily="49" charset="0"/>
              </a:rPr>
            </a:br>
            <a:r>
              <a:rPr lang="en-US" sz="1640" b="1" dirty="0" err="1">
                <a:latin typeface="Courier New" panose="02070309020205020404" pitchFamily="49" charset="0"/>
                <a:cs typeface="Courier New" panose="02070309020205020404" pitchFamily="49" charset="0"/>
              </a:rPr>
              <a:t>chmod</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u+x</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parbash.sh</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parbash.sh</a:t>
            </a:r>
            <a:r>
              <a:rPr lang="en-US" sz="1640" b="1" dirty="0">
                <a:latin typeface="Courier New" panose="02070309020205020404" pitchFamily="49" charset="0"/>
                <a:cs typeface="Courier New" panose="02070309020205020404" pitchFamily="49" charset="0"/>
              </a:rPr>
              <a:t> 1 2 3</a:t>
            </a:r>
          </a:p>
        </p:txBody>
      </p:sp>
      <p:sp>
        <p:nvSpPr>
          <p:cNvPr id="4" name="Slide Number Placeholder 3">
            <a:extLst>
              <a:ext uri="{FF2B5EF4-FFF2-40B4-BE49-F238E27FC236}">
                <a16:creationId xmlns:a16="http://schemas.microsoft.com/office/drawing/2014/main" id="{E24B30B3-797B-66AB-F171-EF672A720B8D}"/>
              </a:ext>
            </a:extLst>
          </p:cNvPr>
          <p:cNvSpPr>
            <a:spLocks noGrp="1"/>
          </p:cNvSpPr>
          <p:nvPr>
            <p:ph type="sldNum" sz="quarter" idx="12"/>
          </p:nvPr>
        </p:nvSpPr>
        <p:spPr/>
        <p:txBody>
          <a:bodyPr/>
          <a:lstStyle/>
          <a:p>
            <a:fld id="{4E3AEE2C-3A74-8643-B4A2-442777B583A3}" type="slidenum">
              <a:rPr lang="en-US" smtClean="0"/>
              <a:t>31</a:t>
            </a:fld>
            <a:endParaRPr lang="en-US"/>
          </a:p>
        </p:txBody>
      </p:sp>
    </p:spTree>
    <p:extLst>
      <p:ext uri="{BB962C8B-B14F-4D97-AF65-F5344CB8AC3E}">
        <p14:creationId xmlns:p14="http://schemas.microsoft.com/office/powerpoint/2010/main" val="1968320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81B2E-7494-EA58-02BA-CBCAB40AE260}"/>
              </a:ext>
            </a:extLst>
          </p:cNvPr>
          <p:cNvSpPr>
            <a:spLocks noGrp="1"/>
          </p:cNvSpPr>
          <p:nvPr>
            <p:ph type="title"/>
          </p:nvPr>
        </p:nvSpPr>
        <p:spPr/>
        <p:txBody>
          <a:bodyPr/>
          <a:lstStyle/>
          <a:p>
            <a:pPr algn="ctr"/>
            <a:r>
              <a:rPr lang="en-US" dirty="0">
                <a:latin typeface="National Park " pitchFamily="2" charset="77"/>
              </a:rPr>
              <a:t>Working with Remote Systems over SSH</a:t>
            </a:r>
          </a:p>
        </p:txBody>
      </p:sp>
      <p:sp>
        <p:nvSpPr>
          <p:cNvPr id="4" name="Slide Number Placeholder 3">
            <a:extLst>
              <a:ext uri="{FF2B5EF4-FFF2-40B4-BE49-F238E27FC236}">
                <a16:creationId xmlns:a16="http://schemas.microsoft.com/office/drawing/2014/main" id="{0A36D4CC-F1BE-A5FB-C858-A5E8C46793C0}"/>
              </a:ext>
            </a:extLst>
          </p:cNvPr>
          <p:cNvSpPr>
            <a:spLocks noGrp="1"/>
          </p:cNvSpPr>
          <p:nvPr>
            <p:ph type="sldNum" sz="quarter" idx="12"/>
          </p:nvPr>
        </p:nvSpPr>
        <p:spPr/>
        <p:txBody>
          <a:bodyPr/>
          <a:lstStyle/>
          <a:p>
            <a:fld id="{4E3AEE2C-3A74-8643-B4A2-442777B583A3}" type="slidenum">
              <a:rPr lang="en-US" smtClean="0">
                <a:latin typeface="National Park " pitchFamily="2" charset="77"/>
              </a:rPr>
              <a:t>32</a:t>
            </a:fld>
            <a:endParaRPr lang="en-US">
              <a:latin typeface="National Park " pitchFamily="2" charset="77"/>
            </a:endParaRPr>
          </a:p>
        </p:txBody>
      </p:sp>
      <p:sp>
        <p:nvSpPr>
          <p:cNvPr id="7" name="Google Shape;141;p25">
            <a:extLst>
              <a:ext uri="{FF2B5EF4-FFF2-40B4-BE49-F238E27FC236}">
                <a16:creationId xmlns:a16="http://schemas.microsoft.com/office/drawing/2014/main" id="{2BC18FB1-762B-9D92-641E-C0444379B4B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pPr>
            <a:r>
              <a:rPr lang="en-US" dirty="0"/>
              <a:t>General Syntax:</a:t>
            </a:r>
            <a:br>
              <a:rPr lang="en-US" dirty="0"/>
            </a:br>
            <a:r>
              <a:rPr lang="en-US" sz="1640" b="1" dirty="0">
                <a:latin typeface="Courier New" panose="02070309020205020404" pitchFamily="49" charset="0"/>
                <a:cs typeface="Courier New" panose="02070309020205020404" pitchFamily="49" charset="0"/>
              </a:rPr>
              <a:t>parallel -S server1,server2 commands flags ::: </a:t>
            </a:r>
            <a:r>
              <a:rPr lang="en-US" sz="1640" b="1" dirty="0" err="1">
                <a:latin typeface="Courier New" panose="02070309020205020404" pitchFamily="49" charset="0"/>
                <a:cs typeface="Courier New" panose="02070309020205020404" pitchFamily="49" charset="0"/>
              </a:rPr>
              <a:t>args</a:t>
            </a:r>
            <a:endParaRPr lang="en-US" sz="1640" b="1" dirty="0">
              <a:latin typeface="Courier New" panose="02070309020205020404" pitchFamily="49" charset="0"/>
              <a:cs typeface="Courier New" panose="02070309020205020404" pitchFamily="49" charset="0"/>
            </a:endParaRPr>
          </a:p>
          <a:p>
            <a:pPr>
              <a:spcBef>
                <a:spcPts val="1200"/>
              </a:spcBef>
            </a:pPr>
            <a:r>
              <a:rPr lang="en-US" dirty="0"/>
              <a:t>Example:</a:t>
            </a:r>
            <a:br>
              <a:rPr lang="en-US" dirty="0"/>
            </a:br>
            <a:r>
              <a:rPr lang="en-US" sz="1640" b="1" dirty="0">
                <a:latin typeface="Courier New" panose="02070309020205020404" pitchFamily="49" charset="0"/>
                <a:cs typeface="Courier New" panose="02070309020205020404" pitchFamily="49" charset="0"/>
              </a:rPr>
              <a:t>parallel -S u@vm1.org,u@vm2.org "hostname; echo {}" ::: foo bar</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sshloginfile</a:t>
            </a:r>
            <a:r>
              <a:rPr lang="en-US" sz="1640" b="1" dirty="0">
                <a:latin typeface="Courier New" panose="02070309020205020404" pitchFamily="49" charset="0"/>
                <a:cs typeface="Courier New" panose="02070309020205020404" pitchFamily="49" charset="0"/>
              </a:rPr>
              <a:t> </a:t>
            </a:r>
            <a:r>
              <a:rPr lang="en-US" dirty="0"/>
              <a:t>flag allows to read the remote </a:t>
            </a:r>
            <a:r>
              <a:rPr lang="en-US" dirty="0" err="1"/>
              <a:t>ssh</a:t>
            </a:r>
            <a:r>
              <a:rPr lang="en-US" dirty="0"/>
              <a:t> config from a file, </a:t>
            </a:r>
            <a:r>
              <a:rPr lang="en-US" sz="1640" b="1" dirty="0" err="1">
                <a:latin typeface="Courier New" panose="02070309020205020404" pitchFamily="49" charset="0"/>
                <a:cs typeface="Courier New" panose="02070309020205020404" pitchFamily="49" charset="0"/>
              </a:rPr>
              <a:t>eg.</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ssh</a:t>
            </a:r>
            <a:r>
              <a:rPr lang="en-US" sz="1640" b="1" dirty="0">
                <a:latin typeface="Courier New" panose="02070309020205020404" pitchFamily="49" charset="0"/>
                <a:cs typeface="Courier New" panose="02070309020205020404" pitchFamily="49" charset="0"/>
              </a:rPr>
              <a:t>/config</a:t>
            </a:r>
          </a:p>
          <a:p>
            <a:pPr>
              <a:spcBef>
                <a:spcPts val="1200"/>
              </a:spcBef>
              <a:spcAft>
                <a:spcPts val="1200"/>
              </a:spcAft>
            </a:pPr>
            <a:r>
              <a:rPr lang="en-US" dirty="0"/>
              <a:t>Remote </a:t>
            </a:r>
            <a:r>
              <a:rPr lang="en-US" dirty="0" err="1"/>
              <a:t>ssh</a:t>
            </a:r>
            <a:r>
              <a:rPr lang="en-US" dirty="0"/>
              <a:t> hosts may be divided into groups and jobs may be selectively run on them:</a:t>
            </a:r>
            <a:br>
              <a:rPr lang="en-US" sz="1100" dirty="0">
                <a:solidFill>
                  <a:schemeClr val="dk1"/>
                </a:solidFill>
              </a:rPr>
            </a:br>
            <a:r>
              <a:rPr lang="en-US" sz="1640" b="1" dirty="0">
                <a:solidFill>
                  <a:schemeClr val="dk1"/>
                </a:solidFill>
                <a:latin typeface="Courier New" panose="02070309020205020404" pitchFamily="49" charset="0"/>
                <a:cs typeface="Courier New" panose="02070309020205020404" pitchFamily="49" charset="0"/>
              </a:rPr>
              <a:t>parallel --</a:t>
            </a:r>
            <a:r>
              <a:rPr lang="en-US" sz="1640" b="1" dirty="0" err="1">
                <a:solidFill>
                  <a:schemeClr val="dk1"/>
                </a:solidFill>
                <a:latin typeface="Courier New" panose="02070309020205020404" pitchFamily="49" charset="0"/>
                <a:cs typeface="Courier New" panose="02070309020205020404" pitchFamily="49" charset="0"/>
              </a:rPr>
              <a:t>hostgroup</a:t>
            </a:r>
            <a:r>
              <a:rPr lang="en-US" sz="1640" b="1" dirty="0">
                <a:solidFill>
                  <a:schemeClr val="dk1"/>
                </a:solidFill>
                <a:latin typeface="Courier New" panose="02070309020205020404" pitchFamily="49" charset="0"/>
                <a:cs typeface="Courier New" panose="02070309020205020404" pitchFamily="49" charset="0"/>
              </a:rPr>
              <a:t> -S @grp1/$server1 -S @grp2/$server2 \</a:t>
            </a:r>
            <a:br>
              <a:rPr lang="en-US" sz="1640" b="1" dirty="0">
                <a:solidFill>
                  <a:schemeClr val="dk1"/>
                </a:solidFill>
                <a:latin typeface="Courier New" panose="02070309020205020404" pitchFamily="49" charset="0"/>
                <a:cs typeface="Courier New" panose="02070309020205020404" pitchFamily="49" charset="0"/>
              </a:rPr>
            </a:br>
            <a:r>
              <a:rPr lang="en-US" sz="1640" b="1" dirty="0">
                <a:solidFill>
                  <a:schemeClr val="dk1"/>
                </a:solidFill>
                <a:latin typeface="Courier New" panose="02070309020205020404" pitchFamily="49" charset="0"/>
                <a:cs typeface="Courier New" panose="02070309020205020404" pitchFamily="49" charset="0"/>
              </a:rPr>
              <a:t> echo {} ::: run_on_grp1@grp1 run_on_grp2@grp2</a:t>
            </a:r>
          </a:p>
        </p:txBody>
      </p:sp>
    </p:spTree>
    <p:extLst>
      <p:ext uri="{BB962C8B-B14F-4D97-AF65-F5344CB8AC3E}">
        <p14:creationId xmlns:p14="http://schemas.microsoft.com/office/powerpoint/2010/main" val="1299157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59B6-5A85-76DE-57B8-CD6F706B5CAF}"/>
              </a:ext>
            </a:extLst>
          </p:cNvPr>
          <p:cNvSpPr>
            <a:spLocks noGrp="1"/>
          </p:cNvSpPr>
          <p:nvPr>
            <p:ph type="title"/>
          </p:nvPr>
        </p:nvSpPr>
        <p:spPr/>
        <p:txBody>
          <a:bodyPr>
            <a:noAutofit/>
          </a:bodyPr>
          <a:lstStyle/>
          <a:p>
            <a:pPr algn="ctr"/>
            <a:r>
              <a:rPr lang="en-US" dirty="0">
                <a:latin typeface="National Park " pitchFamily="2" charset="77"/>
              </a:rPr>
              <a:t>GNU parallel can transfer data to / from remote</a:t>
            </a:r>
          </a:p>
        </p:txBody>
      </p:sp>
      <p:sp>
        <p:nvSpPr>
          <p:cNvPr id="3" name="Content Placeholder 2">
            <a:extLst>
              <a:ext uri="{FF2B5EF4-FFF2-40B4-BE49-F238E27FC236}">
                <a16:creationId xmlns:a16="http://schemas.microsoft.com/office/drawing/2014/main" id="{F011ED04-841E-1886-2537-593AF6706273}"/>
              </a:ext>
            </a:extLst>
          </p:cNvPr>
          <p:cNvSpPr>
            <a:spLocks noGrp="1"/>
          </p:cNvSpPr>
          <p:nvPr>
            <p:ph idx="1"/>
          </p:nvPr>
        </p:nvSpPr>
        <p:spPr/>
        <p:txBody>
          <a:bodyPr>
            <a:normAutofit lnSpcReduction="10000"/>
          </a:bodyPr>
          <a:lstStyle/>
          <a:p>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transferfile</a:t>
            </a:r>
            <a:r>
              <a:rPr lang="en-US" sz="1800" b="1" dirty="0">
                <a:latin typeface="Courier New" panose="02070309020205020404" pitchFamily="49" charset="0"/>
                <a:cs typeface="Courier New" panose="02070309020205020404" pitchFamily="49" charset="0"/>
              </a:rPr>
              <a:t> </a:t>
            </a:r>
            <a:r>
              <a:rPr lang="en-US" dirty="0"/>
              <a:t>to transfer files. Uses </a:t>
            </a:r>
            <a:r>
              <a:rPr lang="en-US" sz="1800" b="1" dirty="0" err="1">
                <a:latin typeface="Courier New" panose="02070309020205020404" pitchFamily="49" charset="0"/>
                <a:cs typeface="Courier New" panose="02070309020205020404" pitchFamily="49" charset="0"/>
              </a:rPr>
              <a:t>rsync</a:t>
            </a:r>
            <a:r>
              <a:rPr lang="en-US" dirty="0"/>
              <a:t> to do transfer</a:t>
            </a:r>
          </a:p>
          <a:p>
            <a:r>
              <a:rPr lang="en-US" sz="1800" b="1" dirty="0">
                <a:latin typeface="Courier New" panose="02070309020205020404" pitchFamily="49" charset="0"/>
                <a:cs typeface="Courier New" panose="02070309020205020404" pitchFamily="49" charset="0"/>
              </a:rPr>
              <a:t>--return </a:t>
            </a:r>
            <a:r>
              <a:rPr lang="en-US" dirty="0"/>
              <a:t>to return files from remote via </a:t>
            </a:r>
            <a:r>
              <a:rPr lang="en-US" sz="1800" b="1" dirty="0" err="1">
                <a:latin typeface="Courier New" panose="02070309020205020404" pitchFamily="49" charset="0"/>
                <a:cs typeface="Courier New" panose="02070309020205020404" pitchFamily="49" charset="0"/>
              </a:rPr>
              <a:t>rsync</a:t>
            </a:r>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--cleanup </a:t>
            </a:r>
            <a:r>
              <a:rPr lang="en-US" dirty="0"/>
              <a:t>to remove files from remote once job is done</a:t>
            </a:r>
          </a:p>
          <a:p>
            <a:pPr marL="0" indent="0">
              <a:buNone/>
            </a:pPr>
            <a:r>
              <a:rPr lang="en-US" sz="1800" b="1" dirty="0">
                <a:latin typeface="Courier New" panose="02070309020205020404" pitchFamily="49" charset="0"/>
                <a:cs typeface="Courier New" panose="02070309020205020404" pitchFamily="49" charset="0"/>
              </a:rPr>
              <a:t>echo “This is input file” &gt; </a:t>
            </a:r>
            <a:r>
              <a:rPr lang="en-US" sz="1800" b="1" dirty="0" err="1">
                <a:latin typeface="Courier New" panose="02070309020205020404" pitchFamily="49" charset="0"/>
                <a:cs typeface="Courier New" panose="02070309020205020404" pitchFamily="49" charset="0"/>
              </a:rPr>
              <a:t>input_file</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parallel -S </a:t>
            </a:r>
            <a:r>
              <a:rPr lang="en-US" sz="1800" b="1" dirty="0" err="1">
                <a:latin typeface="Courier New" panose="02070309020205020404" pitchFamily="49" charset="0"/>
                <a:cs typeface="Courier New" panose="02070309020205020404" pitchFamily="49" charset="0"/>
              </a:rPr>
              <a:t>remote_server</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transferfile</a:t>
            </a:r>
            <a:r>
              <a:rPr lang="en-US" sz="1800" b="1" dirty="0">
                <a:latin typeface="Courier New" panose="02070309020205020404" pitchFamily="49" charset="0"/>
                <a:cs typeface="Courier New" panose="02070309020205020404" pitchFamily="49" charset="0"/>
              </a:rPr>
              <a:t> {} cat ::: </a:t>
            </a:r>
            <a:r>
              <a:rPr lang="en-US" sz="1800" b="1" dirty="0" err="1">
                <a:latin typeface="Courier New" panose="02070309020205020404" pitchFamily="49" charset="0"/>
                <a:cs typeface="Courier New" panose="02070309020205020404" pitchFamily="49" charset="0"/>
              </a:rPr>
              <a:t>input_file</a:t>
            </a:r>
            <a:endParaRPr lang="en-US" sz="1800" b="1"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echo “This is input file” &gt; </a:t>
            </a:r>
            <a:r>
              <a:rPr lang="en-US" sz="1800" b="1" dirty="0" err="1">
                <a:latin typeface="Courier New" panose="02070309020205020404" pitchFamily="49" charset="0"/>
                <a:cs typeface="Courier New" panose="02070309020205020404" pitchFamily="49" charset="0"/>
              </a:rPr>
              <a:t>input_file</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parallel -S $remote_server1 --</a:t>
            </a:r>
            <a:r>
              <a:rPr lang="en-US" sz="1800" b="1" dirty="0" err="1">
                <a:latin typeface="Courier New" panose="02070309020205020404" pitchFamily="49" charset="0"/>
                <a:cs typeface="Courier New" panose="02070309020205020404" pitchFamily="49" charset="0"/>
              </a:rPr>
              <a:t>transferfile</a:t>
            </a:r>
            <a:r>
              <a:rPr lang="en-US" sz="1800" b="1" dirty="0">
                <a:latin typeface="Courier New" panose="02070309020205020404" pitchFamily="49" charset="0"/>
                <a:cs typeface="Courier New" panose="02070309020205020404" pitchFamily="49" charset="0"/>
              </a:rPr>
              <a:t> {} --return {}.out cat {} “&gt;” {}.out ::: </a:t>
            </a:r>
            <a:r>
              <a:rPr lang="en-US" sz="1800" b="1" dirty="0" err="1">
                <a:latin typeface="Courier New" panose="02070309020205020404" pitchFamily="49" charset="0"/>
                <a:cs typeface="Courier New" panose="02070309020205020404" pitchFamily="49" charset="0"/>
              </a:rPr>
              <a:t>input_file</a:t>
            </a:r>
            <a:endParaRPr lang="en-US" sz="1800" b="1" dirty="0">
              <a:latin typeface="Courier New" panose="02070309020205020404" pitchFamily="49" charset="0"/>
              <a:cs typeface="Courier New" panose="02070309020205020404" pitchFamily="49" charset="0"/>
            </a:endParaRPr>
          </a:p>
          <a:p>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trc</a:t>
            </a:r>
            <a:r>
              <a:rPr lang="en-US" sz="1640" b="1" dirty="0">
                <a:latin typeface="Courier New" panose="02070309020205020404" pitchFamily="49" charset="0"/>
                <a:cs typeface="Courier New" panose="02070309020205020404" pitchFamily="49" charset="0"/>
              </a:rPr>
              <a:t> </a:t>
            </a:r>
            <a:r>
              <a:rPr lang="en-US" dirty="0"/>
              <a:t>to combine the three options (</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transferfile</a:t>
            </a:r>
            <a:r>
              <a:rPr lang="en-US" sz="1640" b="1" dirty="0">
                <a:latin typeface="Courier New" panose="02070309020205020404" pitchFamily="49" charset="0"/>
                <a:cs typeface="Courier New" panose="02070309020205020404" pitchFamily="49" charset="0"/>
              </a:rPr>
              <a:t>, --return, and --cleanup</a:t>
            </a:r>
            <a:r>
              <a:rPr lang="en-US" dirty="0"/>
              <a:t>)</a:t>
            </a:r>
          </a:p>
        </p:txBody>
      </p:sp>
      <p:sp>
        <p:nvSpPr>
          <p:cNvPr id="4" name="Slide Number Placeholder 3">
            <a:extLst>
              <a:ext uri="{FF2B5EF4-FFF2-40B4-BE49-F238E27FC236}">
                <a16:creationId xmlns:a16="http://schemas.microsoft.com/office/drawing/2014/main" id="{6AB46F5B-41A1-7080-630C-1207830080E5}"/>
              </a:ext>
            </a:extLst>
          </p:cNvPr>
          <p:cNvSpPr>
            <a:spLocks noGrp="1"/>
          </p:cNvSpPr>
          <p:nvPr>
            <p:ph type="sldNum" sz="quarter" idx="12"/>
          </p:nvPr>
        </p:nvSpPr>
        <p:spPr/>
        <p:txBody>
          <a:bodyPr/>
          <a:lstStyle/>
          <a:p>
            <a:fld id="{4E3AEE2C-3A74-8643-B4A2-442777B583A3}" type="slidenum">
              <a:rPr lang="en-US" smtClean="0"/>
              <a:t>33</a:t>
            </a:fld>
            <a:endParaRPr lang="en-US"/>
          </a:p>
        </p:txBody>
      </p:sp>
    </p:spTree>
    <p:extLst>
      <p:ext uri="{BB962C8B-B14F-4D97-AF65-F5344CB8AC3E}">
        <p14:creationId xmlns:p14="http://schemas.microsoft.com/office/powerpoint/2010/main" val="1274291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8716-0FDC-9715-EB6E-5B1EF149FADB}"/>
              </a:ext>
            </a:extLst>
          </p:cNvPr>
          <p:cNvSpPr>
            <a:spLocks noGrp="1"/>
          </p:cNvSpPr>
          <p:nvPr>
            <p:ph type="title"/>
          </p:nvPr>
        </p:nvSpPr>
        <p:spPr/>
        <p:txBody>
          <a:bodyPr/>
          <a:lstStyle/>
          <a:p>
            <a:r>
              <a:rPr lang="en-US" dirty="0">
                <a:latin typeface="National Park " pitchFamily="2" charset="77"/>
              </a:rPr>
              <a:t>Real-World Examples working with </a:t>
            </a:r>
            <a:r>
              <a:rPr lang="en-US" dirty="0" err="1">
                <a:latin typeface="National Park " pitchFamily="2" charset="77"/>
              </a:rPr>
              <a:t>ssh</a:t>
            </a:r>
            <a:r>
              <a:rPr lang="en-US" dirty="0">
                <a:latin typeface="National Park " pitchFamily="2" charset="77"/>
              </a:rPr>
              <a:t> I</a:t>
            </a:r>
          </a:p>
        </p:txBody>
      </p:sp>
      <p:sp>
        <p:nvSpPr>
          <p:cNvPr id="3" name="Content Placeholder 2">
            <a:extLst>
              <a:ext uri="{FF2B5EF4-FFF2-40B4-BE49-F238E27FC236}">
                <a16:creationId xmlns:a16="http://schemas.microsoft.com/office/drawing/2014/main" id="{5A72A184-1C8F-7CD9-3E42-185519538A26}"/>
              </a:ext>
            </a:extLst>
          </p:cNvPr>
          <p:cNvSpPr>
            <a:spLocks noGrp="1"/>
          </p:cNvSpPr>
          <p:nvPr>
            <p:ph idx="1"/>
          </p:nvPr>
        </p:nvSpPr>
        <p:spPr/>
        <p:txBody>
          <a:bodyPr>
            <a:normAutofit/>
          </a:bodyPr>
          <a:lstStyle/>
          <a:p>
            <a:r>
              <a:rPr lang="en-US" sz="1640" b="1" dirty="0">
                <a:latin typeface="Courier New" panose="02070309020205020404" pitchFamily="49" charset="0"/>
                <a:cs typeface="Courier New" panose="02070309020205020404" pitchFamily="49" charset="0"/>
              </a:rPr>
              <a:t>parallel -k -S rage1,rage4,rage7,rage8,rage9,rage10,rage11,rage12 ${</a:t>
            </a:r>
            <a:r>
              <a:rPr lang="en-US" sz="1640" b="1" dirty="0" err="1">
                <a:latin typeface="Courier New" panose="02070309020205020404" pitchFamily="49" charset="0"/>
                <a:cs typeface="Courier New" panose="02070309020205020404" pitchFamily="49" charset="0"/>
              </a:rPr>
              <a:t>scan_cmd</a:t>
            </a:r>
            <a:r>
              <a:rPr lang="en-US" sz="1640" b="1" dirty="0">
                <a:latin typeface="Courier New" panose="02070309020205020404" pitchFamily="49" charset="0"/>
                <a:cs typeface="Courier New" panose="02070309020205020404" pitchFamily="49" charset="0"/>
              </a:rPr>
              <a:t>} :::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scan_path</a:t>
            </a:r>
            <a:r>
              <a:rPr lang="en-US" sz="1640" b="1" dirty="0">
                <a:latin typeface="Courier New" panose="02070309020205020404" pitchFamily="49" charset="0"/>
                <a:cs typeface="Courier New" panose="02070309020205020404" pitchFamily="49" charset="0"/>
              </a:rPr>
              <a:t>}/{44..51}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&gt;&gt; scanperf.8proc.8node.out</a:t>
            </a:r>
          </a:p>
          <a:p>
            <a:pPr marL="0" indent="0">
              <a:buNone/>
            </a:pPr>
            <a:endParaRPr lang="en-US" sz="1640" b="1" dirty="0">
              <a:latin typeface="Courier New" panose="02070309020205020404" pitchFamily="49" charset="0"/>
              <a:cs typeface="Courier New" panose="02070309020205020404" pitchFamily="49" charset="0"/>
            </a:endParaRPr>
          </a:p>
          <a:p>
            <a:r>
              <a:rPr lang="en-US" sz="1640" b="1" dirty="0">
                <a:latin typeface="Courier New" panose="02070309020205020404" pitchFamily="49" charset="0"/>
                <a:cs typeface="Courier New" panose="02070309020205020404" pitchFamily="49" charset="0"/>
              </a:rPr>
              <a:t>parallel -S rage4 --jobs 30 '</a:t>
            </a:r>
            <a:r>
              <a:rPr lang="en-US" sz="1640" b="1" dirty="0" err="1">
                <a:latin typeface="Courier New" panose="02070309020205020404" pitchFamily="49" charset="0"/>
                <a:cs typeface="Courier New" panose="02070309020205020404" pitchFamily="49" charset="0"/>
              </a:rPr>
              <a:t>nats</a:t>
            </a:r>
            <a:r>
              <a:rPr lang="en-US" sz="1640" b="1" dirty="0">
                <a:latin typeface="Courier New" panose="02070309020205020404" pitchFamily="49" charset="0"/>
                <a:cs typeface="Courier New" panose="02070309020205020404" pitchFamily="49" charset="0"/>
              </a:rPr>
              <a:t> -s rage2:4222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pub </a:t>
            </a:r>
            <a:r>
              <a:rPr lang="en-US" sz="1640" b="1" dirty="0" err="1">
                <a:latin typeface="Courier New" panose="02070309020205020404" pitchFamily="49" charset="0"/>
                <a:cs typeface="Courier New" panose="02070309020205020404" pitchFamily="49" charset="0"/>
              </a:rPr>
              <a:t>migration.files.request</a:t>
            </a:r>
            <a:r>
              <a:rPr lang="en-US" sz="1640" b="1" dirty="0">
                <a:latin typeface="Courier New" panose="02070309020205020404" pitchFamily="49" charset="0"/>
                <a:cs typeface="Courier New" panose="02070309020205020404" pitchFamily="49" charset="0"/>
              </a:rPr>
              <a:t> --count 1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"{\"path\": \"/</a:t>
            </a:r>
            <a:r>
              <a:rPr lang="en-US" sz="1640" b="1" dirty="0" err="1">
                <a:latin typeface="Courier New" panose="02070309020205020404" pitchFamily="49" charset="0"/>
                <a:cs typeface="Courier New" panose="02070309020205020404" pitchFamily="49" charset="0"/>
              </a:rPr>
              <a:t>lustre</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crius</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migagenttests</a:t>
            </a:r>
            <a:r>
              <a:rPr lang="en-US" sz="1640" b="1" dirty="0">
                <a:latin typeface="Courier New" panose="02070309020205020404" pitchFamily="49" charset="0"/>
                <a:cs typeface="Courier New" panose="02070309020205020404" pitchFamily="49" charset="0"/>
              </a:rPr>
              <a:t>/{1}/file.{2}\"}”’\ ::: {0..63} ::: {1..3000}</a:t>
            </a:r>
          </a:p>
        </p:txBody>
      </p:sp>
      <p:sp>
        <p:nvSpPr>
          <p:cNvPr id="4" name="Slide Number Placeholder 3">
            <a:extLst>
              <a:ext uri="{FF2B5EF4-FFF2-40B4-BE49-F238E27FC236}">
                <a16:creationId xmlns:a16="http://schemas.microsoft.com/office/drawing/2014/main" id="{0F00F54D-FC59-F887-0E05-1D67D987888B}"/>
              </a:ext>
            </a:extLst>
          </p:cNvPr>
          <p:cNvSpPr>
            <a:spLocks noGrp="1"/>
          </p:cNvSpPr>
          <p:nvPr>
            <p:ph type="sldNum" sz="quarter" idx="12"/>
          </p:nvPr>
        </p:nvSpPr>
        <p:spPr/>
        <p:txBody>
          <a:bodyPr/>
          <a:lstStyle/>
          <a:p>
            <a:fld id="{4E3AEE2C-3A74-8643-B4A2-442777B583A3}" type="slidenum">
              <a:rPr lang="en-US" smtClean="0"/>
              <a:t>34</a:t>
            </a:fld>
            <a:endParaRPr lang="en-US"/>
          </a:p>
        </p:txBody>
      </p:sp>
    </p:spTree>
    <p:extLst>
      <p:ext uri="{BB962C8B-B14F-4D97-AF65-F5344CB8AC3E}">
        <p14:creationId xmlns:p14="http://schemas.microsoft.com/office/powerpoint/2010/main" val="2706402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AF89-A71A-46FA-3B4F-3BE41863A711}"/>
              </a:ext>
            </a:extLst>
          </p:cNvPr>
          <p:cNvSpPr>
            <a:spLocks noGrp="1"/>
          </p:cNvSpPr>
          <p:nvPr>
            <p:ph type="title"/>
          </p:nvPr>
        </p:nvSpPr>
        <p:spPr/>
        <p:txBody>
          <a:bodyPr/>
          <a:lstStyle/>
          <a:p>
            <a:r>
              <a:rPr lang="en-US" dirty="0">
                <a:latin typeface="National Park " pitchFamily="2" charset="77"/>
              </a:rPr>
              <a:t>Real-world examples working with </a:t>
            </a:r>
            <a:r>
              <a:rPr lang="en-US" dirty="0" err="1">
                <a:latin typeface="National Park " pitchFamily="2" charset="77"/>
              </a:rPr>
              <a:t>ssh</a:t>
            </a:r>
            <a:r>
              <a:rPr lang="en-US" dirty="0">
                <a:latin typeface="National Park " pitchFamily="2" charset="77"/>
              </a:rPr>
              <a:t> II</a:t>
            </a:r>
          </a:p>
        </p:txBody>
      </p:sp>
      <p:sp>
        <p:nvSpPr>
          <p:cNvPr id="3" name="Content Placeholder 2">
            <a:extLst>
              <a:ext uri="{FF2B5EF4-FFF2-40B4-BE49-F238E27FC236}">
                <a16:creationId xmlns:a16="http://schemas.microsoft.com/office/drawing/2014/main" id="{4ECC73DE-3191-309E-9695-7E38C9C1619E}"/>
              </a:ext>
            </a:extLst>
          </p:cNvPr>
          <p:cNvSpPr>
            <a:spLocks noGrp="1"/>
          </p:cNvSpPr>
          <p:nvPr>
            <p:ph idx="1"/>
          </p:nvPr>
        </p:nvSpPr>
        <p:spPr/>
        <p:txBody>
          <a:bodyPr/>
          <a:lstStyle/>
          <a:p>
            <a:r>
              <a:rPr lang="en-US" sz="1640" b="1" dirty="0">
                <a:latin typeface="Courier New" panose="02070309020205020404" pitchFamily="49" charset="0"/>
                <a:cs typeface="Courier New" panose="02070309020205020404" pitchFamily="49" charset="0"/>
              </a:rPr>
              <a:t>parallel -S rage4 --jobs 30 "touch -d '-1 week’\ /</a:t>
            </a:r>
            <a:r>
              <a:rPr lang="en-US" sz="1640" b="1" dirty="0" err="1">
                <a:latin typeface="Courier New" panose="02070309020205020404" pitchFamily="49" charset="0"/>
                <a:cs typeface="Courier New" panose="02070309020205020404" pitchFamily="49" charset="0"/>
              </a:rPr>
              <a:t>lustre</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crius</a:t>
            </a:r>
            <a:r>
              <a:rPr lang="en-US" sz="1640" b="1" dirty="0">
                <a:latin typeface="Courier New" panose="02070309020205020404" pitchFamily="49" charset="0"/>
                <a:cs typeface="Courier New" panose="02070309020205020404" pitchFamily="49" charset="0"/>
              </a:rPr>
              <a:t>/{1}/file.{2}" ::: {0..63} ::: {1..3000}</a:t>
            </a:r>
          </a:p>
          <a:p>
            <a:pPr marL="0" indent="0">
              <a:buNone/>
            </a:pPr>
            <a:endParaRPr lang="en-US" dirty="0"/>
          </a:p>
          <a:p>
            <a:r>
              <a:rPr lang="en-US" sz="1640" b="1" dirty="0">
                <a:latin typeface="Courier New" panose="02070309020205020404" pitchFamily="49" charset="0"/>
                <a:cs typeface="Courier New" panose="02070309020205020404" pitchFamily="49" charset="0"/>
              </a:rPr>
              <a:t>parallel -k -S \ rage1,rage2,rage4,rage5,rage6,rage7,rage8,rage9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lustre</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crius</a:t>
            </a:r>
            <a:r>
              <a:rPr lang="en-US" sz="1640" b="1" dirty="0">
                <a:latin typeface="Courier New" panose="02070309020205020404" pitchFamily="49" charset="0"/>
                <a:cs typeface="Courier New" panose="02070309020205020404" pitchFamily="49" charset="0"/>
              </a:rPr>
              <a:t>/scripts/</a:t>
            </a:r>
            <a:r>
              <a:rPr lang="en-US" sz="1640" b="1" dirty="0" err="1">
                <a:latin typeface="Courier New" panose="02070309020205020404" pitchFamily="49" charset="0"/>
                <a:cs typeface="Courier New" panose="02070309020205020404" pitchFamily="49" charset="0"/>
              </a:rPr>
              <a:t>measure_lfsfind.sh</a:t>
            </a:r>
            <a:r>
              <a:rPr lang="en-US" sz="1640" b="1" dirty="0">
                <a:latin typeface="Courier New" panose="02070309020205020404" pitchFamily="49" charset="0"/>
                <a:cs typeface="Courier New" panose="02070309020205020404" pitchFamily="49" charset="0"/>
              </a:rPr>
              <a:t> :::\ {28..35}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&gt;&gt; lfsfindperf.8proc.8node.out</a:t>
            </a:r>
          </a:p>
          <a:p>
            <a:pPr marL="0" indent="0">
              <a:buNone/>
            </a:pPr>
            <a:endParaRPr lang="en-US" dirty="0"/>
          </a:p>
        </p:txBody>
      </p:sp>
      <p:sp>
        <p:nvSpPr>
          <p:cNvPr id="4" name="Slide Number Placeholder 3">
            <a:extLst>
              <a:ext uri="{FF2B5EF4-FFF2-40B4-BE49-F238E27FC236}">
                <a16:creationId xmlns:a16="http://schemas.microsoft.com/office/drawing/2014/main" id="{BBC4C996-7C7C-31EC-B8E4-67FE1B945C17}"/>
              </a:ext>
            </a:extLst>
          </p:cNvPr>
          <p:cNvSpPr>
            <a:spLocks noGrp="1"/>
          </p:cNvSpPr>
          <p:nvPr>
            <p:ph type="sldNum" sz="quarter" idx="12"/>
          </p:nvPr>
        </p:nvSpPr>
        <p:spPr/>
        <p:txBody>
          <a:bodyPr/>
          <a:lstStyle/>
          <a:p>
            <a:fld id="{4E3AEE2C-3A74-8643-B4A2-442777B583A3}" type="slidenum">
              <a:rPr lang="en-US" smtClean="0"/>
              <a:t>35</a:t>
            </a:fld>
            <a:endParaRPr lang="en-US"/>
          </a:p>
        </p:txBody>
      </p:sp>
    </p:spTree>
    <p:extLst>
      <p:ext uri="{BB962C8B-B14F-4D97-AF65-F5344CB8AC3E}">
        <p14:creationId xmlns:p14="http://schemas.microsoft.com/office/powerpoint/2010/main" val="3721040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76030C-8C09-78B5-A4A1-A927DE33DB91}"/>
              </a:ext>
            </a:extLst>
          </p:cNvPr>
          <p:cNvSpPr>
            <a:spLocks noGrp="1"/>
          </p:cNvSpPr>
          <p:nvPr>
            <p:ph type="sldNum" sz="quarter" idx="12"/>
          </p:nvPr>
        </p:nvSpPr>
        <p:spPr/>
        <p:txBody>
          <a:bodyPr/>
          <a:lstStyle/>
          <a:p>
            <a:fld id="{4E3AEE2C-3A74-8643-B4A2-442777B583A3}" type="slidenum">
              <a:rPr lang="en-US" smtClean="0"/>
              <a:t>36</a:t>
            </a:fld>
            <a:endParaRPr lang="en-US"/>
          </a:p>
        </p:txBody>
      </p:sp>
      <p:pic>
        <p:nvPicPr>
          <p:cNvPr id="5" name="Picture 4">
            <a:extLst>
              <a:ext uri="{FF2B5EF4-FFF2-40B4-BE49-F238E27FC236}">
                <a16:creationId xmlns:a16="http://schemas.microsoft.com/office/drawing/2014/main" id="{853B73C5-E45D-78AF-6768-8E5FBC43EC40}"/>
              </a:ext>
            </a:extLst>
          </p:cNvPr>
          <p:cNvPicPr>
            <a:picLocks noChangeAspect="1"/>
          </p:cNvPicPr>
          <p:nvPr/>
        </p:nvPicPr>
        <p:blipFill>
          <a:blip r:embed="rId3"/>
          <a:stretch>
            <a:fillRect/>
          </a:stretch>
        </p:blipFill>
        <p:spPr>
          <a:xfrm>
            <a:off x="685800" y="1100720"/>
            <a:ext cx="7772400" cy="2942060"/>
          </a:xfrm>
          <a:prstGeom prst="rect">
            <a:avLst/>
          </a:prstGeom>
        </p:spPr>
      </p:pic>
      <p:sp>
        <p:nvSpPr>
          <p:cNvPr id="2" name="TextBox 1">
            <a:extLst>
              <a:ext uri="{FF2B5EF4-FFF2-40B4-BE49-F238E27FC236}">
                <a16:creationId xmlns:a16="http://schemas.microsoft.com/office/drawing/2014/main" id="{07CA7964-E028-E856-22D8-7D138A85CF2C}"/>
              </a:ext>
            </a:extLst>
          </p:cNvPr>
          <p:cNvSpPr txBox="1"/>
          <p:nvPr/>
        </p:nvSpPr>
        <p:spPr>
          <a:xfrm>
            <a:off x="2617839" y="3473245"/>
            <a:ext cx="3669594" cy="369332"/>
          </a:xfrm>
          <a:prstGeom prst="rect">
            <a:avLst/>
          </a:prstGeom>
          <a:noFill/>
        </p:spPr>
        <p:txBody>
          <a:bodyPr wrap="none" rtlCol="0">
            <a:spAutoFit/>
          </a:bodyPr>
          <a:lstStyle/>
          <a:p>
            <a:r>
              <a:rPr lang="en-US" dirty="0"/>
              <a:t>To be presented at PDSW’23 at SC’23</a:t>
            </a:r>
          </a:p>
        </p:txBody>
      </p:sp>
    </p:spTree>
    <p:extLst>
      <p:ext uri="{BB962C8B-B14F-4D97-AF65-F5344CB8AC3E}">
        <p14:creationId xmlns:p14="http://schemas.microsoft.com/office/powerpoint/2010/main" val="38300721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C7D0-E526-3A4D-7C4F-5AD50D96E808}"/>
              </a:ext>
            </a:extLst>
          </p:cNvPr>
          <p:cNvSpPr>
            <a:spLocks noGrp="1"/>
          </p:cNvSpPr>
          <p:nvPr>
            <p:ph type="title"/>
          </p:nvPr>
        </p:nvSpPr>
        <p:spPr/>
        <p:txBody>
          <a:bodyPr/>
          <a:lstStyle/>
          <a:p>
            <a:pPr algn="ctr"/>
            <a:r>
              <a:rPr lang="en-US" dirty="0">
                <a:latin typeface="National Park " pitchFamily="2" charset="77"/>
              </a:rPr>
              <a:t>The Pipe Mode to Process Large Data I</a:t>
            </a:r>
          </a:p>
        </p:txBody>
      </p:sp>
      <p:sp>
        <p:nvSpPr>
          <p:cNvPr id="3" name="Content Placeholder 2">
            <a:extLst>
              <a:ext uri="{FF2B5EF4-FFF2-40B4-BE49-F238E27FC236}">
                <a16:creationId xmlns:a16="http://schemas.microsoft.com/office/drawing/2014/main" id="{74A59ADE-B4E6-3622-5560-5D362D7EB47F}"/>
              </a:ext>
            </a:extLst>
          </p:cNvPr>
          <p:cNvSpPr>
            <a:spLocks noGrp="1"/>
          </p:cNvSpPr>
          <p:nvPr>
            <p:ph idx="1"/>
          </p:nvPr>
        </p:nvSpPr>
        <p:spPr/>
        <p:txBody>
          <a:bodyPr>
            <a:normAutofit/>
          </a:bodyPr>
          <a:lstStyle/>
          <a:p>
            <a:r>
              <a:rPr lang="en-US" dirty="0"/>
              <a:t>When data is send over a Linux pipe to parallel command, it is treated as </a:t>
            </a:r>
            <a:r>
              <a:rPr lang="en-US" b="1" dirty="0"/>
              <a:t>arguments</a:t>
            </a:r>
            <a:r>
              <a:rPr lang="en-US" dirty="0"/>
              <a:t> for command to run:</a:t>
            </a:r>
            <a:br>
              <a:rPr lang="en-US" dirty="0"/>
            </a:br>
            <a:r>
              <a:rPr lang="en-US" sz="1640" b="1" dirty="0">
                <a:latin typeface="Courier New" panose="02070309020205020404" pitchFamily="49" charset="0"/>
                <a:cs typeface="Courier New" panose="02070309020205020404" pitchFamily="49" charset="0"/>
              </a:rPr>
              <a:t>cat </a:t>
            </a:r>
            <a:r>
              <a:rPr lang="en-US" sz="1640" b="1" dirty="0" err="1">
                <a:latin typeface="Courier New" panose="02070309020205020404" pitchFamily="49" charset="0"/>
                <a:cs typeface="Courier New" panose="02070309020205020404" pitchFamily="49" charset="0"/>
              </a:rPr>
              <a:t>data.txt</a:t>
            </a:r>
            <a:r>
              <a:rPr lang="en-US" sz="1640" b="1" dirty="0">
                <a:latin typeface="Courier New" panose="02070309020205020404" pitchFamily="49" charset="0"/>
                <a:cs typeface="Courier New" panose="02070309020205020404" pitchFamily="49" charset="0"/>
              </a:rPr>
              <a:t> | parallel echo</a:t>
            </a:r>
          </a:p>
          <a:p>
            <a:r>
              <a:rPr lang="en-US" dirty="0"/>
              <a:t>In the pipe mode, the data is delivered to the parallel command as </a:t>
            </a:r>
            <a:r>
              <a:rPr lang="en-US" b="1" dirty="0"/>
              <a:t>stdin:</a:t>
            </a:r>
            <a:br>
              <a:rPr lang="en-US" b="1" dirty="0"/>
            </a:br>
            <a:r>
              <a:rPr lang="en-US" sz="1640" b="1" dirty="0">
                <a:latin typeface="Courier New" panose="02070309020205020404" pitchFamily="49" charset="0"/>
                <a:cs typeface="Courier New" panose="02070309020205020404" pitchFamily="49" charset="0"/>
              </a:rPr>
              <a:t>cat </a:t>
            </a:r>
            <a:r>
              <a:rPr lang="en-US" sz="1640" b="1" dirty="0" err="1">
                <a:latin typeface="Courier New" panose="02070309020205020404" pitchFamily="49" charset="0"/>
                <a:cs typeface="Courier New" panose="02070309020205020404" pitchFamily="49" charset="0"/>
              </a:rPr>
              <a:t>data.txt</a:t>
            </a:r>
            <a:r>
              <a:rPr lang="en-US" sz="1640" b="1" dirty="0">
                <a:latin typeface="Courier New" panose="02070309020205020404" pitchFamily="49" charset="0"/>
                <a:cs typeface="Courier New" panose="02070309020205020404" pitchFamily="49" charset="0"/>
              </a:rPr>
              <a:t> | parallel --pipe </a:t>
            </a:r>
            <a:r>
              <a:rPr lang="en-US" sz="1640" b="1" dirty="0" err="1">
                <a:latin typeface="Courier New" panose="02070309020205020404" pitchFamily="49" charset="0"/>
                <a:cs typeface="Courier New" panose="02070309020205020404" pitchFamily="49" charset="0"/>
              </a:rPr>
              <a:t>wc</a:t>
            </a:r>
            <a:r>
              <a:rPr lang="en-US" sz="1640" b="1" dirty="0">
                <a:latin typeface="Courier New" panose="02070309020205020404" pitchFamily="49" charset="0"/>
                <a:cs typeface="Courier New" panose="02070309020205020404" pitchFamily="49" charset="0"/>
              </a:rPr>
              <a:t> -l</a:t>
            </a:r>
          </a:p>
          <a:p>
            <a:r>
              <a:rPr lang="en-US" dirty="0"/>
              <a:t>The “--pipe” input may be controlled for block-size / number of lines and number of jobs:</a:t>
            </a:r>
            <a:br>
              <a:rPr lang="en-US" dirty="0"/>
            </a:br>
            <a:r>
              <a:rPr lang="en-US" sz="1800" b="1" dirty="0">
                <a:latin typeface="Courier New" panose="02070309020205020404" pitchFamily="49" charset="0"/>
                <a:cs typeface="Courier New" panose="02070309020205020404" pitchFamily="49" charset="0"/>
              </a:rPr>
              <a:t>cat </a:t>
            </a:r>
            <a:r>
              <a:rPr lang="en-US" sz="1800" b="1" dirty="0" err="1">
                <a:latin typeface="Courier New" panose="02070309020205020404" pitchFamily="49" charset="0"/>
                <a:cs typeface="Courier New" panose="02070309020205020404" pitchFamily="49" charset="0"/>
              </a:rPr>
              <a:t>data.txt</a:t>
            </a:r>
            <a:r>
              <a:rPr lang="en-US" sz="1800" b="1" dirty="0">
                <a:latin typeface="Courier New" panose="02070309020205020404" pitchFamily="49" charset="0"/>
                <a:cs typeface="Courier New" panose="02070309020205020404" pitchFamily="49" charset="0"/>
              </a:rPr>
              <a:t> |\</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  parallel --pipe --block 2M -j4 --round-robin </a:t>
            </a:r>
            <a:r>
              <a:rPr lang="en-US" sz="1800" b="1" dirty="0" err="1">
                <a:latin typeface="Courier New" panose="02070309020205020404" pitchFamily="49" charset="0"/>
                <a:cs typeface="Courier New" panose="02070309020205020404" pitchFamily="49" charset="0"/>
              </a:rPr>
              <a:t>wc</a:t>
            </a:r>
            <a:r>
              <a:rPr lang="en-US" sz="1800" b="1" dirty="0">
                <a:latin typeface="Courier New" panose="02070309020205020404" pitchFamily="49" charset="0"/>
                <a:cs typeface="Courier New" panose="02070309020205020404" pitchFamily="49" charset="0"/>
              </a:rPr>
              <a:t> -l \ </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  # -N &lt;num&gt; for lines</a:t>
            </a:r>
          </a:p>
        </p:txBody>
      </p:sp>
      <p:sp>
        <p:nvSpPr>
          <p:cNvPr id="4" name="Slide Number Placeholder 3">
            <a:extLst>
              <a:ext uri="{FF2B5EF4-FFF2-40B4-BE49-F238E27FC236}">
                <a16:creationId xmlns:a16="http://schemas.microsoft.com/office/drawing/2014/main" id="{C0EE3985-C8B4-A3A8-193C-8744D0A828B6}"/>
              </a:ext>
            </a:extLst>
          </p:cNvPr>
          <p:cNvSpPr>
            <a:spLocks noGrp="1"/>
          </p:cNvSpPr>
          <p:nvPr>
            <p:ph type="sldNum" sz="quarter" idx="12"/>
          </p:nvPr>
        </p:nvSpPr>
        <p:spPr/>
        <p:txBody>
          <a:bodyPr/>
          <a:lstStyle/>
          <a:p>
            <a:fld id="{4E3AEE2C-3A74-8643-B4A2-442777B583A3}" type="slidenum">
              <a:rPr lang="en-US" smtClean="0"/>
              <a:t>37</a:t>
            </a:fld>
            <a:endParaRPr lang="en-US"/>
          </a:p>
        </p:txBody>
      </p:sp>
    </p:spTree>
    <p:extLst>
      <p:ext uri="{BB962C8B-B14F-4D97-AF65-F5344CB8AC3E}">
        <p14:creationId xmlns:p14="http://schemas.microsoft.com/office/powerpoint/2010/main" val="11075544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ACEE2-8BD4-296D-0BE0-EBADBAFF23B3}"/>
              </a:ext>
            </a:extLst>
          </p:cNvPr>
          <p:cNvSpPr>
            <a:spLocks noGrp="1"/>
          </p:cNvSpPr>
          <p:nvPr>
            <p:ph type="title"/>
          </p:nvPr>
        </p:nvSpPr>
        <p:spPr/>
        <p:txBody>
          <a:bodyPr/>
          <a:lstStyle/>
          <a:p>
            <a:pPr algn="ctr"/>
            <a:r>
              <a:rPr lang="en-US" dirty="0">
                <a:latin typeface="National Park " pitchFamily="2" charset="77"/>
              </a:rPr>
              <a:t>The Pipe Mode to Process Large Data II [1]</a:t>
            </a:r>
          </a:p>
        </p:txBody>
      </p:sp>
      <p:sp>
        <p:nvSpPr>
          <p:cNvPr id="3" name="Content Placeholder 2">
            <a:extLst>
              <a:ext uri="{FF2B5EF4-FFF2-40B4-BE49-F238E27FC236}">
                <a16:creationId xmlns:a16="http://schemas.microsoft.com/office/drawing/2014/main" id="{D9EF6FCA-5470-DEED-7016-F6C08A6F7B00}"/>
              </a:ext>
            </a:extLst>
          </p:cNvPr>
          <p:cNvSpPr>
            <a:spLocks noGrp="1"/>
          </p:cNvSpPr>
          <p:nvPr>
            <p:ph idx="1"/>
          </p:nvPr>
        </p:nvSpPr>
        <p:spPr/>
        <p:txBody>
          <a:bodyPr>
            <a:normAutofit/>
          </a:bodyPr>
          <a:lstStyle/>
          <a:p>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pipepart</a:t>
            </a:r>
            <a:r>
              <a:rPr lang="en-US" sz="1640" b="1" dirty="0">
                <a:latin typeface="Courier New" panose="02070309020205020404" pitchFamily="49" charset="0"/>
                <a:cs typeface="Courier New" panose="02070309020205020404" pitchFamily="49" charset="0"/>
              </a:rPr>
              <a:t> </a:t>
            </a:r>
            <a:r>
              <a:rPr lang="en-US" dirty="0"/>
              <a:t>may be used when using large data. Same as pipe but faster, has a few limitations [2]</a:t>
            </a:r>
          </a:p>
          <a:p>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recend</a:t>
            </a:r>
            <a:r>
              <a:rPr lang="en-US" sz="1640" b="1" dirty="0">
                <a:latin typeface="Courier New" panose="02070309020205020404" pitchFamily="49" charset="0"/>
                <a:cs typeface="Courier New" panose="02070309020205020404" pitchFamily="49" charset="0"/>
              </a:rPr>
              <a:t> &lt;string&gt; </a:t>
            </a:r>
            <a:r>
              <a:rPr lang="en-US" dirty="0">
                <a:cs typeface="Courier New" panose="02070309020205020404" pitchFamily="49" charset="0"/>
              </a:rPr>
              <a:t>splits record at this string</a:t>
            </a:r>
          </a:p>
          <a:p>
            <a:r>
              <a:rPr lang="en-US" sz="1640" b="1" dirty="0">
                <a:latin typeface="Courier New" panose="02070309020205020404" pitchFamily="49" charset="0"/>
                <a:cs typeface="Courier New" panose="02070309020205020404" pitchFamily="49" charset="0"/>
              </a:rPr>
              <a:t>--line-buffer </a:t>
            </a:r>
            <a:r>
              <a:rPr lang="en-US" dirty="0">
                <a:cs typeface="Courier New" panose="02070309020205020404" pitchFamily="49" charset="0"/>
              </a:rPr>
              <a:t>may be used to buffer output by line</a:t>
            </a:r>
          </a:p>
          <a:p>
            <a:pPr marL="0" indent="0">
              <a:buNone/>
            </a:pPr>
            <a:r>
              <a:rPr lang="en-US" sz="1640" b="1" dirty="0">
                <a:latin typeface="Courier New" panose="02070309020205020404" pitchFamily="49" charset="0"/>
                <a:cs typeface="Courier New" panose="02070309020205020404" pitchFamily="49" charset="0"/>
              </a:rPr>
              <a:t>parallel -a &lt;</a:t>
            </a:r>
            <a:r>
              <a:rPr lang="en-US" sz="1640" b="1" dirty="0" err="1">
                <a:latin typeface="Courier New" panose="02070309020205020404" pitchFamily="49" charset="0"/>
                <a:cs typeface="Courier New" panose="02070309020205020404" pitchFamily="49" charset="0"/>
              </a:rPr>
              <a:t>file.json</a:t>
            </a:r>
            <a:r>
              <a:rPr lang="en-US" sz="1640" b="1" dirty="0">
                <a:latin typeface="Courier New" panose="02070309020205020404" pitchFamily="49" charset="0"/>
                <a:cs typeface="Courier New" panose="02070309020205020404" pitchFamily="49" charset="0"/>
              </a:rPr>
              <a:t>&gt; --</a:t>
            </a:r>
            <a:r>
              <a:rPr lang="en-US" sz="1640" b="1" dirty="0" err="1">
                <a:latin typeface="Courier New" panose="02070309020205020404" pitchFamily="49" charset="0"/>
                <a:cs typeface="Courier New" panose="02070309020205020404" pitchFamily="49" charset="0"/>
              </a:rPr>
              <a:t>pipepart</a:t>
            </a:r>
            <a:r>
              <a:rPr lang="en-US" sz="1640" b="1" dirty="0">
                <a:latin typeface="Courier New" panose="02070309020205020404" pitchFamily="49" charset="0"/>
                <a:cs typeface="Courier New" panose="02070309020205020404" pitchFamily="49" charset="0"/>
              </a:rPr>
              <a:t> --keep-order </a:t>
            </a:r>
          </a:p>
          <a:p>
            <a:pPr marL="0" indent="0">
              <a:buNone/>
            </a:pPr>
            <a:r>
              <a:rPr lang="en-US" sz="1640" b="1" dirty="0">
                <a:latin typeface="Courier New" panose="02070309020205020404" pitchFamily="49" charset="0"/>
                <a:cs typeface="Courier New" panose="02070309020205020404" pitchFamily="49" charset="0"/>
              </a:rPr>
              <a:t>       --line-buffer --block 100M --</a:t>
            </a:r>
            <a:r>
              <a:rPr lang="en-US" sz="1640" b="1" dirty="0" err="1">
                <a:latin typeface="Courier New" panose="02070309020205020404" pitchFamily="49" charset="0"/>
                <a:cs typeface="Courier New" panose="02070309020205020404" pitchFamily="49" charset="0"/>
              </a:rPr>
              <a:t>recend</a:t>
            </a:r>
            <a:r>
              <a:rPr lang="en-US" sz="1640" b="1" dirty="0">
                <a:latin typeface="Courier New" panose="02070309020205020404" pitchFamily="49" charset="0"/>
                <a:cs typeface="Courier New" panose="02070309020205020404" pitchFamily="49" charset="0"/>
              </a:rPr>
              <a:t> '}\n' "</a:t>
            </a:r>
            <a:r>
              <a:rPr lang="en-US" sz="1640" b="1" dirty="0" err="1">
                <a:latin typeface="Courier New" panose="02070309020205020404" pitchFamily="49" charset="0"/>
                <a:cs typeface="Courier New" panose="02070309020205020404" pitchFamily="49" charset="0"/>
              </a:rPr>
              <a:t>jq</a:t>
            </a:r>
            <a:r>
              <a:rPr lang="en-US" sz="1640" b="1" dirty="0">
                <a:latin typeface="Courier New" panose="02070309020205020404" pitchFamily="49" charset="0"/>
                <a:cs typeface="Courier New" panose="02070309020205020404" pitchFamily="49" charset="0"/>
              </a:rPr>
              <a:t> &lt;query&gt;"</a:t>
            </a:r>
          </a:p>
          <a:p>
            <a:pPr marL="0" indent="0">
              <a:buNone/>
            </a:pPr>
            <a:r>
              <a:rPr lang="en-US" dirty="0"/>
              <a:t>[1] </a:t>
            </a:r>
            <a:r>
              <a:rPr lang="en-US" dirty="0">
                <a:hlinkClick r:id="rId2"/>
              </a:rPr>
              <a:t>thenybble.de/posts/json-analysis/</a:t>
            </a:r>
            <a:br>
              <a:rPr lang="en-US" dirty="0"/>
            </a:br>
            <a:r>
              <a:rPr lang="en-US" dirty="0"/>
              <a:t>[2] </a:t>
            </a:r>
            <a:r>
              <a:rPr lang="en-US" dirty="0">
                <a:hlinkClick r:id="rId3"/>
              </a:rPr>
              <a:t>www.gnu.org/software/parallel/parallel_design.html#pipepart-vs-pipe</a:t>
            </a:r>
            <a:endParaRPr lang="en-US" dirty="0"/>
          </a:p>
          <a:p>
            <a:endParaRPr lang="en-US" dirty="0"/>
          </a:p>
        </p:txBody>
      </p:sp>
      <p:sp>
        <p:nvSpPr>
          <p:cNvPr id="4" name="Slide Number Placeholder 3">
            <a:extLst>
              <a:ext uri="{FF2B5EF4-FFF2-40B4-BE49-F238E27FC236}">
                <a16:creationId xmlns:a16="http://schemas.microsoft.com/office/drawing/2014/main" id="{8A67F9CE-6E67-4717-1561-BEC877EBF254}"/>
              </a:ext>
            </a:extLst>
          </p:cNvPr>
          <p:cNvSpPr>
            <a:spLocks noGrp="1"/>
          </p:cNvSpPr>
          <p:nvPr>
            <p:ph type="sldNum" sz="quarter" idx="12"/>
          </p:nvPr>
        </p:nvSpPr>
        <p:spPr/>
        <p:txBody>
          <a:bodyPr/>
          <a:lstStyle/>
          <a:p>
            <a:fld id="{4E3AEE2C-3A74-8643-B4A2-442777B583A3}" type="slidenum">
              <a:rPr lang="en-US" smtClean="0"/>
              <a:t>38</a:t>
            </a:fld>
            <a:endParaRPr lang="en-US"/>
          </a:p>
        </p:txBody>
      </p:sp>
    </p:spTree>
    <p:extLst>
      <p:ext uri="{BB962C8B-B14F-4D97-AF65-F5344CB8AC3E}">
        <p14:creationId xmlns:p14="http://schemas.microsoft.com/office/powerpoint/2010/main" val="32016537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77578"/>
            <a:ext cx="7886700" cy="994172"/>
          </a:xfrm>
        </p:spPr>
        <p:txBody>
          <a:bodyPr/>
          <a:lstStyle/>
          <a:p>
            <a:pPr algn="ctr"/>
            <a:r>
              <a:rPr lang="en-US" dirty="0">
                <a:latin typeface="National Park " pitchFamily="2" charset="77"/>
              </a:rPr>
              <a:t>Part 5: HPC and GNU Parallel</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39</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572159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1: Overview and Logistics</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a:t>
            </a:fld>
            <a:endParaRPr lang="en-US">
              <a:latin typeface="National Park " pitchFamily="2" charset="77"/>
            </a:endParaRPr>
          </a:p>
        </p:txBody>
      </p:sp>
      <p:sp>
        <p:nvSpPr>
          <p:cNvPr id="3" name="TextBox 2"/>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4316558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4ED2-6D53-4404-EACF-98B7B8336DEC}"/>
              </a:ext>
            </a:extLst>
          </p:cNvPr>
          <p:cNvSpPr>
            <a:spLocks noGrp="1"/>
          </p:cNvSpPr>
          <p:nvPr>
            <p:ph type="title"/>
          </p:nvPr>
        </p:nvSpPr>
        <p:spPr/>
        <p:txBody>
          <a:bodyPr/>
          <a:lstStyle/>
          <a:p>
            <a:pPr algn="ctr"/>
            <a:r>
              <a:rPr lang="en-US" dirty="0">
                <a:latin typeface="National Park " pitchFamily="2" charset="77"/>
              </a:rPr>
              <a:t>A SLURM Workload Manager Primer I</a:t>
            </a:r>
          </a:p>
        </p:txBody>
      </p:sp>
      <p:sp>
        <p:nvSpPr>
          <p:cNvPr id="3" name="Content Placeholder 2">
            <a:extLst>
              <a:ext uri="{FF2B5EF4-FFF2-40B4-BE49-F238E27FC236}">
                <a16:creationId xmlns:a16="http://schemas.microsoft.com/office/drawing/2014/main" id="{2CE75291-1258-5802-B5AB-F6CF7D882656}"/>
              </a:ext>
            </a:extLst>
          </p:cNvPr>
          <p:cNvSpPr>
            <a:spLocks noGrp="1"/>
          </p:cNvSpPr>
          <p:nvPr>
            <p:ph idx="1"/>
          </p:nvPr>
        </p:nvSpPr>
        <p:spPr/>
        <p:txBody>
          <a:bodyPr>
            <a:normAutofit fontScale="92500"/>
          </a:bodyPr>
          <a:lstStyle/>
          <a:p>
            <a:r>
              <a:rPr lang="en-US" sz="1800" b="1" dirty="0" err="1">
                <a:latin typeface="Courier New" panose="02070309020205020404" pitchFamily="49" charset="0"/>
                <a:cs typeface="Courier New" panose="02070309020205020404" pitchFamily="49" charset="0"/>
              </a:rPr>
              <a:t>salloc</a:t>
            </a:r>
            <a:br>
              <a:rPr lang="en-US" dirty="0"/>
            </a:br>
            <a:r>
              <a:rPr lang="en-US" dirty="0"/>
              <a:t>Obtain a job allocation.</a:t>
            </a:r>
          </a:p>
          <a:p>
            <a:r>
              <a:rPr lang="en-US" sz="1800" b="1" dirty="0" err="1">
                <a:latin typeface="Courier New" panose="02070309020205020404" pitchFamily="49" charset="0"/>
                <a:cs typeface="Courier New" panose="02070309020205020404" pitchFamily="49" charset="0"/>
              </a:rPr>
              <a:t>sbatch</a:t>
            </a:r>
            <a:br>
              <a:rPr lang="en-US" dirty="0"/>
            </a:br>
            <a:r>
              <a:rPr lang="en-US" dirty="0"/>
              <a:t>Submit a batch script for later execution.</a:t>
            </a:r>
          </a:p>
          <a:p>
            <a:r>
              <a:rPr lang="en-US" sz="1800" b="1" dirty="0" err="1">
                <a:latin typeface="Courier New" panose="02070309020205020404" pitchFamily="49" charset="0"/>
                <a:cs typeface="Courier New" panose="02070309020205020404" pitchFamily="49" charset="0"/>
              </a:rPr>
              <a:t>srun</a:t>
            </a:r>
            <a:br>
              <a:rPr lang="en-US" dirty="0"/>
            </a:br>
            <a:r>
              <a:rPr lang="en-US" dirty="0"/>
              <a:t>Obtain a job allocation (as needed) and execute an application. Option we will use: </a:t>
            </a:r>
            <a:r>
              <a:rPr lang="en-US" sz="1800" b="1" dirty="0">
                <a:latin typeface="Courier New" panose="02070309020205020404" pitchFamily="49" charset="0"/>
                <a:cs typeface="Courier New" panose="02070309020205020404" pitchFamily="49" charset="0"/>
              </a:rPr>
              <a:t>--wait=0</a:t>
            </a:r>
            <a:r>
              <a:rPr lang="en-US" dirty="0"/>
              <a:t> means do not terminate other tasks if one finishes</a:t>
            </a:r>
          </a:p>
          <a:p>
            <a:r>
              <a:rPr lang="en-US" sz="1800" b="1" dirty="0" err="1">
                <a:latin typeface="Courier New" panose="02070309020205020404" pitchFamily="49" charset="0"/>
                <a:cs typeface="Courier New" panose="02070309020205020404" pitchFamily="49" charset="0"/>
              </a:rPr>
              <a:t>squeue</a:t>
            </a:r>
            <a:br>
              <a:rPr lang="en-US" dirty="0"/>
            </a:br>
            <a:r>
              <a:rPr lang="en-US" dirty="0"/>
              <a:t>View information about jobs.</a:t>
            </a:r>
          </a:p>
          <a:p>
            <a:r>
              <a:rPr lang="en-US" sz="1800" b="1" dirty="0" err="1">
                <a:latin typeface="Courier New" panose="02070309020205020404" pitchFamily="49" charset="0"/>
                <a:cs typeface="Courier New" panose="02070309020205020404" pitchFamily="49" charset="0"/>
              </a:rPr>
              <a:t>sinfo</a:t>
            </a:r>
            <a:br>
              <a:rPr lang="en-US" dirty="0"/>
            </a:br>
            <a:r>
              <a:rPr lang="en-US" dirty="0"/>
              <a:t>View information about nodes and partitions.</a:t>
            </a:r>
          </a:p>
        </p:txBody>
      </p:sp>
      <p:sp>
        <p:nvSpPr>
          <p:cNvPr id="4" name="Slide Number Placeholder 3">
            <a:extLst>
              <a:ext uri="{FF2B5EF4-FFF2-40B4-BE49-F238E27FC236}">
                <a16:creationId xmlns:a16="http://schemas.microsoft.com/office/drawing/2014/main" id="{82B29A77-DDB8-463F-40A1-38C47963CFD6}"/>
              </a:ext>
            </a:extLst>
          </p:cNvPr>
          <p:cNvSpPr>
            <a:spLocks noGrp="1"/>
          </p:cNvSpPr>
          <p:nvPr>
            <p:ph type="sldNum" sz="quarter" idx="12"/>
          </p:nvPr>
        </p:nvSpPr>
        <p:spPr/>
        <p:txBody>
          <a:bodyPr/>
          <a:lstStyle/>
          <a:p>
            <a:fld id="{4E3AEE2C-3A74-8643-B4A2-442777B583A3}" type="slidenum">
              <a:rPr lang="en-US" smtClean="0"/>
              <a:t>40</a:t>
            </a:fld>
            <a:endParaRPr lang="en-US"/>
          </a:p>
        </p:txBody>
      </p:sp>
    </p:spTree>
    <p:extLst>
      <p:ext uri="{BB962C8B-B14F-4D97-AF65-F5344CB8AC3E}">
        <p14:creationId xmlns:p14="http://schemas.microsoft.com/office/powerpoint/2010/main" val="5403199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C6371-51BF-6C62-8B72-9ACDCD1E95DC}"/>
              </a:ext>
            </a:extLst>
          </p:cNvPr>
          <p:cNvSpPr>
            <a:spLocks noGrp="1"/>
          </p:cNvSpPr>
          <p:nvPr>
            <p:ph type="title"/>
          </p:nvPr>
        </p:nvSpPr>
        <p:spPr/>
        <p:txBody>
          <a:bodyPr/>
          <a:lstStyle/>
          <a:p>
            <a:pPr algn="ctr"/>
            <a:r>
              <a:rPr lang="en-US" dirty="0">
                <a:latin typeface="National Park " pitchFamily="2" charset="77"/>
              </a:rPr>
              <a:t>A SLURM Workload Manager Primer II</a:t>
            </a:r>
          </a:p>
        </p:txBody>
      </p:sp>
      <p:sp>
        <p:nvSpPr>
          <p:cNvPr id="3" name="Content Placeholder 2">
            <a:extLst>
              <a:ext uri="{FF2B5EF4-FFF2-40B4-BE49-F238E27FC236}">
                <a16:creationId xmlns:a16="http://schemas.microsoft.com/office/drawing/2014/main" id="{4E144BCC-2A1E-EB06-4C50-223A6122708D}"/>
              </a:ext>
            </a:extLst>
          </p:cNvPr>
          <p:cNvSpPr>
            <a:spLocks noGrp="1"/>
          </p:cNvSpPr>
          <p:nvPr>
            <p:ph idx="1"/>
          </p:nvPr>
        </p:nvSpPr>
        <p:spPr/>
        <p:txBody>
          <a:bodyPr>
            <a:normAutofit lnSpcReduction="10000"/>
          </a:bodyPr>
          <a:lstStyle/>
          <a:p>
            <a:r>
              <a:rPr lang="en-US" dirty="0"/>
              <a:t>At runtime, SLURM offers several environment variables that could be leveraged to steer executions:</a:t>
            </a:r>
          </a:p>
          <a:p>
            <a:pPr lvl="1"/>
            <a:r>
              <a:rPr lang="en-US" sz="1640" b="1" dirty="0">
                <a:latin typeface="Courier New" panose="02070309020205020404" pitchFamily="49" charset="0"/>
                <a:cs typeface="Courier New" panose="02070309020205020404" pitchFamily="49" charset="0"/>
              </a:rPr>
              <a:t>$SLURM_NTASKS</a:t>
            </a:r>
            <a:br>
              <a:rPr lang="en-US" dirty="0"/>
            </a:br>
            <a:r>
              <a:rPr lang="en-US" dirty="0"/>
              <a:t>Same as -n, –</a:t>
            </a:r>
            <a:r>
              <a:rPr lang="en-US" dirty="0" err="1"/>
              <a:t>ntasks</a:t>
            </a:r>
            <a:r>
              <a:rPr lang="en-US" dirty="0"/>
              <a:t>. The number of tasks.</a:t>
            </a:r>
          </a:p>
          <a:p>
            <a:pPr lvl="1"/>
            <a:r>
              <a:rPr lang="en-US" sz="1640" b="1" dirty="0">
                <a:latin typeface="Courier New" panose="02070309020205020404" pitchFamily="49" charset="0"/>
                <a:cs typeface="Courier New" panose="02070309020205020404" pitchFamily="49" charset="0"/>
              </a:rPr>
              <a:t>$SLURM_CPUS_PER_TASK</a:t>
            </a:r>
            <a:br>
              <a:rPr lang="en-US" dirty="0"/>
            </a:br>
            <a:r>
              <a:rPr lang="en-US" dirty="0"/>
              <a:t>Number of CPUs per task.</a:t>
            </a:r>
          </a:p>
          <a:p>
            <a:pPr lvl="1"/>
            <a:r>
              <a:rPr lang="en-US" sz="1640" b="1" dirty="0">
                <a:latin typeface="Courier New" panose="02070309020205020404" pitchFamily="49" charset="0"/>
                <a:cs typeface="Courier New" panose="02070309020205020404" pitchFamily="49" charset="0"/>
              </a:rPr>
              <a:t>$SLURM_NODEID</a:t>
            </a:r>
            <a:br>
              <a:rPr lang="en-US" dirty="0"/>
            </a:br>
            <a:r>
              <a:rPr lang="en-US" dirty="0"/>
              <a:t>The node id of the current node. Starts from 0.</a:t>
            </a:r>
          </a:p>
          <a:p>
            <a:pPr lvl="1"/>
            <a:r>
              <a:rPr lang="en-US" sz="1640" b="1" dirty="0">
                <a:latin typeface="Courier New" panose="02070309020205020404" pitchFamily="49" charset="0"/>
                <a:cs typeface="Courier New" panose="02070309020205020404" pitchFamily="49" charset="0"/>
              </a:rPr>
              <a:t>$SLURM_NNODES</a:t>
            </a:r>
            <a:br>
              <a:rPr lang="en-US" dirty="0"/>
            </a:br>
            <a:r>
              <a:rPr lang="en-US" dirty="0"/>
              <a:t>Total nodes allocated to current job.</a:t>
            </a:r>
          </a:p>
          <a:p>
            <a:pPr lvl="1"/>
            <a:r>
              <a:rPr lang="en-US" sz="1640" b="1" dirty="0">
                <a:latin typeface="Courier New" panose="02070309020205020404" pitchFamily="49" charset="0"/>
                <a:cs typeface="Courier New" panose="02070309020205020404" pitchFamily="49" charset="0"/>
              </a:rPr>
              <a:t>$SLURM_NODELIST</a:t>
            </a:r>
            <a:br>
              <a:rPr lang="en-US" dirty="0"/>
            </a:br>
            <a:r>
              <a:rPr lang="en-US" dirty="0"/>
              <a:t>A list of nodes allocated to current job.</a:t>
            </a:r>
          </a:p>
        </p:txBody>
      </p:sp>
      <p:sp>
        <p:nvSpPr>
          <p:cNvPr id="4" name="Slide Number Placeholder 3">
            <a:extLst>
              <a:ext uri="{FF2B5EF4-FFF2-40B4-BE49-F238E27FC236}">
                <a16:creationId xmlns:a16="http://schemas.microsoft.com/office/drawing/2014/main" id="{AF89DDDB-C621-C019-A2A8-623C53F6CCFC}"/>
              </a:ext>
            </a:extLst>
          </p:cNvPr>
          <p:cNvSpPr>
            <a:spLocks noGrp="1"/>
          </p:cNvSpPr>
          <p:nvPr>
            <p:ph type="sldNum" sz="quarter" idx="12"/>
          </p:nvPr>
        </p:nvSpPr>
        <p:spPr/>
        <p:txBody>
          <a:bodyPr/>
          <a:lstStyle/>
          <a:p>
            <a:fld id="{4E3AEE2C-3A74-8643-B4A2-442777B583A3}" type="slidenum">
              <a:rPr lang="en-US" smtClean="0"/>
              <a:t>41</a:t>
            </a:fld>
            <a:endParaRPr lang="en-US"/>
          </a:p>
        </p:txBody>
      </p:sp>
    </p:spTree>
    <p:extLst>
      <p:ext uri="{BB962C8B-B14F-4D97-AF65-F5344CB8AC3E}">
        <p14:creationId xmlns:p14="http://schemas.microsoft.com/office/powerpoint/2010/main" val="26374542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5406B-8FD4-0F4A-D41C-050E1F104D50}"/>
              </a:ext>
            </a:extLst>
          </p:cNvPr>
          <p:cNvSpPr>
            <a:spLocks noGrp="1"/>
          </p:cNvSpPr>
          <p:nvPr>
            <p:ph type="title"/>
          </p:nvPr>
        </p:nvSpPr>
        <p:spPr/>
        <p:txBody>
          <a:bodyPr/>
          <a:lstStyle/>
          <a:p>
            <a:pPr algn="ctr"/>
            <a:r>
              <a:rPr lang="en-US" dirty="0" err="1">
                <a:latin typeface="National Park " pitchFamily="2" charset="77"/>
              </a:rPr>
              <a:t>srun</a:t>
            </a:r>
            <a:r>
              <a:rPr lang="en-US" dirty="0">
                <a:latin typeface="National Park " pitchFamily="2" charset="77"/>
              </a:rPr>
              <a:t> parallel vs parallel </a:t>
            </a:r>
            <a:r>
              <a:rPr lang="en-US" dirty="0" err="1">
                <a:latin typeface="National Park " pitchFamily="2" charset="77"/>
              </a:rPr>
              <a:t>srun</a:t>
            </a:r>
            <a:r>
              <a:rPr lang="en-US" dirty="0">
                <a:latin typeface="National Park " pitchFamily="2" charset="77"/>
              </a:rPr>
              <a:t>?</a:t>
            </a:r>
          </a:p>
        </p:txBody>
      </p:sp>
      <p:sp>
        <p:nvSpPr>
          <p:cNvPr id="3" name="Content Placeholder 2">
            <a:extLst>
              <a:ext uri="{FF2B5EF4-FFF2-40B4-BE49-F238E27FC236}">
                <a16:creationId xmlns:a16="http://schemas.microsoft.com/office/drawing/2014/main" id="{CA1D3F3C-6A44-D225-BD69-F53719602D35}"/>
              </a:ext>
            </a:extLst>
          </p:cNvPr>
          <p:cNvSpPr>
            <a:spLocks noGrp="1"/>
          </p:cNvSpPr>
          <p:nvPr>
            <p:ph idx="1"/>
          </p:nvPr>
        </p:nvSpPr>
        <p:spPr/>
        <p:txBody>
          <a:bodyPr>
            <a:normAutofit lnSpcReduction="10000"/>
          </a:bodyPr>
          <a:lstStyle/>
          <a:p>
            <a:pPr marL="0" indent="0">
              <a:buNone/>
            </a:pPr>
            <a:r>
              <a:rPr lang="en-US" sz="1640" b="1" dirty="0" err="1">
                <a:latin typeface="Courier New" panose="02070309020205020404" pitchFamily="49" charset="0"/>
                <a:cs typeface="Courier New" panose="02070309020205020404" pitchFamily="49" charset="0"/>
              </a:rPr>
              <a:t>srun</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srun</a:t>
            </a:r>
            <a:r>
              <a:rPr lang="en-US" sz="1640" b="1" dirty="0">
                <a:latin typeface="Courier New" panose="02070309020205020404" pitchFamily="49" charset="0"/>
                <a:cs typeface="Courier New" panose="02070309020205020404" pitchFamily="49" charset="0"/>
              </a:rPr>
              <a:t> --exclusive -N1 -n1 -c1"</a:t>
            </a:r>
          </a:p>
          <a:p>
            <a:pPr marL="0" indent="0">
              <a:buNone/>
            </a:pPr>
            <a:r>
              <a:rPr lang="en-US" sz="1640" b="1" dirty="0">
                <a:latin typeface="Courier New" panose="02070309020205020404" pitchFamily="49" charset="0"/>
                <a:cs typeface="Courier New" panose="02070309020205020404" pitchFamily="49" charset="0"/>
              </a:rPr>
              <a:t>parallel -j $SLURM_NTASKS "$</a:t>
            </a:r>
            <a:r>
              <a:rPr lang="en-US" sz="1640" b="1" dirty="0" err="1">
                <a:latin typeface="Courier New" panose="02070309020205020404" pitchFamily="49" charset="0"/>
                <a:cs typeface="Courier New" panose="02070309020205020404" pitchFamily="49" charset="0"/>
              </a:rPr>
              <a:t>srun</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runtask.sh</a:t>
            </a:r>
            <a:r>
              <a:rPr lang="en-US" sz="1640" b="1" dirty="0">
                <a:latin typeface="Courier New" panose="02070309020205020404" pitchFamily="49" charset="0"/>
                <a:cs typeface="Courier New" panose="02070309020205020404" pitchFamily="49" charset="0"/>
              </a:rPr>
              <a:t> {1}" ::: {1..112}</a:t>
            </a:r>
          </a:p>
          <a:p>
            <a:pPr marL="0" indent="0">
              <a:buNone/>
            </a:pPr>
            <a:r>
              <a:rPr lang="en-US" dirty="0"/>
              <a:t>vs</a:t>
            </a:r>
          </a:p>
          <a:p>
            <a:pPr marL="0" indent="0">
              <a:buNone/>
            </a:pPr>
            <a:r>
              <a:rPr lang="en-US" sz="1640" b="1" dirty="0" err="1">
                <a:latin typeface="Courier New" panose="02070309020205020404" pitchFamily="49" charset="0"/>
                <a:cs typeface="Courier New" panose="02070309020205020404" pitchFamily="49" charset="0"/>
              </a:rPr>
              <a:t>srun</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ntasks</a:t>
            </a:r>
            <a:r>
              <a:rPr lang="en-US" sz="1640" b="1" dirty="0">
                <a:latin typeface="Courier New" panose="02070309020205020404" pitchFamily="49" charset="0"/>
                <a:cs typeface="Courier New" panose="02070309020205020404" pitchFamily="49" charset="0"/>
              </a:rPr>
              <a:t>-per-node=1 parallel -j $</a:t>
            </a:r>
            <a:r>
              <a:rPr lang="en-US" sz="1640" b="1" dirty="0" err="1">
                <a:latin typeface="Courier New" panose="02070309020205020404" pitchFamily="49" charset="0"/>
                <a:cs typeface="Courier New" panose="02070309020205020404" pitchFamily="49" charset="0"/>
              </a:rPr>
              <a:t>cores_per_node</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app_invocation</a:t>
            </a:r>
            <a:endParaRPr lang="en-US" sz="1640" b="1" dirty="0">
              <a:latin typeface="Courier New" panose="02070309020205020404" pitchFamily="49" charset="0"/>
              <a:cs typeface="Courier New" panose="02070309020205020404" pitchFamily="49" charset="0"/>
            </a:endParaRPr>
          </a:p>
          <a:p>
            <a:pPr marL="0" indent="0">
              <a:buNone/>
            </a:pPr>
            <a:r>
              <a:rPr lang="en-US" dirty="0"/>
              <a:t>Consensus: </a:t>
            </a:r>
            <a:r>
              <a:rPr lang="en-US" b="1" dirty="0" err="1">
                <a:latin typeface="Courier New" panose="02070309020205020404" pitchFamily="49" charset="0"/>
                <a:cs typeface="Courier New" panose="02070309020205020404" pitchFamily="49" charset="0"/>
              </a:rPr>
              <a:t>srun</a:t>
            </a:r>
            <a:r>
              <a:rPr lang="en-US" b="1" dirty="0">
                <a:latin typeface="Courier New" panose="02070309020205020404" pitchFamily="49" charset="0"/>
                <a:cs typeface="Courier New" panose="02070309020205020404" pitchFamily="49" charset="0"/>
              </a:rPr>
              <a:t> ... parallel ...</a:t>
            </a:r>
          </a:p>
          <a:p>
            <a:pPr marL="0" indent="0">
              <a:buNone/>
            </a:pPr>
            <a:r>
              <a:rPr lang="en-US" dirty="0"/>
              <a:t>Reasons:</a:t>
            </a:r>
          </a:p>
          <a:p>
            <a:pPr marL="457200" indent="-457200">
              <a:buFont typeface="+mj-lt"/>
              <a:buAutoNum type="arabicPeriod"/>
            </a:pPr>
            <a:r>
              <a:rPr lang="en-US" dirty="0"/>
              <a:t>Higher overhead in invoking multiple </a:t>
            </a:r>
            <a:r>
              <a:rPr lang="en-US" dirty="0" err="1"/>
              <a:t>srun</a:t>
            </a:r>
            <a:r>
              <a:rPr lang="en-US" dirty="0"/>
              <a:t> allocations</a:t>
            </a:r>
          </a:p>
          <a:p>
            <a:pPr marL="457200" indent="-457200">
              <a:buFont typeface="+mj-lt"/>
              <a:buAutoNum type="arabicPeriod"/>
            </a:pPr>
            <a:r>
              <a:rPr lang="en-US" dirty="0"/>
              <a:t>Leveraging SLURM’s </a:t>
            </a:r>
            <a:r>
              <a:rPr lang="en-US" dirty="0" err="1"/>
              <a:t>srun</a:t>
            </a:r>
            <a:r>
              <a:rPr lang="en-US" dirty="0"/>
              <a:t> and environment variables</a:t>
            </a:r>
          </a:p>
          <a:p>
            <a:pPr marL="0" indent="0">
              <a:buNone/>
            </a:pPr>
            <a:endParaRPr lang="en-US" dirty="0"/>
          </a:p>
        </p:txBody>
      </p:sp>
      <p:sp>
        <p:nvSpPr>
          <p:cNvPr id="4" name="Slide Number Placeholder 3">
            <a:extLst>
              <a:ext uri="{FF2B5EF4-FFF2-40B4-BE49-F238E27FC236}">
                <a16:creationId xmlns:a16="http://schemas.microsoft.com/office/drawing/2014/main" id="{B3A6FDE1-E547-0C9B-C0DC-B7C0BA05933D}"/>
              </a:ext>
            </a:extLst>
          </p:cNvPr>
          <p:cNvSpPr>
            <a:spLocks noGrp="1"/>
          </p:cNvSpPr>
          <p:nvPr>
            <p:ph type="sldNum" sz="quarter" idx="12"/>
          </p:nvPr>
        </p:nvSpPr>
        <p:spPr/>
        <p:txBody>
          <a:bodyPr/>
          <a:lstStyle/>
          <a:p>
            <a:fld id="{4E3AEE2C-3A74-8643-B4A2-442777B583A3}" type="slidenum">
              <a:rPr lang="en-US" smtClean="0"/>
              <a:t>42</a:t>
            </a:fld>
            <a:endParaRPr lang="en-US"/>
          </a:p>
        </p:txBody>
      </p:sp>
    </p:spTree>
    <p:extLst>
      <p:ext uri="{BB962C8B-B14F-4D97-AF65-F5344CB8AC3E}">
        <p14:creationId xmlns:p14="http://schemas.microsoft.com/office/powerpoint/2010/main" val="2937082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888F-13D9-BA6B-951C-A2C60B1DEBEE}"/>
              </a:ext>
            </a:extLst>
          </p:cNvPr>
          <p:cNvSpPr>
            <a:spLocks noGrp="1"/>
          </p:cNvSpPr>
          <p:nvPr>
            <p:ph type="title"/>
          </p:nvPr>
        </p:nvSpPr>
        <p:spPr>
          <a:xfrm>
            <a:off x="628650" y="273844"/>
            <a:ext cx="7832739" cy="994172"/>
          </a:xfrm>
        </p:spPr>
        <p:txBody>
          <a:bodyPr>
            <a:noAutofit/>
          </a:bodyPr>
          <a:lstStyle/>
          <a:p>
            <a:pPr algn="ctr"/>
            <a:r>
              <a:rPr lang="en-US" sz="2900" dirty="0">
                <a:latin typeface="National Park " pitchFamily="2" charset="77"/>
              </a:rPr>
              <a:t>Working with HPC Schedulers: SLURM, 1 node</a:t>
            </a:r>
          </a:p>
        </p:txBody>
      </p:sp>
      <p:sp>
        <p:nvSpPr>
          <p:cNvPr id="3" name="Content Placeholder 2">
            <a:extLst>
              <a:ext uri="{FF2B5EF4-FFF2-40B4-BE49-F238E27FC236}">
                <a16:creationId xmlns:a16="http://schemas.microsoft.com/office/drawing/2014/main" id="{4DF7BA44-03BB-C10D-40AE-EA7B8104EEC1}"/>
              </a:ext>
            </a:extLst>
          </p:cNvPr>
          <p:cNvSpPr>
            <a:spLocks noGrp="1"/>
          </p:cNvSpPr>
          <p:nvPr>
            <p:ph idx="1"/>
          </p:nvPr>
        </p:nvSpPr>
        <p:spPr/>
        <p:txBody>
          <a:bodyPr>
            <a:normAutofit fontScale="92500" lnSpcReduction="10000"/>
          </a:bodyPr>
          <a:lstStyle/>
          <a:p>
            <a:pPr marL="0" indent="0">
              <a:buNone/>
            </a:pPr>
            <a:r>
              <a:rPr lang="en-US" b="1" dirty="0">
                <a:latin typeface="Courier New" panose="02070309020205020404" pitchFamily="49" charset="0"/>
                <a:cs typeface="Courier New" panose="02070309020205020404" pitchFamily="49" charset="0"/>
              </a:rPr>
              <a:t>#!/bin/bash</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-J </a:t>
            </a:r>
            <a:r>
              <a:rPr lang="en-US" b="1" dirty="0" err="1">
                <a:latin typeface="Courier New" panose="02070309020205020404" pitchFamily="49" charset="0"/>
                <a:cs typeface="Courier New" panose="02070309020205020404" pitchFamily="49" charset="0"/>
              </a:rPr>
              <a:t>singlenode</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-o %x-%</a:t>
            </a:r>
            <a:r>
              <a:rPr lang="en-US" b="1" dirty="0" err="1">
                <a:latin typeface="Courier New" panose="02070309020205020404" pitchFamily="49" charset="0"/>
                <a:cs typeface="Courier New" panose="02070309020205020404" pitchFamily="49" charset="0"/>
              </a:rPr>
              <a:t>j.out</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-e %x-%</a:t>
            </a:r>
            <a:r>
              <a:rPr lang="en-US" b="1" dirty="0" err="1">
                <a:latin typeface="Courier New" panose="02070309020205020404" pitchFamily="49" charset="0"/>
                <a:cs typeface="Courier New" panose="02070309020205020404" pitchFamily="49" charset="0"/>
              </a:rPr>
              <a:t>j.err</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-t 0:10:00</a:t>
            </a:r>
          </a:p>
          <a:p>
            <a:pPr marL="0" indent="0">
              <a:buNone/>
            </a:pPr>
            <a:r>
              <a:rPr lang="en-US" b="1" dirty="0">
                <a:latin typeface="Courier New" panose="02070309020205020404" pitchFamily="49" charset="0"/>
                <a:cs typeface="Courier New" panose="02070309020205020404" pitchFamily="49" charset="0"/>
              </a:rPr>
              <a:t>#SBATCH -N 1</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err="1">
                <a:latin typeface="Courier New" panose="02070309020205020404" pitchFamily="49" charset="0"/>
                <a:cs typeface="Courier New" panose="02070309020205020404" pitchFamily="49" charset="0"/>
              </a:rPr>
              <a:t>srun</a:t>
            </a:r>
            <a:r>
              <a:rPr lang="en-US" b="1" dirty="0">
                <a:latin typeface="Courier New" panose="02070309020205020404" pitchFamily="49" charset="0"/>
                <a:cs typeface="Courier New" panose="02070309020205020404" pitchFamily="49" charset="0"/>
              </a:rPr>
              <a:t> parallel --jobs 6 ./</a:t>
            </a:r>
            <a:r>
              <a:rPr lang="en-US" b="1" dirty="0" err="1">
                <a:latin typeface="Courier New" panose="02070309020205020404" pitchFamily="49" charset="0"/>
                <a:cs typeface="Courier New" panose="02070309020205020404" pitchFamily="49" charset="0"/>
              </a:rPr>
              <a:t>payload.sh</a:t>
            </a:r>
            <a:r>
              <a:rPr lang="en-US" b="1" dirty="0">
                <a:latin typeface="Courier New" panose="02070309020205020404" pitchFamily="49" charset="0"/>
                <a:cs typeface="Courier New" panose="02070309020205020404" pitchFamily="49" charset="0"/>
              </a:rPr>
              <a:t> argument_{} :::: </a:t>
            </a:r>
            <a:r>
              <a:rPr lang="en-US" b="1" dirty="0" err="1">
                <a:latin typeface="Courier New" panose="02070309020205020404" pitchFamily="49" charset="0"/>
                <a:cs typeface="Courier New" panose="02070309020205020404" pitchFamily="49" charset="0"/>
              </a:rPr>
              <a:t>input.txt</a:t>
            </a:r>
            <a:r>
              <a:rPr lang="en-US" b="1"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9BF52B3F-9AF5-FCDC-C6CD-DEDA43CFB54E}"/>
              </a:ext>
            </a:extLst>
          </p:cNvPr>
          <p:cNvSpPr>
            <a:spLocks noGrp="1"/>
          </p:cNvSpPr>
          <p:nvPr>
            <p:ph type="sldNum" sz="quarter" idx="12"/>
          </p:nvPr>
        </p:nvSpPr>
        <p:spPr/>
        <p:txBody>
          <a:bodyPr/>
          <a:lstStyle/>
          <a:p>
            <a:fld id="{4E3AEE2C-3A74-8643-B4A2-442777B583A3}" type="slidenum">
              <a:rPr lang="en-US" smtClean="0"/>
              <a:t>43</a:t>
            </a:fld>
            <a:endParaRPr lang="en-US"/>
          </a:p>
        </p:txBody>
      </p:sp>
      <p:sp>
        <p:nvSpPr>
          <p:cNvPr id="5" name="TextBox 4">
            <a:extLst>
              <a:ext uri="{FF2B5EF4-FFF2-40B4-BE49-F238E27FC236}">
                <a16:creationId xmlns:a16="http://schemas.microsoft.com/office/drawing/2014/main" id="{D362DB27-F94B-9494-4292-24936402ED91}"/>
              </a:ext>
            </a:extLst>
          </p:cNvPr>
          <p:cNvSpPr txBox="1"/>
          <p:nvPr/>
        </p:nvSpPr>
        <p:spPr>
          <a:xfrm>
            <a:off x="5412285" y="1411630"/>
            <a:ext cx="3049104" cy="369332"/>
          </a:xfrm>
          <a:prstGeom prst="rect">
            <a:avLst/>
          </a:prstGeom>
          <a:noFill/>
          <a:ln>
            <a:solidFill>
              <a:schemeClr val="accent1"/>
            </a:solidFill>
          </a:ln>
        </p:spPr>
        <p:txBody>
          <a:bodyPr wrap="none" rtlCol="0">
            <a:spAutoFit/>
          </a:bodyPr>
          <a:lstStyle/>
          <a:p>
            <a:r>
              <a:rPr lang="en-US" dirty="0"/>
              <a:t>code in </a:t>
            </a:r>
            <a:r>
              <a:rPr lang="en-US" dirty="0" err="1"/>
              <a:t>Github</a:t>
            </a:r>
            <a:r>
              <a:rPr lang="en-US" dirty="0"/>
              <a:t>: </a:t>
            </a:r>
            <a:r>
              <a:rPr lang="en-US" dirty="0" err="1"/>
              <a:t>src</a:t>
            </a:r>
            <a:r>
              <a:rPr lang="en-US" dirty="0"/>
              <a:t>/</a:t>
            </a:r>
            <a:r>
              <a:rPr lang="en-US" dirty="0" err="1"/>
              <a:t>singlenode</a:t>
            </a:r>
            <a:endParaRPr lang="en-US" dirty="0"/>
          </a:p>
        </p:txBody>
      </p:sp>
    </p:spTree>
    <p:extLst>
      <p:ext uri="{BB962C8B-B14F-4D97-AF65-F5344CB8AC3E}">
        <p14:creationId xmlns:p14="http://schemas.microsoft.com/office/powerpoint/2010/main" val="20898830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1A16-1B37-AF46-4B81-F2460530A558}"/>
              </a:ext>
            </a:extLst>
          </p:cNvPr>
          <p:cNvSpPr>
            <a:spLocks noGrp="1"/>
          </p:cNvSpPr>
          <p:nvPr>
            <p:ph type="title"/>
          </p:nvPr>
        </p:nvSpPr>
        <p:spPr/>
        <p:txBody>
          <a:bodyPr>
            <a:noAutofit/>
          </a:bodyPr>
          <a:lstStyle/>
          <a:p>
            <a:pPr algn="ctr"/>
            <a:r>
              <a:rPr lang="en-US" dirty="0">
                <a:latin typeface="National Park " pitchFamily="2" charset="77"/>
              </a:rPr>
              <a:t>Using --dry-run to generate parallel commands</a:t>
            </a:r>
          </a:p>
        </p:txBody>
      </p:sp>
      <p:sp>
        <p:nvSpPr>
          <p:cNvPr id="3" name="Content Placeholder 2">
            <a:extLst>
              <a:ext uri="{FF2B5EF4-FFF2-40B4-BE49-F238E27FC236}">
                <a16:creationId xmlns:a16="http://schemas.microsoft.com/office/drawing/2014/main" id="{DC621463-8B2A-12A3-2E9E-A6938A958C25}"/>
              </a:ext>
            </a:extLst>
          </p:cNvPr>
          <p:cNvSpPr>
            <a:spLocks noGrp="1"/>
          </p:cNvSpPr>
          <p:nvPr>
            <p:ph idx="1"/>
          </p:nvPr>
        </p:nvSpPr>
        <p:spPr/>
        <p:txBody>
          <a:bodyPr>
            <a:normAutofit/>
          </a:bodyPr>
          <a:lstStyle/>
          <a:p>
            <a:pPr marL="0" indent="0">
              <a:buNone/>
            </a:pPr>
            <a:r>
              <a:rPr lang="en-US" sz="1640" dirty="0">
                <a:latin typeface="Courier New" panose="02070309020205020404" pitchFamily="49" charset="0"/>
                <a:cs typeface="Courier New" panose="02070309020205020404" pitchFamily="49" charset="0"/>
              </a:rPr>
              <a:t>#SBATCH --job-name=</a:t>
            </a:r>
            <a:r>
              <a:rPr lang="en-US" sz="1640" dirty="0" err="1">
                <a:latin typeface="Courier New" panose="02070309020205020404" pitchFamily="49" charset="0"/>
                <a:cs typeface="Courier New" panose="02070309020205020404" pitchFamily="49" charset="0"/>
              </a:rPr>
              <a:t>parallel_job</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#SBATCH ... </a:t>
            </a:r>
          </a:p>
          <a:p>
            <a:pPr marL="0" indent="0">
              <a:buNone/>
            </a:pPr>
            <a:endParaRPr lang="en-US" sz="1640" b="1" dirty="0">
              <a:latin typeface="Courier New" panose="02070309020205020404" pitchFamily="49" charset="0"/>
              <a:cs typeface="Courier New" panose="02070309020205020404" pitchFamily="49" charset="0"/>
            </a:endParaRPr>
          </a:p>
          <a:p>
            <a:pPr marL="0" indent="0">
              <a:buNone/>
            </a:pPr>
            <a:r>
              <a:rPr lang="en-US" sz="1640" dirty="0">
                <a:latin typeface="Courier New" panose="02070309020205020404" pitchFamily="49" charset="0"/>
                <a:cs typeface="Courier New" panose="02070309020205020404" pitchFamily="49" charset="0"/>
              </a:rPr>
              <a:t>find </a:t>
            </a:r>
            <a:r>
              <a:rPr lang="en-US" sz="1640" dirty="0" err="1">
                <a:latin typeface="Courier New" panose="02070309020205020404" pitchFamily="49" charset="0"/>
                <a:cs typeface="Courier New" panose="02070309020205020404" pitchFamily="49" charset="0"/>
              </a:rPr>
              <a:t>infiles</a:t>
            </a:r>
            <a:r>
              <a:rPr lang="en-US" sz="1640" dirty="0">
                <a:latin typeface="Courier New" panose="02070309020205020404" pitchFamily="49" charset="0"/>
                <a:cs typeface="Courier New" panose="02070309020205020404" pitchFamily="49" charset="0"/>
              </a:rPr>
              <a:t>/*.txt | parallel </a:t>
            </a:r>
            <a:r>
              <a:rPr lang="en-US" sz="1640" b="1" dirty="0">
                <a:latin typeface="Courier New" panose="02070309020205020404" pitchFamily="49" charset="0"/>
                <a:cs typeface="Courier New" panose="02070309020205020404" pitchFamily="49" charset="0"/>
              </a:rPr>
              <a:t>--dry-run</a:t>
            </a:r>
            <a:r>
              <a:rPr lang="en-US" sz="1640" dirty="0">
                <a:latin typeface="Courier New" panose="02070309020205020404" pitchFamily="49" charset="0"/>
                <a:cs typeface="Courier New" panose="02070309020205020404" pitchFamily="49" charset="0"/>
              </a:rPr>
              <a:t> ./</a:t>
            </a:r>
            <a:r>
              <a:rPr lang="en-US" sz="1640" dirty="0" err="1">
                <a:latin typeface="Courier New" panose="02070309020205020404" pitchFamily="49" charset="0"/>
                <a:cs typeface="Courier New" panose="02070309020205020404" pitchFamily="49" charset="0"/>
              </a:rPr>
              <a:t>process_data</a:t>
            </a:r>
            <a:r>
              <a:rPr lang="en-US" sz="1640" dirty="0">
                <a:latin typeface="Courier New" panose="02070309020205020404" pitchFamily="49" charset="0"/>
                <a:cs typeface="Courier New" panose="02070309020205020404" pitchFamily="49" charset="0"/>
              </a:rPr>
              <a:t> {} &gt;</a:t>
            </a:r>
            <a:r>
              <a:rPr lang="en-US" sz="1640" dirty="0" err="1">
                <a:latin typeface="Courier New" panose="02070309020205020404" pitchFamily="49" charset="0"/>
                <a:cs typeface="Courier New" panose="02070309020205020404" pitchFamily="49" charset="0"/>
              </a:rPr>
              <a:t>commands.txt</a:t>
            </a:r>
            <a:endParaRPr lang="en-US" sz="1640" dirty="0">
              <a:latin typeface="Courier New" panose="02070309020205020404" pitchFamily="49" charset="0"/>
              <a:cs typeface="Courier New" panose="02070309020205020404" pitchFamily="49" charset="0"/>
            </a:endParaRPr>
          </a:p>
          <a:p>
            <a:pPr marL="0" indent="0">
              <a:buNone/>
            </a:pPr>
            <a:r>
              <a:rPr lang="en-US" sz="1640" b="1" dirty="0">
                <a:latin typeface="Courier New" panose="02070309020205020404" pitchFamily="49" charset="0"/>
                <a:cs typeface="Courier New" panose="02070309020205020404" pitchFamily="49" charset="0"/>
              </a:rPr>
              <a:t>parallel -j $SLURM_NTASKS &lt; </a:t>
            </a:r>
            <a:r>
              <a:rPr lang="en-US" sz="1640" b="1" dirty="0" err="1">
                <a:latin typeface="Courier New" panose="02070309020205020404" pitchFamily="49" charset="0"/>
                <a:cs typeface="Courier New" panose="02070309020205020404" pitchFamily="49" charset="0"/>
              </a:rPr>
              <a:t>commands.txt</a:t>
            </a:r>
            <a:endParaRPr lang="en-US" sz="1640" b="1" dirty="0">
              <a:latin typeface="Courier New" panose="02070309020205020404" pitchFamily="49" charset="0"/>
              <a:cs typeface="Courier New" panose="02070309020205020404" pitchFamily="49" charset="0"/>
            </a:endParaRPr>
          </a:p>
          <a:p>
            <a:pPr marL="0" indent="0">
              <a:buNone/>
            </a:pPr>
            <a:r>
              <a:rPr lang="en-US" sz="1640" dirty="0">
                <a:latin typeface="Courier New" panose="02070309020205020404" pitchFamily="49" charset="0"/>
                <a:cs typeface="Courier New" panose="02070309020205020404" pitchFamily="49" charset="0"/>
              </a:rPr>
              <a:t>#OR</a:t>
            </a:r>
          </a:p>
          <a:p>
            <a:pPr marL="0" indent="0">
              <a:buNone/>
            </a:pPr>
            <a:r>
              <a:rPr lang="en-US" sz="1640" dirty="0">
                <a:latin typeface="Courier New" panose="02070309020205020404" pitchFamily="49" charset="0"/>
                <a:cs typeface="Courier New" panose="02070309020205020404" pitchFamily="49" charset="0"/>
              </a:rPr>
              <a:t>find </a:t>
            </a:r>
            <a:r>
              <a:rPr lang="en-US" sz="1640" dirty="0" err="1">
                <a:latin typeface="Courier New" panose="02070309020205020404" pitchFamily="49" charset="0"/>
                <a:cs typeface="Courier New" panose="02070309020205020404" pitchFamily="49" charset="0"/>
              </a:rPr>
              <a:t>infiles</a:t>
            </a:r>
            <a:r>
              <a:rPr lang="en-US" sz="1640" dirty="0">
                <a:latin typeface="Courier New" panose="02070309020205020404" pitchFamily="49" charset="0"/>
                <a:cs typeface="Courier New" panose="02070309020205020404" pitchFamily="49" charset="0"/>
              </a:rPr>
              <a:t>/*.txt | parallel </a:t>
            </a:r>
            <a:r>
              <a:rPr lang="en-US" sz="1640" b="1" dirty="0">
                <a:latin typeface="Courier New" panose="02070309020205020404" pitchFamily="49" charset="0"/>
                <a:cs typeface="Courier New" panose="02070309020205020404" pitchFamily="49" charset="0"/>
              </a:rPr>
              <a:t>--dry-run</a:t>
            </a:r>
            <a:r>
              <a:rPr lang="en-US" sz="1640" dirty="0">
                <a:latin typeface="Courier New" panose="02070309020205020404" pitchFamily="49" charset="0"/>
                <a:cs typeface="Courier New" panose="02070309020205020404" pitchFamily="49" charset="0"/>
              </a:rPr>
              <a:t> </a:t>
            </a:r>
            <a:r>
              <a:rPr lang="en-US" sz="1640" dirty="0" err="1">
                <a:latin typeface="Courier New" panose="02070309020205020404" pitchFamily="49" charset="0"/>
                <a:cs typeface="Courier New" panose="02070309020205020404" pitchFamily="49" charset="0"/>
              </a:rPr>
              <a:t>Rscript</a:t>
            </a:r>
            <a:r>
              <a:rPr lang="en-US" sz="1640" dirty="0">
                <a:latin typeface="Courier New" panose="02070309020205020404" pitchFamily="49" charset="0"/>
                <a:cs typeface="Courier New" panose="02070309020205020404" pitchFamily="49" charset="0"/>
              </a:rPr>
              <a:t> </a:t>
            </a:r>
            <a:r>
              <a:rPr lang="en-US" sz="1640" dirty="0" err="1">
                <a:latin typeface="Courier New" panose="02070309020205020404" pitchFamily="49" charset="0"/>
                <a:cs typeface="Courier New" panose="02070309020205020404" pitchFamily="49" charset="0"/>
              </a:rPr>
              <a:t>R_array_test.R</a:t>
            </a:r>
            <a:r>
              <a:rPr lang="en-US" sz="1640" dirty="0">
                <a:latin typeface="Courier New" panose="02070309020205020404" pitchFamily="49" charset="0"/>
                <a:cs typeface="Courier New" panose="02070309020205020404" pitchFamily="49" charset="0"/>
              </a:rPr>
              <a:t> {} &gt;</a:t>
            </a:r>
            <a:r>
              <a:rPr lang="en-US" sz="1640" dirty="0" err="1">
                <a:latin typeface="Courier New" panose="02070309020205020404" pitchFamily="49" charset="0"/>
                <a:cs typeface="Courier New" panose="02070309020205020404" pitchFamily="49" charset="0"/>
              </a:rPr>
              <a:t>commands.txt</a:t>
            </a:r>
            <a:endParaRPr lang="en-US" sz="1640" dirty="0">
              <a:latin typeface="Courier New" panose="02070309020205020404" pitchFamily="49" charset="0"/>
              <a:cs typeface="Courier New" panose="02070309020205020404" pitchFamily="49" charset="0"/>
            </a:endParaRPr>
          </a:p>
          <a:p>
            <a:pPr marL="0" indent="0">
              <a:buNone/>
            </a:pPr>
            <a:r>
              <a:rPr lang="en-US" sz="1640" b="1" dirty="0">
                <a:latin typeface="Courier New" panose="02070309020205020404" pitchFamily="49" charset="0"/>
                <a:cs typeface="Courier New" panose="02070309020205020404" pitchFamily="49" charset="0"/>
              </a:rPr>
              <a:t>parallel -j $SLURM_NTASKS &lt; </a:t>
            </a:r>
            <a:r>
              <a:rPr lang="en-US" sz="1640" b="1" dirty="0" err="1">
                <a:latin typeface="Courier New" panose="02070309020205020404" pitchFamily="49" charset="0"/>
                <a:cs typeface="Courier New" panose="02070309020205020404" pitchFamily="49" charset="0"/>
              </a:rPr>
              <a:t>commands.txt</a:t>
            </a:r>
            <a:endParaRPr lang="en-US" sz="1640" b="1" dirty="0">
              <a:latin typeface="Courier New" panose="02070309020205020404" pitchFamily="49" charset="0"/>
              <a:cs typeface="Courier New" panose="02070309020205020404" pitchFamily="49" charset="0"/>
            </a:endParaRPr>
          </a:p>
          <a:p>
            <a:pPr marL="0" indent="0">
              <a:buNone/>
            </a:pPr>
            <a:endParaRPr lang="en-US" sz="164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87862148-A82F-6595-EB87-8CD56A32B601}"/>
              </a:ext>
            </a:extLst>
          </p:cNvPr>
          <p:cNvSpPr>
            <a:spLocks noGrp="1"/>
          </p:cNvSpPr>
          <p:nvPr>
            <p:ph type="sldNum" sz="quarter" idx="12"/>
          </p:nvPr>
        </p:nvSpPr>
        <p:spPr/>
        <p:txBody>
          <a:bodyPr/>
          <a:lstStyle/>
          <a:p>
            <a:fld id="{4E3AEE2C-3A74-8643-B4A2-442777B583A3}" type="slidenum">
              <a:rPr lang="en-US" smtClean="0"/>
              <a:t>44</a:t>
            </a:fld>
            <a:endParaRPr lang="en-US"/>
          </a:p>
        </p:txBody>
      </p:sp>
    </p:spTree>
    <p:extLst>
      <p:ext uri="{BB962C8B-B14F-4D97-AF65-F5344CB8AC3E}">
        <p14:creationId xmlns:p14="http://schemas.microsoft.com/office/powerpoint/2010/main" val="19325637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21E67-F384-855E-36B7-EAAEDC84D115}"/>
              </a:ext>
            </a:extLst>
          </p:cNvPr>
          <p:cNvSpPr>
            <a:spLocks noGrp="1"/>
          </p:cNvSpPr>
          <p:nvPr>
            <p:ph type="title"/>
          </p:nvPr>
        </p:nvSpPr>
        <p:spPr/>
        <p:txBody>
          <a:bodyPr/>
          <a:lstStyle/>
          <a:p>
            <a:pPr algn="ctr"/>
            <a:r>
              <a:rPr lang="en-US" dirty="0" err="1">
                <a:latin typeface="National Park " pitchFamily="2" charset="77"/>
              </a:rPr>
              <a:t>Multinode</a:t>
            </a:r>
            <a:r>
              <a:rPr lang="en-US" dirty="0">
                <a:latin typeface="National Park " pitchFamily="2" charset="77"/>
              </a:rPr>
              <a:t> Execution in SLURM</a:t>
            </a:r>
          </a:p>
        </p:txBody>
      </p:sp>
      <p:sp>
        <p:nvSpPr>
          <p:cNvPr id="3" name="Content Placeholder 2">
            <a:extLst>
              <a:ext uri="{FF2B5EF4-FFF2-40B4-BE49-F238E27FC236}">
                <a16:creationId xmlns:a16="http://schemas.microsoft.com/office/drawing/2014/main" id="{C70AEB26-A444-7D8E-A8AA-B8AF023A9E5C}"/>
              </a:ext>
            </a:extLst>
          </p:cNvPr>
          <p:cNvSpPr>
            <a:spLocks noGrp="1"/>
          </p:cNvSpPr>
          <p:nvPr>
            <p:ph idx="1"/>
          </p:nvPr>
        </p:nvSpPr>
        <p:spPr>
          <a:xfrm>
            <a:off x="628649" y="1369219"/>
            <a:ext cx="8301499" cy="3263504"/>
          </a:xfrm>
        </p:spPr>
        <p:txBody>
          <a:bodyPr>
            <a:normAutofit fontScale="92500" lnSpcReduction="20000"/>
          </a:bodyPr>
          <a:lstStyle/>
          <a:p>
            <a:pPr marL="0" indent="0">
              <a:buNone/>
            </a:pPr>
            <a:r>
              <a:rPr lang="en-US" dirty="0">
                <a:latin typeface="Courier New" panose="02070309020205020404" pitchFamily="49" charset="0"/>
                <a:cs typeface="Courier New" panose="02070309020205020404" pitchFamily="49" charset="0"/>
              </a:rPr>
              <a:t>#!/bin/bash</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#SBATCH -J </a:t>
            </a:r>
            <a:r>
              <a:rPr lang="en-US" dirty="0" err="1">
                <a:latin typeface="Courier New" panose="02070309020205020404" pitchFamily="49" charset="0"/>
                <a:cs typeface="Courier New" panose="02070309020205020404" pitchFamily="49" charset="0"/>
              </a:rPr>
              <a:t>multinode</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#SBATCH -o %x-%</a:t>
            </a:r>
            <a:r>
              <a:rPr lang="en-US" dirty="0" err="1">
                <a:latin typeface="Courier New" panose="02070309020205020404" pitchFamily="49" charset="0"/>
                <a:cs typeface="Courier New" panose="02070309020205020404" pitchFamily="49" charset="0"/>
              </a:rPr>
              <a:t>j.out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#SBATCH -e %x-%</a:t>
            </a:r>
            <a:r>
              <a:rPr lang="en-US" dirty="0" err="1">
                <a:latin typeface="Courier New" panose="02070309020205020404" pitchFamily="49" charset="0"/>
                <a:cs typeface="Courier New" panose="02070309020205020404" pitchFamily="49" charset="0"/>
              </a:rPr>
              <a:t>j.err</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#SBATCH -t 0:20:00</a:t>
            </a:r>
          </a:p>
          <a:p>
            <a:pPr marL="0" indent="0">
              <a:buNone/>
            </a:pPr>
            <a:r>
              <a:rPr lang="en-US" dirty="0">
                <a:latin typeface="Courier New" panose="02070309020205020404" pitchFamily="49" charset="0"/>
                <a:cs typeface="Courier New" panose="02070309020205020404" pitchFamily="49" charset="0"/>
              </a:rPr>
              <a:t>#SBATCH -p batch</a:t>
            </a:r>
          </a:p>
          <a:p>
            <a:pPr marL="0" indent="0">
              <a:buNone/>
            </a:pPr>
            <a:r>
              <a:rPr lang="en-US" dirty="0">
                <a:latin typeface="Courier New" panose="02070309020205020404" pitchFamily="49" charset="0"/>
                <a:cs typeface="Courier New" panose="02070309020205020404" pitchFamily="49" charset="0"/>
              </a:rPr>
              <a:t>#SBATCH -N 4</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err="1">
                <a:latin typeface="Courier New" panose="02070309020205020404" pitchFamily="49" charset="0"/>
                <a:cs typeface="Courier New" panose="02070309020205020404" pitchFamily="49" charset="0"/>
              </a:rPr>
              <a:t>srun</a:t>
            </a:r>
            <a:r>
              <a:rPr lang="en-US" b="1" dirty="0">
                <a:latin typeface="Courier New" panose="02070309020205020404" pitchFamily="49" charset="0"/>
                <a:cs typeface="Courier New" panose="02070309020205020404" pitchFamily="49" charset="0"/>
              </a:rPr>
              <a:t> --no-kill --</a:t>
            </a:r>
            <a:r>
              <a:rPr lang="en-US" b="1" dirty="0" err="1">
                <a:latin typeface="Courier New" panose="02070309020205020404" pitchFamily="49" charset="0"/>
                <a:cs typeface="Courier New" panose="02070309020205020404" pitchFamily="49" charset="0"/>
              </a:rPr>
              <a:t>ntasks</a:t>
            </a:r>
            <a:r>
              <a:rPr lang="en-US" b="1" dirty="0">
                <a:latin typeface="Courier New" panose="02070309020205020404" pitchFamily="49" charset="0"/>
                <a:cs typeface="Courier New" panose="02070309020205020404" pitchFamily="49" charset="0"/>
              </a:rPr>
              <a:t>-per-node=1 --wait=0 </a:t>
            </a:r>
            <a:r>
              <a:rPr lang="en-US" b="1" dirty="0" err="1">
                <a:latin typeface="Courier New" panose="02070309020205020404" pitchFamily="49" charset="0"/>
                <a:cs typeface="Courier New" panose="02070309020205020404" pitchFamily="49" charset="0"/>
              </a:rPr>
              <a:t>driver.sh</a:t>
            </a:r>
            <a:r>
              <a:rPr lang="en-US" b="1" dirty="0">
                <a:latin typeface="Courier New" panose="02070309020205020404" pitchFamily="49" charset="0"/>
                <a:cs typeface="Courier New" panose="02070309020205020404" pitchFamily="49" charset="0"/>
              </a:rPr>
              <a:t> $1 </a:t>
            </a:r>
          </a:p>
        </p:txBody>
      </p:sp>
      <p:sp>
        <p:nvSpPr>
          <p:cNvPr id="4" name="Slide Number Placeholder 3">
            <a:extLst>
              <a:ext uri="{FF2B5EF4-FFF2-40B4-BE49-F238E27FC236}">
                <a16:creationId xmlns:a16="http://schemas.microsoft.com/office/drawing/2014/main" id="{DD45EEEA-A31E-DBF4-DEB5-C19BB0F77CCF}"/>
              </a:ext>
            </a:extLst>
          </p:cNvPr>
          <p:cNvSpPr>
            <a:spLocks noGrp="1"/>
          </p:cNvSpPr>
          <p:nvPr>
            <p:ph type="sldNum" sz="quarter" idx="12"/>
          </p:nvPr>
        </p:nvSpPr>
        <p:spPr/>
        <p:txBody>
          <a:bodyPr/>
          <a:lstStyle/>
          <a:p>
            <a:fld id="{4E3AEE2C-3A74-8643-B4A2-442777B583A3}" type="slidenum">
              <a:rPr lang="en-US" smtClean="0"/>
              <a:t>45</a:t>
            </a:fld>
            <a:endParaRPr lang="en-US"/>
          </a:p>
        </p:txBody>
      </p:sp>
    </p:spTree>
    <p:extLst>
      <p:ext uri="{BB962C8B-B14F-4D97-AF65-F5344CB8AC3E}">
        <p14:creationId xmlns:p14="http://schemas.microsoft.com/office/powerpoint/2010/main" val="10670910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FA967-0EF2-9A5A-B880-CCD972CDC706}"/>
              </a:ext>
            </a:extLst>
          </p:cNvPr>
          <p:cNvSpPr>
            <a:spLocks noGrp="1"/>
          </p:cNvSpPr>
          <p:nvPr>
            <p:ph type="title"/>
          </p:nvPr>
        </p:nvSpPr>
        <p:spPr/>
        <p:txBody>
          <a:bodyPr/>
          <a:lstStyle/>
          <a:p>
            <a:pPr algn="ctr"/>
            <a:r>
              <a:rPr lang="en-US" dirty="0">
                <a:latin typeface="National Park " pitchFamily="2" charset="77"/>
              </a:rPr>
              <a:t>Driver and Payload codes</a:t>
            </a:r>
          </a:p>
        </p:txBody>
      </p:sp>
      <p:sp>
        <p:nvSpPr>
          <p:cNvPr id="4" name="Slide Number Placeholder 3">
            <a:extLst>
              <a:ext uri="{FF2B5EF4-FFF2-40B4-BE49-F238E27FC236}">
                <a16:creationId xmlns:a16="http://schemas.microsoft.com/office/drawing/2014/main" id="{1A7D097B-9303-71F3-5282-02892FC1B65D}"/>
              </a:ext>
            </a:extLst>
          </p:cNvPr>
          <p:cNvSpPr>
            <a:spLocks noGrp="1"/>
          </p:cNvSpPr>
          <p:nvPr>
            <p:ph type="sldNum" sz="quarter" idx="12"/>
          </p:nvPr>
        </p:nvSpPr>
        <p:spPr/>
        <p:txBody>
          <a:bodyPr/>
          <a:lstStyle/>
          <a:p>
            <a:fld id="{4E3AEE2C-3A74-8643-B4A2-442777B583A3}" type="slidenum">
              <a:rPr lang="en-US" smtClean="0"/>
              <a:t>46</a:t>
            </a:fld>
            <a:endParaRPr lang="en-US"/>
          </a:p>
        </p:txBody>
      </p:sp>
      <p:sp>
        <p:nvSpPr>
          <p:cNvPr id="5" name="TextBox 4">
            <a:extLst>
              <a:ext uri="{FF2B5EF4-FFF2-40B4-BE49-F238E27FC236}">
                <a16:creationId xmlns:a16="http://schemas.microsoft.com/office/drawing/2014/main" id="{90CED4FA-CB54-1673-088C-7D6655D17620}"/>
              </a:ext>
            </a:extLst>
          </p:cNvPr>
          <p:cNvSpPr txBox="1"/>
          <p:nvPr/>
        </p:nvSpPr>
        <p:spPr>
          <a:xfrm>
            <a:off x="899651" y="1356854"/>
            <a:ext cx="7904728" cy="1754326"/>
          </a:xfrm>
          <a:prstGeom prst="rect">
            <a:avLst/>
          </a:prstGeom>
          <a:noFill/>
          <a:ln>
            <a:solidFill>
              <a:schemeClr val="accent1"/>
            </a:solidFill>
          </a:ln>
        </p:spPr>
        <p:txBody>
          <a:bodyPr wrap="none" rtlCol="0">
            <a:spAutoFit/>
          </a:bodyPr>
          <a:lstStyle/>
          <a:p>
            <a:r>
              <a:rPr lang="en-US" dirty="0">
                <a:latin typeface="Courier New" panose="02070309020205020404" pitchFamily="49" charset="0"/>
                <a:cs typeface="Courier New" panose="02070309020205020404" pitchFamily="49" charset="0"/>
              </a:rPr>
              <a:t># Deliver tasks depending on the </a:t>
            </a:r>
            <a:r>
              <a:rPr lang="en-US" dirty="0" err="1">
                <a:latin typeface="Courier New" panose="02070309020205020404" pitchFamily="49" charset="0"/>
                <a:cs typeface="Courier New" panose="02070309020205020404" pitchFamily="49" charset="0"/>
              </a:rPr>
              <a:t>nodeid</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cat $1 |                                               \</a:t>
            </a:r>
          </a:p>
          <a:p>
            <a:r>
              <a:rPr lang="en-US" dirty="0">
                <a:latin typeface="Courier New" panose="02070309020205020404" pitchFamily="49" charset="0"/>
                <a:cs typeface="Courier New" panose="02070309020205020404" pitchFamily="49" charset="0"/>
              </a:rPr>
              <a:t>awk -v NNODE="$SLURM_NNODES" -v NODEID="$SLURM_NODEID" \</a:t>
            </a:r>
          </a:p>
          <a:p>
            <a:r>
              <a:rPr lang="en-US" dirty="0">
                <a:latin typeface="Courier New" panose="02070309020205020404" pitchFamily="49" charset="0"/>
                <a:cs typeface="Courier New" panose="02070309020205020404" pitchFamily="49" charset="0"/>
              </a:rPr>
              <a:t>'NR % NNODE == NODEID' |                               \</a:t>
            </a:r>
          </a:p>
          <a:p>
            <a:r>
              <a:rPr lang="en-US" dirty="0">
                <a:latin typeface="Courier New" panose="02070309020205020404" pitchFamily="49" charset="0"/>
                <a:cs typeface="Courier New" panose="02070309020205020404" pitchFamily="49" charset="0"/>
              </a:rPr>
              <a:t>parallel ./</a:t>
            </a:r>
            <a:r>
              <a:rPr lang="en-US" dirty="0" err="1">
                <a:latin typeface="Courier New" panose="02070309020205020404" pitchFamily="49" charset="0"/>
                <a:cs typeface="Courier New" panose="02070309020205020404" pitchFamily="49" charset="0"/>
              </a:rPr>
              <a:t>payload.sh</a:t>
            </a:r>
            <a:r>
              <a:rPr lang="en-US" dirty="0">
                <a:latin typeface="Courier New" panose="02070309020205020404" pitchFamily="49" charset="0"/>
                <a:cs typeface="Courier New" panose="02070309020205020404" pitchFamily="49" charset="0"/>
              </a:rPr>
              <a:t> argument_{}</a:t>
            </a:r>
          </a:p>
          <a:p>
            <a:endParaRPr lang="en-US"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A9167C1B-2AE7-96A4-6298-2A4F92B0715C}"/>
              </a:ext>
            </a:extLst>
          </p:cNvPr>
          <p:cNvSpPr txBox="1"/>
          <p:nvPr/>
        </p:nvSpPr>
        <p:spPr>
          <a:xfrm>
            <a:off x="899651" y="3200018"/>
            <a:ext cx="7353295" cy="1754326"/>
          </a:xfrm>
          <a:prstGeom prst="rect">
            <a:avLst/>
          </a:prstGeom>
          <a:noFill/>
          <a:ln>
            <a:solidFill>
              <a:schemeClr val="accent1"/>
            </a:solidFill>
          </a:ln>
        </p:spPr>
        <p:txBody>
          <a:bodyPr wrap="none" rtlCol="0">
            <a:spAutoFit/>
          </a:bodyPr>
          <a:lstStyle/>
          <a:p>
            <a:r>
              <a:rPr lang="en-US" dirty="0">
                <a:latin typeface="Courier New" panose="02070309020205020404" pitchFamily="49" charset="0"/>
                <a:cs typeface="Courier New" panose="02070309020205020404" pitchFamily="49" charset="0"/>
              </a:rPr>
              <a:t>#!/bin/bash</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H="$(hostname)"</a:t>
            </a:r>
          </a:p>
          <a:p>
            <a:r>
              <a:rPr lang="en-US" dirty="0">
                <a:latin typeface="Courier New" panose="02070309020205020404" pitchFamily="49" charset="0"/>
                <a:cs typeface="Courier New" panose="02070309020205020404" pitchFamily="49" charset="0"/>
              </a:rPr>
              <a:t>echo “This is the payload script. </a:t>
            </a:r>
            <a:r>
              <a:rPr lang="en-US">
                <a:latin typeface="Courier New" panose="02070309020205020404" pitchFamily="49" charset="0"/>
                <a:cs typeface="Courier New" panose="02070309020205020404" pitchFamily="49" charset="0"/>
              </a:rPr>
              <a:t>\</a:t>
            </a:r>
            <a:br>
              <a:rPr lang="en-US">
                <a:latin typeface="Courier New" panose="02070309020205020404" pitchFamily="49" charset="0"/>
                <a:cs typeface="Courier New" panose="02070309020205020404" pitchFamily="49" charset="0"/>
              </a:rPr>
            </a:br>
            <a:r>
              <a:rPr lang="en-US">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1 is the argument passed to it. Ran on machine $H.”</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932364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6: Asynchronous Workflow Execution</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47</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2129954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410E1-9209-E75A-96FC-627649FDADE2}"/>
              </a:ext>
            </a:extLst>
          </p:cNvPr>
          <p:cNvSpPr>
            <a:spLocks noGrp="1"/>
          </p:cNvSpPr>
          <p:nvPr>
            <p:ph type="title"/>
          </p:nvPr>
        </p:nvSpPr>
        <p:spPr/>
        <p:txBody>
          <a:bodyPr/>
          <a:lstStyle/>
          <a:p>
            <a:pPr algn="ctr"/>
            <a:r>
              <a:rPr lang="en-US" dirty="0">
                <a:latin typeface="National Park " pitchFamily="2" charset="77"/>
              </a:rPr>
              <a:t>Asynchronous Execution of Workflows</a:t>
            </a:r>
          </a:p>
        </p:txBody>
      </p:sp>
      <p:sp>
        <p:nvSpPr>
          <p:cNvPr id="4" name="Slide Number Placeholder 3">
            <a:extLst>
              <a:ext uri="{FF2B5EF4-FFF2-40B4-BE49-F238E27FC236}">
                <a16:creationId xmlns:a16="http://schemas.microsoft.com/office/drawing/2014/main" id="{509204B3-08A1-4A9D-86B9-E614DB83D26B}"/>
              </a:ext>
            </a:extLst>
          </p:cNvPr>
          <p:cNvSpPr>
            <a:spLocks noGrp="1"/>
          </p:cNvSpPr>
          <p:nvPr>
            <p:ph type="sldNum" sz="quarter" idx="12"/>
          </p:nvPr>
        </p:nvSpPr>
        <p:spPr/>
        <p:txBody>
          <a:bodyPr/>
          <a:lstStyle/>
          <a:p>
            <a:fld id="{4E3AEE2C-3A74-8643-B4A2-442777B583A3}" type="slidenum">
              <a:rPr lang="en-US" smtClean="0"/>
              <a:t>48</a:t>
            </a:fld>
            <a:endParaRPr lang="en-US"/>
          </a:p>
        </p:txBody>
      </p:sp>
      <p:sp>
        <p:nvSpPr>
          <p:cNvPr id="8" name="TextBox 7">
            <a:extLst>
              <a:ext uri="{FF2B5EF4-FFF2-40B4-BE49-F238E27FC236}">
                <a16:creationId xmlns:a16="http://schemas.microsoft.com/office/drawing/2014/main" id="{25E8179D-8981-7893-E26A-7226A19304D2}"/>
              </a:ext>
            </a:extLst>
          </p:cNvPr>
          <p:cNvSpPr txBox="1"/>
          <p:nvPr/>
        </p:nvSpPr>
        <p:spPr>
          <a:xfrm>
            <a:off x="3207772" y="1288335"/>
            <a:ext cx="1014508" cy="369332"/>
          </a:xfrm>
          <a:prstGeom prst="rect">
            <a:avLst/>
          </a:prstGeom>
          <a:solidFill>
            <a:schemeClr val="accent1">
              <a:lumMod val="60000"/>
              <a:lumOff val="40000"/>
            </a:schemeClr>
          </a:solidFill>
          <a:ln>
            <a:solidFill>
              <a:schemeClr val="accent1"/>
            </a:solidFill>
          </a:ln>
        </p:spPr>
        <p:txBody>
          <a:bodyPr wrap="none" rtlCol="0">
            <a:spAutoFit/>
          </a:bodyPr>
          <a:lstStyle/>
          <a:p>
            <a:r>
              <a:rPr lang="en-US" dirty="0"/>
              <a:t>process1</a:t>
            </a:r>
          </a:p>
        </p:txBody>
      </p:sp>
      <p:sp>
        <p:nvSpPr>
          <p:cNvPr id="9" name="TextBox 8">
            <a:extLst>
              <a:ext uri="{FF2B5EF4-FFF2-40B4-BE49-F238E27FC236}">
                <a16:creationId xmlns:a16="http://schemas.microsoft.com/office/drawing/2014/main" id="{6CC4F4FD-424A-F14E-04B2-8BE41FEAE858}"/>
              </a:ext>
            </a:extLst>
          </p:cNvPr>
          <p:cNvSpPr txBox="1"/>
          <p:nvPr/>
        </p:nvSpPr>
        <p:spPr>
          <a:xfrm>
            <a:off x="5117693" y="1288335"/>
            <a:ext cx="1014508" cy="369332"/>
          </a:xfrm>
          <a:prstGeom prst="rect">
            <a:avLst/>
          </a:prstGeom>
          <a:solidFill>
            <a:schemeClr val="accent1">
              <a:lumMod val="60000"/>
              <a:lumOff val="40000"/>
            </a:schemeClr>
          </a:solidFill>
          <a:ln>
            <a:solidFill>
              <a:schemeClr val="accent1"/>
            </a:solidFill>
          </a:ln>
        </p:spPr>
        <p:txBody>
          <a:bodyPr wrap="none" rtlCol="0">
            <a:spAutoFit/>
          </a:bodyPr>
          <a:lstStyle/>
          <a:p>
            <a:r>
              <a:rPr lang="en-US" dirty="0"/>
              <a:t>process2</a:t>
            </a:r>
          </a:p>
        </p:txBody>
      </p:sp>
      <p:cxnSp>
        <p:nvCxnSpPr>
          <p:cNvPr id="11" name="Straight Arrow Connector 10">
            <a:extLst>
              <a:ext uri="{FF2B5EF4-FFF2-40B4-BE49-F238E27FC236}">
                <a16:creationId xmlns:a16="http://schemas.microsoft.com/office/drawing/2014/main" id="{DD6E3328-1D85-1919-2238-119EDB3674F7}"/>
              </a:ext>
            </a:extLst>
          </p:cNvPr>
          <p:cNvCxnSpPr>
            <a:stCxn id="8" idx="3"/>
            <a:endCxn id="9" idx="1"/>
          </p:cNvCxnSpPr>
          <p:nvPr/>
        </p:nvCxnSpPr>
        <p:spPr>
          <a:xfrm>
            <a:off x="4222280" y="1473001"/>
            <a:ext cx="895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EC8BBD-6AC8-7949-F10C-C5E50684CE10}"/>
              </a:ext>
            </a:extLst>
          </p:cNvPr>
          <p:cNvSpPr txBox="1"/>
          <p:nvPr/>
        </p:nvSpPr>
        <p:spPr>
          <a:xfrm>
            <a:off x="1725045" y="1288335"/>
            <a:ext cx="769763" cy="369332"/>
          </a:xfrm>
          <a:prstGeom prst="rect">
            <a:avLst/>
          </a:prstGeom>
          <a:solidFill>
            <a:schemeClr val="accent2"/>
          </a:solidFill>
          <a:ln>
            <a:solidFill>
              <a:schemeClr val="accent1"/>
            </a:solidFill>
          </a:ln>
        </p:spPr>
        <p:txBody>
          <a:bodyPr wrap="none" rtlCol="0">
            <a:spAutoFit/>
          </a:bodyPr>
          <a:lstStyle/>
          <a:p>
            <a:r>
              <a:rPr lang="en-US" dirty="0"/>
              <a:t>inputs</a:t>
            </a:r>
          </a:p>
        </p:txBody>
      </p:sp>
      <p:sp>
        <p:nvSpPr>
          <p:cNvPr id="13" name="TextBox 12">
            <a:extLst>
              <a:ext uri="{FF2B5EF4-FFF2-40B4-BE49-F238E27FC236}">
                <a16:creationId xmlns:a16="http://schemas.microsoft.com/office/drawing/2014/main" id="{77AEB9AD-8031-6898-1E69-7656FF1298F8}"/>
              </a:ext>
            </a:extLst>
          </p:cNvPr>
          <p:cNvSpPr txBox="1"/>
          <p:nvPr/>
        </p:nvSpPr>
        <p:spPr>
          <a:xfrm>
            <a:off x="6788366" y="1288335"/>
            <a:ext cx="915635" cy="369332"/>
          </a:xfrm>
          <a:prstGeom prst="rect">
            <a:avLst/>
          </a:prstGeom>
          <a:solidFill>
            <a:schemeClr val="accent2"/>
          </a:solidFill>
          <a:ln>
            <a:solidFill>
              <a:schemeClr val="accent1"/>
            </a:solidFill>
          </a:ln>
        </p:spPr>
        <p:txBody>
          <a:bodyPr wrap="none" rtlCol="0">
            <a:spAutoFit/>
          </a:bodyPr>
          <a:lstStyle/>
          <a:p>
            <a:r>
              <a:rPr lang="en-US" dirty="0"/>
              <a:t>outputs</a:t>
            </a:r>
          </a:p>
        </p:txBody>
      </p:sp>
      <p:cxnSp>
        <p:nvCxnSpPr>
          <p:cNvPr id="14" name="Straight Arrow Connector 13">
            <a:extLst>
              <a:ext uri="{FF2B5EF4-FFF2-40B4-BE49-F238E27FC236}">
                <a16:creationId xmlns:a16="http://schemas.microsoft.com/office/drawing/2014/main" id="{388774A7-FF0D-F95B-DCD8-251AC7751CD7}"/>
              </a:ext>
            </a:extLst>
          </p:cNvPr>
          <p:cNvCxnSpPr>
            <a:cxnSpLocks/>
            <a:stCxn id="12" idx="3"/>
            <a:endCxn id="8" idx="1"/>
          </p:cNvCxnSpPr>
          <p:nvPr/>
        </p:nvCxnSpPr>
        <p:spPr>
          <a:xfrm>
            <a:off x="2494808" y="1473001"/>
            <a:ext cx="712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BC84F0-7F5C-1190-A79D-CA5F5B8DD048}"/>
              </a:ext>
            </a:extLst>
          </p:cNvPr>
          <p:cNvCxnSpPr>
            <a:cxnSpLocks/>
            <a:stCxn id="9" idx="3"/>
            <a:endCxn id="13" idx="1"/>
          </p:cNvCxnSpPr>
          <p:nvPr/>
        </p:nvCxnSpPr>
        <p:spPr>
          <a:xfrm>
            <a:off x="6132201" y="1473001"/>
            <a:ext cx="6561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56E4F4E-8F56-9984-0BE5-420697798D12}"/>
              </a:ext>
            </a:extLst>
          </p:cNvPr>
          <p:cNvSpPr txBox="1"/>
          <p:nvPr/>
        </p:nvSpPr>
        <p:spPr>
          <a:xfrm>
            <a:off x="105083" y="1968909"/>
            <a:ext cx="4713470" cy="1477328"/>
          </a:xfrm>
          <a:prstGeom prst="rect">
            <a:avLst/>
          </a:prstGeom>
          <a:noFill/>
          <a:ln>
            <a:solidFill>
              <a:schemeClr val="accent1"/>
            </a:solidFill>
          </a:ln>
        </p:spPr>
        <p:txBody>
          <a:bodyPr wrap="none" rtlCol="0">
            <a:spAutoFit/>
          </a:bodyPr>
          <a:lstStyle/>
          <a:p>
            <a:r>
              <a:rPr lang="en-US" b="1" dirty="0"/>
              <a:t>proc1.sh:</a:t>
            </a:r>
            <a:br>
              <a:rPr lang="en-US" b="1" dirty="0"/>
            </a:br>
            <a:r>
              <a:rPr lang="en-US" dirty="0">
                <a:solidFill>
                  <a:schemeClr val="bg2">
                    <a:lumMod val="90000"/>
                  </a:schemeClr>
                </a:solidFill>
              </a:rPr>
              <a:t>#!/bin/bash</a:t>
            </a:r>
          </a:p>
          <a:p>
            <a:r>
              <a:rPr lang="en-US" dirty="0"/>
              <a:t>sleep $(</a:t>
            </a:r>
            <a:r>
              <a:rPr lang="en-US" dirty="0" err="1"/>
              <a:t>shuf</a:t>
            </a:r>
            <a:r>
              <a:rPr lang="en-US" dirty="0"/>
              <a:t> -</a:t>
            </a:r>
            <a:r>
              <a:rPr lang="en-US" dirty="0" err="1"/>
              <a:t>i</a:t>
            </a:r>
            <a:r>
              <a:rPr lang="en-US" dirty="0"/>
              <a:t> 20-60 -n 1)</a:t>
            </a:r>
          </a:p>
          <a:p>
            <a:r>
              <a:rPr lang="en-US" dirty="0" err="1"/>
              <a:t>shuf</a:t>
            </a:r>
            <a:r>
              <a:rPr lang="en-US" dirty="0"/>
              <a:t> $1 &gt; ./out/proc_$(</a:t>
            </a:r>
            <a:r>
              <a:rPr lang="en-US" dirty="0" err="1"/>
              <a:t>basename</a:t>
            </a:r>
            <a:r>
              <a:rPr lang="en-US" dirty="0"/>
              <a:t> $1)</a:t>
            </a:r>
          </a:p>
          <a:p>
            <a:r>
              <a:rPr lang="en-US" dirty="0"/>
              <a:t>echo "./out/proc_$(</a:t>
            </a:r>
            <a:r>
              <a:rPr lang="en-US" dirty="0" err="1"/>
              <a:t>basename</a:t>
            </a:r>
            <a:r>
              <a:rPr lang="en-US" dirty="0"/>
              <a:t> $1)" &gt;&gt; </a:t>
            </a:r>
            <a:r>
              <a:rPr lang="en-US" dirty="0" err="1"/>
              <a:t>jobqueue</a:t>
            </a:r>
            <a:endParaRPr lang="en-US" dirty="0"/>
          </a:p>
        </p:txBody>
      </p:sp>
      <p:sp>
        <p:nvSpPr>
          <p:cNvPr id="21" name="TextBox 20">
            <a:extLst>
              <a:ext uri="{FF2B5EF4-FFF2-40B4-BE49-F238E27FC236}">
                <a16:creationId xmlns:a16="http://schemas.microsoft.com/office/drawing/2014/main" id="{A8CB3A96-EE06-A328-9CB3-93AADE002480}"/>
              </a:ext>
            </a:extLst>
          </p:cNvPr>
          <p:cNvSpPr txBox="1"/>
          <p:nvPr/>
        </p:nvSpPr>
        <p:spPr>
          <a:xfrm>
            <a:off x="4942100" y="1971585"/>
            <a:ext cx="3351430" cy="1477328"/>
          </a:xfrm>
          <a:prstGeom prst="rect">
            <a:avLst/>
          </a:prstGeom>
          <a:noFill/>
          <a:ln>
            <a:solidFill>
              <a:schemeClr val="accent1"/>
            </a:solidFill>
          </a:ln>
        </p:spPr>
        <p:txBody>
          <a:bodyPr wrap="none" rtlCol="0">
            <a:spAutoFit/>
          </a:bodyPr>
          <a:lstStyle/>
          <a:p>
            <a:r>
              <a:rPr lang="en-US" b="1" dirty="0"/>
              <a:t>proc2.sh:</a:t>
            </a:r>
            <a:br>
              <a:rPr lang="en-US" b="1" dirty="0"/>
            </a:br>
            <a:r>
              <a:rPr lang="en-US" dirty="0">
                <a:solidFill>
                  <a:schemeClr val="bg2">
                    <a:lumMod val="90000"/>
                  </a:schemeClr>
                </a:solidFill>
              </a:rPr>
              <a:t>#!/bin/bash</a:t>
            </a:r>
            <a:br>
              <a:rPr lang="en-US" dirty="0"/>
            </a:br>
            <a:r>
              <a:rPr lang="en-US" dirty="0" err="1"/>
              <a:t>shuf</a:t>
            </a:r>
            <a:r>
              <a:rPr lang="en-US" dirty="0"/>
              <a:t> $1 &gt; ./out/f_$(</a:t>
            </a:r>
            <a:r>
              <a:rPr lang="en-US" dirty="0" err="1"/>
              <a:t>basename</a:t>
            </a:r>
            <a:r>
              <a:rPr lang="en-US" dirty="0"/>
              <a:t> $1)</a:t>
            </a:r>
          </a:p>
          <a:p>
            <a:r>
              <a:rPr lang="en-US" dirty="0"/>
              <a:t>echo "Done for $1”</a:t>
            </a:r>
          </a:p>
          <a:p>
            <a:endParaRPr lang="en-US" dirty="0"/>
          </a:p>
        </p:txBody>
      </p:sp>
      <p:sp>
        <p:nvSpPr>
          <p:cNvPr id="22" name="TextBox 21">
            <a:extLst>
              <a:ext uri="{FF2B5EF4-FFF2-40B4-BE49-F238E27FC236}">
                <a16:creationId xmlns:a16="http://schemas.microsoft.com/office/drawing/2014/main" id="{C3DFCE39-ECDA-9C2C-F8BB-7735BCC60057}"/>
              </a:ext>
            </a:extLst>
          </p:cNvPr>
          <p:cNvSpPr txBox="1"/>
          <p:nvPr/>
        </p:nvSpPr>
        <p:spPr>
          <a:xfrm>
            <a:off x="2034233" y="3771920"/>
            <a:ext cx="5568640" cy="1200329"/>
          </a:xfrm>
          <a:prstGeom prst="rect">
            <a:avLst/>
          </a:prstGeom>
          <a:noFill/>
          <a:ln>
            <a:solidFill>
              <a:schemeClr val="accent1"/>
            </a:solidFill>
          </a:ln>
        </p:spPr>
        <p:txBody>
          <a:bodyPr wrap="none" rtlCol="0">
            <a:spAutoFit/>
          </a:bodyPr>
          <a:lstStyle/>
          <a:p>
            <a:r>
              <a:rPr lang="en-US" b="1" dirty="0" err="1"/>
              <a:t>workflow.sh</a:t>
            </a:r>
            <a:r>
              <a:rPr lang="en-US" b="1" dirty="0"/>
              <a:t>:</a:t>
            </a:r>
            <a:br>
              <a:rPr lang="en-US" b="1" dirty="0"/>
            </a:br>
            <a:r>
              <a:rPr lang="en-US" dirty="0">
                <a:solidFill>
                  <a:schemeClr val="bg2">
                    <a:lumMod val="90000"/>
                  </a:schemeClr>
                </a:solidFill>
              </a:rPr>
              <a:t>#!/bin/bash</a:t>
            </a:r>
          </a:p>
          <a:p>
            <a:r>
              <a:rPr lang="en-US" dirty="0"/>
              <a:t>parallel ./proc1.sh {} ::: ./inputs/*.txt &amp;</a:t>
            </a:r>
          </a:p>
          <a:p>
            <a:r>
              <a:rPr lang="en-US" dirty="0"/>
              <a:t>&gt;</a:t>
            </a:r>
            <a:r>
              <a:rPr lang="en-US" dirty="0" err="1"/>
              <a:t>jobqueue</a:t>
            </a:r>
            <a:r>
              <a:rPr lang="en-US" dirty="0"/>
              <a:t>; tail -n+0 -f </a:t>
            </a:r>
            <a:r>
              <a:rPr lang="en-US" dirty="0" err="1"/>
              <a:t>jobqueue</a:t>
            </a:r>
            <a:r>
              <a:rPr lang="en-US" dirty="0"/>
              <a:t> | parallel -u ./proc2.sh {}</a:t>
            </a:r>
          </a:p>
        </p:txBody>
      </p:sp>
    </p:spTree>
    <p:extLst>
      <p:ext uri="{BB962C8B-B14F-4D97-AF65-F5344CB8AC3E}">
        <p14:creationId xmlns:p14="http://schemas.microsoft.com/office/powerpoint/2010/main" val="35724721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D8616-9237-4452-A2A1-7017D17460E4}"/>
              </a:ext>
            </a:extLst>
          </p:cNvPr>
          <p:cNvSpPr>
            <a:spLocks noGrp="1"/>
          </p:cNvSpPr>
          <p:nvPr>
            <p:ph type="title"/>
          </p:nvPr>
        </p:nvSpPr>
        <p:spPr/>
        <p:txBody>
          <a:bodyPr/>
          <a:lstStyle/>
          <a:p>
            <a:pPr algn="ctr"/>
            <a:r>
              <a:rPr lang="en-US" dirty="0">
                <a:latin typeface="National Park " pitchFamily="2" charset="77"/>
              </a:rPr>
              <a:t>A Full DAG Workflow Example</a:t>
            </a:r>
          </a:p>
        </p:txBody>
      </p:sp>
      <p:sp>
        <p:nvSpPr>
          <p:cNvPr id="3" name="Content Placeholder 2">
            <a:extLst>
              <a:ext uri="{FF2B5EF4-FFF2-40B4-BE49-F238E27FC236}">
                <a16:creationId xmlns:a16="http://schemas.microsoft.com/office/drawing/2014/main" id="{1491A233-6E8B-4200-1936-23075C886ABF}"/>
              </a:ext>
            </a:extLst>
          </p:cNvPr>
          <p:cNvSpPr>
            <a:spLocks noGrp="1"/>
          </p:cNvSpPr>
          <p:nvPr>
            <p:ph idx="1"/>
          </p:nvPr>
        </p:nvSpPr>
        <p:spPr>
          <a:xfrm>
            <a:off x="3830664" y="1362346"/>
            <a:ext cx="4050506" cy="3263504"/>
          </a:xfrm>
        </p:spPr>
        <p:txBody>
          <a:bodyPr/>
          <a:lstStyle/>
          <a:p>
            <a:r>
              <a:rPr lang="en-US" dirty="0"/>
              <a:t>Six processes</a:t>
            </a:r>
          </a:p>
          <a:p>
            <a:r>
              <a:rPr lang="en-US" dirty="0"/>
              <a:t>Data dependencies</a:t>
            </a:r>
          </a:p>
          <a:p>
            <a:r>
              <a:rPr lang="en-US" dirty="0"/>
              <a:t>May work independently with file inputs</a:t>
            </a:r>
          </a:p>
          <a:p>
            <a:r>
              <a:rPr lang="en-US" dirty="0"/>
              <a:t>Branch Parallelism</a:t>
            </a:r>
          </a:p>
          <a:p>
            <a:r>
              <a:rPr lang="en-US" dirty="0"/>
              <a:t>Asynchronous execution desired when multiple inputs</a:t>
            </a:r>
          </a:p>
        </p:txBody>
      </p:sp>
      <p:sp>
        <p:nvSpPr>
          <p:cNvPr id="4" name="Slide Number Placeholder 3">
            <a:extLst>
              <a:ext uri="{FF2B5EF4-FFF2-40B4-BE49-F238E27FC236}">
                <a16:creationId xmlns:a16="http://schemas.microsoft.com/office/drawing/2014/main" id="{C61A9AA9-B3C9-99F8-95E1-0D7B08511854}"/>
              </a:ext>
            </a:extLst>
          </p:cNvPr>
          <p:cNvSpPr>
            <a:spLocks noGrp="1"/>
          </p:cNvSpPr>
          <p:nvPr>
            <p:ph type="sldNum" sz="quarter" idx="12"/>
          </p:nvPr>
        </p:nvSpPr>
        <p:spPr/>
        <p:txBody>
          <a:bodyPr/>
          <a:lstStyle/>
          <a:p>
            <a:fld id="{4E3AEE2C-3A74-8643-B4A2-442777B583A3}" type="slidenum">
              <a:rPr lang="en-US" smtClean="0"/>
              <a:t>49</a:t>
            </a:fld>
            <a:endParaRPr lang="en-US"/>
          </a:p>
        </p:txBody>
      </p:sp>
      <p:pic>
        <p:nvPicPr>
          <p:cNvPr id="1026" name="Picture 2">
            <a:extLst>
              <a:ext uri="{FF2B5EF4-FFF2-40B4-BE49-F238E27FC236}">
                <a16:creationId xmlns:a16="http://schemas.microsoft.com/office/drawing/2014/main" id="{2CFBFE67-3AE6-3954-A7BC-55FC07994C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49" y="1084012"/>
            <a:ext cx="1943101" cy="3820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932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5252"/>
            <a:ext cx="7886700" cy="994172"/>
          </a:xfrm>
        </p:spPr>
        <p:txBody>
          <a:bodyPr/>
          <a:lstStyle/>
          <a:p>
            <a:pPr algn="ctr"/>
            <a:r>
              <a:rPr lang="en-US" dirty="0">
                <a:latin typeface="National Park " pitchFamily="2" charset="77"/>
              </a:rPr>
              <a:t>Overview: What shall we learn</a:t>
            </a:r>
          </a:p>
        </p:txBody>
      </p:sp>
      <p:sp>
        <p:nvSpPr>
          <p:cNvPr id="3" name="Content Placeholder 2"/>
          <p:cNvSpPr>
            <a:spLocks noGrp="1"/>
          </p:cNvSpPr>
          <p:nvPr>
            <p:ph idx="1"/>
          </p:nvPr>
        </p:nvSpPr>
        <p:spPr>
          <a:xfrm>
            <a:off x="628650" y="1197763"/>
            <a:ext cx="8126016" cy="3263504"/>
          </a:xfrm>
        </p:spPr>
        <p:txBody>
          <a:bodyPr>
            <a:normAutofit/>
          </a:bodyPr>
          <a:lstStyle/>
          <a:p>
            <a:r>
              <a:rPr lang="en-US" dirty="0"/>
              <a:t>Familiarize with GNU Parallel features</a:t>
            </a:r>
          </a:p>
          <a:p>
            <a:r>
              <a:rPr lang="en-US" dirty="0"/>
              <a:t>How to utilize HPC with GNU Parallel</a:t>
            </a:r>
          </a:p>
          <a:p>
            <a:pPr lvl="1"/>
            <a:r>
              <a:rPr lang="en-US" dirty="0"/>
              <a:t>Resource Management</a:t>
            </a:r>
          </a:p>
          <a:p>
            <a:pPr lvl="1"/>
            <a:r>
              <a:rPr lang="en-US" dirty="0"/>
              <a:t>Working with multicore architectures</a:t>
            </a:r>
          </a:p>
          <a:p>
            <a:r>
              <a:rPr lang="en-US" dirty="0"/>
              <a:t>Running workflow tasks asynchronously</a:t>
            </a:r>
          </a:p>
          <a:p>
            <a:pPr lvl="1"/>
            <a:r>
              <a:rPr lang="en-US" dirty="0"/>
              <a:t>Data dependencies and Parallelism</a:t>
            </a:r>
          </a:p>
          <a:p>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a:t>
            </a:fld>
            <a:endParaRPr lang="en-US">
              <a:latin typeface="National Park " pitchFamily="2" charset="77"/>
            </a:endParaRPr>
          </a:p>
        </p:txBody>
      </p:sp>
    </p:spTree>
    <p:extLst>
      <p:ext uri="{BB962C8B-B14F-4D97-AF65-F5344CB8AC3E}">
        <p14:creationId xmlns:p14="http://schemas.microsoft.com/office/powerpoint/2010/main" val="1505769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87D87-572B-ED77-97F7-B09DEBF05F04}"/>
              </a:ext>
            </a:extLst>
          </p:cNvPr>
          <p:cNvSpPr>
            <a:spLocks noGrp="1"/>
          </p:cNvSpPr>
          <p:nvPr>
            <p:ph type="title"/>
          </p:nvPr>
        </p:nvSpPr>
        <p:spPr/>
        <p:txBody>
          <a:bodyPr>
            <a:noAutofit/>
          </a:bodyPr>
          <a:lstStyle/>
          <a:p>
            <a:pPr algn="ctr"/>
            <a:r>
              <a:rPr lang="en-US" dirty="0">
                <a:latin typeface="National Park " pitchFamily="2" charset="77"/>
              </a:rPr>
              <a:t>Sequential Bash Script Representation for one set of inputs</a:t>
            </a:r>
          </a:p>
        </p:txBody>
      </p:sp>
      <p:sp>
        <p:nvSpPr>
          <p:cNvPr id="3" name="Content Placeholder 2">
            <a:extLst>
              <a:ext uri="{FF2B5EF4-FFF2-40B4-BE49-F238E27FC236}">
                <a16:creationId xmlns:a16="http://schemas.microsoft.com/office/drawing/2014/main" id="{6C3C7E0E-8FA3-FD7F-8E25-C299E2BB1AED}"/>
              </a:ext>
            </a:extLst>
          </p:cNvPr>
          <p:cNvSpPr>
            <a:spLocks noGrp="1"/>
          </p:cNvSpPr>
          <p:nvPr>
            <p:ph idx="1"/>
          </p:nvPr>
        </p:nvSpPr>
        <p:spPr>
          <a:xfrm>
            <a:off x="4684459" y="1361845"/>
            <a:ext cx="4039215" cy="3398044"/>
          </a:xfrm>
          <a:ln>
            <a:solidFill>
              <a:schemeClr val="accent1"/>
            </a:solidFill>
          </a:ln>
        </p:spPr>
        <p:txBody>
          <a:bodyPr>
            <a:normAutofit fontScale="92500"/>
          </a:bodyPr>
          <a:lstStyle/>
          <a:p>
            <a:pPr marL="0" indent="0">
              <a:buNone/>
            </a:pPr>
            <a:r>
              <a:rPr lang="en-US" sz="1600" b="1" dirty="0">
                <a:latin typeface="Courier New" panose="02070309020205020404" pitchFamily="49" charset="0"/>
                <a:cs typeface="Courier New" panose="02070309020205020404" pitchFamily="49" charset="0"/>
              </a:rPr>
              <a:t>#!/bin/bash</a:t>
            </a:r>
            <a:br>
              <a:rPr lang="en-US" sz="1600" b="1" dirty="0">
                <a:latin typeface="Courier New" panose="02070309020205020404" pitchFamily="49" charset="0"/>
                <a:cs typeface="Courier New" panose="02070309020205020404" pitchFamily="49" charset="0"/>
              </a:rPr>
            </a:b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p1/p1.sh inputs/in1.txt p1/out1.txt</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p2/p2.sh p1/out1.txt p2/out2.txt</a:t>
            </a:r>
          </a:p>
          <a:p>
            <a:pPr marL="0" indent="0">
              <a:buNone/>
            </a:pPr>
            <a:r>
              <a:rPr lang="en-US" sz="1600" b="1" dirty="0">
                <a:latin typeface="Courier New" panose="02070309020205020404" pitchFamily="49" charset="0"/>
                <a:cs typeface="Courier New" panose="02070309020205020404" pitchFamily="49" charset="0"/>
              </a:rPr>
              <a:t>p3/p3.sh p1/out1.txt p3/out3.txt</a:t>
            </a:r>
          </a:p>
          <a:p>
            <a:pPr marL="0" indent="0">
              <a:buNone/>
            </a:pPr>
            <a:r>
              <a:rPr lang="en-US" sz="1600" b="1" dirty="0">
                <a:latin typeface="Courier New" panose="02070309020205020404" pitchFamily="49" charset="0"/>
                <a:cs typeface="Courier New" panose="02070309020205020404" pitchFamily="49" charset="0"/>
              </a:rPr>
              <a:t>p4/p4.sh p2/out2.txt p4/out4.txt</a:t>
            </a:r>
          </a:p>
          <a:p>
            <a:pPr marL="0" indent="0">
              <a:buNone/>
            </a:pPr>
            <a:r>
              <a:rPr lang="en-US" sz="1600" b="1" dirty="0">
                <a:latin typeface="Courier New" panose="02070309020205020404" pitchFamily="49" charset="0"/>
                <a:cs typeface="Courier New" panose="02070309020205020404" pitchFamily="49" charset="0"/>
              </a:rPr>
              <a:t>p5/p5.sh p3/out3.txt p5/out5.txt</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p6/p6.sh p4/out4.txt p5/out5.txt outputs/out6.txt</a:t>
            </a:r>
          </a:p>
        </p:txBody>
      </p:sp>
      <p:sp>
        <p:nvSpPr>
          <p:cNvPr id="4" name="Slide Number Placeholder 3">
            <a:extLst>
              <a:ext uri="{FF2B5EF4-FFF2-40B4-BE49-F238E27FC236}">
                <a16:creationId xmlns:a16="http://schemas.microsoft.com/office/drawing/2014/main" id="{ADA09BA5-20A4-0338-F15D-C2CD32D522B4}"/>
              </a:ext>
            </a:extLst>
          </p:cNvPr>
          <p:cNvSpPr>
            <a:spLocks noGrp="1"/>
          </p:cNvSpPr>
          <p:nvPr>
            <p:ph type="sldNum" sz="quarter" idx="12"/>
          </p:nvPr>
        </p:nvSpPr>
        <p:spPr/>
        <p:txBody>
          <a:bodyPr/>
          <a:lstStyle/>
          <a:p>
            <a:fld id="{4E3AEE2C-3A74-8643-B4A2-442777B583A3}" type="slidenum">
              <a:rPr lang="en-US" smtClean="0"/>
              <a:t>50</a:t>
            </a:fld>
            <a:endParaRPr lang="en-US"/>
          </a:p>
        </p:txBody>
      </p:sp>
      <p:sp>
        <p:nvSpPr>
          <p:cNvPr id="5" name="Content Placeholder 2">
            <a:extLst>
              <a:ext uri="{FF2B5EF4-FFF2-40B4-BE49-F238E27FC236}">
                <a16:creationId xmlns:a16="http://schemas.microsoft.com/office/drawing/2014/main" id="{3D8101BF-4B8B-2FF3-6C57-015A4F4C6F05}"/>
              </a:ext>
            </a:extLst>
          </p:cNvPr>
          <p:cNvSpPr txBox="1">
            <a:spLocks/>
          </p:cNvSpPr>
          <p:nvPr/>
        </p:nvSpPr>
        <p:spPr>
          <a:xfrm>
            <a:off x="412952" y="1350648"/>
            <a:ext cx="3316544" cy="3398044"/>
          </a:xfrm>
          <a:prstGeom prst="rect">
            <a:avLst/>
          </a:prstGeom>
          <a:ln>
            <a:solidFill>
              <a:schemeClr val="accent1"/>
            </a:solidFill>
          </a:ln>
        </p:spPr>
        <p:txBody>
          <a:bodyPr vert="horz" lIns="91440" tIns="45720" rIns="91440" bIns="45720" rtlCol="0">
            <a:normAutofit fontScale="62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#!/bin/bash</a:t>
            </a:r>
            <a:br>
              <a:rPr lang="en-US" b="1" dirty="0">
                <a:latin typeface="Courier New" panose="02070309020205020404" pitchFamily="49" charset="0"/>
                <a:cs typeface="Courier New" panose="02070309020205020404" pitchFamily="49" charset="0"/>
              </a:rPr>
            </a:b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#p1.sh</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if test "$#" != 2 ; then</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    echo "wrong </a:t>
            </a:r>
            <a:r>
              <a:rPr lang="en-US" b="1" dirty="0" err="1">
                <a:latin typeface="Courier New" panose="02070309020205020404" pitchFamily="49" charset="0"/>
                <a:cs typeface="Courier New" panose="02070309020205020404" pitchFamily="49" charset="0"/>
              </a:rPr>
              <a:t>invocation..exiting</a:t>
            </a:r>
            <a:r>
              <a:rPr lang="en-US" b="1"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    exit 3</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fi</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if [ -f "$2" ] ; then</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    rm -v "$2"</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fi</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cat $1 &gt;&gt; $2 || exit</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echo "processed by p1" &gt;&gt; $2</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echo "$2" &gt;&gt; ./q.p1</a:t>
            </a:r>
          </a:p>
        </p:txBody>
      </p:sp>
      <p:sp>
        <p:nvSpPr>
          <p:cNvPr id="6" name="TextBox 5">
            <a:extLst>
              <a:ext uri="{FF2B5EF4-FFF2-40B4-BE49-F238E27FC236}">
                <a16:creationId xmlns:a16="http://schemas.microsoft.com/office/drawing/2014/main" id="{ACC248B5-DB11-6086-8EC6-6F670670156A}"/>
              </a:ext>
            </a:extLst>
          </p:cNvPr>
          <p:cNvSpPr txBox="1"/>
          <p:nvPr/>
        </p:nvSpPr>
        <p:spPr>
          <a:xfrm>
            <a:off x="2013154" y="4771108"/>
            <a:ext cx="4182235" cy="369332"/>
          </a:xfrm>
          <a:prstGeom prst="rect">
            <a:avLst/>
          </a:prstGeom>
          <a:noFill/>
        </p:spPr>
        <p:txBody>
          <a:bodyPr wrap="none" rtlCol="0">
            <a:spAutoFit/>
          </a:bodyPr>
          <a:lstStyle/>
          <a:p>
            <a:r>
              <a:rPr lang="en-US" dirty="0"/>
              <a:t>All sources available in </a:t>
            </a:r>
            <a:r>
              <a:rPr lang="en-US" dirty="0" err="1"/>
              <a:t>src</a:t>
            </a:r>
            <a:r>
              <a:rPr lang="en-US" dirty="0"/>
              <a:t>/</a:t>
            </a:r>
            <a:r>
              <a:rPr lang="en-US" dirty="0" err="1"/>
              <a:t>crystalworkflow</a:t>
            </a:r>
            <a:endParaRPr lang="en-US" dirty="0"/>
          </a:p>
        </p:txBody>
      </p:sp>
    </p:spTree>
    <p:extLst>
      <p:ext uri="{BB962C8B-B14F-4D97-AF65-F5344CB8AC3E}">
        <p14:creationId xmlns:p14="http://schemas.microsoft.com/office/powerpoint/2010/main" val="35771885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06B3D-316A-F622-B2AA-932089B94DB3}"/>
              </a:ext>
            </a:extLst>
          </p:cNvPr>
          <p:cNvSpPr>
            <a:spLocks noGrp="1"/>
          </p:cNvSpPr>
          <p:nvPr>
            <p:ph type="title"/>
          </p:nvPr>
        </p:nvSpPr>
        <p:spPr/>
        <p:txBody>
          <a:bodyPr/>
          <a:lstStyle/>
          <a:p>
            <a:pPr algn="ctr"/>
            <a:r>
              <a:rPr lang="en-US" dirty="0">
                <a:latin typeface="National Park " pitchFamily="2" charset="77"/>
              </a:rPr>
              <a:t>GNU Parallel version</a:t>
            </a:r>
          </a:p>
        </p:txBody>
      </p:sp>
      <p:sp>
        <p:nvSpPr>
          <p:cNvPr id="3" name="Content Placeholder 2">
            <a:extLst>
              <a:ext uri="{FF2B5EF4-FFF2-40B4-BE49-F238E27FC236}">
                <a16:creationId xmlns:a16="http://schemas.microsoft.com/office/drawing/2014/main" id="{68D0FAB4-59C8-ABD4-287A-07CAC4777562}"/>
              </a:ext>
            </a:extLst>
          </p:cNvPr>
          <p:cNvSpPr>
            <a:spLocks noGrp="1"/>
          </p:cNvSpPr>
          <p:nvPr>
            <p:ph idx="1"/>
          </p:nvPr>
        </p:nvSpPr>
        <p:spPr>
          <a:xfrm>
            <a:off x="628650" y="1369219"/>
            <a:ext cx="7886700" cy="3398044"/>
          </a:xfrm>
        </p:spPr>
        <p:txBody>
          <a:bodyPr>
            <a:noAutofit/>
          </a:bodyPr>
          <a:lstStyle/>
          <a:p>
            <a:pPr marL="0" indent="0">
              <a:buNone/>
            </a:pPr>
            <a:r>
              <a:rPr lang="en-US" sz="1200" b="1" dirty="0">
                <a:latin typeface="Courier New" panose="02070309020205020404" pitchFamily="49" charset="0"/>
                <a:cs typeface="Courier New" panose="02070309020205020404" pitchFamily="49" charset="0"/>
              </a:rPr>
              <a:t>#!/bin/bash</a:t>
            </a:r>
          </a:p>
          <a:p>
            <a:pPr marL="0" indent="0">
              <a:buNone/>
            </a:pPr>
            <a:r>
              <a:rPr lang="en-US" sz="1200" b="1" dirty="0" err="1">
                <a:latin typeface="Courier New" panose="02070309020205020404" pitchFamily="49" charset="0"/>
                <a:cs typeface="Courier New" panose="02070309020205020404" pitchFamily="49" charset="0"/>
              </a:rPr>
              <a:t>mkdir</a:t>
            </a:r>
            <a:r>
              <a:rPr lang="en-US" sz="1200" b="1" dirty="0">
                <a:latin typeface="Courier New" panose="02070309020205020404" pitchFamily="49" charset="0"/>
                <a:cs typeface="Courier New" panose="02070309020205020404" pitchFamily="49" charset="0"/>
              </a:rPr>
              <a:t> -p p{1..5}/</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 outputs</a:t>
            </a:r>
          </a:p>
          <a:p>
            <a:pPr marL="0" indent="0">
              <a:buNone/>
            </a:pPr>
            <a:r>
              <a:rPr lang="en-US" sz="1200" b="1" dirty="0">
                <a:latin typeface="Courier New" panose="02070309020205020404" pitchFamily="49" charset="0"/>
                <a:cs typeface="Courier New" panose="02070309020205020404" pitchFamily="49" charset="0"/>
              </a:rPr>
              <a:t>parallel --link p1/p1.sh {1} {2} ::: inputs/in{1..6}.txt ::: p1/</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a:t>
            </a:r>
          </a:p>
          <a:p>
            <a:pPr marL="0" indent="0">
              <a:buNone/>
            </a:pPr>
            <a:br>
              <a:rPr lang="en-US" sz="1200" b="1" dirty="0">
                <a:latin typeface="Courier New" panose="02070309020205020404" pitchFamily="49" charset="0"/>
                <a:cs typeface="Courier New" panose="02070309020205020404" pitchFamily="49" charset="0"/>
              </a:rPr>
            </a:br>
            <a:r>
              <a:rPr lang="en-US" sz="1200" b="1" dirty="0">
                <a:latin typeface="Courier New" panose="02070309020205020404" pitchFamily="49" charset="0"/>
                <a:cs typeface="Courier New" panose="02070309020205020404" pitchFamily="49" charset="0"/>
              </a:rPr>
              <a:t>touch q.p1 ; tail -n+0 -f q.p1 | parallel -u --link p2/p2.sh {1} {2} :::: - ::: p2/</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a:t>
            </a:r>
          </a:p>
          <a:p>
            <a:pPr marL="0" indent="0">
              <a:buNone/>
            </a:pPr>
            <a:r>
              <a:rPr lang="en-US" sz="1200" b="1" dirty="0">
                <a:latin typeface="Courier New" panose="02070309020205020404" pitchFamily="49" charset="0"/>
                <a:cs typeface="Courier New" panose="02070309020205020404" pitchFamily="49" charset="0"/>
              </a:rPr>
              <a:t>touch q.p1 ; tail -n+0 -f q.p1 | parallel -u --link p3/p3.sh {1} {2} :::: - ::: p3/</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a:t>
            </a:r>
          </a:p>
          <a:p>
            <a:pPr marL="0" indent="0">
              <a:buNone/>
            </a:pPr>
            <a:r>
              <a:rPr lang="en-US" sz="1200" b="1" dirty="0">
                <a:latin typeface="Courier New" panose="02070309020205020404" pitchFamily="49" charset="0"/>
                <a:cs typeface="Courier New" panose="02070309020205020404" pitchFamily="49" charset="0"/>
              </a:rPr>
              <a:t>touch q.p2 ; tail -n+0 -f q.p2 | parallel -u --link p4/p4.sh {1} {2} :::: - ::: p4/</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a:t>
            </a:r>
          </a:p>
          <a:p>
            <a:pPr marL="0" indent="0">
              <a:buNone/>
            </a:pPr>
            <a:r>
              <a:rPr lang="en-US" sz="1200" b="1" dirty="0">
                <a:latin typeface="Courier New" panose="02070309020205020404" pitchFamily="49" charset="0"/>
                <a:cs typeface="Courier New" panose="02070309020205020404" pitchFamily="49" charset="0"/>
              </a:rPr>
              <a:t>touch q.p3 ; tail -n+0 -f q.p3 | parallel -u --link p5/p5.sh {1} {2} :::: - ::: p5/</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 </a:t>
            </a:r>
          </a:p>
          <a:p>
            <a:pPr marL="0" indent="0">
              <a:buNone/>
            </a:pPr>
            <a:br>
              <a:rPr lang="en-US" sz="1200" b="1" dirty="0">
                <a:latin typeface="Courier New" panose="02070309020205020404" pitchFamily="49" charset="0"/>
                <a:cs typeface="Courier New" panose="02070309020205020404" pitchFamily="49" charset="0"/>
              </a:rPr>
            </a:b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stdbuf</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oL</a:t>
            </a:r>
            <a:r>
              <a:rPr lang="en-US" sz="1200" b="1" dirty="0">
                <a:latin typeface="Courier New" panose="02070309020205020404" pitchFamily="49" charset="0"/>
                <a:cs typeface="Courier New" panose="02070309020205020404" pitchFamily="49" charset="0"/>
              </a:rPr>
              <a:t> paste &lt;(touch q.p4 ; tail -n+0 -f q.p4) &lt;(touch q.p5 ; tail -n+0 -f q.p5)) | parallel -u --link p6/p6.sh :::: - ::: outputs/out{1..6}.txt</a:t>
            </a:r>
          </a:p>
        </p:txBody>
      </p:sp>
      <p:sp>
        <p:nvSpPr>
          <p:cNvPr id="4" name="Slide Number Placeholder 3">
            <a:extLst>
              <a:ext uri="{FF2B5EF4-FFF2-40B4-BE49-F238E27FC236}">
                <a16:creationId xmlns:a16="http://schemas.microsoft.com/office/drawing/2014/main" id="{6795D557-3AB0-86CA-790C-CB04EC2B03DE}"/>
              </a:ext>
            </a:extLst>
          </p:cNvPr>
          <p:cNvSpPr>
            <a:spLocks noGrp="1"/>
          </p:cNvSpPr>
          <p:nvPr>
            <p:ph type="sldNum" sz="quarter" idx="12"/>
          </p:nvPr>
        </p:nvSpPr>
        <p:spPr/>
        <p:txBody>
          <a:bodyPr/>
          <a:lstStyle/>
          <a:p>
            <a:fld id="{4E3AEE2C-3A74-8643-B4A2-442777B583A3}" type="slidenum">
              <a:rPr lang="en-US" smtClean="0"/>
              <a:t>51</a:t>
            </a:fld>
            <a:endParaRPr lang="en-US"/>
          </a:p>
        </p:txBody>
      </p:sp>
    </p:spTree>
    <p:extLst>
      <p:ext uri="{BB962C8B-B14F-4D97-AF65-F5344CB8AC3E}">
        <p14:creationId xmlns:p14="http://schemas.microsoft.com/office/powerpoint/2010/main" val="3168297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8115"/>
            <a:ext cx="7886700" cy="1367270"/>
          </a:xfrm>
        </p:spPr>
        <p:txBody>
          <a:bodyPr>
            <a:normAutofit/>
          </a:bodyPr>
          <a:lstStyle/>
          <a:p>
            <a:pPr algn="ctr"/>
            <a:r>
              <a:rPr lang="en-US" dirty="0">
                <a:latin typeface="National Park " pitchFamily="2" charset="77"/>
              </a:rPr>
              <a:t>Part 7: A Real Application Example</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52</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7868476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1B76F-F96F-6C91-F05D-CBD47D5087CC}"/>
              </a:ext>
            </a:extLst>
          </p:cNvPr>
          <p:cNvSpPr>
            <a:spLocks noGrp="1"/>
          </p:cNvSpPr>
          <p:nvPr>
            <p:ph type="title"/>
          </p:nvPr>
        </p:nvSpPr>
        <p:spPr/>
        <p:txBody>
          <a:bodyPr/>
          <a:lstStyle/>
          <a:p>
            <a:pPr algn="ctr"/>
            <a:r>
              <a:rPr lang="en-US" dirty="0">
                <a:latin typeface="National Park " pitchFamily="2" charset="77"/>
              </a:rPr>
              <a:t>A Real Application: Bioinformatics</a:t>
            </a:r>
            <a:endParaRPr lang="en-US" dirty="0"/>
          </a:p>
        </p:txBody>
      </p:sp>
      <p:sp>
        <p:nvSpPr>
          <p:cNvPr id="3" name="Content Placeholder 2">
            <a:extLst>
              <a:ext uri="{FF2B5EF4-FFF2-40B4-BE49-F238E27FC236}">
                <a16:creationId xmlns:a16="http://schemas.microsoft.com/office/drawing/2014/main" id="{7F3AD349-A36F-F691-1F5B-C7F082FB442F}"/>
              </a:ext>
            </a:extLst>
          </p:cNvPr>
          <p:cNvSpPr>
            <a:spLocks noGrp="1"/>
          </p:cNvSpPr>
          <p:nvPr>
            <p:ph idx="1"/>
          </p:nvPr>
        </p:nvSpPr>
        <p:spPr>
          <a:xfrm>
            <a:off x="628650" y="1369219"/>
            <a:ext cx="7886700" cy="2333351"/>
          </a:xfrm>
        </p:spPr>
        <p:txBody>
          <a:bodyPr/>
          <a:lstStyle/>
          <a:p>
            <a:r>
              <a:rPr lang="en-US" b="0" i="0" u="none" strike="noStrike" dirty="0">
                <a:solidFill>
                  <a:srgbClr val="1D1D1D"/>
                </a:solidFill>
                <a:effectLst/>
                <a:latin typeface="Calibri" panose="020F0502020204030204" pitchFamily="34" charset="0"/>
              </a:rPr>
              <a:t>HMMER3 Takes a protein sequence and compares it to a probabilistic profile that describes a protein domain.</a:t>
            </a:r>
          </a:p>
          <a:p>
            <a:r>
              <a:rPr lang="en-US" b="0" i="0" u="none" strike="noStrike" dirty="0">
                <a:solidFill>
                  <a:srgbClr val="1D1D1D"/>
                </a:solidFill>
                <a:effectLst/>
                <a:latin typeface="Calibri" panose="020F0502020204030204" pitchFamily="34" charset="0"/>
              </a:rPr>
              <a:t>It reports when there is a statistically significant likelihood that the protein and the domain share the same evolutionary origin.</a:t>
            </a:r>
          </a:p>
          <a:p>
            <a:r>
              <a:rPr lang="en-US" b="0" i="0" u="none" strike="noStrike" dirty="0">
                <a:solidFill>
                  <a:srgbClr val="1D1D1D"/>
                </a:solidFill>
                <a:effectLst/>
                <a:latin typeface="Calibri" panose="020F0502020204030204" pitchFamily="34" charset="0"/>
              </a:rPr>
              <a:t>This basic comparison is repeated for all combinations of many protein sequences and many domains.</a:t>
            </a:r>
            <a:endParaRPr lang="en-US" dirty="0"/>
          </a:p>
          <a:p>
            <a:endParaRPr lang="en-US" dirty="0"/>
          </a:p>
        </p:txBody>
      </p:sp>
      <p:sp>
        <p:nvSpPr>
          <p:cNvPr id="4" name="Slide Number Placeholder 3">
            <a:extLst>
              <a:ext uri="{FF2B5EF4-FFF2-40B4-BE49-F238E27FC236}">
                <a16:creationId xmlns:a16="http://schemas.microsoft.com/office/drawing/2014/main" id="{9BDADC2D-10EA-3405-7429-34ECB07E5B24}"/>
              </a:ext>
            </a:extLst>
          </p:cNvPr>
          <p:cNvSpPr>
            <a:spLocks noGrp="1"/>
          </p:cNvSpPr>
          <p:nvPr>
            <p:ph type="sldNum" sz="quarter" idx="12"/>
          </p:nvPr>
        </p:nvSpPr>
        <p:spPr/>
        <p:txBody>
          <a:bodyPr/>
          <a:lstStyle/>
          <a:p>
            <a:fld id="{4E3AEE2C-3A74-8643-B4A2-442777B583A3}" type="slidenum">
              <a:rPr lang="en-US" smtClean="0"/>
              <a:t>53</a:t>
            </a:fld>
            <a:endParaRPr lang="en-US"/>
          </a:p>
        </p:txBody>
      </p:sp>
      <p:sp>
        <p:nvSpPr>
          <p:cNvPr id="5" name="TextBox 4">
            <a:extLst>
              <a:ext uri="{FF2B5EF4-FFF2-40B4-BE49-F238E27FC236}">
                <a16:creationId xmlns:a16="http://schemas.microsoft.com/office/drawing/2014/main" id="{1F971D62-FEB0-D103-D5BA-63C9F33BD873}"/>
              </a:ext>
            </a:extLst>
          </p:cNvPr>
          <p:cNvSpPr txBox="1"/>
          <p:nvPr/>
        </p:nvSpPr>
        <p:spPr>
          <a:xfrm>
            <a:off x="3284660" y="4453890"/>
            <a:ext cx="1287340" cy="369332"/>
          </a:xfrm>
          <a:prstGeom prst="rect">
            <a:avLst/>
          </a:prstGeom>
          <a:noFill/>
          <a:ln>
            <a:solidFill>
              <a:schemeClr val="accent1"/>
            </a:solidFill>
          </a:ln>
        </p:spPr>
        <p:txBody>
          <a:bodyPr wrap="none" rtlCol="0">
            <a:spAutoFit/>
          </a:bodyPr>
          <a:lstStyle/>
          <a:p>
            <a:r>
              <a:rPr lang="en-US" dirty="0" err="1"/>
              <a:t>hmmsearch</a:t>
            </a:r>
            <a:endParaRPr lang="en-US" dirty="0"/>
          </a:p>
        </p:txBody>
      </p:sp>
      <p:sp>
        <p:nvSpPr>
          <p:cNvPr id="6" name="TextBox 5">
            <a:extLst>
              <a:ext uri="{FF2B5EF4-FFF2-40B4-BE49-F238E27FC236}">
                <a16:creationId xmlns:a16="http://schemas.microsoft.com/office/drawing/2014/main" id="{73E289B6-21C4-DE4C-DEB7-F51247AE9EA2}"/>
              </a:ext>
            </a:extLst>
          </p:cNvPr>
          <p:cNvSpPr txBox="1"/>
          <p:nvPr/>
        </p:nvSpPr>
        <p:spPr>
          <a:xfrm>
            <a:off x="3419216" y="3748373"/>
            <a:ext cx="1018227" cy="369332"/>
          </a:xfrm>
          <a:prstGeom prst="rect">
            <a:avLst/>
          </a:prstGeom>
          <a:solidFill>
            <a:schemeClr val="accent1">
              <a:lumMod val="40000"/>
              <a:lumOff val="60000"/>
            </a:schemeClr>
          </a:solidFill>
          <a:ln>
            <a:solidFill>
              <a:schemeClr val="accent1"/>
            </a:solidFill>
          </a:ln>
        </p:spPr>
        <p:txBody>
          <a:bodyPr wrap="none" rtlCol="0">
            <a:spAutoFit/>
          </a:bodyPr>
          <a:lstStyle/>
          <a:p>
            <a:r>
              <a:rPr lang="en-US" dirty="0" err="1"/>
              <a:t>hmm_lib</a:t>
            </a:r>
            <a:endParaRPr lang="en-US" dirty="0"/>
          </a:p>
        </p:txBody>
      </p:sp>
      <p:sp>
        <p:nvSpPr>
          <p:cNvPr id="7" name="TextBox 6">
            <a:extLst>
              <a:ext uri="{FF2B5EF4-FFF2-40B4-BE49-F238E27FC236}">
                <a16:creationId xmlns:a16="http://schemas.microsoft.com/office/drawing/2014/main" id="{BBF525CE-1BB2-DC3A-CC25-E24BE3223B2D}"/>
              </a:ext>
            </a:extLst>
          </p:cNvPr>
          <p:cNvSpPr txBox="1"/>
          <p:nvPr/>
        </p:nvSpPr>
        <p:spPr>
          <a:xfrm>
            <a:off x="1873087" y="4453890"/>
            <a:ext cx="865686" cy="369332"/>
          </a:xfrm>
          <a:prstGeom prst="rect">
            <a:avLst/>
          </a:prstGeom>
          <a:solidFill>
            <a:schemeClr val="accent1">
              <a:lumMod val="40000"/>
              <a:lumOff val="60000"/>
            </a:schemeClr>
          </a:solidFill>
          <a:ln>
            <a:solidFill>
              <a:schemeClr val="accent1"/>
            </a:solidFill>
          </a:ln>
        </p:spPr>
        <p:txBody>
          <a:bodyPr wrap="none" rtlCol="0">
            <a:spAutoFit/>
          </a:bodyPr>
          <a:lstStyle/>
          <a:p>
            <a:r>
              <a:rPr lang="en-US" dirty="0" err="1"/>
              <a:t>fasta.in</a:t>
            </a:r>
            <a:endParaRPr lang="en-US" dirty="0"/>
          </a:p>
        </p:txBody>
      </p:sp>
      <p:sp>
        <p:nvSpPr>
          <p:cNvPr id="8" name="TextBox 7">
            <a:extLst>
              <a:ext uri="{FF2B5EF4-FFF2-40B4-BE49-F238E27FC236}">
                <a16:creationId xmlns:a16="http://schemas.microsoft.com/office/drawing/2014/main" id="{29532F8A-7DC6-231F-E4D7-01CE6AAA6F67}"/>
              </a:ext>
            </a:extLst>
          </p:cNvPr>
          <p:cNvSpPr txBox="1"/>
          <p:nvPr/>
        </p:nvSpPr>
        <p:spPr>
          <a:xfrm>
            <a:off x="5106318" y="4453890"/>
            <a:ext cx="812017" cy="369332"/>
          </a:xfrm>
          <a:prstGeom prst="rect">
            <a:avLst/>
          </a:prstGeom>
          <a:solidFill>
            <a:schemeClr val="accent6">
              <a:lumMod val="60000"/>
              <a:lumOff val="40000"/>
            </a:schemeClr>
          </a:solidFill>
          <a:ln>
            <a:solidFill>
              <a:schemeClr val="accent1"/>
            </a:solidFill>
          </a:ln>
        </p:spPr>
        <p:txBody>
          <a:bodyPr wrap="none" rtlCol="0">
            <a:spAutoFit/>
          </a:bodyPr>
          <a:lstStyle/>
          <a:p>
            <a:r>
              <a:rPr lang="en-US" dirty="0" err="1"/>
              <a:t>out.txt</a:t>
            </a:r>
            <a:endParaRPr lang="en-US" dirty="0"/>
          </a:p>
        </p:txBody>
      </p:sp>
      <p:cxnSp>
        <p:nvCxnSpPr>
          <p:cNvPr id="10" name="Straight Arrow Connector 9">
            <a:extLst>
              <a:ext uri="{FF2B5EF4-FFF2-40B4-BE49-F238E27FC236}">
                <a16:creationId xmlns:a16="http://schemas.microsoft.com/office/drawing/2014/main" id="{AFC3B868-AC12-82B1-9B95-B7E31C66C3A1}"/>
              </a:ext>
            </a:extLst>
          </p:cNvPr>
          <p:cNvCxnSpPr>
            <a:stCxn id="6" idx="2"/>
            <a:endCxn id="5" idx="0"/>
          </p:cNvCxnSpPr>
          <p:nvPr/>
        </p:nvCxnSpPr>
        <p:spPr>
          <a:xfrm>
            <a:off x="3928330" y="4117705"/>
            <a:ext cx="0" cy="33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BD0E09-66DA-EA1C-8058-471F85D84910}"/>
              </a:ext>
            </a:extLst>
          </p:cNvPr>
          <p:cNvCxnSpPr>
            <a:cxnSpLocks/>
            <a:stCxn id="7" idx="3"/>
            <a:endCxn id="5" idx="1"/>
          </p:cNvCxnSpPr>
          <p:nvPr/>
        </p:nvCxnSpPr>
        <p:spPr>
          <a:xfrm>
            <a:off x="2738773" y="4638556"/>
            <a:ext cx="545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5E16FB3-6827-CE91-E237-A9E3EF3F7E1E}"/>
              </a:ext>
            </a:extLst>
          </p:cNvPr>
          <p:cNvCxnSpPr>
            <a:cxnSpLocks/>
            <a:stCxn id="5" idx="3"/>
            <a:endCxn id="8" idx="1"/>
          </p:cNvCxnSpPr>
          <p:nvPr/>
        </p:nvCxnSpPr>
        <p:spPr>
          <a:xfrm>
            <a:off x="4572000" y="4638556"/>
            <a:ext cx="5343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5B52CB7-0010-8E5E-95FD-16F2BDF002C4}"/>
              </a:ext>
            </a:extLst>
          </p:cNvPr>
          <p:cNvSpPr txBox="1"/>
          <p:nvPr/>
        </p:nvSpPr>
        <p:spPr>
          <a:xfrm>
            <a:off x="1874606" y="4453890"/>
            <a:ext cx="865686" cy="369332"/>
          </a:xfrm>
          <a:prstGeom prst="rect">
            <a:avLst/>
          </a:prstGeom>
          <a:solidFill>
            <a:schemeClr val="accent1">
              <a:lumMod val="40000"/>
              <a:lumOff val="60000"/>
            </a:schemeClr>
          </a:solidFill>
          <a:ln>
            <a:solidFill>
              <a:schemeClr val="accent1"/>
            </a:solidFill>
          </a:ln>
        </p:spPr>
        <p:txBody>
          <a:bodyPr wrap="none" rtlCol="0">
            <a:spAutoFit/>
          </a:bodyPr>
          <a:lstStyle/>
          <a:p>
            <a:r>
              <a:rPr lang="en-US" dirty="0" err="1"/>
              <a:t>fasta.in</a:t>
            </a:r>
            <a:endParaRPr lang="en-US" dirty="0"/>
          </a:p>
        </p:txBody>
      </p:sp>
      <p:sp>
        <p:nvSpPr>
          <p:cNvPr id="19" name="TextBox 18">
            <a:extLst>
              <a:ext uri="{FF2B5EF4-FFF2-40B4-BE49-F238E27FC236}">
                <a16:creationId xmlns:a16="http://schemas.microsoft.com/office/drawing/2014/main" id="{B8F30AE2-3C8E-1354-17E3-E0D5590B121F}"/>
              </a:ext>
            </a:extLst>
          </p:cNvPr>
          <p:cNvSpPr txBox="1"/>
          <p:nvPr/>
        </p:nvSpPr>
        <p:spPr>
          <a:xfrm>
            <a:off x="1946518" y="4401425"/>
            <a:ext cx="865686" cy="369332"/>
          </a:xfrm>
          <a:prstGeom prst="rect">
            <a:avLst/>
          </a:prstGeom>
          <a:solidFill>
            <a:schemeClr val="accent1">
              <a:lumMod val="40000"/>
              <a:lumOff val="60000"/>
            </a:schemeClr>
          </a:solidFill>
          <a:ln>
            <a:solidFill>
              <a:schemeClr val="accent1"/>
            </a:solidFill>
          </a:ln>
        </p:spPr>
        <p:txBody>
          <a:bodyPr wrap="none" rtlCol="0">
            <a:spAutoFit/>
          </a:bodyPr>
          <a:lstStyle/>
          <a:p>
            <a:r>
              <a:rPr lang="en-US" dirty="0" err="1"/>
              <a:t>fasta.in</a:t>
            </a:r>
            <a:endParaRPr lang="en-US" dirty="0"/>
          </a:p>
        </p:txBody>
      </p:sp>
      <p:sp>
        <p:nvSpPr>
          <p:cNvPr id="20" name="TextBox 19">
            <a:extLst>
              <a:ext uri="{FF2B5EF4-FFF2-40B4-BE49-F238E27FC236}">
                <a16:creationId xmlns:a16="http://schemas.microsoft.com/office/drawing/2014/main" id="{FA297EA5-55EE-AF77-CC99-9C47E32CD3C5}"/>
              </a:ext>
            </a:extLst>
          </p:cNvPr>
          <p:cNvSpPr txBox="1"/>
          <p:nvPr/>
        </p:nvSpPr>
        <p:spPr>
          <a:xfrm>
            <a:off x="2047292" y="4311485"/>
            <a:ext cx="865686" cy="369332"/>
          </a:xfrm>
          <a:prstGeom prst="rect">
            <a:avLst/>
          </a:prstGeom>
          <a:solidFill>
            <a:schemeClr val="accent1">
              <a:lumMod val="40000"/>
              <a:lumOff val="60000"/>
            </a:schemeClr>
          </a:solidFill>
          <a:ln>
            <a:solidFill>
              <a:schemeClr val="accent1"/>
            </a:solidFill>
          </a:ln>
        </p:spPr>
        <p:txBody>
          <a:bodyPr wrap="none" rtlCol="0">
            <a:spAutoFit/>
          </a:bodyPr>
          <a:lstStyle/>
          <a:p>
            <a:r>
              <a:rPr lang="en-US" dirty="0" err="1"/>
              <a:t>fasta.in</a:t>
            </a:r>
            <a:endParaRPr lang="en-US" dirty="0"/>
          </a:p>
        </p:txBody>
      </p:sp>
      <p:sp>
        <p:nvSpPr>
          <p:cNvPr id="21" name="TextBox 20">
            <a:extLst>
              <a:ext uri="{FF2B5EF4-FFF2-40B4-BE49-F238E27FC236}">
                <a16:creationId xmlns:a16="http://schemas.microsoft.com/office/drawing/2014/main" id="{A186A814-3B2B-31A6-1344-6C05902DCC8C}"/>
              </a:ext>
            </a:extLst>
          </p:cNvPr>
          <p:cNvSpPr txBox="1"/>
          <p:nvPr/>
        </p:nvSpPr>
        <p:spPr>
          <a:xfrm>
            <a:off x="5258718" y="4606290"/>
            <a:ext cx="812017" cy="369332"/>
          </a:xfrm>
          <a:prstGeom prst="rect">
            <a:avLst/>
          </a:prstGeom>
          <a:solidFill>
            <a:schemeClr val="accent6">
              <a:lumMod val="60000"/>
              <a:lumOff val="40000"/>
            </a:schemeClr>
          </a:solidFill>
          <a:ln>
            <a:solidFill>
              <a:schemeClr val="accent1"/>
            </a:solidFill>
          </a:ln>
        </p:spPr>
        <p:txBody>
          <a:bodyPr wrap="none" rtlCol="0">
            <a:spAutoFit/>
          </a:bodyPr>
          <a:lstStyle/>
          <a:p>
            <a:r>
              <a:rPr lang="en-US" dirty="0" err="1"/>
              <a:t>out.txt</a:t>
            </a:r>
            <a:endParaRPr lang="en-US" dirty="0"/>
          </a:p>
        </p:txBody>
      </p:sp>
      <p:sp>
        <p:nvSpPr>
          <p:cNvPr id="22" name="TextBox 21">
            <a:extLst>
              <a:ext uri="{FF2B5EF4-FFF2-40B4-BE49-F238E27FC236}">
                <a16:creationId xmlns:a16="http://schemas.microsoft.com/office/drawing/2014/main" id="{6D67B2BB-546B-9BB1-3723-3773028F76A5}"/>
              </a:ext>
            </a:extLst>
          </p:cNvPr>
          <p:cNvSpPr txBox="1"/>
          <p:nvPr/>
        </p:nvSpPr>
        <p:spPr>
          <a:xfrm>
            <a:off x="5411118" y="4758690"/>
            <a:ext cx="812017" cy="369332"/>
          </a:xfrm>
          <a:prstGeom prst="rect">
            <a:avLst/>
          </a:prstGeom>
          <a:solidFill>
            <a:schemeClr val="accent6">
              <a:lumMod val="60000"/>
              <a:lumOff val="40000"/>
            </a:schemeClr>
          </a:solidFill>
          <a:ln>
            <a:solidFill>
              <a:schemeClr val="accent1"/>
            </a:solidFill>
          </a:ln>
        </p:spPr>
        <p:txBody>
          <a:bodyPr wrap="none" rtlCol="0">
            <a:spAutoFit/>
          </a:bodyPr>
          <a:lstStyle/>
          <a:p>
            <a:r>
              <a:rPr lang="en-US" dirty="0" err="1"/>
              <a:t>out.txt</a:t>
            </a:r>
            <a:endParaRPr lang="en-US" dirty="0"/>
          </a:p>
        </p:txBody>
      </p:sp>
    </p:spTree>
    <p:extLst>
      <p:ext uri="{BB962C8B-B14F-4D97-AF65-F5344CB8AC3E}">
        <p14:creationId xmlns:p14="http://schemas.microsoft.com/office/powerpoint/2010/main" val="23168957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8A41E-1C09-F0C0-19CB-22B134C5DF4B}"/>
              </a:ext>
            </a:extLst>
          </p:cNvPr>
          <p:cNvSpPr>
            <a:spLocks noGrp="1"/>
          </p:cNvSpPr>
          <p:nvPr>
            <p:ph type="title"/>
          </p:nvPr>
        </p:nvSpPr>
        <p:spPr/>
        <p:txBody>
          <a:bodyPr/>
          <a:lstStyle/>
          <a:p>
            <a:pPr algn="ctr"/>
            <a:r>
              <a:rPr lang="en-US" dirty="0">
                <a:latin typeface="National Park " pitchFamily="2" charset="77"/>
                <a:cs typeface="Courier New" panose="02070309020205020404" pitchFamily="49" charset="0"/>
              </a:rPr>
              <a:t>Download App Package and Data</a:t>
            </a:r>
          </a:p>
        </p:txBody>
      </p:sp>
      <p:sp>
        <p:nvSpPr>
          <p:cNvPr id="3" name="Content Placeholder 2">
            <a:extLst>
              <a:ext uri="{FF2B5EF4-FFF2-40B4-BE49-F238E27FC236}">
                <a16:creationId xmlns:a16="http://schemas.microsoft.com/office/drawing/2014/main" id="{FD6FF26F-55F2-B6F3-DC7F-AB9CF6D4E6D1}"/>
              </a:ext>
            </a:extLst>
          </p:cNvPr>
          <p:cNvSpPr>
            <a:spLocks noGrp="1"/>
          </p:cNvSpPr>
          <p:nvPr>
            <p:ph idx="1"/>
          </p:nvPr>
        </p:nvSpPr>
        <p:spPr/>
        <p:txBody>
          <a:bodyPr/>
          <a:lstStyle/>
          <a:p>
            <a:r>
              <a:rPr lang="en-US" dirty="0"/>
              <a:t>Download the </a:t>
            </a:r>
            <a:r>
              <a:rPr lang="en-US" dirty="0" err="1"/>
              <a:t>hmmsearch</a:t>
            </a:r>
            <a:r>
              <a:rPr lang="en-US" dirty="0"/>
              <a:t> package: </a:t>
            </a:r>
            <a:r>
              <a:rPr lang="en-US" dirty="0">
                <a:hlinkClick r:id="rId2"/>
              </a:rPr>
              <a:t>hmmer.org/download.html</a:t>
            </a:r>
            <a:br>
              <a:rPr lang="en-US" dirty="0"/>
            </a:br>
            <a:r>
              <a:rPr lang="en-US" sz="1640" b="1" dirty="0" err="1">
                <a:latin typeface="Courier New" panose="02070309020205020404" pitchFamily="49" charset="0"/>
                <a:cs typeface="Courier New" panose="02070309020205020404" pitchFamily="49" charset="0"/>
              </a:rPr>
              <a:t>wget</a:t>
            </a:r>
            <a:r>
              <a:rPr lang="en-US" sz="1640" b="1" dirty="0">
                <a:latin typeface="Courier New" panose="02070309020205020404" pitchFamily="49" charset="0"/>
                <a:cs typeface="Courier New" panose="02070309020205020404" pitchFamily="49" charset="0"/>
              </a:rPr>
              <a:t> http://</a:t>
            </a:r>
            <a:r>
              <a:rPr lang="en-US" sz="1640" b="1" dirty="0" err="1">
                <a:latin typeface="Courier New" panose="02070309020205020404" pitchFamily="49" charset="0"/>
                <a:cs typeface="Courier New" panose="02070309020205020404" pitchFamily="49" charset="0"/>
              </a:rPr>
              <a:t>eddylab.org</a:t>
            </a:r>
            <a:r>
              <a:rPr lang="en-US" sz="1640" b="1" dirty="0">
                <a:latin typeface="Courier New" panose="02070309020205020404" pitchFamily="49" charset="0"/>
                <a:cs typeface="Courier New" panose="02070309020205020404" pitchFamily="49" charset="0"/>
              </a:rPr>
              <a:t>/software/</a:t>
            </a:r>
            <a:r>
              <a:rPr lang="en-US" sz="1640" b="1" dirty="0" err="1">
                <a:latin typeface="Courier New" panose="02070309020205020404" pitchFamily="49" charset="0"/>
                <a:cs typeface="Courier New" panose="02070309020205020404" pitchFamily="49" charset="0"/>
              </a:rPr>
              <a:t>hmmer</a:t>
            </a:r>
            <a:r>
              <a:rPr lang="en-US" sz="1640" b="1" dirty="0">
                <a:latin typeface="Courier New" panose="02070309020205020404" pitchFamily="49" charset="0"/>
                <a:cs typeface="Courier New" panose="02070309020205020404" pitchFamily="49" charset="0"/>
              </a:rPr>
              <a:t>/hmmer-3.4.tar.gz</a:t>
            </a:r>
          </a:p>
          <a:p>
            <a:r>
              <a:rPr lang="en-US" dirty="0"/>
              <a:t>Download the protein HMM searchable library here: </a:t>
            </a:r>
            <a:br>
              <a:rPr lang="en-US" dirty="0"/>
            </a:br>
            <a:r>
              <a:rPr lang="en-US" sz="1640" b="1" dirty="0" err="1">
                <a:latin typeface="Courier New" panose="02070309020205020404" pitchFamily="49" charset="0"/>
                <a:cs typeface="Courier New" panose="02070309020205020404" pitchFamily="49" charset="0"/>
              </a:rPr>
              <a:t>wget</a:t>
            </a:r>
            <a:r>
              <a:rPr lang="en-US" sz="1640" b="1" dirty="0">
                <a:latin typeface="Courier New" panose="02070309020205020404" pitchFamily="49" charset="0"/>
                <a:cs typeface="Courier New" panose="02070309020205020404" pitchFamily="49" charset="0"/>
              </a:rPr>
              <a:t> ftp.ebi.ac.uk/pub/databases/Pfam/current_release/Pfam-A.hmm.dat.gz</a:t>
            </a:r>
          </a:p>
          <a:p>
            <a:r>
              <a:rPr lang="en-US" dirty="0"/>
              <a:t>Download the </a:t>
            </a:r>
            <a:r>
              <a:rPr lang="en-US" dirty="0" err="1"/>
              <a:t>fasta</a:t>
            </a:r>
            <a:r>
              <a:rPr lang="en-US" dirty="0"/>
              <a:t> file:</a:t>
            </a:r>
            <a:br>
              <a:rPr lang="en-US" dirty="0"/>
            </a:br>
            <a:r>
              <a:rPr lang="en-US" sz="1640" b="1" dirty="0" err="1">
                <a:latin typeface="Courier New" panose="02070309020205020404" pitchFamily="49" charset="0"/>
                <a:cs typeface="Courier New" panose="02070309020205020404" pitchFamily="49" charset="0"/>
              </a:rPr>
              <a:t>wget</a:t>
            </a:r>
            <a:r>
              <a:rPr lang="en-US" sz="1640" b="1" dirty="0">
                <a:latin typeface="Courier New" panose="02070309020205020404" pitchFamily="49" charset="0"/>
                <a:cs typeface="Courier New" panose="02070309020205020404" pitchFamily="49" charset="0"/>
              </a:rPr>
              <a:t> https://</a:t>
            </a:r>
            <a:r>
              <a:rPr lang="en-US" sz="1640" b="1" dirty="0" err="1">
                <a:latin typeface="Courier New" panose="02070309020205020404" pitchFamily="49" charset="0"/>
                <a:cs typeface="Courier New" panose="02070309020205020404" pitchFamily="49" charset="0"/>
              </a:rPr>
              <a:t>ftp.uniprot.org</a:t>
            </a:r>
            <a:r>
              <a:rPr lang="en-US" sz="1640" b="1" dirty="0">
                <a:latin typeface="Courier New" panose="02070309020205020404" pitchFamily="49" charset="0"/>
                <a:cs typeface="Courier New" panose="02070309020205020404" pitchFamily="49" charset="0"/>
              </a:rPr>
              <a:t>/pub/databases/</a:t>
            </a:r>
            <a:r>
              <a:rPr lang="en-US" sz="1640" b="1" dirty="0" err="1">
                <a:latin typeface="Courier New" panose="02070309020205020404" pitchFamily="49" charset="0"/>
                <a:cs typeface="Courier New" panose="02070309020205020404" pitchFamily="49" charset="0"/>
              </a:rPr>
              <a:t>uniprot</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current_release</a:t>
            </a:r>
            <a:r>
              <a:rPr lang="en-US" sz="1640" b="1" dirty="0">
                <a:latin typeface="Courier New" panose="02070309020205020404" pitchFamily="49" charset="0"/>
                <a:cs typeface="Courier New" panose="02070309020205020404" pitchFamily="49" charset="0"/>
              </a:rPr>
              <a:t>/knowledgebase/complete/</a:t>
            </a:r>
            <a:r>
              <a:rPr lang="en-US" sz="1640" b="1" dirty="0" err="1">
                <a:latin typeface="Courier New" panose="02070309020205020404" pitchFamily="49" charset="0"/>
                <a:cs typeface="Courier New" panose="02070309020205020404" pitchFamily="49" charset="0"/>
              </a:rPr>
              <a:t>uniprot_sprot.fasta.gz</a:t>
            </a:r>
            <a:endParaRPr lang="en-US" sz="164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8CDDA20-D8A5-BC66-0663-09DE83FFACDE}"/>
              </a:ext>
            </a:extLst>
          </p:cNvPr>
          <p:cNvSpPr>
            <a:spLocks noGrp="1"/>
          </p:cNvSpPr>
          <p:nvPr>
            <p:ph type="sldNum" sz="quarter" idx="12"/>
          </p:nvPr>
        </p:nvSpPr>
        <p:spPr/>
        <p:txBody>
          <a:bodyPr/>
          <a:lstStyle/>
          <a:p>
            <a:fld id="{4E3AEE2C-3A74-8643-B4A2-442777B583A3}" type="slidenum">
              <a:rPr lang="en-US" smtClean="0"/>
              <a:t>54</a:t>
            </a:fld>
            <a:endParaRPr lang="en-US"/>
          </a:p>
        </p:txBody>
      </p:sp>
    </p:spTree>
    <p:extLst>
      <p:ext uri="{BB962C8B-B14F-4D97-AF65-F5344CB8AC3E}">
        <p14:creationId xmlns:p14="http://schemas.microsoft.com/office/powerpoint/2010/main" val="27681435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8F4C-7EEE-565C-EF39-B86CC1CBD72B}"/>
              </a:ext>
            </a:extLst>
          </p:cNvPr>
          <p:cNvSpPr>
            <a:spLocks noGrp="1"/>
          </p:cNvSpPr>
          <p:nvPr>
            <p:ph type="title"/>
          </p:nvPr>
        </p:nvSpPr>
        <p:spPr/>
        <p:txBody>
          <a:bodyPr/>
          <a:lstStyle/>
          <a:p>
            <a:pPr algn="ctr"/>
            <a:r>
              <a:rPr lang="en-US" dirty="0">
                <a:latin typeface="National Park " pitchFamily="2" charset="77"/>
                <a:cs typeface="Courier New" panose="02070309020205020404" pitchFamily="49" charset="0"/>
              </a:rPr>
              <a:t>Install the </a:t>
            </a:r>
            <a:r>
              <a:rPr lang="en-US" dirty="0" err="1">
                <a:latin typeface="National Park " pitchFamily="2" charset="77"/>
                <a:cs typeface="Courier New" panose="02070309020205020404" pitchFamily="49" charset="0"/>
              </a:rPr>
              <a:t>hmmsearch</a:t>
            </a:r>
            <a:r>
              <a:rPr lang="en-US" dirty="0">
                <a:latin typeface="National Park " pitchFamily="2" charset="77"/>
                <a:cs typeface="Courier New" panose="02070309020205020404" pitchFamily="49" charset="0"/>
              </a:rPr>
              <a:t> package</a:t>
            </a:r>
          </a:p>
        </p:txBody>
      </p:sp>
      <p:sp>
        <p:nvSpPr>
          <p:cNvPr id="3" name="Content Placeholder 2">
            <a:extLst>
              <a:ext uri="{FF2B5EF4-FFF2-40B4-BE49-F238E27FC236}">
                <a16:creationId xmlns:a16="http://schemas.microsoft.com/office/drawing/2014/main" id="{70D8CBED-C13C-6933-A337-AE56BB96F45F}"/>
              </a:ext>
            </a:extLst>
          </p:cNvPr>
          <p:cNvSpPr>
            <a:spLocks noGrp="1"/>
          </p:cNvSpPr>
          <p:nvPr>
            <p:ph idx="1"/>
          </p:nvPr>
        </p:nvSpPr>
        <p:spPr/>
        <p:txBody>
          <a:bodyPr>
            <a:normAutofit fontScale="85000" lnSpcReduction="20000"/>
          </a:bodyPr>
          <a:lstStyle/>
          <a:p>
            <a:r>
              <a:rPr lang="en-US" b="1" dirty="0">
                <a:latin typeface="Courier New" panose="02070309020205020404" pitchFamily="49" charset="0"/>
                <a:cs typeface="Courier New" panose="02070309020205020404" pitchFamily="49" charset="0"/>
              </a:rPr>
              <a:t>tar </a:t>
            </a:r>
            <a:r>
              <a:rPr lang="en-US" b="1" dirty="0" err="1">
                <a:latin typeface="Courier New" panose="02070309020205020404" pitchFamily="49" charset="0"/>
                <a:cs typeface="Courier New" panose="02070309020205020404" pitchFamily="49" charset="0"/>
              </a:rPr>
              <a:t>zxf</a:t>
            </a:r>
            <a:r>
              <a:rPr lang="en-US" b="1" dirty="0">
                <a:latin typeface="Courier New" panose="02070309020205020404" pitchFamily="49" charset="0"/>
                <a:cs typeface="Courier New" panose="02070309020205020404" pitchFamily="49" charset="0"/>
              </a:rPr>
              <a:t> hmmer-3.4.tar.gz </a:t>
            </a:r>
          </a:p>
          <a:p>
            <a:r>
              <a:rPr lang="en-US" b="1" dirty="0">
                <a:latin typeface="Courier New" panose="02070309020205020404" pitchFamily="49" charset="0"/>
                <a:cs typeface="Courier New" panose="02070309020205020404" pitchFamily="49" charset="0"/>
              </a:rPr>
              <a:t>cd hmmer-3.4/</a:t>
            </a:r>
          </a:p>
          <a:p>
            <a:r>
              <a:rPr lang="en-US" b="1" dirty="0">
                <a:latin typeface="Courier New" panose="02070309020205020404" pitchFamily="49" charset="0"/>
                <a:cs typeface="Courier New" panose="02070309020205020404" pitchFamily="49" charset="0"/>
              </a:rPr>
              <a:t>./configure --prefix=$PWD/install</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output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HMMER configuration:</a:t>
            </a:r>
          </a:p>
          <a:p>
            <a:pPr marL="0" indent="0">
              <a:buNone/>
            </a:pPr>
            <a:r>
              <a:rPr lang="en-US" dirty="0">
                <a:latin typeface="Courier New" panose="02070309020205020404" pitchFamily="49" charset="0"/>
                <a:cs typeface="Courier New" panose="02070309020205020404" pitchFamily="49" charset="0"/>
              </a:rPr>
              <a:t>   compiler:     </a:t>
            </a:r>
            <a:r>
              <a:rPr lang="en-US" dirty="0" err="1">
                <a:latin typeface="Courier New" panose="02070309020205020404" pitchFamily="49" charset="0"/>
                <a:cs typeface="Courier New" panose="02070309020205020404" pitchFamily="49" charset="0"/>
              </a:rPr>
              <a:t>gcc</a:t>
            </a:r>
            <a:r>
              <a:rPr lang="en-US" dirty="0">
                <a:latin typeface="Courier New" panose="02070309020205020404" pitchFamily="49" charset="0"/>
                <a:cs typeface="Courier New" panose="02070309020205020404" pitchFamily="49" charset="0"/>
              </a:rPr>
              <a:t> -O3    -</a:t>
            </a:r>
            <a:r>
              <a:rPr lang="en-US" dirty="0" err="1">
                <a:latin typeface="Courier New" panose="02070309020205020404" pitchFamily="49" charset="0"/>
                <a:cs typeface="Courier New" panose="02070309020205020404" pitchFamily="49" charset="0"/>
              </a:rPr>
              <a:t>pthread</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host:         x86_64-pc-linux-gnu</a:t>
            </a:r>
          </a:p>
          <a:p>
            <a:pPr marL="0" indent="0">
              <a:buNone/>
            </a:pPr>
            <a:r>
              <a:rPr lang="en-US" dirty="0">
                <a:latin typeface="Courier New" panose="02070309020205020404" pitchFamily="49" charset="0"/>
                <a:cs typeface="Courier New" panose="02070309020205020404" pitchFamily="49" charset="0"/>
              </a:rPr>
              <a:t>   linker:               </a:t>
            </a:r>
          </a:p>
          <a:p>
            <a:pPr marL="0" indent="0">
              <a:buNone/>
            </a:pPr>
            <a:r>
              <a:rPr lang="en-US" dirty="0">
                <a:latin typeface="Courier New" panose="02070309020205020404" pitchFamily="49" charset="0"/>
                <a:cs typeface="Courier New" panose="02070309020205020404" pitchFamily="49" charset="0"/>
              </a:rPr>
              <a:t>   libraries:    -</a:t>
            </a:r>
            <a:r>
              <a:rPr lang="en-US" dirty="0" err="1">
                <a:latin typeface="Courier New" panose="02070309020205020404" pitchFamily="49" charset="0"/>
                <a:cs typeface="Courier New" panose="02070309020205020404" pitchFamily="49" charset="0"/>
              </a:rPr>
              <a:t>lpthread</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DP implementation:    </a:t>
            </a:r>
            <a:r>
              <a:rPr lang="en-US" dirty="0" err="1">
                <a:latin typeface="Courier New" panose="02070309020205020404" pitchFamily="49" charset="0"/>
                <a:cs typeface="Courier New" panose="02070309020205020404" pitchFamily="49" charset="0"/>
              </a:rPr>
              <a:t>sse</a:t>
            </a:r>
            <a:endParaRPr lang="en-US"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make -j install</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hmmer</a:t>
            </a:r>
            <a:r>
              <a:rPr lang="en-US" dirty="0">
                <a:latin typeface="Courier New" panose="02070309020205020404" pitchFamily="49" charset="0"/>
                <a:cs typeface="Courier New" panose="02070309020205020404" pitchFamily="49" charset="0"/>
              </a:rPr>
              <a:t> will be installed.</a:t>
            </a:r>
          </a:p>
        </p:txBody>
      </p:sp>
      <p:sp>
        <p:nvSpPr>
          <p:cNvPr id="4" name="Slide Number Placeholder 3">
            <a:extLst>
              <a:ext uri="{FF2B5EF4-FFF2-40B4-BE49-F238E27FC236}">
                <a16:creationId xmlns:a16="http://schemas.microsoft.com/office/drawing/2014/main" id="{1DA8116F-8460-C900-6331-BB2838B1A74A}"/>
              </a:ext>
            </a:extLst>
          </p:cNvPr>
          <p:cNvSpPr>
            <a:spLocks noGrp="1"/>
          </p:cNvSpPr>
          <p:nvPr>
            <p:ph type="sldNum" sz="quarter" idx="12"/>
          </p:nvPr>
        </p:nvSpPr>
        <p:spPr/>
        <p:txBody>
          <a:bodyPr/>
          <a:lstStyle/>
          <a:p>
            <a:fld id="{4E3AEE2C-3A74-8643-B4A2-442777B583A3}" type="slidenum">
              <a:rPr lang="en-US" smtClean="0"/>
              <a:t>55</a:t>
            </a:fld>
            <a:endParaRPr lang="en-US"/>
          </a:p>
        </p:txBody>
      </p:sp>
    </p:spTree>
    <p:extLst>
      <p:ext uri="{BB962C8B-B14F-4D97-AF65-F5344CB8AC3E}">
        <p14:creationId xmlns:p14="http://schemas.microsoft.com/office/powerpoint/2010/main" val="23457824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EFD32-2760-D278-D38F-58CD8EB40FDF}"/>
              </a:ext>
            </a:extLst>
          </p:cNvPr>
          <p:cNvSpPr>
            <a:spLocks noGrp="1"/>
          </p:cNvSpPr>
          <p:nvPr>
            <p:ph type="title"/>
          </p:nvPr>
        </p:nvSpPr>
        <p:spPr/>
        <p:txBody>
          <a:bodyPr/>
          <a:lstStyle/>
          <a:p>
            <a:pPr algn="ctr"/>
            <a:r>
              <a:rPr lang="en-US" dirty="0" err="1">
                <a:latin typeface="National Park " pitchFamily="2" charset="77"/>
              </a:rPr>
              <a:t>gunzip</a:t>
            </a:r>
            <a:r>
              <a:rPr lang="en-US" dirty="0">
                <a:latin typeface="National Park " pitchFamily="2" charset="77"/>
              </a:rPr>
              <a:t> and split the </a:t>
            </a:r>
            <a:r>
              <a:rPr lang="en-US" dirty="0" err="1">
                <a:latin typeface="National Park " pitchFamily="2" charset="77"/>
              </a:rPr>
              <a:t>Fasta</a:t>
            </a:r>
            <a:r>
              <a:rPr lang="en-US" dirty="0">
                <a:latin typeface="National Park " pitchFamily="2" charset="77"/>
              </a:rPr>
              <a:t> File</a:t>
            </a:r>
          </a:p>
        </p:txBody>
      </p:sp>
      <p:sp>
        <p:nvSpPr>
          <p:cNvPr id="3" name="Content Placeholder 2">
            <a:extLst>
              <a:ext uri="{FF2B5EF4-FFF2-40B4-BE49-F238E27FC236}">
                <a16:creationId xmlns:a16="http://schemas.microsoft.com/office/drawing/2014/main" id="{8A38A6AB-8404-F303-5FAC-6DCB47ECAC75}"/>
              </a:ext>
            </a:extLst>
          </p:cNvPr>
          <p:cNvSpPr>
            <a:spLocks noGrp="1"/>
          </p:cNvSpPr>
          <p:nvPr>
            <p:ph idx="1"/>
          </p:nvPr>
        </p:nvSpPr>
        <p:spPr/>
        <p:txBody>
          <a:bodyPr>
            <a:normAutofit fontScale="92500"/>
          </a:bodyPr>
          <a:lstStyle/>
          <a:p>
            <a:pPr marL="0" indent="0">
              <a:buNone/>
            </a:pPr>
            <a:r>
              <a:rPr lang="en-US" dirty="0" err="1">
                <a:latin typeface="Courier New" panose="02070309020205020404" pitchFamily="49" charset="0"/>
                <a:cs typeface="Courier New" panose="02070309020205020404" pitchFamily="49" charset="0"/>
              </a:rPr>
              <a:t>gunzip</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uniprot_sprot.fasta.gz</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awk</a:t>
            </a:r>
            <a:r>
              <a:rPr lang="en-US" dirty="0">
                <a:latin typeface="Courier New" panose="02070309020205020404" pitchFamily="49" charset="0"/>
                <a:cs typeface="Courier New" panose="02070309020205020404" pitchFamily="49" charset="0"/>
              </a:rPr>
              <a:t> -v </a:t>
            </a:r>
            <a:r>
              <a:rPr lang="en-US" dirty="0" err="1">
                <a:latin typeface="Courier New" panose="02070309020205020404" pitchFamily="49" charset="0"/>
                <a:cs typeface="Courier New" panose="02070309020205020404" pitchFamily="49" charset="0"/>
              </a:rPr>
              <a:t>chunksize</a:t>
            </a:r>
            <a:r>
              <a:rPr lang="en-US" dirty="0">
                <a:latin typeface="Courier New" panose="02070309020205020404" pitchFamily="49" charset="0"/>
                <a:cs typeface="Courier New" panose="02070309020205020404" pitchFamily="49" charset="0"/>
              </a:rPr>
              <a:t>=$(grep "&gt;" </a:t>
            </a:r>
            <a:r>
              <a:rPr lang="en-US" dirty="0" err="1">
                <a:latin typeface="Courier New" panose="02070309020205020404" pitchFamily="49" charset="0"/>
                <a:cs typeface="Courier New" panose="02070309020205020404" pitchFamily="49" charset="0"/>
              </a:rPr>
              <a:t>uniprot_sprot.fasta</a:t>
            </a:r>
            <a:r>
              <a:rPr lang="en-US" dirty="0">
                <a:latin typeface="Courier New" panose="02070309020205020404" pitchFamily="49" charset="0"/>
                <a:cs typeface="Courier New" panose="02070309020205020404" pitchFamily="49" charset="0"/>
              </a:rPr>
              <a:t> -c)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'BEGIN{n=0; </a:t>
            </a:r>
            <a:r>
              <a:rPr lang="en-US" dirty="0" err="1">
                <a:latin typeface="Courier New" panose="02070309020205020404" pitchFamily="49" charset="0"/>
                <a:cs typeface="Courier New" panose="02070309020205020404" pitchFamily="49" charset="0"/>
              </a:rPr>
              <a:t>chunksize</a:t>
            </a:r>
            <a:r>
              <a:rPr lang="en-US" dirty="0">
                <a:latin typeface="Courier New" panose="02070309020205020404" pitchFamily="49" charset="0"/>
                <a:cs typeface="Courier New" panose="02070309020205020404" pitchFamily="49" charset="0"/>
              </a:rPr>
              <a:t>=int(</a:t>
            </a:r>
            <a:r>
              <a:rPr lang="en-US" dirty="0" err="1">
                <a:latin typeface="Courier New" panose="02070309020205020404" pitchFamily="49" charset="0"/>
                <a:cs typeface="Courier New" panose="02070309020205020404" pitchFamily="49" charset="0"/>
              </a:rPr>
              <a:t>chunksize</a:t>
            </a:r>
            <a:r>
              <a:rPr lang="en-US" dirty="0">
                <a:latin typeface="Courier New" panose="02070309020205020404" pitchFamily="49" charset="0"/>
                <a:cs typeface="Courier New" panose="02070309020205020404" pitchFamily="49" charset="0"/>
              </a:rPr>
              <a:t>/256)+1 }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if(</a:t>
            </a:r>
            <a:r>
              <a:rPr lang="en-US" dirty="0" err="1">
                <a:latin typeface="Courier New" panose="02070309020205020404" pitchFamily="49" charset="0"/>
                <a:cs typeface="Courier New" panose="02070309020205020404" pitchFamily="49" charset="0"/>
              </a:rPr>
              <a:t>n%chunksize</a:t>
            </a:r>
            <a:r>
              <a:rPr lang="en-US" dirty="0">
                <a:latin typeface="Courier New" panose="02070309020205020404" pitchFamily="49" charset="0"/>
                <a:cs typeface="Courier New" panose="02070309020205020404" pitchFamily="49" charset="0"/>
              </a:rPr>
              <a:t>==0){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file=</a:t>
            </a:r>
            <a:r>
              <a:rPr lang="en-US" dirty="0" err="1">
                <a:latin typeface="Courier New" panose="02070309020205020404" pitchFamily="49" charset="0"/>
                <a:cs typeface="Courier New" panose="02070309020205020404" pitchFamily="49" charset="0"/>
              </a:rPr>
              <a:t>sprintf</a:t>
            </a:r>
            <a:r>
              <a:rPr lang="en-US" dirty="0">
                <a:latin typeface="Courier New" panose="02070309020205020404" pitchFamily="49" charset="0"/>
                <a:cs typeface="Courier New" panose="02070309020205020404" pitchFamily="49" charset="0"/>
              </a:rPr>
              <a:t>("uniprot_%d.fasta",1+(n%256));</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print &gt;&gt; file; n++; next;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print &gt;&gt; file; }' &lt; </a:t>
            </a:r>
            <a:r>
              <a:rPr lang="en-US" dirty="0" err="1">
                <a:latin typeface="Courier New" panose="02070309020205020404" pitchFamily="49" charset="0"/>
                <a:cs typeface="Courier New" panose="02070309020205020404" pitchFamily="49" charset="0"/>
              </a:rPr>
              <a:t>uniprot_sprot.fasta</a:t>
            </a: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CAF379A-A20E-EB16-1A9F-309509C8A2F2}"/>
              </a:ext>
            </a:extLst>
          </p:cNvPr>
          <p:cNvSpPr>
            <a:spLocks noGrp="1"/>
          </p:cNvSpPr>
          <p:nvPr>
            <p:ph type="sldNum" sz="quarter" idx="12"/>
          </p:nvPr>
        </p:nvSpPr>
        <p:spPr/>
        <p:txBody>
          <a:bodyPr/>
          <a:lstStyle/>
          <a:p>
            <a:fld id="{4E3AEE2C-3A74-8643-B4A2-442777B583A3}" type="slidenum">
              <a:rPr lang="en-US" smtClean="0"/>
              <a:t>56</a:t>
            </a:fld>
            <a:endParaRPr lang="en-US"/>
          </a:p>
        </p:txBody>
      </p:sp>
    </p:spTree>
    <p:extLst>
      <p:ext uri="{BB962C8B-B14F-4D97-AF65-F5344CB8AC3E}">
        <p14:creationId xmlns:p14="http://schemas.microsoft.com/office/powerpoint/2010/main" val="30767117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8115"/>
            <a:ext cx="7886700" cy="1367270"/>
          </a:xfrm>
        </p:spPr>
        <p:txBody>
          <a:bodyPr>
            <a:normAutofit fontScale="90000"/>
          </a:bodyPr>
          <a:lstStyle/>
          <a:p>
            <a:pPr algn="ctr"/>
            <a:r>
              <a:rPr lang="en-US" dirty="0">
                <a:latin typeface="National Park " pitchFamily="2" charset="77"/>
              </a:rPr>
              <a:t>Part 8: Putting it all Together: Asynchronous Workflow Execution in HPC at Scale</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57</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8217419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55580-7F59-A971-9A10-80B0292411CB}"/>
              </a:ext>
            </a:extLst>
          </p:cNvPr>
          <p:cNvSpPr>
            <a:spLocks noGrp="1"/>
          </p:cNvSpPr>
          <p:nvPr>
            <p:ph type="title"/>
          </p:nvPr>
        </p:nvSpPr>
        <p:spPr/>
        <p:txBody>
          <a:bodyPr>
            <a:normAutofit/>
          </a:bodyPr>
          <a:lstStyle/>
          <a:p>
            <a:pPr algn="ctr"/>
            <a:r>
              <a:rPr lang="en-US" dirty="0" err="1">
                <a:latin typeface="National Park " pitchFamily="2" charset="77"/>
              </a:rPr>
              <a:t>HMMSearch</a:t>
            </a:r>
            <a:r>
              <a:rPr lang="en-US" dirty="0">
                <a:latin typeface="National Park " pitchFamily="2" charset="77"/>
              </a:rPr>
              <a:t> Command line</a:t>
            </a:r>
          </a:p>
        </p:txBody>
      </p:sp>
      <p:sp>
        <p:nvSpPr>
          <p:cNvPr id="3" name="Content Placeholder 2">
            <a:extLst>
              <a:ext uri="{FF2B5EF4-FFF2-40B4-BE49-F238E27FC236}">
                <a16:creationId xmlns:a16="http://schemas.microsoft.com/office/drawing/2014/main" id="{212B05BE-AE06-9735-3017-22BAFDEC394F}"/>
              </a:ext>
            </a:extLst>
          </p:cNvPr>
          <p:cNvSpPr>
            <a:spLocks noGrp="1"/>
          </p:cNvSpPr>
          <p:nvPr>
            <p:ph idx="1"/>
          </p:nvPr>
        </p:nvSpPr>
        <p:spPr/>
        <p:txBody>
          <a:bodyPr>
            <a:normAutofit/>
          </a:bodyPr>
          <a:lstStyle/>
          <a:p>
            <a:pPr marL="0" indent="0">
              <a:buNone/>
            </a:pPr>
            <a:r>
              <a:rPr lang="en-US" sz="1640" b="1" dirty="0" err="1">
                <a:latin typeface="Courier New" panose="02070309020205020404" pitchFamily="49" charset="0"/>
                <a:cs typeface="Courier New" panose="02070309020205020404" pitchFamily="49" charset="0"/>
              </a:rPr>
              <a:t>hmmsearch</a:t>
            </a:r>
            <a:r>
              <a:rPr lang="en-US" sz="1640" b="1" dirty="0">
                <a:latin typeface="Courier New" panose="02070309020205020404" pitchFamily="49" charset="0"/>
                <a:cs typeface="Courier New" panose="02070309020205020404" pitchFamily="49" charset="0"/>
              </a:rPr>
              <a:t> </a:t>
            </a:r>
            <a:r>
              <a:rPr lang="en-US" sz="1640" dirty="0">
                <a:latin typeface="Courier New" panose="02070309020205020404" pitchFamily="49" charset="0"/>
                <a:cs typeface="Courier New" panose="02070309020205020404" pitchFamily="49" charset="0"/>
              </a:rPr>
              <a:t>--</a:t>
            </a:r>
            <a:r>
              <a:rPr lang="en-US" sz="1640" dirty="0" err="1">
                <a:latin typeface="Courier New" panose="02070309020205020404" pitchFamily="49" charset="0"/>
                <a:cs typeface="Courier New" panose="02070309020205020404" pitchFamily="49" charset="0"/>
              </a:rPr>
              <a:t>cpu</a:t>
            </a:r>
            <a:r>
              <a:rPr lang="en-US" sz="1640" dirty="0">
                <a:latin typeface="Courier New" panose="02070309020205020404" pitchFamily="49" charset="0"/>
                <a:cs typeface="Courier New" panose="02070309020205020404" pitchFamily="49" charset="0"/>
              </a:rPr>
              <a:t> 8 --</a:t>
            </a:r>
            <a:r>
              <a:rPr lang="en-US" sz="1640" dirty="0" err="1">
                <a:latin typeface="Courier New" panose="02070309020205020404" pitchFamily="49" charset="0"/>
                <a:cs typeface="Courier New" panose="02070309020205020404" pitchFamily="49" charset="0"/>
              </a:rPr>
              <a:t>noali</a:t>
            </a:r>
            <a:r>
              <a:rPr lang="en-US" sz="1640" dirty="0">
                <a:latin typeface="Courier New" panose="02070309020205020404" pitchFamily="49" charset="0"/>
                <a:cs typeface="Courier New" panose="02070309020205020404" pitchFamily="49" charset="0"/>
              </a:rPr>
              <a:t> </a:t>
            </a:r>
            <a:r>
              <a:rPr lang="en-US" sz="1640" b="1" dirty="0">
                <a:latin typeface="Courier New" panose="02070309020205020404" pitchFamily="49" charset="0"/>
                <a:cs typeface="Courier New" panose="02070309020205020404" pitchFamily="49" charset="0"/>
              </a:rPr>
              <a:t>-o </a:t>
            </a:r>
            <a:r>
              <a:rPr lang="en-US" sz="1640" b="1" dirty="0" err="1">
                <a:latin typeface="Courier New" panose="02070309020205020404" pitchFamily="49" charset="0"/>
                <a:cs typeface="Courier New" panose="02070309020205020404" pitchFamily="49" charset="0"/>
              </a:rPr>
              <a:t>output.txt</a:t>
            </a:r>
            <a:r>
              <a:rPr lang="en-US" sz="1640" b="1" dirty="0">
                <a:latin typeface="Courier New" panose="02070309020205020404" pitchFamily="49" charset="0"/>
                <a:cs typeface="Courier New" panose="02070309020205020404" pitchFamily="49" charset="0"/>
              </a:rPr>
              <a:t> \</a:t>
            </a:r>
          </a:p>
          <a:p>
            <a:pPr marL="0" indent="0">
              <a:buNone/>
            </a:pP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Pfam-A.hmm</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input.fasta</a:t>
            </a:r>
            <a:br>
              <a:rPr lang="en-US" sz="1640" b="1" dirty="0">
                <a:latin typeface="Courier New" panose="02070309020205020404" pitchFamily="49" charset="0"/>
                <a:cs typeface="Courier New" panose="02070309020205020404" pitchFamily="49" charset="0"/>
              </a:rPr>
            </a:br>
            <a:br>
              <a:rPr lang="en-US" sz="1640" b="1" dirty="0">
                <a:latin typeface="Courier New" panose="02070309020205020404" pitchFamily="49" charset="0"/>
                <a:cs typeface="Courier New" panose="02070309020205020404" pitchFamily="49" charset="0"/>
              </a:rPr>
            </a:br>
            <a:endParaRPr lang="en-US" sz="1640" b="1" dirty="0">
              <a:latin typeface="Courier New" panose="02070309020205020404" pitchFamily="49" charset="0"/>
              <a:cs typeface="Courier New" panose="02070309020205020404" pitchFamily="49" charset="0"/>
            </a:endParaRPr>
          </a:p>
          <a:p>
            <a:pPr marL="0" indent="0">
              <a:buNone/>
            </a:pPr>
            <a:r>
              <a:rPr lang="en-US" sz="1640" b="1" dirty="0">
                <a:latin typeface="Courier New" panose="02070309020205020404" pitchFamily="49" charset="0"/>
                <a:cs typeface="Courier New" panose="02070309020205020404" pitchFamily="49" charset="0"/>
              </a:rPr>
              <a:t>find $PWD -type f | grep </a:t>
            </a:r>
            <a:r>
              <a:rPr lang="en-US" sz="1640" b="1" dirty="0" err="1">
                <a:latin typeface="Courier New" panose="02070309020205020404" pitchFamily="49" charset="0"/>
                <a:cs typeface="Courier New" panose="02070309020205020404" pitchFamily="49" charset="0"/>
              </a:rPr>
              <a:t>fasta</a:t>
            </a:r>
            <a:r>
              <a:rPr lang="en-US" sz="1640" b="1" dirty="0">
                <a:latin typeface="Courier New" panose="02070309020205020404" pitchFamily="49" charset="0"/>
                <a:cs typeface="Courier New" panose="02070309020205020404" pitchFamily="49" charset="0"/>
              </a:rPr>
              <a:t> &gt; </a:t>
            </a:r>
            <a:r>
              <a:rPr lang="en-US" sz="1640" b="1" dirty="0" err="1">
                <a:latin typeface="Courier New" panose="02070309020205020404" pitchFamily="49" charset="0"/>
                <a:cs typeface="Courier New" panose="02070309020205020404" pitchFamily="49" charset="0"/>
              </a:rPr>
              <a:t>inputs.txt</a:t>
            </a:r>
            <a:endParaRPr lang="en-US" sz="1640" b="1" dirty="0">
              <a:latin typeface="Courier New" panose="02070309020205020404" pitchFamily="49" charset="0"/>
              <a:cs typeface="Courier New" panose="02070309020205020404" pitchFamily="49" charset="0"/>
            </a:endParaRPr>
          </a:p>
          <a:p>
            <a:pPr marL="0" indent="0">
              <a:buNone/>
            </a:pPr>
            <a:endParaRPr lang="en-US" sz="1640" b="1" dirty="0">
              <a:latin typeface="Courier New" panose="02070309020205020404" pitchFamily="49" charset="0"/>
              <a:cs typeface="Courier New" panose="02070309020205020404" pitchFamily="49" charset="0"/>
            </a:endParaRPr>
          </a:p>
          <a:p>
            <a:pPr marL="0" indent="0">
              <a:buNone/>
            </a:pPr>
            <a:r>
              <a:rPr lang="en-US" sz="1640" b="1" dirty="0">
                <a:latin typeface="Courier New" panose="02070309020205020404" pitchFamily="49" charset="0"/>
                <a:cs typeface="Courier New" panose="02070309020205020404" pitchFamily="49" charset="0"/>
              </a:rPr>
              <a:t>ls | head -3</a:t>
            </a:r>
          </a:p>
          <a:p>
            <a:pPr marL="0" indent="0">
              <a:buNone/>
            </a:pPr>
            <a:r>
              <a:rPr lang="en-US" sz="1640" b="1" dirty="0">
                <a:latin typeface="Courier New" panose="02070309020205020404" pitchFamily="49" charset="0"/>
                <a:cs typeface="Courier New" panose="02070309020205020404" pitchFamily="49" charset="0"/>
              </a:rPr>
              <a:t>uniprot_100.fasta</a:t>
            </a:r>
          </a:p>
          <a:p>
            <a:pPr marL="0" indent="0">
              <a:buNone/>
            </a:pPr>
            <a:r>
              <a:rPr lang="en-US" sz="1640" b="1" dirty="0">
                <a:latin typeface="Courier New" panose="02070309020205020404" pitchFamily="49" charset="0"/>
                <a:cs typeface="Courier New" panose="02070309020205020404" pitchFamily="49" charset="0"/>
              </a:rPr>
              <a:t>uniprot_101.fasta</a:t>
            </a:r>
          </a:p>
          <a:p>
            <a:pPr marL="0" indent="0">
              <a:buNone/>
            </a:pPr>
            <a:r>
              <a:rPr lang="en-US" sz="1640" b="1" dirty="0">
                <a:latin typeface="Courier New" panose="02070309020205020404" pitchFamily="49" charset="0"/>
                <a:cs typeface="Courier New" panose="02070309020205020404" pitchFamily="49" charset="0"/>
              </a:rPr>
              <a:t>uniprot_102.fasta</a:t>
            </a:r>
          </a:p>
          <a:p>
            <a:pPr marL="0" indent="0">
              <a:buNone/>
            </a:pPr>
            <a:endParaRPr lang="en-US" sz="164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00BA920-5C23-2095-5937-AEA71FE5E280}"/>
              </a:ext>
            </a:extLst>
          </p:cNvPr>
          <p:cNvSpPr>
            <a:spLocks noGrp="1"/>
          </p:cNvSpPr>
          <p:nvPr>
            <p:ph type="sldNum" sz="quarter" idx="12"/>
          </p:nvPr>
        </p:nvSpPr>
        <p:spPr/>
        <p:txBody>
          <a:bodyPr/>
          <a:lstStyle/>
          <a:p>
            <a:fld id="{4E3AEE2C-3A74-8643-B4A2-442777B583A3}" type="slidenum">
              <a:rPr lang="en-US" smtClean="0">
                <a:latin typeface="National Park " pitchFamily="2" charset="77"/>
              </a:rPr>
              <a:t>58</a:t>
            </a:fld>
            <a:endParaRPr lang="en-US">
              <a:latin typeface="National Park " pitchFamily="2" charset="77"/>
            </a:endParaRPr>
          </a:p>
        </p:txBody>
      </p:sp>
    </p:spTree>
    <p:extLst>
      <p:ext uri="{BB962C8B-B14F-4D97-AF65-F5344CB8AC3E}">
        <p14:creationId xmlns:p14="http://schemas.microsoft.com/office/powerpoint/2010/main" val="33967503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lstStyle/>
          <a:p>
            <a:pPr algn="ctr"/>
            <a:r>
              <a:rPr lang="en-US" dirty="0">
                <a:latin typeface="National Park " pitchFamily="2" charset="77"/>
              </a:rPr>
              <a:t>Summary</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a:bodyPr>
          <a:lstStyle/>
          <a:p>
            <a:r>
              <a:rPr lang="en-US" dirty="0">
                <a:latin typeface="National Park " pitchFamily="2" charset="77"/>
              </a:rPr>
              <a:t>GNU Parallel is an effective tool that could be useful in day to day tasks on the terminal as well as for larger workflows</a:t>
            </a:r>
          </a:p>
          <a:p>
            <a:r>
              <a:rPr lang="en-US" dirty="0">
                <a:latin typeface="National Park " pitchFamily="2" charset="77"/>
              </a:rPr>
              <a:t>Many many options to choose from to customize a parallel operation</a:t>
            </a:r>
          </a:p>
          <a:p>
            <a:r>
              <a:rPr lang="en-US" dirty="0">
                <a:latin typeface="National Park " pitchFamily="2" charset="77"/>
              </a:rPr>
              <a:t>Very handy for quick prototyping</a:t>
            </a:r>
          </a:p>
          <a:p>
            <a:endParaRPr lang="en-US" dirty="0">
              <a:latin typeface="National Park " pitchFamily="2" charset="77"/>
            </a:endParaRPr>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59</a:t>
            </a:fld>
            <a:endParaRPr lang="en-US">
              <a:latin typeface="National Park " pitchFamily="2" charset="77"/>
            </a:endParaRPr>
          </a:p>
        </p:txBody>
      </p:sp>
      <p:sp>
        <p:nvSpPr>
          <p:cNvPr id="5" name="TextBox 4">
            <a:extLst>
              <a:ext uri="{FF2B5EF4-FFF2-40B4-BE49-F238E27FC236}">
                <a16:creationId xmlns:a16="http://schemas.microsoft.com/office/drawing/2014/main" id="{B9BD456B-BB50-C343-BC4E-DD06F77B9D78}"/>
              </a:ext>
            </a:extLst>
          </p:cNvPr>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077433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4728-7C83-7C46-930E-6B971126B72B}"/>
              </a:ext>
            </a:extLst>
          </p:cNvPr>
          <p:cNvSpPr>
            <a:spLocks noGrp="1"/>
          </p:cNvSpPr>
          <p:nvPr>
            <p:ph type="title"/>
          </p:nvPr>
        </p:nvSpPr>
        <p:spPr/>
        <p:txBody>
          <a:bodyPr/>
          <a:lstStyle/>
          <a:p>
            <a:pPr algn="ctr"/>
            <a:r>
              <a:rPr lang="en-US" dirty="0">
                <a:latin typeface="National Park " pitchFamily="2" charset="77"/>
              </a:rPr>
              <a:t>Slides and practice data for download</a:t>
            </a:r>
          </a:p>
        </p:txBody>
      </p:sp>
      <p:sp>
        <p:nvSpPr>
          <p:cNvPr id="3" name="Content Placeholder 2">
            <a:extLst>
              <a:ext uri="{FF2B5EF4-FFF2-40B4-BE49-F238E27FC236}">
                <a16:creationId xmlns:a16="http://schemas.microsoft.com/office/drawing/2014/main" id="{29E8057A-DB89-114F-A283-B7526B0229DA}"/>
              </a:ext>
            </a:extLst>
          </p:cNvPr>
          <p:cNvSpPr>
            <a:spLocks noGrp="1"/>
          </p:cNvSpPr>
          <p:nvPr>
            <p:ph idx="1"/>
          </p:nvPr>
        </p:nvSpPr>
        <p:spPr/>
        <p:txBody>
          <a:bodyPr>
            <a:normAutofit/>
          </a:bodyPr>
          <a:lstStyle/>
          <a:p>
            <a:r>
              <a:rPr lang="en-US" sz="2000" dirty="0"/>
              <a:t>Slides and practice files available:</a:t>
            </a:r>
            <a:endParaRPr lang="en-US" sz="2000" dirty="0">
              <a:hlinkClick r:id="rId2"/>
            </a:endParaRPr>
          </a:p>
          <a:p>
            <a:pPr marL="0" indent="0">
              <a:buNone/>
            </a:pPr>
            <a:r>
              <a:rPr lang="en-US" sz="2000" dirty="0">
                <a:hlinkClick r:id="rId2"/>
              </a:rPr>
              <a:t>github.com/ketancmaheshwari/escience23tut</a:t>
            </a:r>
            <a:endParaRPr lang="en-US" sz="2000" dirty="0"/>
          </a:p>
          <a:p>
            <a:pPr marL="0" indent="0">
              <a:buNone/>
            </a:pP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/data </a:t>
            </a:r>
            <a:r>
              <a:rPr lang="en-US" sz="2000" dirty="0"/>
              <a:t>has data used for exercises</a:t>
            </a:r>
          </a:p>
          <a:p>
            <a:pPr marL="0" indent="0">
              <a:buNone/>
            </a:pP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src</a:t>
            </a:r>
            <a:r>
              <a:rPr lang="en-US" sz="2000" b="1" dirty="0">
                <a:latin typeface="Courier New" panose="02070309020205020404" pitchFamily="49" charset="0"/>
                <a:cs typeface="Courier New" panose="02070309020205020404" pitchFamily="49" charset="0"/>
              </a:rPr>
              <a:t> </a:t>
            </a:r>
            <a:r>
              <a:rPr lang="en-US" sz="2000" dirty="0"/>
              <a:t>has code shown here</a:t>
            </a:r>
          </a:p>
          <a:p>
            <a:pPr marL="0" indent="0">
              <a:buNone/>
            </a:pPr>
            <a:endParaRPr lang="en-US" sz="2000" dirty="0"/>
          </a:p>
        </p:txBody>
      </p:sp>
      <p:sp>
        <p:nvSpPr>
          <p:cNvPr id="4" name="Slide Number Placeholder 3">
            <a:extLst>
              <a:ext uri="{FF2B5EF4-FFF2-40B4-BE49-F238E27FC236}">
                <a16:creationId xmlns:a16="http://schemas.microsoft.com/office/drawing/2014/main" id="{D7699DEE-AC44-2A4E-AF40-7948177B6604}"/>
              </a:ext>
            </a:extLst>
          </p:cNvPr>
          <p:cNvSpPr>
            <a:spLocks noGrp="1"/>
          </p:cNvSpPr>
          <p:nvPr>
            <p:ph type="sldNum" sz="quarter" idx="12"/>
          </p:nvPr>
        </p:nvSpPr>
        <p:spPr/>
        <p:txBody>
          <a:bodyPr/>
          <a:lstStyle/>
          <a:p>
            <a:fld id="{4E3AEE2C-3A74-8643-B4A2-442777B583A3}" type="slidenum">
              <a:rPr lang="en-US" smtClean="0">
                <a:latin typeface="National Park " pitchFamily="2" charset="77"/>
              </a:rPr>
              <a:t>6</a:t>
            </a:fld>
            <a:endParaRPr lang="en-US">
              <a:latin typeface="National Park " pitchFamily="2" charset="77"/>
            </a:endParaRPr>
          </a:p>
        </p:txBody>
      </p:sp>
    </p:spTree>
    <p:extLst>
      <p:ext uri="{BB962C8B-B14F-4D97-AF65-F5344CB8AC3E}">
        <p14:creationId xmlns:p14="http://schemas.microsoft.com/office/powerpoint/2010/main" val="16327865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Credits, references and resources</a:t>
            </a:r>
          </a:p>
        </p:txBody>
      </p:sp>
      <p:sp>
        <p:nvSpPr>
          <p:cNvPr id="3" name="Content Placeholder 2"/>
          <p:cNvSpPr>
            <a:spLocks noGrp="1"/>
          </p:cNvSpPr>
          <p:nvPr>
            <p:ph idx="1"/>
          </p:nvPr>
        </p:nvSpPr>
        <p:spPr/>
        <p:txBody>
          <a:bodyPr>
            <a:normAutofit fontScale="77500" lnSpcReduction="20000"/>
          </a:bodyPr>
          <a:lstStyle/>
          <a:p>
            <a:r>
              <a:rPr lang="en-US" dirty="0">
                <a:hlinkClick r:id="rId3"/>
              </a:rPr>
              <a:t>gnu.org/software/parallel</a:t>
            </a:r>
            <a:endParaRPr lang="en-US" dirty="0"/>
          </a:p>
          <a:p>
            <a:r>
              <a:rPr lang="en-US" dirty="0">
                <a:hlinkClick r:id="rId4"/>
              </a:rPr>
              <a:t>rcc.uchicago.edu/documentation/_build/html/running-jobs/srun-parallel/index.html</a:t>
            </a:r>
            <a:endParaRPr lang="en-US" dirty="0"/>
          </a:p>
          <a:p>
            <a:r>
              <a:rPr lang="en-US" dirty="0">
                <a:hlinkClick r:id="rId5"/>
              </a:rPr>
              <a:t>ulhpc-tutorials.readthedocs.io/en/latest/sequential/basics</a:t>
            </a:r>
            <a:endParaRPr lang="en-US" dirty="0"/>
          </a:p>
          <a:p>
            <a:r>
              <a:rPr lang="en-US" dirty="0">
                <a:hlinkClick r:id="rId6"/>
              </a:rPr>
              <a:t>docs.ycrc.yale.edu/clusters-at-yale/guides/parallel</a:t>
            </a:r>
            <a:endParaRPr lang="en-US" dirty="0"/>
          </a:p>
          <a:p>
            <a:r>
              <a:rPr lang="en-US" dirty="0">
                <a:hlinkClick r:id="rId7"/>
              </a:rPr>
              <a:t>www.vanderbilt.edu/accre/documentation/parallel</a:t>
            </a:r>
            <a:endParaRPr lang="en-US" dirty="0"/>
          </a:p>
          <a:p>
            <a:r>
              <a:rPr lang="en-US" dirty="0">
                <a:hlinkClick r:id="rId8"/>
              </a:rPr>
              <a:t>docs-research-it.berkeley.edu/services/high-performance-computing/user-guide/running-your-jobs/gnu-parallel</a:t>
            </a:r>
            <a:endParaRPr lang="en-US" dirty="0"/>
          </a:p>
          <a:p>
            <a:r>
              <a:rPr lang="en-US" dirty="0">
                <a:hlinkClick r:id="rId9"/>
              </a:rPr>
              <a:t>omgenomics.com/parallel</a:t>
            </a:r>
            <a:endParaRPr lang="en-US" dirty="0"/>
          </a:p>
          <a:p>
            <a:r>
              <a:rPr lang="en-US" dirty="0">
                <a:hlinkClick r:id="rId10"/>
              </a:rPr>
              <a:t>curc.readthedocs.io/en/latest/software/GNUParallel.html</a:t>
            </a:r>
            <a:endParaRPr lang="en-US" dirty="0"/>
          </a:p>
          <a:p>
            <a:r>
              <a:rPr lang="en-US" dirty="0">
                <a:hlinkClick r:id="rId11"/>
              </a:rPr>
              <a:t>thenybble.de/posts/json-analysis</a:t>
            </a:r>
            <a:endParaRPr lang="en-US" dirty="0"/>
          </a:p>
          <a:p>
            <a:r>
              <a:rPr lang="en-US" dirty="0">
                <a:hlinkClick r:id="rId12"/>
              </a:rPr>
              <a:t>stackoverflow.com/questions/tagged/gnu-parallel</a:t>
            </a:r>
            <a:endParaRPr lang="en-US" dirty="0"/>
          </a:p>
          <a:p>
            <a:r>
              <a:rPr lang="en-US" dirty="0">
                <a:hlinkClick r:id="rId13"/>
              </a:rPr>
              <a:t>unix.stackexchange.com/questions/tagged/gnu-parallel</a:t>
            </a:r>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60</a:t>
            </a:fld>
            <a:endParaRPr lang="en-US">
              <a:latin typeface="National Park " pitchFamily="2" charset="77"/>
            </a:endParaRPr>
          </a:p>
        </p:txBody>
      </p:sp>
    </p:spTree>
    <p:extLst>
      <p:ext uri="{BB962C8B-B14F-4D97-AF65-F5344CB8AC3E}">
        <p14:creationId xmlns:p14="http://schemas.microsoft.com/office/powerpoint/2010/main" val="18161979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5" y="1670243"/>
            <a:ext cx="7886700" cy="1851626"/>
          </a:xfrm>
        </p:spPr>
        <p:txBody>
          <a:bodyPr>
            <a:noAutofit/>
          </a:bodyPr>
          <a:lstStyle/>
          <a:p>
            <a:pPr algn="ctr"/>
            <a:r>
              <a:rPr lang="en-US" dirty="0">
                <a:latin typeface="National Park " pitchFamily="2" charset="77"/>
              </a:rPr>
              <a:t>Thank you for your time and attention</a:t>
            </a:r>
            <a:br>
              <a:rPr lang="en-US" dirty="0">
                <a:latin typeface="National Park " pitchFamily="2" charset="77"/>
              </a:rPr>
            </a:br>
            <a:r>
              <a:rPr lang="en-US" dirty="0">
                <a:latin typeface="National Park " pitchFamily="2" charset="77"/>
              </a:rPr>
              <a:t>Questions?</a:t>
            </a:r>
            <a:br>
              <a:rPr lang="en-US" dirty="0">
                <a:latin typeface="National Park " pitchFamily="2" charset="77"/>
              </a:rPr>
            </a:br>
            <a:br>
              <a:rPr lang="en-US" dirty="0">
                <a:latin typeface="National Park " pitchFamily="2" charset="77"/>
              </a:rPr>
            </a:br>
            <a:r>
              <a:rPr lang="en-US" b="1" dirty="0">
                <a:latin typeface="National Park " pitchFamily="2" charset="77"/>
                <a:cs typeface="Courier New" panose="02070309020205020404" pitchFamily="49" charset="0"/>
              </a:rPr>
              <a:t>km0@ornl.gov</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61</a:t>
            </a:fld>
            <a:endParaRPr lang="en-US">
              <a:latin typeface="National Park " pitchFamily="2" charset="77"/>
            </a:endParaRPr>
          </a:p>
        </p:txBody>
      </p:sp>
      <p:pic>
        <p:nvPicPr>
          <p:cNvPr id="5" name="Picture 4">
            <a:extLst>
              <a:ext uri="{FF2B5EF4-FFF2-40B4-BE49-F238E27FC236}">
                <a16:creationId xmlns:a16="http://schemas.microsoft.com/office/drawing/2014/main" id="{93F8C13D-ACCD-C6FC-BDE6-FE0DED23EF9B}"/>
              </a:ext>
            </a:extLst>
          </p:cNvPr>
          <p:cNvPicPr>
            <a:picLocks noChangeAspect="1"/>
          </p:cNvPicPr>
          <p:nvPr/>
        </p:nvPicPr>
        <p:blipFill>
          <a:blip r:embed="rId2"/>
          <a:stretch>
            <a:fillRect/>
          </a:stretch>
        </p:blipFill>
        <p:spPr>
          <a:xfrm>
            <a:off x="-4044" y="4639254"/>
            <a:ext cx="4572000" cy="508000"/>
          </a:xfrm>
          <a:prstGeom prst="rect">
            <a:avLst/>
          </a:prstGeom>
        </p:spPr>
      </p:pic>
    </p:spTree>
    <p:extLst>
      <p:ext uri="{BB962C8B-B14F-4D97-AF65-F5344CB8AC3E}">
        <p14:creationId xmlns:p14="http://schemas.microsoft.com/office/powerpoint/2010/main" val="18439537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normAutofit fontScale="90000"/>
          </a:bodyPr>
          <a:lstStyle/>
          <a:p>
            <a:pPr algn="ctr"/>
            <a:r>
              <a:rPr lang="en-US" dirty="0">
                <a:latin typeface="National Park " pitchFamily="2" charset="77"/>
              </a:rPr>
              <a:t>Practice and Exercises : Titanic Data Challenge</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fontScale="92500" lnSpcReduction="20000"/>
          </a:bodyPr>
          <a:lstStyle/>
          <a:p>
            <a:pPr marL="0" indent="0">
              <a:buNone/>
            </a:pPr>
            <a:r>
              <a:rPr lang="en-US" dirty="0"/>
              <a:t>Data: in </a:t>
            </a:r>
            <a:r>
              <a:rPr lang="en-US" dirty="0" err="1"/>
              <a:t>Github</a:t>
            </a:r>
            <a:r>
              <a:rPr lang="en-US" dirty="0"/>
              <a:t>, </a:t>
            </a:r>
            <a:r>
              <a:rPr lang="en-US" dirty="0" err="1"/>
              <a:t>Titanic.csv</a:t>
            </a:r>
            <a:r>
              <a:rPr lang="en-US" dirty="0"/>
              <a:t> </a:t>
            </a:r>
          </a:p>
          <a:p>
            <a:r>
              <a:rPr lang="en-US" dirty="0"/>
              <a:t>Problem 1. What characteristics are shared by all passengers whose fare is 0?</a:t>
            </a:r>
          </a:p>
          <a:p>
            <a:r>
              <a:rPr lang="en-US" dirty="0"/>
              <a:t>Problem 2. How many married women over age 50 embarked in Cherbourg? (Married women are denoted by "Mrs.")</a:t>
            </a:r>
          </a:p>
          <a:p>
            <a:r>
              <a:rPr lang="en-US" dirty="0"/>
              <a:t>Problem 3. Which embarkation city had the highest-paying passengers on average?</a:t>
            </a:r>
          </a:p>
          <a:p>
            <a:r>
              <a:rPr lang="en-US" dirty="0"/>
              <a:t>Problem 4. What is the most common last name among passengers? What is the average number of passengers per last name?</a:t>
            </a:r>
          </a:p>
          <a:p>
            <a:r>
              <a:rPr lang="en-US" dirty="0"/>
              <a:t>Problem 5. What's the survival rate for passengers in the three different classes, i.e., what fraction of passengers in each class survived? Find the answer using spreadsheet functions only - don't perform any arithmetic by hand! </a:t>
            </a:r>
          </a:p>
          <a:p>
            <a:endParaRPr lang="en-US" dirty="0"/>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62</a:t>
            </a:fld>
            <a:endParaRPr lang="en-US">
              <a:latin typeface="National Park " pitchFamily="2" charset="77"/>
            </a:endParaRPr>
          </a:p>
        </p:txBody>
      </p:sp>
    </p:spTree>
    <p:extLst>
      <p:ext uri="{BB962C8B-B14F-4D97-AF65-F5344CB8AC3E}">
        <p14:creationId xmlns:p14="http://schemas.microsoft.com/office/powerpoint/2010/main" val="25268932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normAutofit fontScale="90000"/>
          </a:bodyPr>
          <a:lstStyle/>
          <a:p>
            <a:pPr algn="ctr"/>
            <a:r>
              <a:rPr lang="en-US" dirty="0">
                <a:latin typeface="National Park " pitchFamily="2" charset="77"/>
              </a:rPr>
              <a:t>Practice and Exercises : MIT Datacenter Challenge</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a:bodyPr>
          <a:lstStyle/>
          <a:p>
            <a:r>
              <a:rPr lang="en-US" dirty="0">
                <a:hlinkClick r:id="rId2"/>
              </a:rPr>
              <a:t>dcc.mit.edu</a:t>
            </a:r>
            <a:r>
              <a:rPr lang="en-US" dirty="0"/>
              <a:t> </a:t>
            </a:r>
          </a:p>
          <a:p>
            <a:r>
              <a:rPr lang="en-US" dirty="0"/>
              <a:t>Partial </a:t>
            </a:r>
            <a:r>
              <a:rPr lang="en-US" b="1" dirty="0"/>
              <a:t>data available</a:t>
            </a:r>
            <a:r>
              <a:rPr lang="en-US" dirty="0"/>
              <a:t> on </a:t>
            </a:r>
            <a:r>
              <a:rPr lang="en-US" dirty="0" err="1"/>
              <a:t>Github</a:t>
            </a:r>
            <a:r>
              <a:rPr lang="en-US" dirty="0"/>
              <a:t> at /data/datacenter-challenge </a:t>
            </a:r>
          </a:p>
          <a:p>
            <a:r>
              <a:rPr lang="en-US" dirty="0"/>
              <a:t>Although geared towards AI based models, GNU parallel could help gain insight on patterns from existing data</a:t>
            </a:r>
          </a:p>
          <a:p>
            <a:r>
              <a:rPr lang="en-US" dirty="0"/>
              <a:t>Scheduling Characterization</a:t>
            </a:r>
          </a:p>
          <a:p>
            <a:r>
              <a:rPr lang="en-US" dirty="0"/>
              <a:t>Workload Characterization</a:t>
            </a:r>
          </a:p>
          <a:p>
            <a:r>
              <a:rPr lang="en-US" dirty="0"/>
              <a:t>File System Characterization</a:t>
            </a:r>
          </a:p>
          <a:p>
            <a:r>
              <a:rPr lang="en-US" dirty="0"/>
              <a:t>Error Characterization</a:t>
            </a:r>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63</a:t>
            </a:fld>
            <a:endParaRPr lang="en-US">
              <a:latin typeface="National Park " pitchFamily="2" charset="77"/>
            </a:endParaRPr>
          </a:p>
        </p:txBody>
      </p:sp>
    </p:spTree>
    <p:extLst>
      <p:ext uri="{BB962C8B-B14F-4D97-AF65-F5344CB8AC3E}">
        <p14:creationId xmlns:p14="http://schemas.microsoft.com/office/powerpoint/2010/main" val="42150976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A2C0A-84C5-DDCE-DE2D-F26D112FC42D}"/>
              </a:ext>
            </a:extLst>
          </p:cNvPr>
          <p:cNvSpPr>
            <a:spLocks noGrp="1"/>
          </p:cNvSpPr>
          <p:nvPr>
            <p:ph type="title"/>
          </p:nvPr>
        </p:nvSpPr>
        <p:spPr/>
        <p:txBody>
          <a:bodyPr>
            <a:normAutofit fontScale="90000"/>
          </a:bodyPr>
          <a:lstStyle/>
          <a:p>
            <a:pPr algn="ctr"/>
            <a:r>
              <a:rPr lang="en-US" dirty="0">
                <a:latin typeface="National Park " pitchFamily="2" charset="77"/>
              </a:rPr>
              <a:t>Other Possible Venues to look for challenges</a:t>
            </a:r>
          </a:p>
        </p:txBody>
      </p:sp>
      <p:sp>
        <p:nvSpPr>
          <p:cNvPr id="3" name="Content Placeholder 2">
            <a:extLst>
              <a:ext uri="{FF2B5EF4-FFF2-40B4-BE49-F238E27FC236}">
                <a16:creationId xmlns:a16="http://schemas.microsoft.com/office/drawing/2014/main" id="{F46367CA-67BA-E0A5-9C11-0819709041BA}"/>
              </a:ext>
            </a:extLst>
          </p:cNvPr>
          <p:cNvSpPr>
            <a:spLocks noGrp="1"/>
          </p:cNvSpPr>
          <p:nvPr>
            <p:ph idx="1"/>
          </p:nvPr>
        </p:nvSpPr>
        <p:spPr/>
        <p:txBody>
          <a:bodyPr/>
          <a:lstStyle/>
          <a:p>
            <a:r>
              <a:rPr lang="en-US" dirty="0">
                <a:hlinkClick r:id="rId2"/>
              </a:rPr>
              <a:t>annas-blog.org/worldcat-scrape.html</a:t>
            </a:r>
            <a:endParaRPr lang="en-US" dirty="0"/>
          </a:p>
          <a:p>
            <a:r>
              <a:rPr lang="en-US" dirty="0">
                <a:hlinkClick r:id="rId3"/>
              </a:rPr>
              <a:t>smc-datachallenge.ornl.gov</a:t>
            </a:r>
            <a:endParaRPr lang="en-US" dirty="0"/>
          </a:p>
          <a:p>
            <a:r>
              <a:rPr lang="en-US" dirty="0">
                <a:hlinkClick r:id="rId4"/>
              </a:rPr>
              <a:t>www.reddit.com/r/DataHoarder</a:t>
            </a:r>
            <a:endParaRPr lang="en-US" dirty="0"/>
          </a:p>
          <a:p>
            <a:endParaRPr lang="en-US" dirty="0"/>
          </a:p>
        </p:txBody>
      </p:sp>
      <p:sp>
        <p:nvSpPr>
          <p:cNvPr id="4" name="Slide Number Placeholder 3">
            <a:extLst>
              <a:ext uri="{FF2B5EF4-FFF2-40B4-BE49-F238E27FC236}">
                <a16:creationId xmlns:a16="http://schemas.microsoft.com/office/drawing/2014/main" id="{DC20C616-4036-B93A-64BC-2D0981B65436}"/>
              </a:ext>
            </a:extLst>
          </p:cNvPr>
          <p:cNvSpPr>
            <a:spLocks noGrp="1"/>
          </p:cNvSpPr>
          <p:nvPr>
            <p:ph type="sldNum" sz="quarter" idx="12"/>
          </p:nvPr>
        </p:nvSpPr>
        <p:spPr/>
        <p:txBody>
          <a:bodyPr/>
          <a:lstStyle/>
          <a:p>
            <a:fld id="{4E3AEE2C-3A74-8643-B4A2-442777B583A3}" type="slidenum">
              <a:rPr lang="en-US" smtClean="0"/>
              <a:t>64</a:t>
            </a:fld>
            <a:endParaRPr lang="en-US"/>
          </a:p>
        </p:txBody>
      </p:sp>
    </p:spTree>
    <p:extLst>
      <p:ext uri="{BB962C8B-B14F-4D97-AF65-F5344CB8AC3E}">
        <p14:creationId xmlns:p14="http://schemas.microsoft.com/office/powerpoint/2010/main" val="592777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ADF7-E3CB-584E-AE6C-31C5E12749F5}"/>
              </a:ext>
            </a:extLst>
          </p:cNvPr>
          <p:cNvSpPr>
            <a:spLocks noGrp="1"/>
          </p:cNvSpPr>
          <p:nvPr>
            <p:ph type="title"/>
          </p:nvPr>
        </p:nvSpPr>
        <p:spPr/>
        <p:txBody>
          <a:bodyPr/>
          <a:lstStyle/>
          <a:p>
            <a:pPr algn="ctr"/>
            <a:r>
              <a:rPr lang="en-US" dirty="0">
                <a:latin typeface="National Park " pitchFamily="2" charset="77"/>
              </a:rPr>
              <a:t>About You and Me</a:t>
            </a:r>
          </a:p>
        </p:txBody>
      </p:sp>
      <p:sp>
        <p:nvSpPr>
          <p:cNvPr id="3" name="Content Placeholder 2">
            <a:extLst>
              <a:ext uri="{FF2B5EF4-FFF2-40B4-BE49-F238E27FC236}">
                <a16:creationId xmlns:a16="http://schemas.microsoft.com/office/drawing/2014/main" id="{89195EB6-A32E-594F-99C1-97A46559FD86}"/>
              </a:ext>
            </a:extLst>
          </p:cNvPr>
          <p:cNvSpPr>
            <a:spLocks noGrp="1"/>
          </p:cNvSpPr>
          <p:nvPr>
            <p:ph idx="1"/>
          </p:nvPr>
        </p:nvSpPr>
        <p:spPr/>
        <p:txBody>
          <a:bodyPr>
            <a:normAutofit/>
          </a:bodyPr>
          <a:lstStyle/>
          <a:p>
            <a:r>
              <a:rPr lang="en-US" dirty="0"/>
              <a:t>Basic exposure to Linux is assumed but feel free to interrupt and ask questions</a:t>
            </a:r>
          </a:p>
          <a:p>
            <a:pPr lvl="1"/>
            <a:r>
              <a:rPr lang="en-US" dirty="0"/>
              <a:t>common commands, basic understanding of files and directories, editing.</a:t>
            </a:r>
            <a:br>
              <a:rPr lang="en-US" dirty="0"/>
            </a:br>
            <a:r>
              <a:rPr lang="en-US" dirty="0" err="1"/>
              <a:t>eg.</a:t>
            </a:r>
            <a:r>
              <a:rPr lang="en-US" dirty="0"/>
              <a:t> </a:t>
            </a:r>
            <a:r>
              <a:rPr lang="en-US" b="1" dirty="0">
                <a:cs typeface="Courier New" panose="02070309020205020404" pitchFamily="49" charset="0"/>
              </a:rPr>
              <a:t>cd, ls, </a:t>
            </a:r>
            <a:r>
              <a:rPr lang="en-US" b="1" dirty="0" err="1">
                <a:cs typeface="Courier New" panose="02070309020205020404" pitchFamily="49" charset="0"/>
              </a:rPr>
              <a:t>pwd</a:t>
            </a:r>
            <a:r>
              <a:rPr lang="en-US" b="1" dirty="0">
                <a:cs typeface="Courier New" panose="02070309020205020404" pitchFamily="49" charset="0"/>
              </a:rPr>
              <a:t>, cat</a:t>
            </a:r>
            <a:r>
              <a:rPr lang="en-US" dirty="0"/>
              <a:t> </a:t>
            </a:r>
          </a:p>
          <a:p>
            <a:endParaRPr lang="en-US" dirty="0"/>
          </a:p>
          <a:p>
            <a:r>
              <a:rPr lang="en-US" dirty="0"/>
              <a:t>About Me</a:t>
            </a:r>
          </a:p>
          <a:p>
            <a:pPr lvl="1"/>
            <a:r>
              <a:rPr lang="en-US" dirty="0"/>
              <a:t>Sr. Linux Engineer at Oak Ridge National Laboratory</a:t>
            </a:r>
          </a:p>
          <a:p>
            <a:pPr lvl="1"/>
            <a:r>
              <a:rPr lang="en-US" dirty="0"/>
              <a:t>Command line and Linux terminal enthusiast</a:t>
            </a:r>
          </a:p>
        </p:txBody>
      </p:sp>
      <p:sp>
        <p:nvSpPr>
          <p:cNvPr id="4" name="Slide Number Placeholder 3">
            <a:extLst>
              <a:ext uri="{FF2B5EF4-FFF2-40B4-BE49-F238E27FC236}">
                <a16:creationId xmlns:a16="http://schemas.microsoft.com/office/drawing/2014/main" id="{65E7057A-B19D-8543-B4B1-080970833CC8}"/>
              </a:ext>
            </a:extLst>
          </p:cNvPr>
          <p:cNvSpPr>
            <a:spLocks noGrp="1"/>
          </p:cNvSpPr>
          <p:nvPr>
            <p:ph type="sldNum" sz="quarter" idx="12"/>
          </p:nvPr>
        </p:nvSpPr>
        <p:spPr/>
        <p:txBody>
          <a:bodyPr/>
          <a:lstStyle/>
          <a:p>
            <a:fld id="{4E3AEE2C-3A74-8643-B4A2-442777B583A3}" type="slidenum">
              <a:rPr lang="en-US" smtClean="0">
                <a:latin typeface="National Park " pitchFamily="2" charset="77"/>
              </a:rPr>
              <a:t>7</a:t>
            </a:fld>
            <a:endParaRPr lang="en-US">
              <a:latin typeface="National Park " pitchFamily="2" charset="77"/>
            </a:endParaRPr>
          </a:p>
        </p:txBody>
      </p:sp>
    </p:spTree>
    <p:extLst>
      <p:ext uri="{BB962C8B-B14F-4D97-AF65-F5344CB8AC3E}">
        <p14:creationId xmlns:p14="http://schemas.microsoft.com/office/powerpoint/2010/main" val="3950217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D05D-67CA-AA5A-0960-15FAB8AD958C}"/>
              </a:ext>
            </a:extLst>
          </p:cNvPr>
          <p:cNvSpPr>
            <a:spLocks noGrp="1"/>
          </p:cNvSpPr>
          <p:nvPr>
            <p:ph type="title"/>
          </p:nvPr>
        </p:nvSpPr>
        <p:spPr/>
        <p:txBody>
          <a:bodyPr/>
          <a:lstStyle/>
          <a:p>
            <a:pPr algn="ctr"/>
            <a:r>
              <a:rPr lang="en-US" dirty="0">
                <a:latin typeface="National Park " pitchFamily="2" charset="77"/>
              </a:rPr>
              <a:t>About the Slides</a:t>
            </a:r>
          </a:p>
        </p:txBody>
      </p:sp>
      <p:sp>
        <p:nvSpPr>
          <p:cNvPr id="3" name="Content Placeholder 2">
            <a:extLst>
              <a:ext uri="{FF2B5EF4-FFF2-40B4-BE49-F238E27FC236}">
                <a16:creationId xmlns:a16="http://schemas.microsoft.com/office/drawing/2014/main" id="{D6DE8149-FA30-4B3E-1E4A-C6A617DEC083}"/>
              </a:ext>
            </a:extLst>
          </p:cNvPr>
          <p:cNvSpPr>
            <a:spLocks noGrp="1"/>
          </p:cNvSpPr>
          <p:nvPr>
            <p:ph idx="1"/>
          </p:nvPr>
        </p:nvSpPr>
        <p:spPr/>
        <p:txBody>
          <a:bodyPr/>
          <a:lstStyle/>
          <a:p>
            <a:r>
              <a:rPr lang="en-US" dirty="0"/>
              <a:t>8 Parts, each part has 4-10 slides</a:t>
            </a:r>
          </a:p>
          <a:p>
            <a:r>
              <a:rPr lang="en-US" dirty="0"/>
              <a:t>Lots of examples in slides</a:t>
            </a:r>
          </a:p>
          <a:p>
            <a:r>
              <a:rPr lang="en-US" dirty="0"/>
              <a:t>Summary and Practice Exercises</a:t>
            </a:r>
          </a:p>
          <a:p>
            <a:pPr marL="342900" lvl="1" indent="0">
              <a:buNone/>
            </a:pPr>
            <a:r>
              <a:rPr lang="en-US" dirty="0"/>
              <a:t>We try to solve them here (if time permits)</a:t>
            </a:r>
          </a:p>
          <a:p>
            <a:r>
              <a:rPr lang="en-US" dirty="0"/>
              <a:t>Solve it offline if we run out of time</a:t>
            </a:r>
          </a:p>
          <a:p>
            <a:endParaRPr lang="en-US" dirty="0"/>
          </a:p>
        </p:txBody>
      </p:sp>
      <p:sp>
        <p:nvSpPr>
          <p:cNvPr id="4" name="Slide Number Placeholder 3">
            <a:extLst>
              <a:ext uri="{FF2B5EF4-FFF2-40B4-BE49-F238E27FC236}">
                <a16:creationId xmlns:a16="http://schemas.microsoft.com/office/drawing/2014/main" id="{4118463A-730B-2C34-6A6C-BBFC5758E114}"/>
              </a:ext>
            </a:extLst>
          </p:cNvPr>
          <p:cNvSpPr>
            <a:spLocks noGrp="1"/>
          </p:cNvSpPr>
          <p:nvPr>
            <p:ph type="sldNum" sz="quarter" idx="12"/>
          </p:nvPr>
        </p:nvSpPr>
        <p:spPr/>
        <p:txBody>
          <a:bodyPr/>
          <a:lstStyle/>
          <a:p>
            <a:fld id="{4E3AEE2C-3A74-8643-B4A2-442777B583A3}" type="slidenum">
              <a:rPr lang="en-US" smtClean="0"/>
              <a:t>8</a:t>
            </a:fld>
            <a:endParaRPr lang="en-US"/>
          </a:p>
        </p:txBody>
      </p:sp>
    </p:spTree>
    <p:extLst>
      <p:ext uri="{BB962C8B-B14F-4D97-AF65-F5344CB8AC3E}">
        <p14:creationId xmlns:p14="http://schemas.microsoft.com/office/powerpoint/2010/main" val="667851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2: Intro to GNU Parallel</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9</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9388948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62824</TotalTime>
  <Words>4861</Words>
  <Application>Microsoft Macintosh PowerPoint</Application>
  <PresentationFormat>On-screen Show (16:9)</PresentationFormat>
  <Paragraphs>470</Paragraphs>
  <Slides>64</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Arial</vt:lpstr>
      <vt:lpstr>Calibri</vt:lpstr>
      <vt:lpstr>Calibri Light</vt:lpstr>
      <vt:lpstr>Courier New</vt:lpstr>
      <vt:lpstr>National Park </vt:lpstr>
      <vt:lpstr>National Park Medium</vt:lpstr>
      <vt:lpstr>Office Theme</vt:lpstr>
      <vt:lpstr>GNU Parallel</vt:lpstr>
      <vt:lpstr>Acknowledgements</vt:lpstr>
      <vt:lpstr>Table of Contents</vt:lpstr>
      <vt:lpstr>Part 1: Overview and Logistics</vt:lpstr>
      <vt:lpstr>Overview: What shall we learn</vt:lpstr>
      <vt:lpstr>Slides and practice data for download</vt:lpstr>
      <vt:lpstr>About You and Me</vt:lpstr>
      <vt:lpstr>About the Slides</vt:lpstr>
      <vt:lpstr>Part 2: Intro to GNU Parallel</vt:lpstr>
      <vt:lpstr>What is GNU Parallel</vt:lpstr>
      <vt:lpstr>Installation</vt:lpstr>
      <vt:lpstr>Many sources for getting help</vt:lpstr>
      <vt:lpstr>Anatomy of a GNU Parallel Command</vt:lpstr>
      <vt:lpstr>Another Form of same command</vt:lpstr>
      <vt:lpstr>Aside1: Command line Navigation</vt:lpstr>
      <vt:lpstr>Aside2: command line Deletion</vt:lpstr>
      <vt:lpstr>GNU Parallel Alternatives</vt:lpstr>
      <vt:lpstr>Part 3: Features and Examples - I</vt:lpstr>
      <vt:lpstr>Basic Syntax and Semantics</vt:lpstr>
      <vt:lpstr>Examples</vt:lpstr>
      <vt:lpstr>Examples</vt:lpstr>
      <vt:lpstr>Examples</vt:lpstr>
      <vt:lpstr>Highly Configurable I</vt:lpstr>
      <vt:lpstr>Highly Configurable II</vt:lpstr>
      <vt:lpstr>Checkpoint and Resume</vt:lpstr>
      <vt:lpstr>Saving Output in Files, Variables, Databases</vt:lpstr>
      <vt:lpstr>Config Profiles I</vt:lpstr>
      <vt:lpstr>Multiple Config Profiles may be used together</vt:lpstr>
      <vt:lpstr>Part 4: Features and Examples - II</vt:lpstr>
      <vt:lpstr>Resource Management </vt:lpstr>
      <vt:lpstr>Combine Data and GNU Parallel in One Script</vt:lpstr>
      <vt:lpstr>Working with Remote Systems over SSH</vt:lpstr>
      <vt:lpstr>GNU parallel can transfer data to / from remote</vt:lpstr>
      <vt:lpstr>Real-World Examples working with ssh I</vt:lpstr>
      <vt:lpstr>Real-world examples working with ssh II</vt:lpstr>
      <vt:lpstr>PowerPoint Presentation</vt:lpstr>
      <vt:lpstr>The Pipe Mode to Process Large Data I</vt:lpstr>
      <vt:lpstr>The Pipe Mode to Process Large Data II [1]</vt:lpstr>
      <vt:lpstr>Part 5: HPC and GNU Parallel</vt:lpstr>
      <vt:lpstr>A SLURM Workload Manager Primer I</vt:lpstr>
      <vt:lpstr>A SLURM Workload Manager Primer II</vt:lpstr>
      <vt:lpstr>srun parallel vs parallel srun?</vt:lpstr>
      <vt:lpstr>Working with HPC Schedulers: SLURM, 1 node</vt:lpstr>
      <vt:lpstr>Using --dry-run to generate parallel commands</vt:lpstr>
      <vt:lpstr>Multinode Execution in SLURM</vt:lpstr>
      <vt:lpstr>Driver and Payload codes</vt:lpstr>
      <vt:lpstr>Part 6: Asynchronous Workflow Execution</vt:lpstr>
      <vt:lpstr>Asynchronous Execution of Workflows</vt:lpstr>
      <vt:lpstr>A Full DAG Workflow Example</vt:lpstr>
      <vt:lpstr>Sequential Bash Script Representation for one set of inputs</vt:lpstr>
      <vt:lpstr>GNU Parallel version</vt:lpstr>
      <vt:lpstr>Part 7: A Real Application Example</vt:lpstr>
      <vt:lpstr>A Real Application: Bioinformatics</vt:lpstr>
      <vt:lpstr>Download App Package and Data</vt:lpstr>
      <vt:lpstr>Install the hmmsearch package</vt:lpstr>
      <vt:lpstr>gunzip and split the Fasta File</vt:lpstr>
      <vt:lpstr>Part 8: Putting it all Together: Asynchronous Workflow Execution in HPC at Scale</vt:lpstr>
      <vt:lpstr>HMMSearch Command line</vt:lpstr>
      <vt:lpstr>Summary</vt:lpstr>
      <vt:lpstr>Credits, references and resources</vt:lpstr>
      <vt:lpstr>Thank you for your time and attention Questions?  km0@ornl.gov</vt:lpstr>
      <vt:lpstr>Practice and Exercises : Titanic Data Challenge</vt:lpstr>
      <vt:lpstr>Practice and Exercises : MIT Datacenter Challenge</vt:lpstr>
      <vt:lpstr>Other Possible Venues to look for 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Power Tools</dc:title>
  <dc:creator>Microsoft Office User</dc:creator>
  <cp:lastModifiedBy>Maheshwari, Ketan</cp:lastModifiedBy>
  <cp:revision>2262</cp:revision>
  <cp:lastPrinted>2019-10-28T17:12:39Z</cp:lastPrinted>
  <dcterms:created xsi:type="dcterms:W3CDTF">2016-08-27T04:51:03Z</dcterms:created>
  <dcterms:modified xsi:type="dcterms:W3CDTF">2023-10-08T22:09:08Z</dcterms:modified>
</cp:coreProperties>
</file>