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64" r:id="rId60"/>
    <p:sldId id="465" r:id="rId61"/>
    <p:sldId id="411" r:id="rId62"/>
    <p:sldId id="398" r:id="rId63"/>
    <p:sldId id="393" r:id="rId64"/>
    <p:sldId id="288" r:id="rId65"/>
    <p:sldId id="456" r:id="rId66"/>
    <p:sldId id="309" r:id="rId6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1"/>
    <p:restoredTop sz="82060"/>
  </p:normalViewPr>
  <p:slideViewPr>
    <p:cSldViewPr snapToGrid="0" snapToObjects="1">
      <p:cViewPr varScale="1">
        <p:scale>
          <a:sx n="173" d="100"/>
          <a:sy n="173" d="100"/>
        </p:scale>
        <p:origin x="944"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10/11/23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10/11/23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64</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10/11/23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61.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4v4b8pch" TargetMode="External"/><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processes</a:t>
            </a:r>
          </a:p>
          <a:p>
            <a:r>
              <a:rPr lang="en-US" dirty="0"/>
              <a:t>Easy to install, highly configurable</a:t>
            </a:r>
          </a:p>
          <a:p>
            <a:r>
              <a:rPr lang="en-US" dirty="0"/>
              <a:t>Well suited to run many single-core / single-thread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a:t>
            </a:r>
            <a:r>
              <a:rPr lang="en-US" sz="1800" dirty="0">
                <a:latin typeface="Courier New" panose="02070309020205020404" pitchFamily="49" charset="0"/>
                <a:cs typeface="Courier New" panose="02070309020205020404" pitchFamily="49" charset="0"/>
              </a:rPr>
              <a:t># needs </a:t>
            </a:r>
            <a:r>
              <a:rPr lang="en-US" sz="1800" dirty="0" err="1">
                <a:latin typeface="Courier New" panose="02070309020205020404" pitchFamily="49" charset="0"/>
                <a:cs typeface="Courier New" panose="02070309020205020404" pitchFamily="49" charset="0"/>
              </a:rPr>
              <a:t>libevent</a:t>
            </a:r>
            <a:endParaRPr lang="en-US" sz="1800" dirty="0">
              <a:latin typeface="Courier New" panose="02070309020205020404" pitchFamily="49" charset="0"/>
              <a:cs typeface="Courier New" panose="02070309020205020404" pitchFamily="49" charset="0"/>
            </a:endParaRPr>
          </a:p>
          <a:p>
            <a:r>
              <a:rPr lang="en-US" dirty="0"/>
              <a:t>Set PATH and it is ready to go:</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a:t>
            </a:r>
            <a:r>
              <a:rPr lang="en-US" sz="1800" dirty="0">
                <a:latin typeface="Courier New" panose="02070309020205020404" pitchFamily="49" charset="0"/>
                <a:cs typeface="Courier New" panose="02070309020205020404" pitchFamily="49" charset="0"/>
              </a:rPr>
              <a:t>#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a:t>
            </a:r>
            <a:r>
              <a:rPr lang="en-US" sz="1800" dirty="0">
                <a:latin typeface="Courier New" panose="02070309020205020404" pitchFamily="49" charset="0"/>
                <a:cs typeface="Courier New" panose="02070309020205020404" pitchFamily="49" charset="0"/>
              </a:rPr>
              <a:t># max size of </a:t>
            </a:r>
            <a:r>
              <a:rPr lang="en-US" sz="1800" dirty="0" err="1">
                <a:latin typeface="Courier New" panose="02070309020205020404" pitchFamily="49" charset="0"/>
                <a:cs typeface="Courier New" panose="02070309020205020404" pitchFamily="49" charset="0"/>
              </a:rPr>
              <a:t>cmdline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2220"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47719"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the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86F74AF7-A89E-57A6-BAE2-D9BE1184DD13}"/>
              </a:ext>
            </a:extLst>
          </p:cNvPr>
          <p:cNvPicPr>
            <a:picLocks noChangeAspect="1"/>
          </p:cNvPicPr>
          <p:nvPr/>
        </p:nvPicPr>
        <p:blipFill>
          <a:blip r:embed="rId3"/>
          <a:stretch>
            <a:fillRect/>
          </a:stretch>
        </p:blipFill>
        <p:spPr>
          <a:xfrm>
            <a:off x="7277534" y="102393"/>
            <a:ext cx="1612900" cy="1612900"/>
          </a:xfrm>
          <a:prstGeom prst="rect">
            <a:avLst/>
          </a:prstGeom>
        </p:spPr>
      </p:pic>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a:t>
            </a:r>
            <a:r>
              <a:rPr lang="en-US" sz="1600" dirty="0"/>
              <a:t>: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a:t>This work </a:t>
            </a:r>
            <a:r>
              <a:rPr lang="en-US" sz="1600" dirty="0"/>
              <a:t>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r>
              <a:rPr lang="en-US" sz="1600" dirty="0"/>
              <a:t>May use </a:t>
            </a:r>
            <a:r>
              <a:rPr lang="en-US" sz="1600" b="1" dirty="0">
                <a:latin typeface="Courier New"/>
                <a:ea typeface="Courier New"/>
                <a:cs typeface="Courier New"/>
                <a:sym typeface="Courier New"/>
              </a:rPr>
              <a:t>-N0</a:t>
            </a:r>
            <a:r>
              <a:rPr lang="en-US" sz="1600" dirty="0"/>
              <a:t> when no commands have no arguments (still need to provide :::)</a:t>
            </a:r>
          </a:p>
          <a:p>
            <a:pPr marL="596900" lvl="1" indent="0">
              <a:spcBef>
                <a:spcPts val="0"/>
              </a:spcBef>
              <a:buSzPts val="1400"/>
              <a:buNone/>
            </a:pPr>
            <a:r>
              <a:rPr lang="en-US" sz="1600" b="1" dirty="0">
                <a:latin typeface="Courier New"/>
                <a:ea typeface="Courier New"/>
                <a:cs typeface="Courier New"/>
                <a:sym typeface="Courier New"/>
              </a:rPr>
              <a:t>parallel -N0 date ::: </a:t>
            </a:r>
            <a:r>
              <a:rPr lang="en-US" sz="1600" b="1" dirty="0" err="1">
                <a:latin typeface="Courier New"/>
                <a:ea typeface="Courier New"/>
                <a:cs typeface="Courier New"/>
                <a:sym typeface="Courier New"/>
              </a:rPr>
              <a:t>xyz</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--&gt;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sym typeface="Wingdings" pitchFamily="2" charset="2"/>
              </a:rPr>
              <a:t>--&gt; </a:t>
            </a:r>
            <a:r>
              <a:rPr lang="en-US" sz="1600" b="1" dirty="0" err="1">
                <a:latin typeface="Courier New" panose="02070309020205020404" pitchFamily="49" charset="0"/>
                <a:cs typeface="Courier New" panose="02070309020205020404" pitchFamily="49" charset="0"/>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218841"/>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ignores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endParaRPr lang="en-US" sz="1600" dirty="0"/>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 </a:t>
            </a:r>
            <a:r>
              <a:rPr lang="en-US" sz="1600" b="1" dirty="0"/>
              <a:t>very useful</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a:t>
            </a:r>
            <a:r>
              <a:rPr lang="en-US" dirty="0"/>
              <a:t>: Allows for monitoring progress, checkpointing and resuming an interrupted / partially failed run</a:t>
            </a:r>
          </a:p>
          <a:p>
            <a:pPr marL="0" indent="0">
              <a:spcBef>
                <a:spcPts val="1200"/>
              </a:spcBef>
              <a:buFont typeface="Arial" panose="020B0604020202020204" pitchFamily="34" charset="0"/>
              <a:buNone/>
            </a:pPr>
            <a:r>
              <a:rPr lang="en-US" b="1" dirty="0">
                <a:latin typeface="Courier New"/>
                <a:ea typeface="Courier New"/>
                <a:cs typeface="Courier New"/>
                <a:sym typeface="Courier New"/>
              </a:rPr>
              <a:t>parallel -j 16 -N 100 --</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tmp</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 </a:t>
            </a:r>
            <a:r>
              <a:rPr lang="en-US" b="1" dirty="0" err="1">
                <a:latin typeface="Courier New"/>
                <a:ea typeface="Courier New"/>
                <a:cs typeface="Courier New"/>
                <a:sym typeface="Courier New"/>
              </a:rPr>
              <a:t>gzip</a:t>
            </a:r>
            <a:r>
              <a:rPr lang="en-US" b="1" dirty="0">
                <a:latin typeface="Courier New"/>
                <a:ea typeface="Courier New"/>
                <a:cs typeface="Courier New"/>
                <a:sym typeface="Courier New"/>
              </a:rPr>
              <a:t> {} :::: </a:t>
            </a:r>
            <a:r>
              <a:rPr lang="en-US" b="1" dirty="0" err="1">
                <a:latin typeface="Courier New"/>
                <a:ea typeface="Courier New"/>
                <a:cs typeface="Courier New"/>
                <a:sym typeface="Courier New"/>
              </a:rPr>
              <a:t>filelist.txt</a:t>
            </a:r>
            <a:endParaRPr lang="en-US" b="1" dirty="0">
              <a:latin typeface="Courier New"/>
              <a:ea typeface="Courier New"/>
              <a:cs typeface="Courier New"/>
              <a:sym typeface="Courier New"/>
            </a:endParaRPr>
          </a:p>
          <a:p>
            <a:pPr marL="0" indent="0">
              <a:spcBef>
                <a:spcPts val="1200"/>
              </a:spcBef>
              <a:buFont typeface="Arial" panose="020B0604020202020204" pitchFamily="34" charset="0"/>
              <a:buNone/>
            </a:pPr>
            <a:r>
              <a:rPr lang="en-US" dirty="0"/>
              <a:t>Additionally, </a:t>
            </a:r>
            <a:r>
              <a:rPr lang="en-US" b="1" dirty="0">
                <a:latin typeface="Courier New"/>
                <a:ea typeface="Courier New"/>
                <a:cs typeface="Courier New"/>
                <a:sym typeface="Courier New"/>
              </a:rPr>
              <a:t>--retry-failed</a:t>
            </a:r>
            <a:r>
              <a:rPr lang="en-US" dirty="0"/>
              <a:t> (reads from log) and </a:t>
            </a:r>
            <a:r>
              <a:rPr lang="en-US" b="1" dirty="0">
                <a:latin typeface="Courier New"/>
                <a:ea typeface="Courier New"/>
                <a:cs typeface="Courier New"/>
                <a:sym typeface="Courier New"/>
              </a:rPr>
              <a:t>--resume-failed</a:t>
            </a:r>
            <a:r>
              <a:rPr lang="en-US" dirty="0"/>
              <a:t> (resumes afresh) to try failed jobs again. </a:t>
            </a:r>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a:t>
            </a:r>
            <a:r>
              <a:rPr lang="en-US" sz="1640" dirty="0">
                <a:latin typeface="Courier New" panose="02070309020205020404" pitchFamily="49" charset="0"/>
                <a:cs typeface="Courier New" panose="02070309020205020404" pitchFamily="49" charset="0"/>
              </a:rPr>
              <a:t># will be saved in /</a:t>
            </a:r>
            <a:r>
              <a:rPr lang="en-US" sz="1640" dirty="0" err="1">
                <a:latin typeface="Courier New" panose="02070309020205020404" pitchFamily="49" charset="0"/>
                <a:cs typeface="Courier New" panose="02070309020205020404" pitchFamily="49" charset="0"/>
              </a:rPr>
              <a:t>tmp</a:t>
            </a:r>
            <a:endParaRPr lang="en-US" sz="1640"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a:t>
            </a:r>
            <a:r>
              <a:rPr lang="en-US" sz="1800" dirty="0">
                <a:latin typeface="Courier New" panose="02070309020205020404" pitchFamily="49" charset="0"/>
                <a:cs typeface="Courier New" panose="02070309020205020404" pitchFamily="49" charset="0"/>
              </a:rPr>
              <a:t># activate </a:t>
            </a:r>
            <a:r>
              <a:rPr lang="en-US" sz="1800" dirty="0" err="1">
                <a:latin typeface="Courier New" panose="02070309020205020404" pitchFamily="49" charset="0"/>
                <a:cs typeface="Courier New" panose="02070309020205020404" pitchFamily="49" charset="0"/>
              </a:rPr>
              <a:t>parset</a:t>
            </a:r>
            <a:r>
              <a:rPr lang="en-US" sz="1800"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r>
              <a:rPr lang="en-US" sz="1650" b="1" dirty="0">
                <a:latin typeface="Courier New" panose="02070309020205020404" pitchFamily="49" charset="0"/>
                <a:cs typeface="Courier New" panose="02070309020205020404" pitchFamily="49" charset="0"/>
              </a:rPr>
              <a:t>-N256</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-N100</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 useful when used with </a:t>
            </a:r>
            <a:r>
              <a:rPr lang="en-US" sz="1640" dirty="0" err="1">
                <a:latin typeface="Courier New" panose="02070309020205020404" pitchFamily="49" charset="0"/>
                <a:cs typeface="Courier New" panose="02070309020205020404" pitchFamily="49" charset="0"/>
              </a:rPr>
              <a:t>ssh</a:t>
            </a:r>
            <a:endParaRPr lang="en-US" sz="1640"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sent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standard input aka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8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
        <p:nvSpPr>
          <p:cNvPr id="5" name="TextBox 4">
            <a:extLst>
              <a:ext uri="{FF2B5EF4-FFF2-40B4-BE49-F238E27FC236}">
                <a16:creationId xmlns:a16="http://schemas.microsoft.com/office/drawing/2014/main" id="{5E8B5B6C-8F38-D883-6B61-D1D2D3FE135D}"/>
              </a:ext>
            </a:extLst>
          </p:cNvPr>
          <p:cNvSpPr txBox="1"/>
          <p:nvPr/>
        </p:nvSpPr>
        <p:spPr>
          <a:xfrm>
            <a:off x="5412285" y="1411630"/>
            <a:ext cx="3000630"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multinode</a:t>
            </a:r>
            <a:endParaRPr lang="en-US" dirty="0"/>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3906519" cy="369332"/>
          </a:xfrm>
          <a:prstGeom prst="rect">
            <a:avLst/>
          </a:prstGeom>
          <a:noFill/>
        </p:spPr>
        <p:txBody>
          <a:bodyPr wrap="none" rtlCol="0">
            <a:spAutoFit/>
          </a:bodyPr>
          <a:lstStyle/>
          <a:p>
            <a:r>
              <a:rPr lang="en-US" dirty="0"/>
              <a:t>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a:t>
            </a:r>
            <a:r>
              <a:rPr lang="en-US" b="1" dirty="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print &gt;&gt; file;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59</a:t>
            </a:fld>
            <a:endParaRPr lang="en-US"/>
          </a:p>
        </p:txBody>
      </p:sp>
    </p:spTree>
    <p:extLst>
      <p:ext uri="{BB962C8B-B14F-4D97-AF65-F5344CB8AC3E}">
        <p14:creationId xmlns:p14="http://schemas.microsoft.com/office/powerpoint/2010/main" val="3554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600" dirty="0">
                <a:hlinkClick r:id="rId2"/>
              </a:rPr>
              <a:t>github.com/ketancmaheshwari/escience23tut</a:t>
            </a:r>
            <a:endParaRPr lang="en-US" sz="2600" dirty="0"/>
          </a:p>
          <a:p>
            <a:pPr marL="0" indent="0">
              <a:buNone/>
            </a:pPr>
            <a:r>
              <a:rPr lang="en-US" sz="4000" dirty="0">
                <a:cs typeface="Courier New" panose="02070309020205020404" pitchFamily="49" charset="0"/>
                <a:hlinkClick r:id="rId3"/>
              </a:rPr>
              <a:t>tinyurl.com/4v4b8pch</a:t>
            </a:r>
            <a:endParaRPr lang="en-US" sz="4000" dirty="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pic>
        <p:nvPicPr>
          <p:cNvPr id="5" name="Picture 4">
            <a:extLst>
              <a:ext uri="{FF2B5EF4-FFF2-40B4-BE49-F238E27FC236}">
                <a16:creationId xmlns:a16="http://schemas.microsoft.com/office/drawing/2014/main" id="{8E9BD16E-BFBD-A700-F42F-B8E2927BA677}"/>
              </a:ext>
            </a:extLst>
          </p:cNvPr>
          <p:cNvPicPr>
            <a:picLocks noChangeAspect="1"/>
          </p:cNvPicPr>
          <p:nvPr/>
        </p:nvPicPr>
        <p:blipFill>
          <a:blip r:embed="rId4"/>
          <a:stretch>
            <a:fillRect/>
          </a:stretch>
        </p:blipFill>
        <p:spPr>
          <a:xfrm>
            <a:off x="7042559" y="1706626"/>
            <a:ext cx="1612900" cy="1612900"/>
          </a:xfrm>
          <a:prstGeom prst="rect">
            <a:avLst/>
          </a:prstGeom>
        </p:spPr>
      </p:pic>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lnSpcReduction="10000"/>
          </a:bodyPr>
          <a:lstStyle/>
          <a:p>
            <a:r>
              <a:rPr lang="en-US" dirty="0">
                <a:hlinkClick r:id="rId2"/>
              </a:rPr>
              <a:t>dcc.mit.edu</a:t>
            </a:r>
            <a:r>
              <a:rPr lang="en-US" dirty="0"/>
              <a:t> A 2.6T dataset pertaining to cluster operations</a:t>
            </a:r>
          </a:p>
          <a:p>
            <a:r>
              <a:rPr lang="en-US" dirty="0"/>
              <a:t>900K+ files, 2.6m+ lines of CSV data.</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a:xfrm>
            <a:off x="628650" y="1369219"/>
            <a:ext cx="7886700" cy="3263504"/>
          </a:xfrm>
        </p:spPr>
        <p:txBody>
          <a:bodyPr/>
          <a:lstStyle/>
          <a:p>
            <a:r>
              <a:rPr lang="en-US" dirty="0"/>
              <a:t>data/sales-</a:t>
            </a:r>
            <a:r>
              <a:rPr lang="en-US" dirty="0" err="1"/>
              <a:t>data.csv</a:t>
            </a:r>
            <a:r>
              <a:rPr lang="en-US" dirty="0"/>
              <a:t>: ~10K lines of sales data (mock)</a:t>
            </a:r>
            <a:endParaRPr lang="en-US" dirty="0">
              <a:hlinkClick r:id="rId2"/>
            </a:endParaRPr>
          </a:p>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65</a:t>
            </a:fld>
            <a:endParaRPr lang="en-US"/>
          </a:p>
        </p:txBody>
      </p:sp>
    </p:spTree>
    <p:extLst>
      <p:ext uri="{BB962C8B-B14F-4D97-AF65-F5344CB8AC3E}">
        <p14:creationId xmlns:p14="http://schemas.microsoft.com/office/powerpoint/2010/main" val="592777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66</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process.</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 date, seq</a:t>
            </a:r>
            <a:endParaRPr lang="en-US" dirty="0"/>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2023,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4FCEC9E9-534D-7B8B-F925-D525C3D79DF0}"/>
              </a:ext>
            </a:extLst>
          </p:cNvPr>
          <p:cNvPicPr>
            <a:picLocks noChangeAspect="1"/>
          </p:cNvPicPr>
          <p:nvPr/>
        </p:nvPicPr>
        <p:blipFill>
          <a:blip r:embed="rId3"/>
          <a:stretch>
            <a:fillRect/>
          </a:stretch>
        </p:blipFill>
        <p:spPr>
          <a:xfrm>
            <a:off x="7300670" y="102393"/>
            <a:ext cx="1612900" cy="1612900"/>
          </a:xfrm>
          <a:prstGeom prst="rect">
            <a:avLst/>
          </a:prstGeom>
        </p:spPr>
      </p:pic>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63123</TotalTime>
  <Words>5110</Words>
  <Application>Microsoft Macintosh PowerPoint</Application>
  <PresentationFormat>On-screen Show (16:9)</PresentationFormat>
  <Paragraphs>487</Paragraphs>
  <Slides>66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Courier New</vt:lpstr>
      <vt:lpstr>National Park </vt:lpstr>
      <vt:lpstr>National Park Medium</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the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Practice and Exercises : MIT Datacenter Challenge</vt:lpstr>
      <vt:lpstr>Credits, references and resources</vt:lpstr>
      <vt:lpstr>Other Possible Venues to look for challenges</vt:lpstr>
      <vt:lpstr>Thank you for your time and attention Questions?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2321</cp:revision>
  <cp:lastPrinted>2019-10-28T17:12:39Z</cp:lastPrinted>
  <dcterms:created xsi:type="dcterms:W3CDTF">2016-08-27T04:51:03Z</dcterms:created>
  <dcterms:modified xsi:type="dcterms:W3CDTF">2023-10-11T11:28:42Z</dcterms:modified>
</cp:coreProperties>
</file>