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493" r:id="rId5"/>
    <p:sldId id="494" r:id="rId6"/>
    <p:sldId id="495" r:id="rId7"/>
    <p:sldId id="496" r:id="rId8"/>
    <p:sldId id="497" r:id="rId9"/>
    <p:sldId id="498" r:id="rId10"/>
    <p:sldId id="499" r:id="rId11"/>
    <p:sldId id="500" r:id="rId12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7C1"/>
    <a:srgbClr val="9A9B9D"/>
    <a:srgbClr val="AEB0AF"/>
    <a:srgbClr val="8C8D90"/>
    <a:srgbClr val="D25350"/>
    <a:srgbClr val="808184"/>
    <a:srgbClr val="75767A"/>
    <a:srgbClr val="4E4F54"/>
    <a:srgbClr val="84888B"/>
    <a:srgbClr val="A04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1" autoAdjust="0"/>
    <p:restoredTop sz="84830" autoAdjust="0"/>
  </p:normalViewPr>
  <p:slideViewPr>
    <p:cSldViewPr snapToGrid="0" showGuides="1">
      <p:cViewPr varScale="1">
        <p:scale>
          <a:sx n="107" d="100"/>
          <a:sy n="107" d="100"/>
        </p:scale>
        <p:origin x="1544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>
        <p:scale>
          <a:sx n="50" d="100"/>
          <a:sy n="50" d="100"/>
        </p:scale>
        <p:origin x="5664" y="167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33024-10F1-4BC3-BAA5-CB28D8F9B6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8810624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39D-78C5-4FF5-94A2-BCBFAF602A34}" type="datetimeFigureOut">
              <a:rPr lang="en-US" smtClean="0">
                <a:latin typeface="+mn-lt"/>
              </a:rPr>
              <a:t>5/1/24</a:t>
            </a:fld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2005F-34EB-4228-A469-9DA7EF685E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881062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C75DCF9F-B5D2-4E17-BF72-5579017E6EA3}" type="slidenum">
              <a:rPr lang="en-US" smtClean="0">
                <a:latin typeface="+mn-lt"/>
              </a:rPr>
              <a:pPr algn="l"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75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D7992059-949A-4D84-A84D-82EB5F97947B}" type="datetimeFigureOut">
              <a:rPr lang="en-US" smtClean="0"/>
              <a:pPr/>
              <a:t>5/1/24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7"/>
            <a:ext cx="5607050" cy="36607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lt"/>
              </a:defRPr>
            </a:lvl1pPr>
          </a:lstStyle>
          <a:p>
            <a:fld id="{DBFF095A-F86B-4B29-8A9F-DF3D3D1F3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A5D040-4FD6-4BA1-AC81-B5CFF26CC6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1" y="1074420"/>
            <a:ext cx="11334582" cy="4233245"/>
          </a:xfrm>
          <a:prstGeom prst="rect">
            <a:avLst/>
          </a:prstGeom>
        </p:spPr>
      </p:pic>
      <p:sp>
        <p:nvSpPr>
          <p:cNvPr id="15" name="Freeform 7">
            <a:extLst>
              <a:ext uri="{FF2B5EF4-FFF2-40B4-BE49-F238E27FC236}">
                <a16:creationId xmlns:a16="http://schemas.microsoft.com/office/drawing/2014/main" id="{454A96CC-B6D3-471D-892D-1DBFEFBD0D12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0494F7A-66DD-4829-9AF4-30A3A0F241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6" y="5392850"/>
            <a:ext cx="1644776" cy="4026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337BA4A-B024-42C0-AEE3-721B228F8259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E6EA7-E7F1-42F0-95B8-1B1A5A465AF6}"/>
              </a:ext>
            </a:extLst>
          </p:cNvPr>
          <p:cNvSpPr/>
          <p:nvPr userDrawn="1"/>
        </p:nvSpPr>
        <p:spPr>
          <a:xfrm>
            <a:off x="274320" y="320040"/>
            <a:ext cx="213233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67160" y="5343835"/>
            <a:ext cx="538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ORNL is managed by UT-Battelle LLC 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28736" y="1388962"/>
            <a:ext cx="8678194" cy="978729"/>
          </a:xfrm>
        </p:spPr>
        <p:txBody>
          <a:bodyPr/>
          <a:lstStyle>
            <a:lvl1pPr algn="l">
              <a:defRPr sz="3200" b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47481" y="3013455"/>
            <a:ext cx="5440514" cy="2028101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D2EA867E-AA5D-1AF4-7E17-A436713787E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4090" y="380948"/>
            <a:ext cx="1934136" cy="41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7" y="1083755"/>
            <a:ext cx="5486764" cy="421929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4221671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9C1BABE-6AB9-4F04-A1D6-C28E4287362E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1F888CF4-3F65-4925-A47B-614AFCDC055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4CFFE01C-81C8-4437-B6F5-7BAAEE5FC2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1B955FFA-B6F5-4CDD-940A-DB05FD68B7CA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A5F7EA9-E5C6-4376-AC5D-CA0B1DA0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8079" y="2453317"/>
            <a:ext cx="5512904" cy="2690184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270E32-A837-347E-B52F-B3E36468D48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83A5CD-F0BF-6822-4A0F-DD8FFB6CAC38}"/>
              </a:ext>
            </a:extLst>
          </p:cNvPr>
          <p:cNvSpPr/>
          <p:nvPr userDrawn="1"/>
        </p:nvSpPr>
        <p:spPr>
          <a:xfrm>
            <a:off x="274320" y="320040"/>
            <a:ext cx="213233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595E7DAD-6964-01B6-149C-95906129D9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4090" y="380948"/>
            <a:ext cx="1934136" cy="41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9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6" y="1078992"/>
            <a:ext cx="5487073" cy="4224052"/>
          </a:xfrm>
          <a:noFill/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5779008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453316"/>
            <a:ext cx="5512904" cy="4163291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2A500EEB-73EC-4C16-8273-4ED5425DD64C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290C6D-3940-1079-ABD3-6951378032A9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09EAB2-BEAB-AD08-94DB-1E13DE08D2DF}"/>
              </a:ext>
            </a:extLst>
          </p:cNvPr>
          <p:cNvSpPr/>
          <p:nvPr userDrawn="1"/>
        </p:nvSpPr>
        <p:spPr>
          <a:xfrm>
            <a:off x="274320" y="320040"/>
            <a:ext cx="213233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102263B7-3A9C-477F-9AE5-F9DC2CD2CE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4090" y="380948"/>
            <a:ext cx="1934136" cy="41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0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k green picture layou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0595" y="1078989"/>
            <a:ext cx="7464186" cy="422600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1" y="1078991"/>
            <a:ext cx="3846274" cy="5779007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79" y="1275788"/>
            <a:ext cx="3576228" cy="97969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800350"/>
            <a:ext cx="3541945" cy="3816258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E0FFF716-AFC7-4054-A1F8-2C39C30731D0}"/>
              </a:ext>
            </a:extLst>
          </p:cNvPr>
          <p:cNvSpPr>
            <a:spLocks/>
          </p:cNvSpPr>
          <p:nvPr userDrawn="1"/>
        </p:nvSpPr>
        <p:spPr bwMode="auto">
          <a:xfrm>
            <a:off x="4120595" y="1"/>
            <a:ext cx="8071405" cy="6857998"/>
          </a:xfrm>
          <a:custGeom>
            <a:avLst/>
            <a:gdLst>
              <a:gd name="T0" fmla="*/ 4151 w 4490"/>
              <a:gd name="T1" fmla="*/ 0 h 3815"/>
              <a:gd name="T2" fmla="*/ 4151 w 4490"/>
              <a:gd name="T3" fmla="*/ 2951 h 3815"/>
              <a:gd name="T4" fmla="*/ 0 w 4490"/>
              <a:gd name="T5" fmla="*/ 2951 h 3815"/>
              <a:gd name="T6" fmla="*/ 0 w 4490"/>
              <a:gd name="T7" fmla="*/ 3815 h 3815"/>
              <a:gd name="T8" fmla="*/ 4490 w 4490"/>
              <a:gd name="T9" fmla="*/ 3815 h 3815"/>
              <a:gd name="T10" fmla="*/ 4490 w 4490"/>
              <a:gd name="T11" fmla="*/ 2969 h 3815"/>
              <a:gd name="T12" fmla="*/ 4490 w 4490"/>
              <a:gd name="T13" fmla="*/ 2951 h 3815"/>
              <a:gd name="T14" fmla="*/ 4490 w 4490"/>
              <a:gd name="T15" fmla="*/ 0 h 3815"/>
              <a:gd name="T16" fmla="*/ 4151 w 4490"/>
              <a:gd name="T17" fmla="*/ 0 h 3815"/>
              <a:gd name="T18" fmla="*/ 4151 w 4490"/>
              <a:gd name="T19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90" h="3815">
                <a:moveTo>
                  <a:pt x="4151" y="0"/>
                </a:moveTo>
                <a:lnTo>
                  <a:pt x="4151" y="2951"/>
                </a:lnTo>
                <a:lnTo>
                  <a:pt x="0" y="2951"/>
                </a:lnTo>
                <a:lnTo>
                  <a:pt x="0" y="3815"/>
                </a:lnTo>
                <a:lnTo>
                  <a:pt x="4490" y="3815"/>
                </a:lnTo>
                <a:lnTo>
                  <a:pt x="4490" y="2969"/>
                </a:lnTo>
                <a:lnTo>
                  <a:pt x="4490" y="2951"/>
                </a:lnTo>
                <a:lnTo>
                  <a:pt x="4490" y="0"/>
                </a:lnTo>
                <a:lnTo>
                  <a:pt x="4151" y="0"/>
                </a:lnTo>
                <a:lnTo>
                  <a:pt x="4151" y="0"/>
                </a:lnTo>
                <a:close/>
              </a:path>
            </a:pathLst>
          </a:custGeom>
          <a:solidFill>
            <a:srgbClr val="4C88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9FF1E9-87BD-94A2-AE3F-0B785A6B397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82E083-6307-E1D2-CBD6-6D45CF520A1F}"/>
              </a:ext>
            </a:extLst>
          </p:cNvPr>
          <p:cNvSpPr/>
          <p:nvPr userDrawn="1"/>
        </p:nvSpPr>
        <p:spPr>
          <a:xfrm>
            <a:off x="274320" y="320040"/>
            <a:ext cx="213233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83DB5C17-8687-E0C3-B1D4-A35C25D563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4090" y="380948"/>
            <a:ext cx="1934136" cy="41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" y="2381"/>
            <a:ext cx="11312843" cy="6342021"/>
          </a:xfrm>
          <a:noFill/>
          <a:ln>
            <a:noFill/>
          </a:ln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9" y="274320"/>
            <a:ext cx="11000232" cy="53553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Rectangle 256">
            <a:extLst>
              <a:ext uri="{FF2B5EF4-FFF2-40B4-BE49-F238E27FC236}">
                <a16:creationId xmlns:a16="http://schemas.microsoft.com/office/drawing/2014/main" id="{50787286-CD5D-43D9-B8DA-70C3358DC82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3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938724D-E109-43B4-9560-1552E26DB04A}"/>
              </a:ext>
            </a:extLst>
          </p:cNvPr>
          <p:cNvSpPr>
            <a:spLocks/>
          </p:cNvSpPr>
          <p:nvPr userDrawn="1"/>
        </p:nvSpPr>
        <p:spPr bwMode="auto">
          <a:xfrm>
            <a:off x="6026150" y="0"/>
            <a:ext cx="6165850" cy="6858000"/>
          </a:xfrm>
          <a:custGeom>
            <a:avLst/>
            <a:gdLst>
              <a:gd name="T0" fmla="*/ 3502 w 3884"/>
              <a:gd name="T1" fmla="*/ 0 h 4320"/>
              <a:gd name="T2" fmla="*/ 3502 w 3884"/>
              <a:gd name="T3" fmla="*/ 3998 h 4320"/>
              <a:gd name="T4" fmla="*/ 0 w 3884"/>
              <a:gd name="T5" fmla="*/ 3998 h 4320"/>
              <a:gd name="T6" fmla="*/ 0 w 3884"/>
              <a:gd name="T7" fmla="*/ 4320 h 4320"/>
              <a:gd name="T8" fmla="*/ 3502 w 3884"/>
              <a:gd name="T9" fmla="*/ 4320 h 4320"/>
              <a:gd name="T10" fmla="*/ 3884 w 3884"/>
              <a:gd name="T11" fmla="*/ 4320 h 4320"/>
              <a:gd name="T12" fmla="*/ 3884 w 3884"/>
              <a:gd name="T13" fmla="*/ 3998 h 4320"/>
              <a:gd name="T14" fmla="*/ 3884 w 3884"/>
              <a:gd name="T15" fmla="*/ 0 h 4320"/>
              <a:gd name="T16" fmla="*/ 3502 w 3884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4" h="4320">
                <a:moveTo>
                  <a:pt x="3502" y="0"/>
                </a:moveTo>
                <a:lnTo>
                  <a:pt x="3502" y="3998"/>
                </a:lnTo>
                <a:lnTo>
                  <a:pt x="0" y="3998"/>
                </a:lnTo>
                <a:lnTo>
                  <a:pt x="0" y="4320"/>
                </a:lnTo>
                <a:lnTo>
                  <a:pt x="3502" y="4320"/>
                </a:lnTo>
                <a:lnTo>
                  <a:pt x="3884" y="4320"/>
                </a:lnTo>
                <a:lnTo>
                  <a:pt x="3884" y="3998"/>
                </a:lnTo>
                <a:lnTo>
                  <a:pt x="3884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408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00E375-D0D6-466C-A383-E914B5C8AE5A}"/>
              </a:ext>
            </a:extLst>
          </p:cNvPr>
          <p:cNvSpPr/>
          <p:nvPr userDrawn="1"/>
        </p:nvSpPr>
        <p:spPr>
          <a:xfrm>
            <a:off x="0" y="6344402"/>
            <a:ext cx="274320" cy="510909"/>
          </a:xfrm>
          <a:prstGeom prst="rect">
            <a:avLst/>
          </a:prstGeom>
          <a:solidFill>
            <a:srgbClr val="397D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090841D-81E2-4E83-8067-E18C5C3AF8FF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4" name="Picture 3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43DE4CB1-1D8A-3B3B-0C11-F7E73AB3C4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4090" y="6399800"/>
            <a:ext cx="1934136" cy="41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7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2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6351411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19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6351411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8" y="1005840"/>
            <a:ext cx="582168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5783766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6351410" y="1005840"/>
            <a:ext cx="5840589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6351411" y="1527048"/>
            <a:ext cx="578557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2506420" y="320040"/>
            <a:ext cx="96855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506420" y="365857"/>
            <a:ext cx="9630565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F2F0951-0E05-43D4-AB3F-73E5681F4301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3" name="Rectangle 256">
            <a:extLst>
              <a:ext uri="{FF2B5EF4-FFF2-40B4-BE49-F238E27FC236}">
                <a16:creationId xmlns:a16="http://schemas.microsoft.com/office/drawing/2014/main" id="{D8ACAAE2-A531-47BE-8F4F-FFC18507ED0B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310B8F-31FE-65CC-25D3-E18E04CEB19B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0E8A20-2B09-672C-D41B-D8098D544E53}"/>
              </a:ext>
            </a:extLst>
          </p:cNvPr>
          <p:cNvSpPr/>
          <p:nvPr userDrawn="1"/>
        </p:nvSpPr>
        <p:spPr>
          <a:xfrm>
            <a:off x="274320" y="320040"/>
            <a:ext cx="213233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DB6547A3-BEBF-3A60-BF15-20F2C2CECC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4090" y="380948"/>
            <a:ext cx="1934136" cy="41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47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4299090" y="1412106"/>
            <a:ext cx="3867912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832386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3866758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4299089" y="948037"/>
            <a:ext cx="386791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8323860" y="948037"/>
            <a:ext cx="3885931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0178" y="1005840"/>
            <a:ext cx="387067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379141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4297709" y="1005840"/>
            <a:ext cx="38667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4295175" y="1527048"/>
            <a:ext cx="3860800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19718" y="1005840"/>
            <a:ext cx="3885931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8319719" y="1527048"/>
            <a:ext cx="3768204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1431BA-8D10-CEDD-3D1D-AFC7B0562FE0}"/>
              </a:ext>
            </a:extLst>
          </p:cNvPr>
          <p:cNvSpPr/>
          <p:nvPr userDrawn="1"/>
        </p:nvSpPr>
        <p:spPr>
          <a:xfrm>
            <a:off x="2506420" y="320040"/>
            <a:ext cx="96855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FAD7125-0E1C-9638-68E6-9EC17D97F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20" y="365857"/>
            <a:ext cx="9630565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4646ED-CA24-E94D-949F-B1446FB4B7ED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299774-4631-4C88-8D23-41C66D45359C}"/>
              </a:ext>
            </a:extLst>
          </p:cNvPr>
          <p:cNvSpPr/>
          <p:nvPr userDrawn="1"/>
        </p:nvSpPr>
        <p:spPr>
          <a:xfrm>
            <a:off x="274320" y="320040"/>
            <a:ext cx="213233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3F2AF53F-C00C-FB13-4B79-10363F8F4B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4090" y="380948"/>
            <a:ext cx="1934136" cy="41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81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19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328861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328861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630290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6302901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F09E4-91A6-437A-BED4-ED7995D473E7}"/>
              </a:ext>
            </a:extLst>
          </p:cNvPr>
          <p:cNvSpPr/>
          <p:nvPr userDrawn="1"/>
        </p:nvSpPr>
        <p:spPr>
          <a:xfrm>
            <a:off x="9317192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2D3D3-2A2D-4482-B3F5-B0CBCD39D93A}"/>
              </a:ext>
            </a:extLst>
          </p:cNvPr>
          <p:cNvSpPr/>
          <p:nvPr userDrawn="1"/>
        </p:nvSpPr>
        <p:spPr>
          <a:xfrm>
            <a:off x="9317193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9" y="1005840"/>
            <a:ext cx="28614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74318" y="1527048"/>
            <a:ext cx="2861459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3288609" y="1005840"/>
            <a:ext cx="2874807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3288609" y="1527048"/>
            <a:ext cx="287480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312952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6312952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9317190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9317190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5AA0F8-9703-EF65-A44C-BD165F9E653B}"/>
              </a:ext>
            </a:extLst>
          </p:cNvPr>
          <p:cNvSpPr/>
          <p:nvPr userDrawn="1"/>
        </p:nvSpPr>
        <p:spPr>
          <a:xfrm>
            <a:off x="2506420" y="320040"/>
            <a:ext cx="96855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3596E7E-DF08-0D18-3E54-A0833941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20" y="365857"/>
            <a:ext cx="9630565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F9E227-EFF8-1145-1154-27C7D81802BA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F29336-CB58-FEA0-939A-14C334B5994B}"/>
              </a:ext>
            </a:extLst>
          </p:cNvPr>
          <p:cNvSpPr/>
          <p:nvPr userDrawn="1"/>
        </p:nvSpPr>
        <p:spPr>
          <a:xfrm>
            <a:off x="274320" y="320040"/>
            <a:ext cx="213233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FA11BD33-F9E6-AA40-6C08-99E9F182E6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4090" y="380948"/>
            <a:ext cx="1934136" cy="41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6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047778"/>
          </a:xfrm>
        </p:spPr>
        <p:txBody>
          <a:bodyPr/>
          <a:lstStyle>
            <a:lvl1pPr marL="288925" indent="-288925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875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745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DAB3A-4154-42CC-B73A-07DD412DD1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1" b="-1"/>
          <a:stretch/>
        </p:blipFill>
        <p:spPr>
          <a:xfrm>
            <a:off x="6095998" y="1078992"/>
            <a:ext cx="5535025" cy="42286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 userDrawn="1"/>
        </p:nvSpPr>
        <p:spPr>
          <a:xfrm>
            <a:off x="274320" y="1078992"/>
            <a:ext cx="5821680" cy="422867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352479"/>
            <a:ext cx="5413469" cy="1100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068FB31-3CF5-496E-BC0D-61D682234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2217" y="2891883"/>
            <a:ext cx="5431021" cy="2252546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buClr>
                <a:schemeClr val="tx1"/>
              </a:buClr>
              <a:buFont typeface="Century Gothic" panose="020B0502020202020204" pitchFamily="34" charset="0"/>
              <a:buChar char="–"/>
              <a:defRPr sz="1800">
                <a:latin typeface="Century Gothic" panose="020B050202020202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CC93F-6123-3F49-8C15-4A811AF8B7BB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3E861E90-11A2-4A0B-85EB-1A2865C9A48F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A81E1B-967D-5FAB-422A-2E0AE702B115}"/>
              </a:ext>
            </a:extLst>
          </p:cNvPr>
          <p:cNvSpPr/>
          <p:nvPr userDrawn="1"/>
        </p:nvSpPr>
        <p:spPr>
          <a:xfrm>
            <a:off x="274320" y="320040"/>
            <a:ext cx="213233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16BAE330-1717-5026-95F0-D1BE049B3D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4090" y="380948"/>
            <a:ext cx="1934136" cy="41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7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1444753"/>
            <a:ext cx="5507832" cy="4203944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1444753"/>
            <a:ext cx="5504688" cy="4203944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05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135" y="1444752"/>
            <a:ext cx="5507832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2275467"/>
            <a:ext cx="5507832" cy="3373229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1493" y="1444752"/>
            <a:ext cx="5504688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2275467"/>
            <a:ext cx="5504688" cy="3373229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993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425236" cy="535531"/>
          </a:xfrm>
        </p:spPr>
        <p:txBody>
          <a:bodyPr/>
          <a:lstStyle>
            <a:lvl1pPr>
              <a:lnSpc>
                <a:spcPct val="90000"/>
              </a:lnSpc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8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debar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57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4682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4682" y="2213184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00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361047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361047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3659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3659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8562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48562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049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29768" y="274320"/>
            <a:ext cx="11430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1614" y="1650029"/>
            <a:ext cx="11419468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0D07-6BED-A646-84B4-4749F06D657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832D77F-AA48-5846-ACCE-C0EB6A92350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16607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Open slide master to edit</a:t>
            </a:r>
          </a:p>
        </p:txBody>
      </p:sp>
      <p:pic>
        <p:nvPicPr>
          <p:cNvPr id="3" name="Picture 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12E95D29-3464-2F1B-29BA-5A7B119CB541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374090" y="6399800"/>
            <a:ext cx="1934136" cy="41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5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32" r:id="rId2"/>
    <p:sldLayoutId id="2147483716" r:id="rId3"/>
    <p:sldLayoutId id="2147483663" r:id="rId4"/>
    <p:sldLayoutId id="2147483758" r:id="rId5"/>
    <p:sldLayoutId id="2147483736" r:id="rId6"/>
    <p:sldLayoutId id="2147483759" r:id="rId7"/>
    <p:sldLayoutId id="2147483685" r:id="rId8"/>
    <p:sldLayoutId id="2147483757" r:id="rId9"/>
    <p:sldLayoutId id="2147483667" r:id="rId10"/>
    <p:sldLayoutId id="2147483725" r:id="rId11"/>
    <p:sldLayoutId id="2147483756" r:id="rId12"/>
    <p:sldLayoutId id="2147483678" r:id="rId13"/>
    <p:sldLayoutId id="2147483760" r:id="rId14"/>
    <p:sldLayoutId id="2147483761" r:id="rId15"/>
    <p:sldLayoutId id="2147483762" r:id="rId1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8975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030288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0CE8-99FC-0820-C61B-60EF1AF0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National Park " pitchFamily="2" charset="77"/>
              </a:rPr>
              <a:t>Probing performance limits on Perlmutter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81CAC-53A0-6071-16A3-61E0D393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307678"/>
          </a:xfrm>
        </p:spPr>
        <p:txBody>
          <a:bodyPr/>
          <a:lstStyle/>
          <a:p>
            <a:r>
              <a:rPr lang="en-US" dirty="0"/>
              <a:t>GNU Parallel is ideal for quickly emulating the most extreme throughput workflows</a:t>
            </a:r>
          </a:p>
          <a:p>
            <a:r>
              <a:rPr lang="en-US" dirty="0"/>
              <a:t>Question: What is the largest rate can processes be launched on a Perlmutter CPU node?</a:t>
            </a:r>
          </a:p>
          <a:p>
            <a:r>
              <a:rPr lang="en-US" dirty="0"/>
              <a:t>Why is it important? This figure sets a lower bound on the size of individual tasks in a throughput workflow.</a:t>
            </a:r>
          </a:p>
          <a:p>
            <a:r>
              <a:rPr lang="en-US" dirty="0"/>
              <a:t>No, that isn’t a particularly HPC way to work, but NERSC has ~10,000 users so </a:t>
            </a:r>
            <a:r>
              <a:rPr lang="en-US" i="1" dirty="0"/>
              <a:t>someone</a:t>
            </a:r>
            <a:r>
              <a:rPr lang="en-US" dirty="0"/>
              <a:t> is going to run in this manner and we should be prepared to support (or dissuade) them.</a:t>
            </a:r>
          </a:p>
        </p:txBody>
      </p:sp>
    </p:spTree>
    <p:extLst>
      <p:ext uri="{BB962C8B-B14F-4D97-AF65-F5344CB8AC3E}">
        <p14:creationId xmlns:p14="http://schemas.microsoft.com/office/powerpoint/2010/main" val="411143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5F97-CE37-9A78-79CB-F6B28F58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National Park " pitchFamily="2" charset="77"/>
              </a:rPr>
              <a:t>Driver to measure process launch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C59D2-0863-B121-8273-35A35F35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5"/>
            <a:ext cx="11411712" cy="36937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-N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-C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-t 02:00:00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-q regular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parallel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{500..30000..500}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#files with 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lines of input have been generated in the working directory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/bin/time -f "%e" parallel "echo {}" :::: input_${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}.txt &gt;&gt; 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/output_0.txt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84E88-CA16-C307-F356-4B6945573480}"/>
              </a:ext>
            </a:extLst>
          </p:cNvPr>
          <p:cNvSpPr txBox="1"/>
          <p:nvPr/>
        </p:nvSpPr>
        <p:spPr>
          <a:xfrm>
            <a:off x="567159" y="5474825"/>
            <a:ext cx="1116957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 single GNU Parallel instance can launch ~470 processes per second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With 256 CPU threads, the node can be fully utilized so long as tasks are sized to run for at least 545 milliseconds</a:t>
            </a:r>
          </a:p>
        </p:txBody>
      </p:sp>
    </p:spTree>
    <p:extLst>
      <p:ext uri="{BB962C8B-B14F-4D97-AF65-F5344CB8AC3E}">
        <p14:creationId xmlns:p14="http://schemas.microsoft.com/office/powerpoint/2010/main" val="826838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5F97-CE37-9A78-79CB-F6B28F58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National Park " pitchFamily="2" charset="77"/>
              </a:rPr>
              <a:t>Multiple GNU Parallel instances can do even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C59D2-0863-B121-8273-35A35F35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284789"/>
            <a:ext cx="11411712" cy="406271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-N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-C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-t 02:00:00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-q regular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$1 is number of parallel instances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$2 is number of jobs allowed to each parallel instance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parallel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 {500..30000..500}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for (( j = 1; j &lt; ${1};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parallel -j $2 "echo {}" :::: input_${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}.txt &gt;&gt;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/output_${1}.txt 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/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/bin/time -f "%e" parallel -j $2 "echo {}" :::: input_${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}.txt &gt;&gt; /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/output_0.txt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27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04920-3BE2-94FE-FFCB-532F6D32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 rates for multiple GNU parallel instances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DD550D-5A3C-801F-BAA0-66871FA5A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663" y="813816"/>
            <a:ext cx="7472673" cy="46081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11BFD2-32B5-574D-FA25-A5903979E51A}"/>
              </a:ext>
            </a:extLst>
          </p:cNvPr>
          <p:cNvSpPr txBox="1"/>
          <p:nvPr/>
        </p:nvSpPr>
        <p:spPr>
          <a:xfrm>
            <a:off x="706055" y="5421967"/>
            <a:ext cx="10347767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Process launch rate upper bound ~6400 processes per second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Process duration could be as low as ~40 milliseconds and still maintain node utilization</a:t>
            </a:r>
          </a:p>
        </p:txBody>
      </p:sp>
    </p:spTree>
    <p:extLst>
      <p:ext uri="{BB962C8B-B14F-4D97-AF65-F5344CB8AC3E}">
        <p14:creationId xmlns:p14="http://schemas.microsoft.com/office/powerpoint/2010/main" val="299757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5F97-CE37-9A78-79CB-F6B28F58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National Park " pitchFamily="2" charset="77"/>
              </a:rPr>
              <a:t>Stress testing container services using Shifter on Perlmutter 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C59D2-0863-B121-8273-35A35F35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284789"/>
            <a:ext cx="11411712" cy="46993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-N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-C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-t 02:00:00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-q regular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--image=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docker:alpine:latest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$1 is number of parallel instances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$2 is number of jobs allowed to each parallel instance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parallel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{500..30000..500}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for (( j = 1; j &lt; ${1};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parallel -j $2 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shifter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echo {}" :::: input_${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}.txt &gt;&gt;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/output_${1}.txt 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/bin/time -f "%e" parallel -j $2 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shifter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echo {}" :::: input_${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}.txt &gt;&gt;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/output_0.txt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711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04920-3BE2-94FE-FFCB-532F6D32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5531"/>
          </a:xfrm>
        </p:spPr>
        <p:txBody>
          <a:bodyPr/>
          <a:lstStyle/>
          <a:p>
            <a:r>
              <a:rPr lang="en-US" dirty="0"/>
              <a:t>Container launch rates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1BFD2-32B5-574D-FA25-A5903979E51A}"/>
              </a:ext>
            </a:extLst>
          </p:cNvPr>
          <p:cNvSpPr txBox="1"/>
          <p:nvPr/>
        </p:nvSpPr>
        <p:spPr>
          <a:xfrm>
            <a:off x="706055" y="5421967"/>
            <a:ext cx="1034776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 measured container launch rate upper bound is ~5200 processes per second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Shifter container startup overhead relative to “bare metal” is only ~19%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3D07AF-8290-B709-A57A-AF684921D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636" y="1124447"/>
            <a:ext cx="7222603" cy="3982923"/>
          </a:xfrm>
        </p:spPr>
      </p:pic>
    </p:spTree>
    <p:extLst>
      <p:ext uri="{BB962C8B-B14F-4D97-AF65-F5344CB8AC3E}">
        <p14:creationId xmlns:p14="http://schemas.microsoft.com/office/powerpoint/2010/main" val="3467467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5F97-CE37-9A78-79CB-F6B28F58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5531"/>
          </a:xfrm>
        </p:spPr>
        <p:txBody>
          <a:bodyPr/>
          <a:lstStyle/>
          <a:p>
            <a:pPr algn="ctr"/>
            <a:r>
              <a:rPr lang="en-US" dirty="0">
                <a:latin typeface="National Park " pitchFamily="2" charset="77"/>
              </a:rPr>
              <a:t>Stress testing </a:t>
            </a:r>
            <a:r>
              <a:rPr lang="en-US" dirty="0" err="1">
                <a:latin typeface="National Park " pitchFamily="2" charset="77"/>
              </a:rPr>
              <a:t>Podman</a:t>
            </a:r>
            <a:r>
              <a:rPr lang="en-US" dirty="0">
                <a:latin typeface="National Park " pitchFamily="2" charset="77"/>
              </a:rPr>
              <a:t>-HPC on Perlmutter 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C59D2-0863-B121-8273-35A35F35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284789"/>
            <a:ext cx="11411712" cy="376177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-N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-t 02:00:00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-q regular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$1 is number of shards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$2 is number of concurrent parallel tasks per shard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parallel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podman-hpc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run -d --name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sharedpod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docker.io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/library/alpine sleep 9999999999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{500..30000..500}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for (( j = 1; j &lt; ${1};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parallel -j $2 "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podman-hpc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sharedpod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echo {}" :::: input_${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}.txt &gt;&gt;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/output_${1}.txt 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/bin/time -f "%e" parallel -j $2 "</a:t>
            </a:r>
            <a:r>
              <a:rPr lang="en-US" sz="11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podman-hpc</a:t>
            </a:r>
            <a:r>
              <a:rPr lang="en-US" sz="115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sz="11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sharedpod</a:t>
            </a:r>
            <a:r>
              <a:rPr lang="en-US" sz="11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echo {}" :::: input_${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}.txt &gt;&gt; /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/output_0.txt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EDBFF-5283-6DFD-7015-598B705DBD75}"/>
              </a:ext>
            </a:extLst>
          </p:cNvPr>
          <p:cNvSpPr txBox="1"/>
          <p:nvPr/>
        </p:nvSpPr>
        <p:spPr>
          <a:xfrm>
            <a:off x="544010" y="5324354"/>
            <a:ext cx="11158824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Podman</a:t>
            </a:r>
            <a:r>
              <a:rPr lang="en-US" dirty="0">
                <a:latin typeface="+mn-lt"/>
              </a:rPr>
              <a:t>-HPC is a newer offering from NERSC; it’s interface is still a bit crude relative to Shifter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This driver script launches a single container, keeps it running using a sleep command, and then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runs tasks inside that container using the exec function</a:t>
            </a:r>
          </a:p>
        </p:txBody>
      </p:sp>
    </p:spTree>
    <p:extLst>
      <p:ext uri="{BB962C8B-B14F-4D97-AF65-F5344CB8AC3E}">
        <p14:creationId xmlns:p14="http://schemas.microsoft.com/office/powerpoint/2010/main" val="259996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04920-3BE2-94FE-FFCB-532F6D32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5531"/>
          </a:xfrm>
        </p:spPr>
        <p:txBody>
          <a:bodyPr/>
          <a:lstStyle/>
          <a:p>
            <a:r>
              <a:rPr lang="en-US" dirty="0" err="1"/>
              <a:t>Podman-hpc</a:t>
            </a:r>
            <a:r>
              <a:rPr lang="en-US" dirty="0"/>
              <a:t> launch rates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1BFD2-32B5-574D-FA25-A5903979E51A}"/>
              </a:ext>
            </a:extLst>
          </p:cNvPr>
          <p:cNvSpPr txBox="1"/>
          <p:nvPr/>
        </p:nvSpPr>
        <p:spPr>
          <a:xfrm>
            <a:off x="706055" y="4856576"/>
            <a:ext cx="10347767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 measured </a:t>
            </a:r>
            <a:r>
              <a:rPr lang="en-US" dirty="0" err="1">
                <a:latin typeface="+mn-lt"/>
              </a:rPr>
              <a:t>podman-hpc</a:t>
            </a:r>
            <a:r>
              <a:rPr lang="en-US" dirty="0">
                <a:latin typeface="+mn-lt"/>
              </a:rPr>
              <a:t> launch rate upper bound is ~65 processes per second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Note that this is 2 orders of magnitude slower than Shifter performance; in its current form </a:t>
            </a:r>
            <a:r>
              <a:rPr lang="en-US" dirty="0" err="1">
                <a:latin typeface="+mn-lt"/>
              </a:rPr>
              <a:t>podman-hpc</a:t>
            </a:r>
            <a:r>
              <a:rPr lang="en-US" dirty="0">
                <a:latin typeface="+mn-lt"/>
              </a:rPr>
              <a:t> is not the best choice for throughput oriented workloads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Even worse, the result reliability decreases with more scale; errors include failure to set user namespace, database locking failures, </a:t>
            </a:r>
            <a:r>
              <a:rPr lang="en-US" dirty="0" err="1">
                <a:latin typeface="+mn-lt"/>
              </a:rPr>
              <a:t>setgid</a:t>
            </a:r>
            <a:r>
              <a:rPr lang="en-US" dirty="0">
                <a:latin typeface="+mn-lt"/>
              </a:rPr>
              <a:t> failures, and problems with the task /</a:t>
            </a:r>
            <a:r>
              <a:rPr lang="en-US" dirty="0" err="1">
                <a:latin typeface="+mn-lt"/>
              </a:rPr>
              <a:t>tmp</a:t>
            </a:r>
            <a:r>
              <a:rPr lang="en-US" dirty="0">
                <a:latin typeface="+mn-lt"/>
              </a:rPr>
              <a:t> directory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72AC28-B0E9-3890-AD52-E6907739D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595" y="845102"/>
            <a:ext cx="6944810" cy="4011474"/>
          </a:xfrm>
        </p:spPr>
      </p:pic>
    </p:spTree>
    <p:extLst>
      <p:ext uri="{BB962C8B-B14F-4D97-AF65-F5344CB8AC3E}">
        <p14:creationId xmlns:p14="http://schemas.microsoft.com/office/powerpoint/2010/main" val="3752401906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RNL theme colors 180717 final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5000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NL-80th-Presentation-16x9-Template" id="{6C6172CB-9E0A-154D-8209-1B37ED2F4749}" vid="{218B372E-433D-D44C-8B59-0629902E031C}"/>
    </a:ext>
  </a:extLst>
</a:theme>
</file>

<file path=ppt/theme/theme2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6BFB3AB80EA044897B163D651BE7CF" ma:contentTypeVersion="12" ma:contentTypeDescription="Create a new document." ma:contentTypeScope="" ma:versionID="5ccae34aae965e24db62e9729d4dd5e4">
  <xsd:schema xmlns:xsd="http://www.w3.org/2001/XMLSchema" xmlns:xs="http://www.w3.org/2001/XMLSchema" xmlns:p="http://schemas.microsoft.com/office/2006/metadata/properties" xmlns:ns2="38e4deb0-de08-4adb-aafc-d8ff02544178" targetNamespace="http://schemas.microsoft.com/office/2006/metadata/properties" ma:root="true" ma:fieldsID="73e7bd080f35e63ea4fc24c5765ee755" ns2:_="">
    <xsd:import namespace="38e4deb0-de08-4adb-aafc-d8ff025441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4deb0-de08-4adb-aafc-d8ff025441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4FB6BD-000C-41AF-9DE8-4264F777F3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A20C22-D077-412B-81BA-8B2541026FAD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8EF5AA9-B8DF-4DC7-90A1-A91BA595B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4deb0-de08-4adb-aafc-d8ff025441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ORNL</Template>
  <TotalTime>6024</TotalTime>
  <Words>893</Words>
  <Application>Microsoft Macintosh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Century Gothic</vt:lpstr>
      <vt:lpstr>Courier New</vt:lpstr>
      <vt:lpstr>National Park </vt:lpstr>
      <vt:lpstr>ORNL</vt:lpstr>
      <vt:lpstr>Probing performance limits on Perlmutter</vt:lpstr>
      <vt:lpstr>Driver to measure process launch rate</vt:lpstr>
      <vt:lpstr>Multiple GNU Parallel instances can do even more</vt:lpstr>
      <vt:lpstr>Process creation rates for multiple GNU parallel instances</vt:lpstr>
      <vt:lpstr>Stress testing container services using Shifter on Perlmutter CPU</vt:lpstr>
      <vt:lpstr>Container launch rates</vt:lpstr>
      <vt:lpstr>Stress testing Podman-HPC on Perlmutter CPU</vt:lpstr>
      <vt:lpstr>Podman-hpc launch rates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GNU Parallel</dc:title>
  <dc:subject/>
  <dc:creator>Maheshwari, Ketan</dc:creator>
  <cp:keywords/>
  <dc:description/>
  <cp:lastModifiedBy>Maheshwari, Ketan</cp:lastModifiedBy>
  <cp:revision>273</cp:revision>
  <dcterms:created xsi:type="dcterms:W3CDTF">2024-02-27T21:16:08Z</dcterms:created>
  <dcterms:modified xsi:type="dcterms:W3CDTF">2024-05-01T16:55:56Z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0x010100436BFB3AB80EA044897B163D651BE7CF</vt:lpwstr>
  </property>
  <property fmtid="{D5CDD505-2E9C-101B-9397-08002B2CF9AE}" pid="3" name="Order">
    <vt:r8>18100</vt:r8>
  </property>
  <property fmtid="{D5CDD505-2E9C-101B-9397-08002B2CF9AE}" pid="4" name="GUID">
    <vt:lpwstr>42b6f0ba-36c8-4301-8891-17ebf0c53400</vt:lpwstr>
  </property>
</Properties>
</file>