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handoutMasterIdLst>
    <p:handoutMasterId r:id="rId66"/>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34" r:id="rId14"/>
    <p:sldId id="460" r:id="rId15"/>
    <p:sldId id="428" r:id="rId16"/>
    <p:sldId id="412" r:id="rId17"/>
    <p:sldId id="267" r:id="rId18"/>
    <p:sldId id="414" r:id="rId19"/>
    <p:sldId id="415" r:id="rId20"/>
    <p:sldId id="442" r:id="rId21"/>
    <p:sldId id="417" r:id="rId22"/>
    <p:sldId id="418" r:id="rId23"/>
    <p:sldId id="419" r:id="rId24"/>
    <p:sldId id="454" r:id="rId25"/>
    <p:sldId id="420" r:id="rId26"/>
    <p:sldId id="438" r:id="rId27"/>
    <p:sldId id="461" r:id="rId28"/>
    <p:sldId id="462" r:id="rId29"/>
    <p:sldId id="463" r:id="rId30"/>
    <p:sldId id="464" r:id="rId31"/>
    <p:sldId id="465" r:id="rId32"/>
    <p:sldId id="459" r:id="rId33"/>
    <p:sldId id="429" r:id="rId34"/>
    <p:sldId id="437" r:id="rId35"/>
    <p:sldId id="448" r:id="rId36"/>
    <p:sldId id="421" r:id="rId37"/>
    <p:sldId id="453" r:id="rId38"/>
    <p:sldId id="451" r:id="rId39"/>
    <p:sldId id="452" r:id="rId40"/>
    <p:sldId id="443" r:id="rId41"/>
    <p:sldId id="466" r:id="rId42"/>
    <p:sldId id="430" r:id="rId43"/>
    <p:sldId id="440" r:id="rId44"/>
    <p:sldId id="441" r:id="rId45"/>
    <p:sldId id="444" r:id="rId46"/>
    <p:sldId id="425" r:id="rId47"/>
    <p:sldId id="439" r:id="rId48"/>
    <p:sldId id="426" r:id="rId49"/>
    <p:sldId id="458" r:id="rId50"/>
    <p:sldId id="431" r:id="rId51"/>
    <p:sldId id="427" r:id="rId52"/>
    <p:sldId id="446" r:id="rId53"/>
    <p:sldId id="447" r:id="rId54"/>
    <p:sldId id="457" r:id="rId55"/>
    <p:sldId id="450" r:id="rId56"/>
    <p:sldId id="423" r:id="rId57"/>
    <p:sldId id="432" r:id="rId58"/>
    <p:sldId id="411" r:id="rId59"/>
    <p:sldId id="288" r:id="rId60"/>
    <p:sldId id="398" r:id="rId61"/>
    <p:sldId id="393" r:id="rId62"/>
    <p:sldId id="456" r:id="rId63"/>
    <p:sldId id="309" r:id="rId64"/>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3"/>
    <p:restoredTop sz="82071"/>
  </p:normalViewPr>
  <p:slideViewPr>
    <p:cSldViewPr snapToGrid="0" snapToObjects="1">
      <p:cViewPr varScale="1">
        <p:scale>
          <a:sx n="172" d="100"/>
          <a:sy n="172" d="100"/>
        </p:scale>
        <p:origin x="1080" y="1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7/17/24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7/17/24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17</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26</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 It reports when there is a statistically significant likelihood that the protein and the domain share the same evolutionary origin. This basic comparison is repeated for all combinations of many protein sequences and many domains.</a:t>
            </a:r>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56</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59</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7/17/24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3.xml"/><Relationship Id="rId11" Type="http://schemas.openxmlformats.org/officeDocument/2006/relationships/slide" Target="slide58.xml"/><Relationship Id="rId5" Type="http://schemas.openxmlformats.org/officeDocument/2006/relationships/slide" Target="slide15.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t>   </a:t>
            </a:r>
            <a:r>
              <a:rPr lang="en-US" dirty="0">
                <a:latin typeface="Courier New" panose="02070309020205020404" pitchFamily="49" charset="0"/>
                <a:cs typeface="Courier New" panose="02070309020205020404" pitchFamily="49" charset="0"/>
              </a:rPr>
              <a:t>cd parallel-&lt;tab&gt;</a:t>
            </a:r>
          </a:p>
          <a:p>
            <a:pPr marL="0" indent="0">
              <a:buNone/>
            </a:pPr>
            <a:r>
              <a:rPr lang="en-US" dirty="0">
                <a:latin typeface="Courier New" panose="02070309020205020404" pitchFamily="49" charset="0"/>
                <a:cs typeface="Courier New" panose="02070309020205020404" pitchFamily="49" charset="0"/>
              </a:rPr>
              <a:t> ./configure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 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 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t>man { parallel, </a:t>
            </a:r>
            <a:r>
              <a:rPr lang="en-US" dirty="0" err="1"/>
              <a:t>parallel_tutorial</a:t>
            </a:r>
            <a:r>
              <a:rPr lang="en-US" dirty="0"/>
              <a:t>, </a:t>
            </a:r>
            <a:r>
              <a:rPr lang="en-US" dirty="0" err="1"/>
              <a:t>env_parallel</a:t>
            </a:r>
            <a:r>
              <a:rPr lang="en-US" dirty="0"/>
              <a:t>, </a:t>
            </a:r>
            <a:br>
              <a:rPr lang="en-US" dirty="0"/>
            </a:br>
            <a:r>
              <a:rPr lang="en-US" dirty="0"/>
              <a:t>           </a:t>
            </a:r>
            <a:r>
              <a:rPr lang="en-US" dirty="0" err="1"/>
              <a:t>parset</a:t>
            </a:r>
            <a:r>
              <a:rPr lang="en-US" dirty="0"/>
              <a:t>, </a:t>
            </a:r>
            <a:r>
              <a:rPr lang="en-US" dirty="0" err="1"/>
              <a:t>parsort</a:t>
            </a:r>
            <a:r>
              <a:rPr lang="en-US" dirty="0"/>
              <a:t>, </a:t>
            </a:r>
            <a:r>
              <a:rPr lang="en-US" dirty="0" err="1"/>
              <a:t>parallel_alternatives</a:t>
            </a:r>
            <a:r>
              <a:rPr lang="en-US" dirty="0"/>
              <a:t>,</a:t>
            </a:r>
            <a:br>
              <a:rPr lang="en-US" dirty="0"/>
            </a:br>
            <a:r>
              <a:rPr lang="en-US" dirty="0"/>
              <a:t>           </a:t>
            </a:r>
            <a:r>
              <a:rPr lang="en-US" dirty="0" err="1"/>
              <a:t>parallel_design</a:t>
            </a:r>
            <a:r>
              <a:rPr lang="en-US" dirty="0"/>
              <a:t>, </a:t>
            </a:r>
            <a:r>
              <a:rPr lang="en-US" dirty="0" err="1"/>
              <a:t>niceload</a:t>
            </a:r>
            <a:r>
              <a:rPr lang="en-US" dirty="0"/>
              <a:t> } </a:t>
            </a:r>
          </a:p>
          <a:p>
            <a:pPr marL="0" indent="0">
              <a:buNone/>
            </a:pPr>
            <a:br>
              <a:rPr lang="en-US" dirty="0"/>
            </a:br>
            <a:r>
              <a:rPr lang="en-US" dirty="0"/>
              <a:t>parallel --help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Searching ‘gnu parallel’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dirty="0" err="1"/>
              <a:t>xargs</a:t>
            </a:r>
            <a:r>
              <a:rPr lang="en-US" dirty="0"/>
              <a:t>, make -j, find + exec, and others are often cited as alternatives</a:t>
            </a:r>
          </a:p>
          <a:p>
            <a:endParaRPr lang="en-US" dirty="0"/>
          </a:p>
          <a:p>
            <a:r>
              <a:rPr lang="en-US" dirty="0"/>
              <a:t>A comparison is made and summaries available:</a:t>
            </a:r>
            <a:br>
              <a:rPr lang="en-US" dirty="0"/>
            </a:br>
            <a:r>
              <a:rPr lang="en-US" dirty="0"/>
              <a:t> </a:t>
            </a:r>
            <a:r>
              <a:rPr lang="en-US" dirty="0" err="1"/>
              <a:t>gnu.org</a:t>
            </a:r>
            <a:r>
              <a:rPr lang="en-US" dirty="0"/>
              <a:t>/software/parallel/</a:t>
            </a:r>
            <a:r>
              <a:rPr lang="en-US" dirty="0" err="1"/>
              <a:t>parallel_alternatives.html</a:t>
            </a:r>
            <a:endParaRPr lang="en-US" dirty="0"/>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13</a:t>
            </a:fld>
            <a:endParaRPr lang="en-US"/>
          </a:p>
        </p:txBody>
      </p:sp>
    </p:spTree>
    <p:extLst>
      <p:ext uri="{BB962C8B-B14F-4D97-AF65-F5344CB8AC3E}">
        <p14:creationId xmlns:p14="http://schemas.microsoft.com/office/powerpoint/2010/main" val="59372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err="1">
                <a:hlinkClick r:id="rId2"/>
              </a:rPr>
              <a:t>github.com</a:t>
            </a:r>
            <a:r>
              <a:rPr lang="en-US" dirty="0">
                <a:hlinkClick r:id="rId2"/>
              </a:rPr>
              <a:t>/</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pPr marL="0" indent="0">
              <a:buNone/>
            </a:pPr>
            <a:endParaRPr lang="en-US" dirty="0"/>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14</a:t>
            </a:fld>
            <a:endParaRPr lang="en-US"/>
          </a:p>
        </p:txBody>
      </p:sp>
    </p:spTree>
    <p:extLst>
      <p:ext uri="{BB962C8B-B14F-4D97-AF65-F5344CB8AC3E}">
        <p14:creationId xmlns:p14="http://schemas.microsoft.com/office/powerpoint/2010/main" val="370712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20</a:t>
            </a:fld>
            <a:endParaRPr lang="en-US"/>
          </a:p>
        </p:txBody>
      </p:sp>
    </p:spTree>
    <p:extLst>
      <p:ext uri="{BB962C8B-B14F-4D97-AF65-F5344CB8AC3E}">
        <p14:creationId xmlns:p14="http://schemas.microsoft.com/office/powerpoint/2010/main" val="259905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22</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24</a:t>
            </a:fld>
            <a:endParaRPr lang="en-US"/>
          </a:p>
        </p:txBody>
      </p:sp>
    </p:spTree>
    <p:extLst>
      <p:ext uri="{BB962C8B-B14F-4D97-AF65-F5344CB8AC3E}">
        <p14:creationId xmlns:p14="http://schemas.microsoft.com/office/powerpoint/2010/main" val="316136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b="1" dirty="0">
                <a:latin typeface="Courier New" panose="02070309020205020404" pitchFamily="49" charset="0"/>
                <a:cs typeface="Courier New" panose="02070309020205020404" pitchFamily="49" charset="0"/>
              </a:rPr>
              <a:t>parallel --profile </a:t>
            </a:r>
            <a:r>
              <a:rPr lang="en-US" sz="1800" b="1" dirty="0" err="1">
                <a:latin typeface="Courier New" panose="02070309020205020404" pitchFamily="49" charset="0"/>
                <a:cs typeface="Courier New" panose="02070309020205020404" pitchFamily="49" charset="0"/>
              </a:rPr>
              <a:t>savesql</a:t>
            </a:r>
            <a:r>
              <a:rPr lang="en-US" sz="1800" b="1" dirty="0">
                <a:latin typeface="Courier New" panose="02070309020205020404" pitchFamily="49" charset="0"/>
                <a:cs typeface="Courier New" panose="02070309020205020404" pitchFamily="49" charset="0"/>
              </a:rPr>
              <a:t> &lt;</a:t>
            </a:r>
            <a:r>
              <a:rPr lang="en-US" sz="1800" b="1" dirty="0" err="1">
                <a:latin typeface="Courier New" panose="02070309020205020404" pitchFamily="49" charset="0"/>
                <a:cs typeface="Courier New" panose="02070309020205020404" pitchFamily="49" charset="0"/>
              </a:rPr>
              <a:t>analytics_process</a:t>
            </a:r>
            <a:r>
              <a:rPr lang="en-US" sz="1800" b="1" dirty="0">
                <a:latin typeface="Courier New" panose="02070309020205020404" pitchFamily="49" charset="0"/>
                <a:cs typeface="Courier New" panose="02070309020205020404" pitchFamily="49" charset="0"/>
              </a:rPr>
              <a:t>&gt; ::: &lt;</a:t>
            </a:r>
            <a:r>
              <a:rPr lang="en-US" sz="1800" b="1" dirty="0" err="1">
                <a:latin typeface="Courier New" panose="02070309020205020404" pitchFamily="49" charset="0"/>
                <a:cs typeface="Courier New" panose="02070309020205020404" pitchFamily="49" charset="0"/>
              </a:rPr>
              <a:t>args</a:t>
            </a:r>
            <a:r>
              <a:rPr lang="en-US" sz="180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1746778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27</a:t>
            </a:fld>
            <a:endParaRPr lang="en-US"/>
          </a:p>
        </p:txBody>
      </p:sp>
    </p:spTree>
    <p:extLst>
      <p:ext uri="{BB962C8B-B14F-4D97-AF65-F5344CB8AC3E}">
        <p14:creationId xmlns:p14="http://schemas.microsoft.com/office/powerpoint/2010/main" val="64882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28</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29</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t>$ make </a:t>
            </a:r>
            <a:r>
              <a:rPr lang="en-US" dirty="0" err="1"/>
              <a:t>fizzbuzz</a:t>
            </a:r>
            <a:r>
              <a:rPr lang="en-US" dirty="0"/>
              <a:t>-par</a:t>
            </a:r>
            <a:br>
              <a:rPr lang="en-US" dirty="0"/>
            </a:br>
            <a:r>
              <a:rPr lang="en-US" dirty="0"/>
              <a:t>cc     </a:t>
            </a:r>
            <a:r>
              <a:rPr lang="en-US" dirty="0" err="1"/>
              <a:t>fizzbuzz-par.c</a:t>
            </a:r>
            <a:r>
              <a:rPr lang="en-US" dirty="0"/>
              <a:t>   -o </a:t>
            </a:r>
            <a:r>
              <a:rPr lang="en-US" dirty="0" err="1"/>
              <a:t>fizzbuzz</a:t>
            </a:r>
            <a:r>
              <a:rPr lang="en-US" dirty="0"/>
              <a:t>-par</a:t>
            </a:r>
          </a:p>
          <a:p>
            <a:pPr marL="0" indent="0">
              <a:buNone/>
            </a:pPr>
            <a:r>
              <a:rPr lang="en-US" dirty="0"/>
              <a:t>$ ./</a:t>
            </a:r>
            <a:r>
              <a:rPr lang="en-US" dirty="0" err="1"/>
              <a:t>fizzbuzz</a:t>
            </a:r>
            <a:r>
              <a:rPr lang="en-US" dirty="0"/>
              <a:t>-par 23</a:t>
            </a:r>
          </a:p>
          <a:p>
            <a:pPr marL="0" indent="0">
              <a:buNone/>
            </a:pPr>
            <a:r>
              <a:rPr lang="en-US" dirty="0"/>
              <a:t> 23 </a:t>
            </a:r>
          </a:p>
          <a:p>
            <a:pPr marL="0" indent="0">
              <a:buNone/>
            </a:pPr>
            <a:br>
              <a:rPr lang="en-US" dirty="0"/>
            </a:br>
            <a:r>
              <a:rPr lang="en-US" dirty="0"/>
              <a:t>parallel -k ./</a:t>
            </a:r>
            <a:r>
              <a:rPr lang="en-US" dirty="0" err="1"/>
              <a:t>fizzbuzz</a:t>
            </a:r>
            <a:r>
              <a:rPr lang="en-US" dirty="0"/>
              <a:t>-par ::: {1..100}</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75568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lstStyle/>
          <a:p>
            <a:r>
              <a:rPr lang="en-US" dirty="0">
                <a:latin typeface="National Park " pitchFamily="2" charset="77"/>
              </a:rPr>
              <a:t>Exercise: </a:t>
            </a:r>
            <a:r>
              <a:rPr lang="en-US" dirty="0" err="1">
                <a:latin typeface="National Park " pitchFamily="2" charset="77"/>
              </a:rPr>
              <a:t>FizzBuzz</a:t>
            </a:r>
            <a:r>
              <a:rPr lang="en-US" dirty="0">
                <a:latin typeface="National Park " pitchFamily="2" charset="77"/>
              </a:rPr>
              <a:t> as bash one liner</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54769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a:bodyPr>
          <a:lstStyle/>
          <a:p>
            <a:r>
              <a:rPr lang="en-US" dirty="0">
                <a:latin typeface="National Park " pitchFamily="2" charset="77"/>
              </a:rPr>
              <a:t>Exercise: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lstStyle/>
          <a:p>
            <a:r>
              <a:rPr lang="en-US" dirty="0"/>
              <a:t>--load </a:t>
            </a:r>
          </a:p>
          <a:p>
            <a:r>
              <a:rPr lang="en-US" dirty="0"/>
              <a:t>--</a:t>
            </a:r>
            <a:r>
              <a:rPr lang="en-US" dirty="0" err="1"/>
              <a:t>noswap</a:t>
            </a:r>
            <a:r>
              <a:rPr lang="en-US" dirty="0"/>
              <a:t> to prevent thrashing</a:t>
            </a:r>
          </a:p>
          <a:p>
            <a:r>
              <a:rPr lang="en-US" dirty="0"/>
              <a:t>--</a:t>
            </a:r>
            <a:r>
              <a:rPr lang="en-US" dirty="0" err="1"/>
              <a:t>memfree</a:t>
            </a:r>
            <a:endParaRPr lang="en-US" dirty="0"/>
          </a:p>
          <a:p>
            <a:r>
              <a:rPr lang="en-US" dirty="0"/>
              <a:t>--limit</a:t>
            </a:r>
          </a:p>
          <a:p>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323495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GPU isolation per process:</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appcmd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196832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36</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b="1" dirty="0">
                <a:latin typeface="Courier New" panose="02070309020205020404" pitchFamily="49" charset="0"/>
                <a:cs typeface="Courier New" panose="02070309020205020404" pitchFamily="49" charset="0"/>
              </a:rPr>
              <a:t>parallel -S server1,server2 commands flags ::: </a:t>
            </a:r>
            <a:r>
              <a:rPr lang="en-US" b="1" dirty="0" err="1">
                <a:latin typeface="Courier New" panose="02070309020205020404" pitchFamily="49" charset="0"/>
                <a:cs typeface="Courier New" panose="02070309020205020404" pitchFamily="49" charset="0"/>
              </a:rPr>
              <a:t>args</a:t>
            </a:r>
            <a:endParaRPr lang="en-US" b="1" dirty="0">
              <a:latin typeface="Courier New" panose="02070309020205020404" pitchFamily="49" charset="0"/>
              <a:cs typeface="Courier New" panose="02070309020205020404" pitchFamily="49" charset="0"/>
            </a:endParaRPr>
          </a:p>
          <a:p>
            <a:pPr marL="0" indent="0">
              <a:spcBef>
                <a:spcPts val="1200"/>
              </a:spcBef>
              <a:buFont typeface="Arial" panose="020B0604020202020204" pitchFamily="34" charset="0"/>
              <a:buNone/>
            </a:pPr>
            <a:r>
              <a:rPr lang="en-US" dirty="0"/>
              <a:t>Example:</a:t>
            </a:r>
            <a:br>
              <a:rPr lang="en-US" dirty="0"/>
            </a:br>
            <a:br>
              <a:rPr lang="en-US" dirty="0"/>
            </a:br>
            <a:r>
              <a:rPr lang="en-US" sz="1800" b="1" dirty="0">
                <a:latin typeface="Courier New" panose="02070309020205020404" pitchFamily="49" charset="0"/>
                <a:cs typeface="Courier New" panose="02070309020205020404" pitchFamily="49" charset="0"/>
              </a:rPr>
              <a:t>parallel -S u@vm1.org,u@vm2.org "hostname; echo {}":::foo bar</a:t>
            </a:r>
            <a:br>
              <a:rPr lang="en-US" sz="1800" b="1" dirty="0">
                <a:latin typeface="Courier New" panose="02070309020205020404" pitchFamily="49" charset="0"/>
                <a:cs typeface="Courier New" panose="02070309020205020404" pitchFamily="49" charset="0"/>
              </a:rPr>
            </a:b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sshloginfile</a:t>
            </a:r>
            <a:r>
              <a:rPr lang="en-US" b="1" dirty="0">
                <a:latin typeface="Courier New" panose="02070309020205020404" pitchFamily="49" charset="0"/>
                <a:cs typeface="Courier New" panose="02070309020205020404" pitchFamily="49" charset="0"/>
              </a:rPr>
              <a:t> </a:t>
            </a:r>
            <a:r>
              <a:rPr lang="en-US" dirty="0"/>
              <a:t>flag allows to read the remote ssh config from a file, </a:t>
            </a:r>
            <a:r>
              <a:rPr lang="en-US" dirty="0" err="1"/>
              <a:t>eg.</a:t>
            </a:r>
            <a:r>
              <a:rPr lang="en-US" dirty="0"/>
              <a:t> </a:t>
            </a:r>
            <a:r>
              <a:rPr lang="en-US" b="1" dirty="0">
                <a:latin typeface="Courier New" panose="02070309020205020404" pitchFamily="49" charset="0"/>
                <a:cs typeface="Courier New" panose="02070309020205020404" pitchFamily="49" charset="0"/>
              </a:rPr>
              <a:t>.ssh/config</a:t>
            </a:r>
          </a:p>
        </p:txBody>
      </p:sp>
    </p:spTree>
    <p:extLst>
      <p:ext uri="{BB962C8B-B14F-4D97-AF65-F5344CB8AC3E}">
        <p14:creationId xmlns:p14="http://schemas.microsoft.com/office/powerpoint/2010/main" val="1299157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a:t>
            </a:r>
            <a:r>
              <a:rPr lang="en-US" dirty="0"/>
              <a:t>to transfer files via </a:t>
            </a:r>
            <a:r>
              <a:rPr lang="en-US" b="1" dirty="0" err="1">
                <a:latin typeface="Courier New" panose="02070309020205020404" pitchFamily="49" charset="0"/>
                <a:cs typeface="Courier New" panose="02070309020205020404" pitchFamily="49" charset="0"/>
              </a:rPr>
              <a:t>rsync</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 </a:t>
            </a:r>
            <a:r>
              <a:rPr lang="en-US" dirty="0"/>
              <a:t>to return files from remote</a:t>
            </a:r>
          </a:p>
          <a:p>
            <a:pPr marL="0" indent="0">
              <a:buNone/>
            </a:pPr>
            <a:r>
              <a:rPr lang="en-US"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dirty="0">
                <a:latin typeface="Courier New" panose="02070309020205020404" pitchFamily="49" charset="0"/>
                <a:cs typeface="Courier New" panose="02070309020205020404" pitchFamily="49" charset="0"/>
              </a:rPr>
              <a:t>echo “This is input file” &gt; </a:t>
            </a:r>
            <a:r>
              <a:rPr lang="en-US" dirty="0" err="1">
                <a:latin typeface="Courier New" panose="02070309020205020404" pitchFamily="49" charset="0"/>
                <a:cs typeface="Courier New" panose="02070309020205020404" pitchFamily="49" charset="0"/>
              </a:rPr>
              <a:t>infile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cat :::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--return {}.out </a:t>
            </a:r>
            <a:r>
              <a:rPr lang="en-US" dirty="0">
                <a:latin typeface="Courier New" panose="02070309020205020404" pitchFamily="49" charset="0"/>
                <a:cs typeface="Courier New" panose="02070309020205020404" pitchFamily="49" charset="0"/>
              </a:rPr>
              <a:t>cat {} “&gt;” {}.out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t>All three options (--</a:t>
            </a:r>
            <a:r>
              <a:rPr lang="en-US" dirty="0" err="1"/>
              <a:t>transferfile</a:t>
            </a:r>
            <a:r>
              <a:rPr lang="en-US" dirty="0"/>
              <a:t>, --return, --cleanup) may be combined in a shortcut option: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trc</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27429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pPr algn="ctr"/>
            <a:r>
              <a:rPr lang="en-US" dirty="0">
                <a:latin typeface="National Park " pitchFamily="2" charset="77"/>
              </a:rPr>
              <a:t>Examples working with ssh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parallel -k -S rage1,rage4,rage7,rage8,rage9,rage10,rage11 ${</a:t>
            </a:r>
            <a:r>
              <a:rPr lang="en-US" dirty="0" err="1">
                <a:latin typeface="Courier New" panose="02070309020205020404" pitchFamily="49" charset="0"/>
                <a:cs typeface="Courier New" panose="02070309020205020404" pitchFamily="49" charset="0"/>
              </a:rPr>
              <a:t>scan_cmd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scan_path</a:t>
            </a:r>
            <a:r>
              <a:rPr lang="en-US" dirty="0">
                <a:latin typeface="Courier New" panose="02070309020205020404" pitchFamily="49" charset="0"/>
                <a:cs typeface="Courier New" panose="02070309020205020404" pitchFamily="49" charset="0"/>
              </a:rPr>
              <a:t>}/{44..51} &gt;&gt; scanperf.8proc.8node.out</a:t>
            </a:r>
          </a:p>
          <a:p>
            <a:endParaRPr lang="en-US" dirty="0"/>
          </a:p>
          <a:p>
            <a:pPr marL="0" indent="0">
              <a:buNone/>
            </a:pPr>
            <a:r>
              <a:rPr lang="en-US" dirty="0">
                <a:latin typeface="Courier New" panose="02070309020205020404" pitchFamily="49" charset="0"/>
                <a:cs typeface="Courier New" panose="02070309020205020404" pitchFamily="49" charset="0"/>
              </a:rPr>
              <a:t>parallel --jobs 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migration.files.request</a:t>
            </a:r>
            <a:r>
              <a:rPr lang="en-US" dirty="0">
                <a:latin typeface="Courier New" panose="02070309020205020404" pitchFamily="49" charset="0"/>
                <a:cs typeface="Courier New" panose="02070309020205020404" pitchFamily="49" charset="0"/>
              </a:rPr>
              <a:t> --count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{\"path\":\"/</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/{1}/file.{2}\"}’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2706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pPr algn="ctr"/>
            <a:r>
              <a:rPr lang="en-US" dirty="0">
                <a:latin typeface="National Park " pitchFamily="2" charset="77"/>
              </a:rPr>
              <a:t>Examples working with ssh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parallel -k -S rage1,rage2,rage4,rage5,rage6,rage7,rage8 /</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measure_lfsfind.sh</a:t>
            </a:r>
            <a:r>
              <a:rPr lang="en-US" dirty="0">
                <a:latin typeface="Courier New" panose="02070309020205020404" pitchFamily="49" charset="0"/>
                <a:cs typeface="Courier New" panose="02070309020205020404" pitchFamily="49" charset="0"/>
              </a:rPr>
              <a:t> ::: {28..35} &gt;&gt; lfsfindperf.8proc.8node.out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purge.files.request</a:t>
            </a:r>
            <a:r>
              <a:rPr lang="en-US" dirty="0">
                <a:latin typeface="Courier New" panose="02070309020205020404" pitchFamily="49" charset="0"/>
                <a:cs typeface="Courier New" panose="02070309020205020404" pitchFamily="49" charset="0"/>
              </a:rPr>
              <a:t> --count 1 {\"path\": \"/</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purgeagenttests.ketan</a:t>
            </a:r>
            <a:r>
              <a:rPr lang="en-US" dirty="0">
                <a:latin typeface="Courier New" panose="02070309020205020404" pitchFamily="49" charset="0"/>
                <a:cs typeface="Courier New" panose="02070309020205020404" pitchFamily="49" charset="0"/>
              </a:rPr>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372104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Parallel Data Transfer with </a:t>
            </a:r>
            <a:r>
              <a:rPr lang="en-US" dirty="0" err="1">
                <a:latin typeface="National Park " pitchFamily="2" charset="77"/>
              </a:rPr>
              <a:t>rsync</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Using </a:t>
            </a:r>
            <a:r>
              <a:rPr lang="en-US" dirty="0" err="1"/>
              <a:t>rsync</a:t>
            </a:r>
            <a:r>
              <a:rPr lang="en-US" dirty="0"/>
              <a:t> in parallel to transfer data:</a:t>
            </a:r>
            <a:br>
              <a:rPr lang="en-US" dirty="0"/>
            </a:br>
            <a:br>
              <a:rPr lang="en-US" dirty="0"/>
            </a:br>
            <a:r>
              <a:rPr lang="en-US" sz="2400" dirty="0">
                <a:latin typeface="Courier New" panose="02070309020205020404" pitchFamily="49" charset="0"/>
                <a:cs typeface="Courier New" panose="02070309020205020404" pitchFamily="49" charset="0"/>
              </a:rPr>
              <a:t>find /</a:t>
            </a:r>
            <a:r>
              <a:rPr lang="en-US" sz="2400" dirty="0" err="1">
                <a:latin typeface="Courier New" panose="02070309020205020404" pitchFamily="49" charset="0"/>
                <a:cs typeface="Courier New" panose="02070309020205020404" pitchFamily="49" charset="0"/>
              </a:rPr>
              <a:t>lustre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orion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projshared</a:t>
            </a:r>
            <a:r>
              <a:rPr lang="en-US" sz="2400" dirty="0">
                <a:latin typeface="Courier New" panose="02070309020205020404" pitchFamily="49" charset="0"/>
                <a:cs typeface="Courier New" panose="02070309020205020404" pitchFamily="49" charset="0"/>
              </a:rPr>
              <a:t>/staff/2022 -type f </a:t>
            </a:r>
            <a:r>
              <a:rPr lang="en-US" sz="2400" b="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parallel -j32 </a:t>
            </a:r>
            <a:r>
              <a:rPr lang="en-US" sz="2400" dirty="0">
                <a:latin typeface="Courier New" panose="02070309020205020404" pitchFamily="49" charset="0"/>
                <a:cs typeface="Courier New" panose="02070309020205020404" pitchFamily="49" charset="0"/>
              </a:rPr>
              <a:t>-X </a:t>
            </a:r>
            <a:r>
              <a:rPr lang="en-US" sz="2400" b="1" dirty="0" err="1">
                <a:latin typeface="Courier New" panose="02070309020205020404" pitchFamily="49" charset="0"/>
                <a:cs typeface="Courier New" panose="02070309020205020404" pitchFamily="49" charset="0"/>
              </a:rPr>
              <a:t>rsync</a:t>
            </a:r>
            <a:r>
              <a:rPr lang="en-US" sz="2400" dirty="0">
                <a:latin typeface="Courier New" panose="02070309020205020404" pitchFamily="49" charset="0"/>
                <a:cs typeface="Courier New" panose="02070309020205020404" pitchFamily="49" charset="0"/>
              </a:rPr>
              <a:t> -R -Ha {} /</a:t>
            </a:r>
            <a:r>
              <a:rPr lang="en-US" sz="2400" dirty="0" err="1">
                <a:latin typeface="Courier New" panose="02070309020205020404" pitchFamily="49" charset="0"/>
                <a:cs typeface="Courier New" panose="02070309020205020404" pitchFamily="49" charset="0"/>
              </a:rPr>
              <a:t>mnt</a:t>
            </a:r>
            <a:r>
              <a:rPr lang="en-US" sz="2400" dirty="0">
                <a:latin typeface="Courier New" panose="02070309020205020404" pitchFamily="49" charset="0"/>
                <a:cs typeface="Courier New" panose="02070309020205020404" pitchFamily="49" charset="0"/>
              </a:rPr>
              <a:t>/bb/ketan2/ </a:t>
            </a:r>
          </a:p>
          <a:p>
            <a:endParaRPr lang="en-US" dirty="0"/>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1107554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AA52-7300-7323-D8A6-502EE1601C9A}"/>
              </a:ext>
            </a:extLst>
          </p:cNvPr>
          <p:cNvSpPr>
            <a:spLocks noGrp="1"/>
          </p:cNvSpPr>
          <p:nvPr>
            <p:ph type="title"/>
          </p:nvPr>
        </p:nvSpPr>
        <p:spPr/>
        <p:txBody>
          <a:bodyPr/>
          <a:lstStyle/>
          <a:p>
            <a:pPr algn="ctr"/>
            <a:r>
              <a:rPr lang="en-US" dirty="0">
                <a:latin typeface="National Park " pitchFamily="2" charset="77"/>
              </a:rPr>
              <a:t>For </a:t>
            </a:r>
            <a:r>
              <a:rPr lang="en-US" dirty="0" err="1">
                <a:latin typeface="National Park " pitchFamily="2" charset="77"/>
              </a:rPr>
              <a:t>Largefiles</a:t>
            </a:r>
            <a:r>
              <a:rPr lang="en-US" dirty="0">
                <a:latin typeface="National Park " pitchFamily="2" charset="77"/>
              </a:rPr>
              <a:t>: split - parallel </a:t>
            </a:r>
            <a:r>
              <a:rPr lang="en-US" dirty="0" err="1">
                <a:latin typeface="National Park " pitchFamily="2" charset="77"/>
              </a:rPr>
              <a:t>rsync</a:t>
            </a:r>
            <a:r>
              <a:rPr lang="en-US" dirty="0">
                <a:latin typeface="National Park " pitchFamily="2" charset="77"/>
              </a:rPr>
              <a:t> - join</a:t>
            </a:r>
          </a:p>
        </p:txBody>
      </p:sp>
      <p:sp>
        <p:nvSpPr>
          <p:cNvPr id="3" name="Content Placeholder 2">
            <a:extLst>
              <a:ext uri="{FF2B5EF4-FFF2-40B4-BE49-F238E27FC236}">
                <a16:creationId xmlns:a16="http://schemas.microsoft.com/office/drawing/2014/main" id="{B418AEE8-D4B0-9140-077C-EE70806E5FAF}"/>
              </a:ext>
            </a:extLst>
          </p:cNvPr>
          <p:cNvSpPr>
            <a:spLocks noGrp="1"/>
          </p:cNvSpPr>
          <p:nvPr>
            <p:ph idx="1"/>
          </p:nvPr>
        </p:nvSpPr>
        <p:spPr/>
        <p:txBody>
          <a:bodyPr anchor="ctr"/>
          <a:lstStyle/>
          <a:p>
            <a:pPr marL="0" indent="0">
              <a:buNone/>
            </a:pPr>
            <a:r>
              <a:rPr lang="en-US" dirty="0">
                <a:cs typeface="Courier New" panose="02070309020205020404" pitchFamily="49" charset="0"/>
              </a:rPr>
              <a:t>step1:</a:t>
            </a:r>
            <a:r>
              <a:rPr lang="en-US" dirty="0">
                <a:latin typeface="Courier New" panose="02070309020205020404" pitchFamily="49" charset="0"/>
                <a:cs typeface="Courier New" panose="02070309020205020404" pitchFamily="49" charset="0"/>
              </a:rPr>
              <a:t> split -n32 </a:t>
            </a:r>
            <a:r>
              <a:rPr lang="en-US" dirty="0" err="1">
                <a:latin typeface="Courier New" panose="02070309020205020404" pitchFamily="49" charset="0"/>
                <a:cs typeface="Courier New" panose="02070309020205020404" pitchFamily="49" charset="0"/>
              </a:rPr>
              <a:t>largefile</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step2:</a:t>
            </a:r>
            <a:r>
              <a:rPr lang="en-US" dirty="0">
                <a:latin typeface="Courier New" panose="02070309020205020404" pitchFamily="49" charset="0"/>
                <a:cs typeface="Courier New" panose="02070309020205020404" pitchFamily="49" charset="0"/>
              </a:rPr>
              <a:t> parallel -j32 -X </a:t>
            </a:r>
            <a:r>
              <a:rPr lang="en-US" dirty="0" err="1">
                <a:latin typeface="Courier New" panose="02070309020205020404" pitchFamily="49" charset="0"/>
                <a:cs typeface="Courier New" panose="02070309020205020404" pitchFamily="49" charset="0"/>
              </a:rPr>
              <a:t>rsync</a:t>
            </a:r>
            <a:r>
              <a:rPr lang="en-US" dirty="0">
                <a:latin typeface="Courier New" panose="02070309020205020404" pitchFamily="49" charset="0"/>
                <a:cs typeface="Courier New" panose="02070309020205020404" pitchFamily="49" charset="0"/>
              </a:rPr>
              <a:t> --remove-source-files -Ha ./{}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x*</a:t>
            </a:r>
          </a:p>
          <a:p>
            <a:pPr marL="0" indent="0">
              <a:buNone/>
            </a:pPr>
            <a:r>
              <a:rPr lang="en-US" dirty="0">
                <a:cs typeface="Courier New" panose="02070309020205020404" pitchFamily="49" charset="0"/>
              </a:rPr>
              <a:t>step3:</a:t>
            </a: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largefile</a:t>
            </a:r>
            <a:r>
              <a:rPr lang="en-US" dirty="0">
                <a:latin typeface="Courier New" panose="02070309020205020404" pitchFamily="49" charset="0"/>
                <a:cs typeface="Courier New" panose="02070309020205020404" pitchFamily="49" charset="0"/>
              </a:rPr>
              <a:t> &amp;&amp; rm -f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a:t>
            </a:r>
          </a:p>
          <a:p>
            <a:pPr marL="0" indent="0">
              <a:buNone/>
            </a:pPr>
            <a:endParaRPr lang="en-US" dirty="0"/>
          </a:p>
        </p:txBody>
      </p:sp>
      <p:sp>
        <p:nvSpPr>
          <p:cNvPr id="4" name="Slide Number Placeholder 3">
            <a:extLst>
              <a:ext uri="{FF2B5EF4-FFF2-40B4-BE49-F238E27FC236}">
                <a16:creationId xmlns:a16="http://schemas.microsoft.com/office/drawing/2014/main" id="{A0B1FBEF-9DAC-ACAA-EB3C-32BE3BE696F8}"/>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1311948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SLURM Workload Manager Review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540319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SLURM Workload Manager Review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dirty="0">
                <a:latin typeface="Courier New" panose="02070309020205020404" pitchFamily="49" charset="0"/>
                <a:cs typeface="Courier New" panose="02070309020205020404" pitchFamily="49" charset="0"/>
              </a:rPr>
              <a:t>$SLURM_NODEID</a:t>
            </a:r>
            <a:br>
              <a:rPr lang="en-US" dirty="0"/>
            </a:br>
            <a:r>
              <a:rPr lang="en-US" dirty="0"/>
              <a:t>The relative node id of the current node.</a:t>
            </a:r>
          </a:p>
          <a:p>
            <a:pPr lvl="1"/>
            <a:r>
              <a:rPr lang="en-US"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2637454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a:bodyPr>
          <a:lstStyle/>
          <a:p>
            <a:pPr marL="0" indent="0">
              <a:buNone/>
            </a:pPr>
            <a:r>
              <a:rPr lang="en-US" dirty="0" err="1"/>
              <a:t>srun</a:t>
            </a:r>
            <a:r>
              <a:rPr lang="en-US" dirty="0"/>
              <a:t>="</a:t>
            </a:r>
            <a:r>
              <a:rPr lang="en-US" dirty="0" err="1"/>
              <a:t>srun</a:t>
            </a:r>
            <a:r>
              <a:rPr lang="en-US" dirty="0"/>
              <a:t> --exclusive -N1 -n1 -c1"</a:t>
            </a:r>
          </a:p>
          <a:p>
            <a:pPr marL="0" indent="0">
              <a:buNone/>
            </a:pPr>
            <a:r>
              <a:rPr lang="en-US" dirty="0"/>
              <a:t>parallel -j $SLURM_NTASKS "$</a:t>
            </a:r>
            <a:r>
              <a:rPr lang="en-US" dirty="0" err="1"/>
              <a:t>srun</a:t>
            </a:r>
            <a:r>
              <a:rPr lang="en-US" dirty="0"/>
              <a:t> ./</a:t>
            </a:r>
            <a:r>
              <a:rPr lang="en-US" dirty="0" err="1"/>
              <a:t>runtask.sh</a:t>
            </a:r>
            <a:r>
              <a:rPr lang="en-US" dirty="0"/>
              <a:t> {1}" ::: {1..112}</a:t>
            </a:r>
          </a:p>
          <a:p>
            <a:pPr marL="0" indent="0">
              <a:buNone/>
            </a:pPr>
            <a:r>
              <a:rPr lang="en-US" dirty="0"/>
              <a:t>Vs</a:t>
            </a:r>
          </a:p>
          <a:p>
            <a:pPr marL="0" indent="0">
              <a:buNone/>
            </a:pPr>
            <a:r>
              <a:rPr lang="en-US" dirty="0" err="1"/>
              <a:t>srun</a:t>
            </a:r>
            <a:r>
              <a:rPr lang="en-US" dirty="0"/>
              <a:t> --</a:t>
            </a:r>
            <a:r>
              <a:rPr lang="en-US" dirty="0" err="1"/>
              <a:t>ntasks</a:t>
            </a:r>
            <a:r>
              <a:rPr lang="en-US" dirty="0"/>
              <a:t>-per-node=1 parallel -j $</a:t>
            </a:r>
            <a:r>
              <a:rPr lang="en-US" dirty="0" err="1"/>
              <a:t>cores_per_node</a:t>
            </a:r>
            <a:r>
              <a:rPr lang="en-US" dirty="0"/>
              <a:t> </a:t>
            </a:r>
            <a:r>
              <a:rPr lang="en-US" dirty="0" err="1"/>
              <a:t>app_invocation</a:t>
            </a:r>
            <a:endParaRPr lang="en-US" dirty="0"/>
          </a:p>
          <a:p>
            <a:pPr marL="0" indent="0">
              <a:buNone/>
            </a:pPr>
            <a:r>
              <a:rPr lang="en-US" dirty="0"/>
              <a:t>Consensus: </a:t>
            </a:r>
            <a:r>
              <a:rPr lang="en-US" dirty="0" err="1"/>
              <a:t>srun</a:t>
            </a:r>
            <a:r>
              <a:rPr lang="en-US" dirty="0"/>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293708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t>#SBATCH --job-name=</a:t>
            </a:r>
            <a:r>
              <a:rPr lang="en-US" dirty="0" err="1"/>
              <a:t>htcjob</a:t>
            </a:r>
            <a:br>
              <a:rPr lang="en-US" dirty="0"/>
            </a:br>
            <a:r>
              <a:rPr lang="en-US" dirty="0"/>
              <a:t>#SBATCH ... # other </a:t>
            </a:r>
            <a:r>
              <a:rPr lang="en-US" dirty="0" err="1"/>
              <a:t>sbatch</a:t>
            </a:r>
            <a:r>
              <a:rPr lang="en-US" dirty="0"/>
              <a:t> options</a:t>
            </a:r>
          </a:p>
          <a:p>
            <a:pPr marL="0" indent="0">
              <a:buNone/>
            </a:pPr>
            <a:r>
              <a:rPr lang="en-US" dirty="0"/>
              <a:t>find </a:t>
            </a:r>
            <a:r>
              <a:rPr lang="en-US" dirty="0" err="1"/>
              <a:t>infiles</a:t>
            </a:r>
            <a:r>
              <a:rPr lang="en-US" dirty="0"/>
              <a:t>/*.txt | parallel --dry-run ./</a:t>
            </a:r>
            <a:r>
              <a:rPr lang="en-US" dirty="0" err="1"/>
              <a:t>process_data</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a:p>
            <a:pPr marL="0" indent="0">
              <a:buNone/>
            </a:pPr>
            <a:r>
              <a:rPr lang="en-US" dirty="0"/>
              <a:t>find </a:t>
            </a:r>
            <a:r>
              <a:rPr lang="en-US" dirty="0" err="1"/>
              <a:t>infiles</a:t>
            </a:r>
            <a:r>
              <a:rPr lang="en-US" dirty="0"/>
              <a:t>/*.txt | parallel --dry-run </a:t>
            </a:r>
            <a:r>
              <a:rPr lang="en-US" dirty="0" err="1"/>
              <a:t>Rscript</a:t>
            </a:r>
            <a:r>
              <a:rPr lang="en-US" dirty="0"/>
              <a:t> </a:t>
            </a:r>
            <a:r>
              <a:rPr lang="en-US" dirty="0" err="1"/>
              <a:t>R_array_test.R</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47</a:t>
            </a:fld>
            <a:endParaRPr lang="en-US"/>
          </a:p>
        </p:txBody>
      </p:sp>
    </p:spTree>
    <p:extLst>
      <p:ext uri="{BB962C8B-B14F-4D97-AF65-F5344CB8AC3E}">
        <p14:creationId xmlns:p14="http://schemas.microsoft.com/office/powerpoint/2010/main" val="1932563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50" y="1369219"/>
            <a:ext cx="5624666" cy="3263504"/>
          </a:xfrm>
        </p:spPr>
        <p:txBody>
          <a:bodyPr>
            <a:normAutofit fontScale="92500" lnSpcReduction="20000"/>
          </a:bodyPr>
          <a:lstStyle/>
          <a:p>
            <a:pPr marL="0" indent="0">
              <a:buNone/>
            </a:pPr>
            <a:r>
              <a:rPr lang="en-US" dirty="0"/>
              <a:t>#!/bin/bash</a:t>
            </a:r>
          </a:p>
          <a:p>
            <a:pPr marL="0" indent="0">
              <a:buNone/>
            </a:pPr>
            <a:endParaRPr lang="en-US" dirty="0"/>
          </a:p>
          <a:p>
            <a:pPr marL="0" indent="0">
              <a:buNone/>
            </a:pPr>
            <a:r>
              <a:rPr lang="en-US" dirty="0"/>
              <a:t>#SBATCH -J </a:t>
            </a:r>
            <a:r>
              <a:rPr lang="en-US" dirty="0" err="1"/>
              <a:t>multinode</a:t>
            </a:r>
            <a:endParaRPr lang="en-US" dirty="0"/>
          </a:p>
          <a:p>
            <a:pPr marL="0" indent="0">
              <a:buNone/>
            </a:pPr>
            <a:r>
              <a:rPr lang="en-US" dirty="0"/>
              <a:t>#SBATCH -o %x-%</a:t>
            </a:r>
            <a:r>
              <a:rPr lang="en-US" dirty="0" err="1"/>
              <a:t>j.out</a:t>
            </a:r>
            <a:endParaRPr lang="en-US" dirty="0"/>
          </a:p>
          <a:p>
            <a:pPr marL="0" indent="0">
              <a:buNone/>
            </a:pPr>
            <a:r>
              <a:rPr lang="en-US" dirty="0"/>
              <a:t>#SBATCH -e %x-%</a:t>
            </a:r>
            <a:r>
              <a:rPr lang="en-US" dirty="0" err="1"/>
              <a:t>j.err</a:t>
            </a:r>
            <a:endParaRPr lang="en-US" dirty="0"/>
          </a:p>
          <a:p>
            <a:pPr marL="0" indent="0">
              <a:buNone/>
            </a:pPr>
            <a:r>
              <a:rPr lang="en-US" dirty="0"/>
              <a:t>#SBATCH -t 0:20:00</a:t>
            </a:r>
          </a:p>
          <a:p>
            <a:pPr marL="0" indent="0">
              <a:buNone/>
            </a:pPr>
            <a:r>
              <a:rPr lang="en-US" dirty="0"/>
              <a:t>#SBATCH -p batch</a:t>
            </a:r>
          </a:p>
          <a:p>
            <a:pPr marL="0" indent="0">
              <a:buNone/>
            </a:pPr>
            <a:r>
              <a:rPr lang="en-US" dirty="0"/>
              <a:t>#SBATCH -N 4</a:t>
            </a:r>
          </a:p>
          <a:p>
            <a:pPr marL="0" indent="0">
              <a:buNone/>
            </a:pPr>
            <a:endParaRPr lang="en-US" dirty="0"/>
          </a:p>
          <a:p>
            <a:pPr marL="0" indent="0">
              <a:buNone/>
            </a:pPr>
            <a:r>
              <a:rPr lang="en-US" dirty="0" err="1"/>
              <a:t>srun</a:t>
            </a:r>
            <a:r>
              <a:rPr lang="en-US" dirty="0"/>
              <a:t> --no-kill --</a:t>
            </a:r>
            <a:r>
              <a:rPr lang="en-US" dirty="0" err="1"/>
              <a:t>ntasks</a:t>
            </a:r>
            <a:r>
              <a:rPr lang="en-US" dirty="0"/>
              <a:t>-per-node=1 --wait=0 </a:t>
            </a:r>
            <a:r>
              <a:rPr lang="en-US" dirty="0" err="1"/>
              <a:t>driver.sh</a:t>
            </a:r>
            <a:r>
              <a:rPr lang="en-US" dirty="0"/>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48</a:t>
            </a:fld>
            <a:endParaRPr lang="en-US"/>
          </a:p>
        </p:txBody>
      </p:sp>
    </p:spTree>
    <p:extLst>
      <p:ext uri="{BB962C8B-B14F-4D97-AF65-F5344CB8AC3E}">
        <p14:creationId xmlns:p14="http://schemas.microsoft.com/office/powerpoint/2010/main" val="1067091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a:latin typeface="National Park " pitchFamily="2" charset="77"/>
              </a:rPr>
              <a:t>Driver and Payload codes</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49</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6694268" cy="1754326"/>
          </a:xfrm>
          <a:prstGeom prst="rect">
            <a:avLst/>
          </a:prstGeom>
          <a:noFill/>
          <a:ln>
            <a:solidFill>
              <a:schemeClr val="accent1"/>
            </a:solidFill>
          </a:ln>
        </p:spPr>
        <p:txBody>
          <a:bodyPr wrap="none" rtlCol="0">
            <a:spAutoFit/>
          </a:bodyPr>
          <a:lstStyle/>
          <a:p>
            <a:r>
              <a:rPr lang="en-US" dirty="0"/>
              <a:t># Deliver tasks depending on the </a:t>
            </a:r>
            <a:r>
              <a:rPr lang="en-US" dirty="0" err="1"/>
              <a:t>nodeid</a:t>
            </a:r>
            <a:endParaRPr lang="en-US" dirty="0"/>
          </a:p>
          <a:p>
            <a:r>
              <a:rPr lang="en-US" dirty="0"/>
              <a:t>cat $1 |                                               \</a:t>
            </a:r>
          </a:p>
          <a:p>
            <a:r>
              <a:rPr lang="en-US" dirty="0"/>
              <a:t>awk -v NNODE="$SLURM_NNODES" -v NODEID="$SLURM_NODEID" \</a:t>
            </a:r>
          </a:p>
          <a:p>
            <a:r>
              <a:rPr lang="en-US" dirty="0"/>
              <a:t>'NR % NNODE == NODEID' |                               \</a:t>
            </a:r>
          </a:p>
          <a:p>
            <a:r>
              <a:rPr lang="en-US" dirty="0"/>
              <a:t>parallel ./</a:t>
            </a:r>
            <a:r>
              <a:rPr lang="en-US" dirty="0" err="1"/>
              <a:t>payload.sh</a:t>
            </a:r>
            <a:r>
              <a:rPr lang="en-US" dirty="0"/>
              <a:t> argument_{}</a:t>
            </a:r>
          </a:p>
          <a:p>
            <a:endParaRPr lang="en-US" dirty="0"/>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8200322" cy="1477328"/>
          </a:xfrm>
          <a:prstGeom prst="rect">
            <a:avLst/>
          </a:prstGeom>
          <a:noFill/>
          <a:ln>
            <a:solidFill>
              <a:schemeClr val="accent1"/>
            </a:solidFill>
          </a:ln>
        </p:spPr>
        <p:txBody>
          <a:bodyPr wrap="none" rtlCol="0">
            <a:spAutoFit/>
          </a:bodyPr>
          <a:lstStyle/>
          <a:p>
            <a:r>
              <a:rPr lang="en-US" dirty="0"/>
              <a:t>#!/bin/bash</a:t>
            </a:r>
          </a:p>
          <a:p>
            <a:endParaRPr lang="en-US" dirty="0"/>
          </a:p>
          <a:p>
            <a:r>
              <a:rPr lang="en-US" dirty="0"/>
              <a:t>H="$(hostname)"</a:t>
            </a:r>
          </a:p>
          <a:p>
            <a:r>
              <a:rPr lang="en-US" dirty="0"/>
              <a:t>echo “This is the payload script. $1 is the argument passed to it. Ran on machine $H.”</a:t>
            </a:r>
          </a:p>
          <a:p>
            <a:endParaRPr lang="en-US" dirty="0"/>
          </a:p>
        </p:txBody>
      </p:sp>
    </p:spTree>
    <p:extLst>
      <p:ext uri="{BB962C8B-B14F-4D97-AF65-F5344CB8AC3E}">
        <p14:creationId xmlns:p14="http://schemas.microsoft.com/office/powerpoint/2010/main" val="309323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52</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316829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55</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a:latin typeface="National Park " pitchFamily="2" charset="77"/>
              </a:rPr>
              <a:t>A Real Application: Bioinformatics</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dirty="0" err="1">
                <a:latin typeface="National Park " pitchFamily="2" charset="77"/>
              </a:rPr>
              <a:t>hmmsearch</a:t>
            </a:r>
            <a:r>
              <a:rPr lang="en-US" dirty="0">
                <a:latin typeface="National Park " pitchFamily="2" charset="77"/>
              </a:rPr>
              <a:t> --</a:t>
            </a:r>
            <a:r>
              <a:rPr lang="en-US" dirty="0" err="1">
                <a:latin typeface="National Park " pitchFamily="2" charset="77"/>
              </a:rPr>
              <a:t>cpu</a:t>
            </a:r>
            <a:r>
              <a:rPr lang="en-US" dirty="0">
                <a:latin typeface="National Park " pitchFamily="2" charset="77"/>
              </a:rPr>
              <a:t> 8 --</a:t>
            </a:r>
            <a:r>
              <a:rPr lang="en-US" dirty="0" err="1">
                <a:latin typeface="National Park " pitchFamily="2" charset="77"/>
              </a:rPr>
              <a:t>noali</a:t>
            </a:r>
            <a:r>
              <a:rPr lang="en-US" dirty="0">
                <a:latin typeface="National Park " pitchFamily="2" charset="77"/>
              </a:rPr>
              <a:t> -o </a:t>
            </a:r>
            <a:r>
              <a:rPr lang="en-US" dirty="0" err="1">
                <a:latin typeface="National Park " pitchFamily="2" charset="77"/>
              </a:rPr>
              <a:t>output.txt</a:t>
            </a:r>
            <a:r>
              <a:rPr lang="en-US" dirty="0">
                <a:latin typeface="National Park " pitchFamily="2" charset="77"/>
              </a:rPr>
              <a:t> $SCRATCH/</a:t>
            </a:r>
            <a:r>
              <a:rPr lang="en-US" dirty="0" err="1">
                <a:latin typeface="National Park " pitchFamily="2" charset="77"/>
              </a:rPr>
              <a:t>CR_data</a:t>
            </a:r>
            <a:r>
              <a:rPr lang="en-US" dirty="0">
                <a:latin typeface="National Park " pitchFamily="2" charset="77"/>
              </a:rPr>
              <a:t>/</a:t>
            </a:r>
            <a:r>
              <a:rPr lang="en-US" dirty="0" err="1">
                <a:latin typeface="National Park " pitchFamily="2" charset="77"/>
              </a:rPr>
              <a:t>Pfam-A.hmm</a:t>
            </a:r>
            <a:r>
              <a:rPr lang="en-US" dirty="0">
                <a:latin typeface="National Park " pitchFamily="2" charset="77"/>
              </a:rPr>
              <a:t> </a:t>
            </a:r>
            <a:r>
              <a:rPr lang="en-US" dirty="0" err="1">
                <a:latin typeface="National Park " pitchFamily="2" charset="77"/>
              </a:rPr>
              <a:t>input.fasta</a:t>
            </a:r>
            <a:br>
              <a:rPr lang="en-US" dirty="0">
                <a:latin typeface="National Park " pitchFamily="2" charset="77"/>
              </a:rPr>
            </a:br>
            <a:br>
              <a:rPr lang="en-US" dirty="0">
                <a:latin typeface="National Park " pitchFamily="2" charset="77"/>
              </a:rPr>
            </a:br>
            <a:r>
              <a:rPr lang="en-US" dirty="0">
                <a:latin typeface="National Park " pitchFamily="2" charset="77"/>
              </a:rPr>
              <a:t>ls | head -3</a:t>
            </a:r>
          </a:p>
          <a:p>
            <a:pPr marL="0" indent="0">
              <a:buNone/>
            </a:pPr>
            <a:r>
              <a:rPr lang="en-US" dirty="0">
                <a:latin typeface="National Park " pitchFamily="2" charset="77"/>
              </a:rPr>
              <a:t>uniprot_100.fasta</a:t>
            </a:r>
          </a:p>
          <a:p>
            <a:pPr marL="0" indent="0">
              <a:buNone/>
            </a:pPr>
            <a:r>
              <a:rPr lang="en-US" dirty="0">
                <a:latin typeface="National Park " pitchFamily="2" charset="77"/>
              </a:rPr>
              <a:t>uniprot_101.fasta</a:t>
            </a:r>
          </a:p>
          <a:p>
            <a:pPr marL="0" indent="0">
              <a:buNone/>
            </a:pPr>
            <a:r>
              <a:rPr lang="en-US" dirty="0">
                <a:latin typeface="National Park " pitchFamily="2" charset="77"/>
              </a:rPr>
              <a:t>uniprot_102.fasta</a:t>
            </a:r>
          </a:p>
          <a:p>
            <a:pPr marL="0" indent="0">
              <a:buNone/>
            </a:pPr>
            <a:r>
              <a:rPr lang="en-US" dirty="0">
                <a:latin typeface="National Park " pitchFamily="2" charset="77"/>
              </a:rPr>
              <a:t>find $PWD -type f | grep </a:t>
            </a:r>
            <a:r>
              <a:rPr lang="en-US" dirty="0" err="1">
                <a:latin typeface="National Park " pitchFamily="2" charset="77"/>
              </a:rPr>
              <a:t>fasta</a:t>
            </a:r>
            <a:r>
              <a:rPr lang="en-US" dirty="0">
                <a:latin typeface="National Park " pitchFamily="2" charset="77"/>
              </a:rPr>
              <a:t> | sort &gt; </a:t>
            </a:r>
            <a:r>
              <a:rPr lang="en-US">
                <a:latin typeface="National Park " pitchFamily="2" charset="77"/>
              </a:rPr>
              <a:t>input.txt</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and practice files available:</a:t>
            </a:r>
          </a:p>
          <a:p>
            <a:pPr marL="0" indent="0" algn="ctr">
              <a:buNone/>
            </a:pPr>
            <a:r>
              <a:rPr lang="en-US" sz="3200" dirty="0">
                <a:hlinkClick r:id="rId2"/>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60</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62</a:t>
            </a:fld>
            <a:endParaRPr lang="en-US"/>
          </a:p>
        </p:txBody>
      </p:sp>
    </p:spTree>
    <p:extLst>
      <p:ext uri="{BB962C8B-B14F-4D97-AF65-F5344CB8AC3E}">
        <p14:creationId xmlns:p14="http://schemas.microsoft.com/office/powerpoint/2010/main" val="592777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5-7 slides</a:t>
            </a:r>
          </a:p>
          <a:p>
            <a:r>
              <a:rPr lang="en-US" dirty="0"/>
              <a:t>Lots of examples in slides</a:t>
            </a:r>
          </a:p>
          <a:p>
            <a:r>
              <a:rPr lang="en-US" dirty="0"/>
              <a:t>Quick Exercises</a:t>
            </a:r>
          </a:p>
          <a:p>
            <a:r>
              <a:rPr lang="en-US" dirty="0"/>
              <a:t>Summary and Practice Exercises in the end</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64632</TotalTime>
  <Words>4773</Words>
  <Application>Microsoft Macintosh PowerPoint</Application>
  <PresentationFormat>On-screen Show (16:9)</PresentationFormat>
  <Paragraphs>472</Paragraphs>
  <Slides>63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Calibri Light</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GNU Parallel Alternatives</vt:lpstr>
      <vt:lpstr>Exercise (7-8 minutes)</vt:lpstr>
      <vt:lpstr>Part 3: Features and Examples - I</vt:lpstr>
      <vt:lpstr>Anatomy of a Command</vt:lpstr>
      <vt:lpstr>Basic Syntax and Semantics</vt:lpstr>
      <vt:lpstr>Examples</vt:lpstr>
      <vt:lpstr>Examples</vt:lpstr>
      <vt:lpstr>Examples</vt:lpstr>
      <vt:lpstr>Highly Configurable - I</vt:lpstr>
      <vt:lpstr>Highly 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FizzBuzz as bash one liner</vt:lpstr>
      <vt:lpstr>Exercise: Prime numbers over Partitions</vt:lpstr>
      <vt:lpstr>Part 4: Features and Examples - II</vt:lpstr>
      <vt:lpstr>Resource Management </vt:lpstr>
      <vt:lpstr>Run application over GPUs</vt:lpstr>
      <vt:lpstr>Working with Remote Systems over SSH</vt:lpstr>
      <vt:lpstr>Transfer data to / from remote</vt:lpstr>
      <vt:lpstr>Examples working with ssh I</vt:lpstr>
      <vt:lpstr>Examples working with ssh II</vt:lpstr>
      <vt:lpstr>Parallel Data Transfer with rsync</vt:lpstr>
      <vt:lpstr>For Largefiles: split - parallel rsync - join</vt:lpstr>
      <vt:lpstr>Part 5: HPC and GNU Parallel</vt:lpstr>
      <vt:lpstr>SLURM Workload Manager Review I</vt:lpstr>
      <vt:lpstr>SLURM Workload Manager Review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Part 8: Putting it all Together: Asynchronous Workflow Execution in HPC at Scale</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2280</cp:revision>
  <cp:lastPrinted>2019-10-28T17:12:39Z</cp:lastPrinted>
  <dcterms:created xsi:type="dcterms:W3CDTF">2016-08-27T04:51:03Z</dcterms:created>
  <dcterms:modified xsi:type="dcterms:W3CDTF">2024-07-17T15:52:27Z</dcterms:modified>
</cp:coreProperties>
</file>