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handoutMasterIdLst>
    <p:handoutMasterId r:id="rId79"/>
  </p:handoutMasterIdLst>
  <p:sldIdLst>
    <p:sldId id="256" r:id="rId2"/>
    <p:sldId id="445" r:id="rId3"/>
    <p:sldId id="304" r:id="rId4"/>
    <p:sldId id="335" r:id="rId5"/>
    <p:sldId id="257" r:id="rId6"/>
    <p:sldId id="407" r:id="rId7"/>
    <p:sldId id="373" r:id="rId8"/>
    <p:sldId id="336" r:id="rId9"/>
    <p:sldId id="413" r:id="rId10"/>
    <p:sldId id="433" r:id="rId11"/>
    <p:sldId id="416" r:id="rId12"/>
    <p:sldId id="489" r:id="rId13"/>
    <p:sldId id="472" r:id="rId14"/>
    <p:sldId id="473" r:id="rId15"/>
    <p:sldId id="498" r:id="rId16"/>
    <p:sldId id="460" r:id="rId17"/>
    <p:sldId id="428" r:id="rId18"/>
    <p:sldId id="412" r:id="rId19"/>
    <p:sldId id="267" r:id="rId20"/>
    <p:sldId id="414" r:id="rId21"/>
    <p:sldId id="415" r:id="rId22"/>
    <p:sldId id="442" r:id="rId23"/>
    <p:sldId id="470" r:id="rId24"/>
    <p:sldId id="471" r:id="rId25"/>
    <p:sldId id="417" r:id="rId26"/>
    <p:sldId id="418" r:id="rId27"/>
    <p:sldId id="419" r:id="rId28"/>
    <p:sldId id="454" r:id="rId29"/>
    <p:sldId id="420" r:id="rId30"/>
    <p:sldId id="438" r:id="rId31"/>
    <p:sldId id="461" r:id="rId32"/>
    <p:sldId id="462" r:id="rId33"/>
    <p:sldId id="463" r:id="rId34"/>
    <p:sldId id="464" r:id="rId35"/>
    <p:sldId id="465" r:id="rId36"/>
    <p:sldId id="459" r:id="rId37"/>
    <p:sldId id="509" r:id="rId38"/>
    <p:sldId id="429" r:id="rId39"/>
    <p:sldId id="437" r:id="rId40"/>
    <p:sldId id="448" r:id="rId41"/>
    <p:sldId id="421" r:id="rId42"/>
    <p:sldId id="453" r:id="rId43"/>
    <p:sldId id="451" r:id="rId44"/>
    <p:sldId id="452" r:id="rId45"/>
    <p:sldId id="443" r:id="rId46"/>
    <p:sldId id="466" r:id="rId47"/>
    <p:sldId id="508" r:id="rId48"/>
    <p:sldId id="430" r:id="rId49"/>
    <p:sldId id="440" r:id="rId50"/>
    <p:sldId id="441" r:id="rId51"/>
    <p:sldId id="444" r:id="rId52"/>
    <p:sldId id="425" r:id="rId53"/>
    <p:sldId id="439" r:id="rId54"/>
    <p:sldId id="499" r:id="rId55"/>
    <p:sldId id="277" r:id="rId56"/>
    <p:sldId id="278" r:id="rId57"/>
    <p:sldId id="285" r:id="rId58"/>
    <p:sldId id="500" r:id="rId59"/>
    <p:sldId id="431" r:id="rId60"/>
    <p:sldId id="427" r:id="rId61"/>
    <p:sldId id="446" r:id="rId62"/>
    <p:sldId id="447" r:id="rId63"/>
    <p:sldId id="457" r:id="rId64"/>
    <p:sldId id="506" r:id="rId65"/>
    <p:sldId id="450" r:id="rId66"/>
    <p:sldId id="501" r:id="rId67"/>
    <p:sldId id="502" r:id="rId68"/>
    <p:sldId id="492" r:id="rId69"/>
    <p:sldId id="503" r:id="rId70"/>
    <p:sldId id="507" r:id="rId71"/>
    <p:sldId id="411" r:id="rId72"/>
    <p:sldId id="288" r:id="rId73"/>
    <p:sldId id="398" r:id="rId74"/>
    <p:sldId id="393" r:id="rId75"/>
    <p:sldId id="456" r:id="rId76"/>
    <p:sldId id="309" r:id="rId7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3"/>
    <p:restoredTop sz="82071"/>
  </p:normalViewPr>
  <p:slideViewPr>
    <p:cSldViewPr snapToGrid="0" snapToObjects="1">
      <p:cViewPr varScale="1">
        <p:scale>
          <a:sx n="172" d="100"/>
          <a:sy n="172" d="100"/>
        </p:scale>
        <p:origin x="792" y="1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7/22/24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7/22/24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30</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72</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325" y="205740"/>
            <a:ext cx="8572500" cy="404622"/>
          </a:xfrm>
        </p:spPr>
        <p:txBody>
          <a:bodyPr/>
          <a:lstStyle>
            <a:lvl1pPr>
              <a:lnSpc>
                <a:spcPct val="90000"/>
              </a:lnSpc>
              <a:defRPr sz="2400"/>
            </a:lvl1pPr>
          </a:lstStyle>
          <a:p>
            <a:r>
              <a:rPr lang="en-US"/>
              <a:t>Click to edit Master title style</a:t>
            </a:r>
            <a:endParaRPr lang="en-US" dirty="0"/>
          </a:p>
        </p:txBody>
      </p:sp>
      <p:sp>
        <p:nvSpPr>
          <p:cNvPr id="3" name="Content Placeholder 2"/>
          <p:cNvSpPr>
            <a:spLocks noGrp="1"/>
          </p:cNvSpPr>
          <p:nvPr>
            <p:ph idx="1"/>
          </p:nvPr>
        </p:nvSpPr>
        <p:spPr>
          <a:xfrm>
            <a:off x="336041" y="1240301"/>
            <a:ext cx="8572500" cy="3035834"/>
          </a:xfrm>
        </p:spPr>
        <p:txBody>
          <a:bodyPr/>
          <a:lstStyle>
            <a:lvl1pPr marL="216694" indent="-216694">
              <a:spcBef>
                <a:spcPts val="1350"/>
              </a:spcBef>
              <a:buClr>
                <a:schemeClr val="tx1"/>
              </a:buClr>
              <a:buSzPct val="90000"/>
              <a:buFont typeface="Century Gothic" panose="020B0502020202020204" pitchFamily="34" charset="0"/>
              <a:buChar char="•"/>
              <a:defRPr lang="en-US" sz="2100" kern="1200" dirty="0">
                <a:solidFill>
                  <a:schemeClr val="tx1"/>
                </a:solidFill>
                <a:latin typeface="Century Gothic" panose="020B0502020202020204" pitchFamily="34" charset="0"/>
                <a:ea typeface="+mn-ea"/>
                <a:cs typeface="+mn-cs"/>
              </a:defRPr>
            </a:lvl1pPr>
            <a:lvl2pPr marL="515541" indent="-216694">
              <a:buClr>
                <a:schemeClr val="tx1"/>
              </a:buClr>
              <a:buSzPct val="90000"/>
              <a:buFont typeface="Century Gothic" panose="020B0502020202020204" pitchFamily="34" charset="0"/>
              <a:buChar char="–"/>
              <a:defRPr>
                <a:latin typeface="+mn-lt"/>
                <a:cs typeface="Arial" panose="020B0604020202020204" pitchFamily="34" charset="0"/>
              </a:defRPr>
            </a:lvl2pPr>
            <a:lvl3pPr marL="773906" indent="-216694">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112044" indent="-166688">
              <a:buClr>
                <a:schemeClr val="tx1"/>
              </a:buClr>
              <a:buFont typeface="Arial" panose="020B0604020202020204" pitchFamily="34" charset="0"/>
              <a:buChar cha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178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2326" y="205741"/>
            <a:ext cx="8628678" cy="401648"/>
          </a:xfrm>
        </p:spPr>
        <p:txBody>
          <a:bodyPr/>
          <a:lstStyle>
            <a:lvl1pPr>
              <a:lnSpc>
                <a:spcPct val="90000"/>
              </a:lnSpc>
              <a:defRPr sz="2400">
                <a:solidFill>
                  <a:schemeClr val="tx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348851" y="1083565"/>
            <a:ext cx="4130874" cy="3152958"/>
          </a:xfrm>
        </p:spPr>
        <p:txBody>
          <a:bodyPr/>
          <a:lstStyle>
            <a:lvl1pPr marL="172641" indent="-172641">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a:latin typeface="+mn-lt"/>
              </a:defRPr>
            </a:lvl2pPr>
            <a:lvl3pPr marL="685800" indent="-172641">
              <a:buClr>
                <a:schemeClr val="tx1"/>
              </a:buClr>
              <a:buFont typeface="Century Gothic" panose="020B0502020202020204" pitchFamily="34" charset="0"/>
              <a:buChar char="•"/>
              <a:defRPr sz="1200" baseline="0">
                <a:latin typeface="Century Gothic" panose="020B0502020202020204" pitchFamily="34" charset="0"/>
              </a:defRPr>
            </a:lvl3pPr>
            <a:lvl4pPr marL="728663" indent="0">
              <a:buClr>
                <a:schemeClr val="tx1"/>
              </a:buClr>
              <a:buFont typeface="Century Gothic" panose="020B0502020202020204" pitchFamily="34" charset="0"/>
              <a:buNone/>
              <a:defRPr sz="1050">
                <a:latin typeface="+mn-lt"/>
              </a:defRPr>
            </a:lvl4pPr>
            <a:lvl5pPr marL="1112044" indent="-166688">
              <a:buClr>
                <a:schemeClr val="tx1"/>
              </a:buClr>
              <a:buFont typeface="Century Gothic" panose="020B0502020202020204" pitchFamily="34" charset="0"/>
              <a:buChar char="•"/>
              <a:defRPr sz="1200">
                <a:latin typeface="+mn-lt"/>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681120" y="1083565"/>
            <a:ext cx="4128516" cy="3152958"/>
          </a:xfrm>
        </p:spPr>
        <p:txBody>
          <a:bodyPr/>
          <a:lstStyle>
            <a:lvl1pPr marL="215504" indent="-215504">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baseline="0">
                <a:latin typeface="Century Gothic" panose="020B0502020202020204" pitchFamily="34" charset="0"/>
              </a:defRPr>
            </a:lvl2pPr>
            <a:lvl3pPr marL="685800" indent="-172641">
              <a:buClr>
                <a:schemeClr val="tx1"/>
              </a:buClr>
              <a:buFont typeface="Century Gothic" panose="020B0502020202020204" pitchFamily="34" charset="0"/>
              <a:buChar char="•"/>
              <a:defRPr sz="1200">
                <a:latin typeface="+mn-lt"/>
              </a:defRPr>
            </a:lvl3pPr>
            <a:lvl4pPr marL="858441" indent="-129779">
              <a:buClr>
                <a:schemeClr val="tx1"/>
              </a:buClr>
              <a:buFont typeface="Century Gothic" panose="020B0502020202020204" pitchFamily="34" charset="0"/>
              <a:buChar char="•"/>
              <a:defRPr sz="1050">
                <a:latin typeface="+mn-lt"/>
              </a:defRPr>
            </a:lvl4pPr>
            <a:lvl5pPr marL="1112044" indent="-166688">
              <a:buClr>
                <a:schemeClr val="tx1"/>
              </a:buClr>
              <a:defRPr lang="en-US" sz="1200" kern="1200" dirty="0">
                <a:solidFill>
                  <a:schemeClr val="tx1"/>
                </a:solidFill>
                <a:latin typeface="+mn-lt"/>
                <a:ea typeface="+mn-ea"/>
                <a:cs typeface="+mn-cs"/>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6007712" y="4937760"/>
            <a:ext cx="2895600" cy="136922"/>
          </a:xfrm>
          <a:prstGeom prst="rect">
            <a:avLst/>
          </a:prstGeom>
          <a:ln/>
        </p:spPr>
        <p:txBody>
          <a:bodyPr anchor="ctr"/>
          <a:lstStyle/>
          <a:p>
            <a:pPr algn="r"/>
            <a:r>
              <a:rPr lang="en-US" sz="750" dirty="0">
                <a:solidFill>
                  <a:srgbClr val="BFBFBF"/>
                </a:solidFill>
                <a:latin typeface="+mn-lt"/>
                <a:cs typeface="Arial" pitchFamily="34" charset="0"/>
              </a:rPr>
              <a:t> </a:t>
            </a:r>
          </a:p>
        </p:txBody>
      </p:sp>
    </p:spTree>
    <p:extLst>
      <p:ext uri="{BB962C8B-B14F-4D97-AF65-F5344CB8AC3E}">
        <p14:creationId xmlns:p14="http://schemas.microsoft.com/office/powerpoint/2010/main" val="378545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7/22/24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tinyurl.com/3eyd25ty" TargetMode="External"/><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inyurl.com/3eyd25t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4.xml"/><Relationship Id="rId7" Type="http://schemas.openxmlformats.org/officeDocument/2006/relationships/slide" Target="slide4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17.xml"/><Relationship Id="rId10" Type="http://schemas.openxmlformats.org/officeDocument/2006/relationships/slide" Target="slide71.xml"/><Relationship Id="rId4" Type="http://schemas.openxmlformats.org/officeDocument/2006/relationships/slide" Target="slide8.xml"/><Relationship Id="rId9" Type="http://schemas.openxmlformats.org/officeDocument/2006/relationships/slide" Target="slide6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hyperlink" Target="https://tinyurl.com/3eyd25ty"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inyurl.com/3eyd25ty"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inyurl.com/3eyd25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0" y="4218147"/>
            <a:ext cx="2194560" cy="822960"/>
          </a:xfrm>
          <a:prstGeom prst="rect">
            <a:avLst/>
          </a:prstGeom>
        </p:spPr>
      </p:pic>
      <p:pic>
        <p:nvPicPr>
          <p:cNvPr id="9" name="Picture 8" descr="A close-up of a logo&#10;&#10;Description automatically generated">
            <a:extLst>
              <a:ext uri="{FF2B5EF4-FFF2-40B4-BE49-F238E27FC236}">
                <a16:creationId xmlns:a16="http://schemas.microsoft.com/office/drawing/2014/main" id="{B15BD809-508C-A13A-9ADA-3A80AF37DD2A}"/>
              </a:ext>
            </a:extLst>
          </p:cNvPr>
          <p:cNvPicPr>
            <a:picLocks noChangeAspect="1"/>
          </p:cNvPicPr>
          <p:nvPr/>
        </p:nvPicPr>
        <p:blipFill>
          <a:blip r:embed="rId4"/>
          <a:stretch>
            <a:fillRect/>
          </a:stretch>
        </p:blipFill>
        <p:spPr>
          <a:xfrm>
            <a:off x="2113471" y="3978205"/>
            <a:ext cx="1796930" cy="120787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and </a:t>
            </a:r>
            <a:r>
              <a:rPr lang="en-US" dirty="0" err="1"/>
              <a:t>untar</a:t>
            </a:r>
            <a:r>
              <a:rPr lang="en-US" dirty="0"/>
              <a:t>:</a:t>
            </a:r>
            <a:br>
              <a:rPr lang="en-US" dirty="0"/>
            </a:br>
            <a:r>
              <a:rPr lang="en-US" dirty="0">
                <a:solidFill>
                  <a:srgbClr val="000000"/>
                </a:solidFill>
                <a:effectLst/>
                <a:latin typeface="Courier New" panose="02070309020205020404" pitchFamily="49" charset="0"/>
                <a:cs typeface="Courier New" panose="02070309020205020404" pitchFamily="49" charset="0"/>
              </a:rPr>
              <a:t>curl -s https://</a:t>
            </a:r>
            <a:r>
              <a:rPr lang="en-US" dirty="0" err="1">
                <a:solidFill>
                  <a:srgbClr val="000000"/>
                </a:solidFill>
                <a:effectLst/>
                <a:latin typeface="Courier New" panose="02070309020205020404" pitchFamily="49" charset="0"/>
                <a:cs typeface="Courier New" panose="02070309020205020404" pitchFamily="49" charset="0"/>
              </a:rPr>
              <a:t>ftp.gnu.org</a:t>
            </a:r>
            <a:r>
              <a:rPr lang="en-US" dirty="0">
                <a:solidFill>
                  <a:srgbClr val="000000"/>
                </a:solidFill>
                <a:effectLst/>
                <a:latin typeface="Courier New" panose="02070309020205020404" pitchFamily="49" charset="0"/>
                <a:cs typeface="Courier New" panose="02070309020205020404" pitchFamily="49" charset="0"/>
              </a:rPr>
              <a:t>/gnu/parallel/parallel-latest.tar.bz2 --output parallel-latest.tar.bz2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zxf</a:t>
            </a:r>
            <a:r>
              <a:rPr lang="en-US" dirty="0">
                <a:latin typeface="Courier New" panose="02070309020205020404" pitchFamily="49" charset="0"/>
                <a:cs typeface="Courier New" panose="02070309020205020404" pitchFamily="49" charset="0"/>
              </a:rPr>
              <a:t> parallel-latest.tar.bz2</a:t>
            </a:r>
          </a:p>
          <a:p>
            <a:pPr marL="0" indent="0">
              <a:buNone/>
            </a:pPr>
            <a:r>
              <a:rPr lang="en-US" dirty="0">
                <a:latin typeface="Courier New" panose="02070309020205020404" pitchFamily="49" charset="0"/>
                <a:cs typeface="Courier New" panose="02070309020205020404" pitchFamily="49" charset="0"/>
              </a:rPr>
              <a:t>cd parallel-&lt;tab&gt;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./configure --prefix=$HOME/parallel-install</a:t>
            </a:r>
            <a:endParaRPr lang="en-US" dirty="0"/>
          </a:p>
          <a:p>
            <a:pPr marL="0" indent="0">
              <a:buNone/>
            </a:pPr>
            <a:r>
              <a:rPr lang="en-US" dirty="0">
                <a:latin typeface="Courier New" panose="02070309020205020404" pitchFamily="49" charset="0"/>
                <a:cs typeface="Courier New" panose="02070309020205020404" pitchFamily="49" charset="0"/>
              </a:rPr>
              <a:t>make install</a:t>
            </a:r>
            <a:r>
              <a:rPr lang="en-US" dirty="0"/>
              <a:t>                                         # requires </a:t>
            </a:r>
            <a:r>
              <a:rPr lang="en-US" dirty="0" err="1"/>
              <a:t>libevent</a:t>
            </a:r>
            <a:endParaRPr lang="en-US" dirty="0"/>
          </a:p>
          <a:p>
            <a:pPr marL="0" indent="0">
              <a:buNone/>
            </a:pPr>
            <a:r>
              <a:rPr lang="en-US" dirty="0">
                <a:latin typeface="Courier New" panose="02070309020205020404" pitchFamily="49" charset="0"/>
                <a:cs typeface="Courier New" panose="02070309020205020404" pitchFamily="49" charset="0"/>
              </a:rPr>
              <a:t>export PATH=$HOME/parallel-install/bin:$PATH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10</a:t>
            </a:fld>
            <a:endParaRPr lang="en-US"/>
          </a:p>
        </p:txBody>
      </p:sp>
    </p:spTree>
    <p:extLst>
      <p:ext uri="{BB962C8B-B14F-4D97-AF65-F5344CB8AC3E}">
        <p14:creationId xmlns:p14="http://schemas.microsoft.com/office/powerpoint/2010/main" val="19912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man { parallel, </a:t>
            </a:r>
            <a:r>
              <a:rPr lang="en-US" dirty="0" err="1">
                <a:latin typeface="Courier New" panose="02070309020205020404" pitchFamily="49" charset="0"/>
                <a:cs typeface="Courier New" panose="02070309020205020404" pitchFamily="49" charset="0"/>
              </a:rPr>
              <a:t>parallel_tutorial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env_parallel</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parsort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parallel_design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niceload</a:t>
            </a:r>
            <a:r>
              <a:rPr lang="en-US" dirty="0">
                <a:latin typeface="Courier New" panose="02070309020205020404" pitchFamily="49" charset="0"/>
                <a:cs typeface="Courier New" panose="02070309020205020404" pitchFamily="49" charset="0"/>
              </a:rPr>
              <a:t> } </a:t>
            </a:r>
          </a:p>
          <a:p>
            <a:pPr marL="0" indent="0">
              <a:buNone/>
            </a:pPr>
            <a:br>
              <a:rPr lang="en-US" dirty="0"/>
            </a:br>
            <a:r>
              <a:rPr lang="en-US" dirty="0">
                <a:latin typeface="Courier New" panose="02070309020205020404" pitchFamily="49" charset="0"/>
                <a:cs typeface="Courier New" panose="02070309020205020404" pitchFamily="49" charset="0"/>
              </a:rPr>
              <a:t>parallel --help</a:t>
            </a:r>
            <a:r>
              <a:rPr lang="en-US" dirty="0"/>
              <a:t>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br>
              <a:rPr lang="en-US" dirty="0"/>
            </a:br>
            <a:r>
              <a:rPr lang="en-US" dirty="0"/>
              <a:t>WWW: Searching for </a:t>
            </a:r>
            <a:r>
              <a:rPr lang="en-US" dirty="0">
                <a:latin typeface="Courier New" panose="02070309020205020404" pitchFamily="49" charset="0"/>
                <a:cs typeface="Courier New" panose="02070309020205020404" pitchFamily="49" charset="0"/>
              </a:rPr>
              <a:t>‘gnu parallel’</a:t>
            </a:r>
            <a:r>
              <a:rPr lang="en-US" dirty="0"/>
              <a:t>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11</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FDF7-8C8A-869F-67A7-1BDE82C83531}"/>
              </a:ext>
            </a:extLst>
          </p:cNvPr>
          <p:cNvSpPr>
            <a:spLocks noGrp="1"/>
          </p:cNvSpPr>
          <p:nvPr>
            <p:ph type="title"/>
          </p:nvPr>
        </p:nvSpPr>
        <p:spPr>
          <a:xfrm>
            <a:off x="322326" y="205740"/>
            <a:ext cx="8628678" cy="593665"/>
          </a:xfrm>
        </p:spPr>
        <p:txBody>
          <a:bodyPr wrap="square" anchor="t">
            <a:normAutofit fontScale="90000"/>
          </a:bodyPr>
          <a:lstStyle/>
          <a:p>
            <a:pPr algn="ctr"/>
            <a:r>
              <a:rPr lang="en-US" kern="1200" dirty="0">
                <a:solidFill>
                  <a:schemeClr val="tx1"/>
                </a:solidFill>
                <a:latin typeface="National Park " pitchFamily="2" charset="77"/>
              </a:rPr>
              <a:t>Scalability, Performance and Efficiency Showcase: Frontier and Perlmutter</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C2FBDDC-F359-D67B-772D-D098F8200A61}"/>
              </a:ext>
            </a:extLst>
          </p:cNvPr>
          <p:cNvSpPr>
            <a:spLocks noGrp="1"/>
          </p:cNvSpPr>
          <p:nvPr>
            <p:ph sz="half" idx="2"/>
          </p:nvPr>
        </p:nvSpPr>
        <p:spPr>
          <a:xfrm>
            <a:off x="348851" y="1083565"/>
            <a:ext cx="4130874" cy="3152958"/>
          </a:xfrm>
        </p:spPr>
        <p:txBody>
          <a:bodyPr wrap="square" anchor="t">
            <a:normAutofit/>
          </a:bodyPr>
          <a:lstStyle/>
          <a:p>
            <a:r>
              <a:rPr lang="en-US" dirty="0"/>
              <a:t>Frontier</a:t>
            </a:r>
          </a:p>
          <a:p>
            <a:pPr lvl="1"/>
            <a:r>
              <a:rPr lang="en-US" dirty="0"/>
              <a:t>9400+ compute nodes, each consists of 128 AMD CPUs and 8 GPUs and 3.8T </a:t>
            </a:r>
            <a:r>
              <a:rPr lang="en-US" dirty="0" err="1"/>
              <a:t>NVMe</a:t>
            </a:r>
            <a:r>
              <a:rPr lang="en-US" dirty="0"/>
              <a:t> per node</a:t>
            </a:r>
          </a:p>
          <a:p>
            <a:endParaRPr lang="en-US" dirty="0"/>
          </a:p>
          <a:p>
            <a:r>
              <a:rPr lang="en-US" dirty="0"/>
              <a:t>Perlmutter</a:t>
            </a:r>
          </a:p>
          <a:p>
            <a:pPr lvl="1"/>
            <a:r>
              <a:rPr lang="en-US" dirty="0"/>
              <a:t>3,072 AMD Milan CPU and 1,792 Nvidia A100 GPU-accelerated nodes</a:t>
            </a:r>
          </a:p>
          <a:p>
            <a:endParaRPr lang="en-US" dirty="0"/>
          </a:p>
          <a:p>
            <a:r>
              <a:rPr lang="en-US" dirty="0"/>
              <a:t>Both systems running the </a:t>
            </a:r>
            <a:r>
              <a:rPr lang="en-US" dirty="0" err="1"/>
              <a:t>Slurm</a:t>
            </a:r>
            <a:r>
              <a:rPr lang="en-US" dirty="0"/>
              <a:t> resource manager</a:t>
            </a:r>
          </a:p>
        </p:txBody>
      </p:sp>
      <p:pic>
        <p:nvPicPr>
          <p:cNvPr id="4" name="Picture 3" descr="A room with several servers&#10;&#10;Description automatically generated with medium confidence">
            <a:extLst>
              <a:ext uri="{FF2B5EF4-FFF2-40B4-BE49-F238E27FC236}">
                <a16:creationId xmlns:a16="http://schemas.microsoft.com/office/drawing/2014/main" id="{E7A505BA-3DEE-919F-24EE-F6A9AFD7E5CF}"/>
              </a:ext>
            </a:extLst>
          </p:cNvPr>
          <p:cNvPicPr>
            <a:picLocks noChangeAspect="1"/>
          </p:cNvPicPr>
          <p:nvPr/>
        </p:nvPicPr>
        <p:blipFill rotWithShape="1">
          <a:blip r:embed="rId2"/>
          <a:srcRect l="31749" t="30613" r="4934" b="25997"/>
          <a:stretch/>
        </p:blipFill>
        <p:spPr>
          <a:xfrm>
            <a:off x="4701305" y="799406"/>
            <a:ext cx="4128516" cy="2334089"/>
          </a:xfrm>
          <a:prstGeom prst="rect">
            <a:avLst/>
          </a:prstGeom>
          <a:noFill/>
        </p:spPr>
      </p:pic>
      <p:pic>
        <p:nvPicPr>
          <p:cNvPr id="6" name="Picture 5" descr="A row of lockers in a room&#10;&#10;Description automatically generated">
            <a:extLst>
              <a:ext uri="{FF2B5EF4-FFF2-40B4-BE49-F238E27FC236}">
                <a16:creationId xmlns:a16="http://schemas.microsoft.com/office/drawing/2014/main" id="{C93B182C-29F2-D4CC-72F9-AF790CDED9AF}"/>
              </a:ext>
            </a:extLst>
          </p:cNvPr>
          <p:cNvPicPr>
            <a:picLocks noChangeAspect="1"/>
          </p:cNvPicPr>
          <p:nvPr/>
        </p:nvPicPr>
        <p:blipFill>
          <a:blip r:embed="rId3"/>
          <a:stretch>
            <a:fillRect/>
          </a:stretch>
        </p:blipFill>
        <p:spPr>
          <a:xfrm>
            <a:off x="4701305" y="2716529"/>
            <a:ext cx="4257822" cy="2265294"/>
          </a:xfrm>
          <a:prstGeom prst="rect">
            <a:avLst/>
          </a:prstGeom>
        </p:spPr>
      </p:pic>
    </p:spTree>
    <p:extLst>
      <p:ext uri="{BB962C8B-B14F-4D97-AF65-F5344CB8AC3E}">
        <p14:creationId xmlns:p14="http://schemas.microsoft.com/office/powerpoint/2010/main" val="378406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F0082-1F00-22E1-8181-90C0E0B7C95D}"/>
              </a:ext>
            </a:extLst>
          </p:cNvPr>
          <p:cNvSpPr>
            <a:spLocks noGrp="1"/>
          </p:cNvSpPr>
          <p:nvPr>
            <p:ph type="title"/>
          </p:nvPr>
        </p:nvSpPr>
        <p:spPr>
          <a:xfrm>
            <a:off x="628650" y="138604"/>
            <a:ext cx="7886700" cy="868862"/>
          </a:xfrm>
        </p:spPr>
        <p:txBody>
          <a:bodyPr vert="horz" lIns="91440" tIns="45720" rIns="91440" bIns="45720" rtlCol="0" anchor="ctr">
            <a:normAutofit fontScale="90000"/>
          </a:bodyPr>
          <a:lstStyle/>
          <a:p>
            <a:pPr algn="ctr" defTabSz="914400"/>
            <a:r>
              <a:rPr lang="en-US" kern="1200" dirty="0">
                <a:solidFill>
                  <a:schemeClr val="tx1"/>
                </a:solidFill>
                <a:latin typeface="National Park " pitchFamily="2" charset="77"/>
              </a:rPr>
              <a:t>9K nodes of Frontier and 100 nodes GPU scaling</a:t>
            </a:r>
          </a:p>
        </p:txBody>
      </p:sp>
      <p:pic>
        <p:nvPicPr>
          <p:cNvPr id="5" name="Picture 4">
            <a:extLst>
              <a:ext uri="{FF2B5EF4-FFF2-40B4-BE49-F238E27FC236}">
                <a16:creationId xmlns:a16="http://schemas.microsoft.com/office/drawing/2014/main" id="{956F8F94-65AC-018C-F2B2-EACF659FB3CF}"/>
              </a:ext>
            </a:extLst>
          </p:cNvPr>
          <p:cNvPicPr>
            <a:picLocks noChangeAspect="1"/>
          </p:cNvPicPr>
          <p:nvPr/>
        </p:nvPicPr>
        <p:blipFill>
          <a:blip r:embed="rId2"/>
          <a:stretch>
            <a:fillRect/>
          </a:stretch>
        </p:blipFill>
        <p:spPr>
          <a:xfrm>
            <a:off x="284445" y="1327141"/>
            <a:ext cx="3813650" cy="3337727"/>
          </a:xfrm>
          <a:prstGeom prst="rect">
            <a:avLst/>
          </a:prstGeom>
        </p:spPr>
      </p:pic>
      <p:sp>
        <p:nvSpPr>
          <p:cNvPr id="4" name="Slide Number Placeholder 3">
            <a:extLst>
              <a:ext uri="{FF2B5EF4-FFF2-40B4-BE49-F238E27FC236}">
                <a16:creationId xmlns:a16="http://schemas.microsoft.com/office/drawing/2014/main" id="{2BDE466C-4B10-0372-F664-616DAAA442F7}"/>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4E3AEE2C-3A74-8643-B4A2-442777B583A3}" type="slidenum">
              <a:rPr lang="en-US" sz="1200" smtClean="0"/>
              <a:pPr defTabSz="914400">
                <a:lnSpc>
                  <a:spcPct val="90000"/>
                </a:lnSpc>
                <a:spcAft>
                  <a:spcPts val="600"/>
                </a:spcAft>
              </a:pPr>
              <a:t>13</a:t>
            </a:fld>
            <a:endParaRPr lang="en-US" sz="1200"/>
          </a:p>
        </p:txBody>
      </p:sp>
      <p:pic>
        <p:nvPicPr>
          <p:cNvPr id="7" name="Picture 6">
            <a:extLst>
              <a:ext uri="{FF2B5EF4-FFF2-40B4-BE49-F238E27FC236}">
                <a16:creationId xmlns:a16="http://schemas.microsoft.com/office/drawing/2014/main" id="{A7A25EA2-7110-E28A-8AB8-A6DBD6EC6718}"/>
              </a:ext>
            </a:extLst>
          </p:cNvPr>
          <p:cNvPicPr>
            <a:picLocks noChangeAspect="1"/>
          </p:cNvPicPr>
          <p:nvPr/>
        </p:nvPicPr>
        <p:blipFill>
          <a:blip r:embed="rId3"/>
          <a:stretch>
            <a:fillRect/>
          </a:stretch>
        </p:blipFill>
        <p:spPr>
          <a:xfrm>
            <a:off x="4692764" y="1126138"/>
            <a:ext cx="4401599" cy="3538730"/>
          </a:xfrm>
          <a:prstGeom prst="rect">
            <a:avLst/>
          </a:prstGeom>
        </p:spPr>
      </p:pic>
    </p:spTree>
    <p:extLst>
      <p:ext uri="{BB962C8B-B14F-4D97-AF65-F5344CB8AC3E}">
        <p14:creationId xmlns:p14="http://schemas.microsoft.com/office/powerpoint/2010/main" val="145693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DFF2-263F-40CA-E2DB-C87BA5DA9403}"/>
              </a:ext>
            </a:extLst>
          </p:cNvPr>
          <p:cNvSpPr>
            <a:spLocks noGrp="1"/>
          </p:cNvSpPr>
          <p:nvPr>
            <p:ph type="title"/>
          </p:nvPr>
        </p:nvSpPr>
        <p:spPr/>
        <p:txBody>
          <a:bodyPr>
            <a:normAutofit/>
          </a:bodyPr>
          <a:lstStyle/>
          <a:p>
            <a:pPr algn="ctr"/>
            <a:r>
              <a:rPr lang="en-US" sz="3200" dirty="0">
                <a:latin typeface="National Park " pitchFamily="2" charset="77"/>
              </a:rPr>
              <a:t>Process Creation Rates on Perlmutter</a:t>
            </a:r>
          </a:p>
        </p:txBody>
      </p:sp>
      <p:sp>
        <p:nvSpPr>
          <p:cNvPr id="4" name="Slide Number Placeholder 3">
            <a:extLst>
              <a:ext uri="{FF2B5EF4-FFF2-40B4-BE49-F238E27FC236}">
                <a16:creationId xmlns:a16="http://schemas.microsoft.com/office/drawing/2014/main" id="{FA162C74-1400-0E32-5844-41CEDE514E64}"/>
              </a:ext>
            </a:extLst>
          </p:cNvPr>
          <p:cNvSpPr>
            <a:spLocks noGrp="1"/>
          </p:cNvSpPr>
          <p:nvPr>
            <p:ph type="sldNum" sz="quarter" idx="12"/>
          </p:nvPr>
        </p:nvSpPr>
        <p:spPr/>
        <p:txBody>
          <a:bodyPr/>
          <a:lstStyle/>
          <a:p>
            <a:fld id="{4E3AEE2C-3A74-8643-B4A2-442777B583A3}" type="slidenum">
              <a:rPr lang="en-US" smtClean="0"/>
              <a:t>14</a:t>
            </a:fld>
            <a:endParaRPr lang="en-US" dirty="0"/>
          </a:p>
        </p:txBody>
      </p:sp>
      <p:pic>
        <p:nvPicPr>
          <p:cNvPr id="6" name="Content Placeholder 4">
            <a:extLst>
              <a:ext uri="{FF2B5EF4-FFF2-40B4-BE49-F238E27FC236}">
                <a16:creationId xmlns:a16="http://schemas.microsoft.com/office/drawing/2014/main" id="{B7B1C075-E943-0035-0805-06BAEAFEC80D}"/>
              </a:ext>
            </a:extLst>
          </p:cNvPr>
          <p:cNvPicPr>
            <a:picLocks noGrp="1" noChangeAspect="1"/>
          </p:cNvPicPr>
          <p:nvPr>
            <p:ph idx="1"/>
          </p:nvPr>
        </p:nvPicPr>
        <p:blipFill>
          <a:blip r:embed="rId2"/>
          <a:stretch>
            <a:fillRect/>
          </a:stretch>
        </p:blipFill>
        <p:spPr>
          <a:xfrm>
            <a:off x="264661" y="1268016"/>
            <a:ext cx="6193289" cy="3819197"/>
          </a:xfrm>
        </p:spPr>
      </p:pic>
      <p:sp>
        <p:nvSpPr>
          <p:cNvPr id="7" name="TextBox 6">
            <a:extLst>
              <a:ext uri="{FF2B5EF4-FFF2-40B4-BE49-F238E27FC236}">
                <a16:creationId xmlns:a16="http://schemas.microsoft.com/office/drawing/2014/main" id="{5851466D-DA40-8108-7B90-08F2F9B6A2CB}"/>
              </a:ext>
            </a:extLst>
          </p:cNvPr>
          <p:cNvSpPr txBox="1"/>
          <p:nvPr/>
        </p:nvSpPr>
        <p:spPr>
          <a:xfrm>
            <a:off x="6361043" y="1725433"/>
            <a:ext cx="27829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~6400 procs per second</a:t>
            </a:r>
          </a:p>
          <a:p>
            <a:pPr marL="285750" indent="-285750">
              <a:buFont typeface="Arial" panose="020B0604020202020204" pitchFamily="34" charset="0"/>
              <a:buChar char="•"/>
            </a:pPr>
            <a:r>
              <a:rPr lang="en-US" dirty="0"/>
              <a:t>Multiple instances</a:t>
            </a:r>
            <a:br>
              <a:rPr lang="en-US" dirty="0"/>
            </a:br>
            <a:r>
              <a:rPr lang="en-US" dirty="0"/>
              <a:t>of GNU Parallel</a:t>
            </a:r>
          </a:p>
          <a:p>
            <a:pPr marL="285750" indent="-285750">
              <a:buFont typeface="Arial" panose="020B0604020202020204" pitchFamily="34" charset="0"/>
              <a:buChar char="•"/>
            </a:pPr>
            <a:r>
              <a:rPr lang="en-US" dirty="0"/>
              <a:t>Process duration</a:t>
            </a:r>
            <a:br>
              <a:rPr lang="en-US" dirty="0"/>
            </a:br>
            <a:r>
              <a:rPr lang="en-US" dirty="0"/>
              <a:t>may be as low as ~40ms</a:t>
            </a:r>
            <a:br>
              <a:rPr lang="en-US" dirty="0"/>
            </a:br>
            <a:r>
              <a:rPr lang="en-US" dirty="0"/>
              <a:t>and still maintain full</a:t>
            </a:r>
            <a:br>
              <a:rPr lang="en-US" dirty="0"/>
            </a:br>
            <a:r>
              <a:rPr lang="en-US" dirty="0"/>
              <a:t>node utilization</a:t>
            </a:r>
          </a:p>
        </p:txBody>
      </p:sp>
    </p:spTree>
    <p:extLst>
      <p:ext uri="{BB962C8B-B14F-4D97-AF65-F5344CB8AC3E}">
        <p14:creationId xmlns:p14="http://schemas.microsoft.com/office/powerpoint/2010/main" val="274289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4920-3BE2-94FE-FFCB-532F6D32A1D8}"/>
              </a:ext>
            </a:extLst>
          </p:cNvPr>
          <p:cNvSpPr>
            <a:spLocks noGrp="1"/>
          </p:cNvSpPr>
          <p:nvPr>
            <p:ph type="title"/>
          </p:nvPr>
        </p:nvSpPr>
        <p:spPr>
          <a:xfrm>
            <a:off x="322325" y="205740"/>
            <a:ext cx="8572500" cy="701225"/>
          </a:xfrm>
        </p:spPr>
        <p:txBody>
          <a:bodyPr>
            <a:normAutofit/>
          </a:bodyPr>
          <a:lstStyle/>
          <a:p>
            <a:pPr algn="ctr"/>
            <a:r>
              <a:rPr lang="en-US" sz="2800" dirty="0">
                <a:latin typeface="National Park " pitchFamily="2" charset="77"/>
              </a:rPr>
              <a:t>Container launch rates Using Shifter on Perlmutter</a:t>
            </a:r>
          </a:p>
        </p:txBody>
      </p:sp>
      <p:sp>
        <p:nvSpPr>
          <p:cNvPr id="6" name="TextBox 5">
            <a:extLst>
              <a:ext uri="{FF2B5EF4-FFF2-40B4-BE49-F238E27FC236}">
                <a16:creationId xmlns:a16="http://schemas.microsoft.com/office/drawing/2014/main" id="{A911BFD2-32B5-574D-FA25-A5903979E51A}"/>
              </a:ext>
            </a:extLst>
          </p:cNvPr>
          <p:cNvSpPr txBox="1"/>
          <p:nvPr/>
        </p:nvSpPr>
        <p:spPr>
          <a:xfrm>
            <a:off x="529542" y="4207722"/>
            <a:ext cx="7760825" cy="46628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sz="1350" dirty="0"/>
              <a:t>The measured container launch rate </a:t>
            </a:r>
            <a:r>
              <a:rPr lang="en-US" sz="1350" b="1" dirty="0"/>
              <a:t>upper bound is ~5200 processes per second</a:t>
            </a:r>
          </a:p>
          <a:p>
            <a:pPr marL="285750" indent="-285750">
              <a:lnSpc>
                <a:spcPct val="90000"/>
              </a:lnSpc>
              <a:buFont typeface="Arial" panose="020B0604020202020204" pitchFamily="34" charset="0"/>
              <a:buChar char="•"/>
            </a:pPr>
            <a:r>
              <a:rPr lang="en-US" sz="1350" dirty="0"/>
              <a:t>Shifter container startup overhead relative to “bare metal” is only </a:t>
            </a:r>
            <a:r>
              <a:rPr lang="en-US" sz="1350" b="1" dirty="0"/>
              <a:t>~19%</a:t>
            </a:r>
          </a:p>
        </p:txBody>
      </p:sp>
      <p:pic>
        <p:nvPicPr>
          <p:cNvPr id="8" name="Content Placeholder 7">
            <a:extLst>
              <a:ext uri="{FF2B5EF4-FFF2-40B4-BE49-F238E27FC236}">
                <a16:creationId xmlns:a16="http://schemas.microsoft.com/office/drawing/2014/main" id="{F33D07AF-8290-B709-A57A-AF684921D6C2}"/>
              </a:ext>
            </a:extLst>
          </p:cNvPr>
          <p:cNvPicPr>
            <a:picLocks noGrp="1" noChangeAspect="1"/>
          </p:cNvPicPr>
          <p:nvPr>
            <p:ph idx="1"/>
          </p:nvPr>
        </p:nvPicPr>
        <p:blipFill>
          <a:blip r:embed="rId2"/>
          <a:stretch>
            <a:fillRect/>
          </a:stretch>
        </p:blipFill>
        <p:spPr>
          <a:xfrm>
            <a:off x="1701478" y="932544"/>
            <a:ext cx="5416952" cy="2987192"/>
          </a:xfrm>
        </p:spPr>
      </p:pic>
    </p:spTree>
    <p:extLst>
      <p:ext uri="{BB962C8B-B14F-4D97-AF65-F5344CB8AC3E}">
        <p14:creationId xmlns:p14="http://schemas.microsoft.com/office/powerpoint/2010/main" val="346746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a:t>Exercise (7-8 </a:t>
            </a:r>
            <a:r>
              <a:rPr lang="en-US" dirty="0"/>
              <a:t>minutes)</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test GNU Parallel</a:t>
            </a:r>
          </a:p>
          <a:p>
            <a:r>
              <a:rPr lang="en-US" dirty="0"/>
              <a:t>Install instructions available: </a:t>
            </a:r>
            <a:r>
              <a:rPr lang="en-US" dirty="0">
                <a:hlinkClick r:id="rId2"/>
              </a:rPr>
              <a:t>github.com/</a:t>
            </a:r>
            <a:r>
              <a:rPr lang="en-US" dirty="0" err="1">
                <a:hlinkClick r:id="rId2"/>
              </a:rPr>
              <a:t>ketancmaheshwari</a:t>
            </a:r>
            <a:r>
              <a:rPr lang="en-US" dirty="0">
                <a:hlinkClick r:id="rId2"/>
              </a:rPr>
              <a:t>/pearc24tut/blob/main/</a:t>
            </a:r>
            <a:r>
              <a:rPr lang="en-US" dirty="0" err="1">
                <a:hlinkClick r:id="rId2"/>
              </a:rPr>
              <a:t>install.txt</a:t>
            </a:r>
            <a:endParaRPr lang="en-US" dirty="0"/>
          </a:p>
          <a:p>
            <a:r>
              <a:rPr lang="en-US" dirty="0"/>
              <a:t>Try the following commands:</a:t>
            </a:r>
            <a:br>
              <a:rPr lang="en-US" dirty="0"/>
            </a:br>
            <a:br>
              <a:rPr lang="en-US" dirty="0"/>
            </a:br>
            <a:r>
              <a:rPr lang="en-US" dirty="0">
                <a:latin typeface="Courier New" panose="02070309020205020404" pitchFamily="49" charset="0"/>
                <a:cs typeface="Courier New" panose="02070309020205020404" pitchFamily="49" charset="0"/>
              </a:rPr>
              <a:t>parallel --number-of-</a:t>
            </a:r>
            <a:r>
              <a:rPr lang="en-US" dirty="0" err="1">
                <a:latin typeface="Courier New" panose="02070309020205020404" pitchFamily="49" charset="0"/>
                <a:cs typeface="Courier New" panose="02070309020205020404" pitchFamily="49" charset="0"/>
              </a:rPr>
              <a:t>cpus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--number-of-cores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--eta sleep ::: {1..10}</a:t>
            </a:r>
          </a:p>
          <a:p>
            <a:r>
              <a:rPr lang="en-US" dirty="0"/>
              <a:t>Optional: Alias parallel to </a:t>
            </a:r>
            <a:r>
              <a:rPr lang="en-US" dirty="0">
                <a:latin typeface="Courier New" panose="02070309020205020404" pitchFamily="49" charset="0"/>
                <a:cs typeface="Courier New" panose="02070309020205020404" pitchFamily="49" charset="0"/>
              </a:rPr>
              <a:t>‘p’</a:t>
            </a:r>
            <a:r>
              <a:rPr lang="en-US" dirty="0"/>
              <a:t> or </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16</a:t>
            </a:fld>
            <a:endParaRPr lang="en-US"/>
          </a:p>
        </p:txBody>
      </p:sp>
      <p:sp>
        <p:nvSpPr>
          <p:cNvPr id="5" name="TextBox 4">
            <a:extLst>
              <a:ext uri="{FF2B5EF4-FFF2-40B4-BE49-F238E27FC236}">
                <a16:creationId xmlns:a16="http://schemas.microsoft.com/office/drawing/2014/main" id="{96741E46-3501-3146-C695-1A8746AB3330}"/>
              </a:ext>
            </a:extLst>
          </p:cNvPr>
          <p:cNvSpPr txBox="1"/>
          <p:nvPr/>
        </p:nvSpPr>
        <p:spPr>
          <a:xfrm>
            <a:off x="1958897" y="4767263"/>
            <a:ext cx="4572000" cy="369332"/>
          </a:xfrm>
          <a:prstGeom prst="rect">
            <a:avLst/>
          </a:prstGeom>
          <a:noFill/>
        </p:spPr>
        <p:txBody>
          <a:bodyPr wrap="square">
            <a:spAutoFit/>
          </a:bodyPr>
          <a:lstStyle/>
          <a:p>
            <a:pPr marL="0" indent="0" algn="ctr">
              <a:buNone/>
            </a:pPr>
            <a:r>
              <a:rPr lang="en-US" sz="1800" dirty="0">
                <a:hlinkClick r:id="rId3"/>
              </a:rPr>
              <a:t>tinyurl.com/3eyd25ty</a:t>
            </a:r>
            <a:endParaRPr lang="en-US" dirty="0"/>
          </a:p>
        </p:txBody>
      </p:sp>
    </p:spTree>
    <p:extLst>
      <p:ext uri="{BB962C8B-B14F-4D97-AF65-F5344CB8AC3E}">
        <p14:creationId xmlns:p14="http://schemas.microsoft.com/office/powerpoint/2010/main" val="370712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85BE044E-6EB3-8B84-FD32-D0A702B0EFBA}"/>
              </a:ext>
            </a:extLst>
          </p:cNvPr>
          <p:cNvSpPr txBox="1"/>
          <p:nvPr/>
        </p:nvSpPr>
        <p:spPr>
          <a:xfrm>
            <a:off x="1885950" y="4568202"/>
            <a:ext cx="4572000" cy="369332"/>
          </a:xfrm>
          <a:prstGeom prst="rect">
            <a:avLst/>
          </a:prstGeom>
          <a:noFill/>
        </p:spPr>
        <p:txBody>
          <a:bodyPr wrap="square">
            <a:spAutoFit/>
          </a:bodyPr>
          <a:lstStyle/>
          <a:p>
            <a:pPr marL="0" indent="0" algn="ctr">
              <a:buNone/>
            </a:pPr>
            <a:r>
              <a:rPr lang="en-US" sz="1800" dirty="0">
                <a:hlinkClick r:id="rId3"/>
              </a:rPr>
              <a:t>github.com/ketancmaheshwari/pearc24tut</a:t>
            </a:r>
            <a:endParaRPr lang="en-US" dirty="0"/>
          </a:p>
        </p:txBody>
      </p:sp>
    </p:spTree>
    <p:extLst>
      <p:ext uri="{BB962C8B-B14F-4D97-AF65-F5344CB8AC3E}">
        <p14:creationId xmlns:p14="http://schemas.microsoft.com/office/powerpoint/2010/main" val="405786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76255" y="1933863"/>
            <a:ext cx="112723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 </a:t>
            </a:r>
            <a:r>
              <a:rPr lang="en-US" sz="1013" b="1" dirty="0" err="1">
                <a:latin typeface="Courier New" panose="02070309020205020404" pitchFamily="49" charset="0"/>
                <a:cs typeface="Courier New" panose="02070309020205020404" pitchFamily="49" charset="0"/>
              </a:rPr>
              <a:t>args</a:t>
            </a:r>
            <a:endParaRPr lang="en-US" sz="1013" b="1" dirty="0">
              <a:latin typeface="Courier New" panose="02070309020205020404" pitchFamily="49" charset="0"/>
              <a:cs typeface="Courier New" panose="02070309020205020404" pitchFamily="49" charset="0"/>
            </a:endParaRP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semantics: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semantics: Run &lt;command&gt; in parallel for each line in input file; </a:t>
            </a:r>
            <a:r>
              <a:rPr lang="en-US" sz="1600" b="1" dirty="0"/>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Pipe </a:t>
            </a:r>
            <a:r>
              <a:rPr lang="en-US" sz="1600" dirty="0">
                <a:cs typeface="Courier New" panose="02070309020205020404" pitchFamily="49" charset="0"/>
              </a:rPr>
              <a:t>s</a:t>
            </a:r>
            <a:r>
              <a:rPr lang="en-US" sz="1600" dirty="0"/>
              <a:t>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&lt;command&gt; | parallel [options / flags] &lt;command&gt;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r>
              <a:rPr lang="en-US" sz="1600" dirty="0" err="1"/>
              <a:t>Junqi</a:t>
            </a:r>
            <a:r>
              <a:rPr lang="en-US" sz="1600" dirty="0"/>
              <a:t> Yin, Ahmad Karimi, Seth Johnson, Fred Suter, Stefano </a:t>
            </a:r>
            <a:r>
              <a:rPr lang="en-US" sz="1600" dirty="0" err="1"/>
              <a:t>Tognini</a:t>
            </a:r>
            <a:r>
              <a:rPr lang="en-US" sz="1600" dirty="0"/>
              <a:t>, Rick Mohr, Ravi </a:t>
            </a:r>
            <a:r>
              <a:rPr lang="en-US" sz="1600" dirty="0" err="1"/>
              <a:t>Madduri</a:t>
            </a:r>
            <a:r>
              <a:rPr lang="en-US" sz="1600" dirty="0"/>
              <a:t> (ANL) for their collaborations and support.</a:t>
            </a:r>
            <a:br>
              <a:rPr lang="en-US" sz="1600" dirty="0"/>
            </a:br>
            <a:br>
              <a:rPr lang="en-US" sz="1600" dirty="0"/>
            </a:br>
            <a:r>
              <a:rPr lang="en-US" sz="1600" dirty="0"/>
              <a:t>PEARC 2024 Tutorial Organizers, Program Committee and reviewers of our tutorial.</a:t>
            </a:r>
          </a:p>
          <a:p>
            <a:pPr marL="0" indent="0">
              <a:buNone/>
            </a:pPr>
            <a:r>
              <a:rPr lang="en-US" sz="1600" b="1" dirty="0"/>
              <a:t>Ole </a:t>
            </a:r>
            <a:r>
              <a:rPr lang="en-US" sz="1600" b="1" dirty="0" err="1"/>
              <a:t>Tange</a:t>
            </a:r>
            <a:r>
              <a:rPr lang="en-US" sz="1600" b="1" dirty="0"/>
              <a:t> (University of Copenhagen)</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dirty="0">
                <a:latin typeface="Courier New"/>
                <a:ea typeface="Courier New"/>
                <a:cs typeface="Courier New"/>
                <a:sym typeface="Courier New"/>
              </a:rPr>
            </a:br>
            <a:endParaRPr lang="en-US" sz="1600"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cd </a:t>
            </a:r>
            <a:r>
              <a:rPr lang="en-US" sz="1600" b="1" dirty="0" err="1">
                <a:latin typeface="Courier New"/>
                <a:ea typeface="Courier New"/>
                <a:cs typeface="Courier New"/>
                <a:sym typeface="Courier New"/>
              </a:rPr>
              <a:t>gitrepos</a:t>
            </a:r>
            <a:r>
              <a:rPr lang="en-US" sz="1600" b="1" dirty="0">
                <a:latin typeface="Courier New"/>
                <a:ea typeface="Courier New"/>
                <a:cs typeface="Courier New"/>
                <a:sym typeface="Courier New"/>
              </a:rPr>
              <a:t> ; find . -</a:t>
            </a:r>
            <a:r>
              <a:rPr lang="en-US" sz="1600" b="1" dirty="0" err="1">
                <a:latin typeface="Courier New"/>
                <a:ea typeface="Courier New"/>
                <a:cs typeface="Courier New"/>
                <a:sym typeface="Courier New"/>
              </a:rPr>
              <a:t>maxdepth</a:t>
            </a:r>
            <a:r>
              <a:rPr lang="en-US" sz="1600" b="1" dirty="0">
                <a:latin typeface="Courier New"/>
                <a:ea typeface="Courier New"/>
                <a:cs typeface="Courier New"/>
                <a:sym typeface="Courier New"/>
              </a:rPr>
              <a:t> 1 | parallel git -C {} pull</a:t>
            </a:r>
            <a:endParaRPr lang="en-US" sz="1600" dirty="0"/>
          </a:p>
        </p:txBody>
      </p:sp>
      <p:sp>
        <p:nvSpPr>
          <p:cNvPr id="3" name="TextBox 2">
            <a:extLst>
              <a:ext uri="{FF2B5EF4-FFF2-40B4-BE49-F238E27FC236}">
                <a16:creationId xmlns:a16="http://schemas.microsoft.com/office/drawing/2014/main" id="{76A8E7D7-0AB4-1774-19D0-FF765A005C7E}"/>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2"/>
              </a:rPr>
              <a:t>tinyurl.com/3eyd25ty</a:t>
            </a:r>
            <a:endParaRPr lang="en-US"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Input source may be specified over pipe or with </a:t>
            </a:r>
            <a:r>
              <a:rPr lang="en-US" sz="1600" b="1" dirty="0">
                <a:latin typeface="Courier New" panose="02070309020205020404" pitchFamily="49" charset="0"/>
                <a:cs typeface="Courier New" panose="02070309020205020404" pitchFamily="49" charset="0"/>
              </a:rPr>
              <a:t>::::</a:t>
            </a:r>
            <a:r>
              <a:rPr lang="en-US" sz="1600" dirty="0"/>
              <a:t> or with -a:</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cat </a:t>
            </a:r>
            <a:r>
              <a:rPr lang="en-US" sz="1600" b="1" dirty="0" err="1">
                <a:latin typeface="Courier New" panose="02070309020205020404" pitchFamily="49" charset="0"/>
                <a:cs typeface="Courier New" panose="02070309020205020404" pitchFamily="49" charset="0"/>
              </a:rPr>
              <a:t>cmdlist.txt</a:t>
            </a:r>
            <a:r>
              <a:rPr lang="en-US" sz="1600" b="1" dirty="0">
                <a:latin typeface="Courier New" panose="02070309020205020404" pitchFamily="49" charset="0"/>
                <a:cs typeface="Courier New" panose="02070309020205020404" pitchFamily="49" charset="0"/>
              </a:rPr>
              <a:t> | parallel</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parallel -a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of </a:t>
            </a:r>
            <a:r>
              <a:rPr lang="en-US" sz="1600" dirty="0" err="1"/>
              <a:t>args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ea typeface="Courier New"/>
                <a:cs typeface="Courier New"/>
                <a:sym typeface="Courier New"/>
              </a:rPr>
              <a:t>which is sequentially </a:t>
            </a:r>
            <a:r>
              <a:rPr lang="en-US" sz="1600" dirty="0"/>
              <a:t>Equivalent to:</a:t>
            </a:r>
            <a:br>
              <a:rPr lang="en-US" sz="1600" dirty="0">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indent="-34290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to match the parameters 1-1 (</a:t>
            </a:r>
            <a:r>
              <a:rPr lang="en-US" sz="1900" dirty="0" err="1"/>
              <a:t>ie</a:t>
            </a:r>
            <a:r>
              <a:rPr lang="en-US" sz="1900" dirty="0"/>
              <a:t>.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00050" indent="-285750">
              <a:spcBef>
                <a:spcPts val="0"/>
              </a:spcBef>
              <a:buSzPts val="1800"/>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00050" indent="-285750">
              <a:spcBef>
                <a:spcPts val="0"/>
              </a:spcBef>
              <a:buSzPts val="1800"/>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to remove file extension, </a:t>
            </a:r>
            <a:r>
              <a:rPr lang="en-US" sz="1600" dirty="0" err="1"/>
              <a:t>eg.</a:t>
            </a:r>
            <a:r>
              <a:rPr lang="en-US" sz="1600" dirty="0"/>
              <a:t> </a:t>
            </a:r>
            <a:r>
              <a:rPr lang="en-US" sz="1600" dirty="0" err="1"/>
              <a:t>afile.txt</a:t>
            </a:r>
            <a:r>
              <a:rPr lang="en-US" sz="1600" dirty="0"/>
              <a:t> --&gt; </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to extract the filename from </a:t>
            </a:r>
            <a:r>
              <a:rPr lang="en-US" sz="1600" dirty="0" err="1"/>
              <a:t>fulle</a:t>
            </a:r>
            <a:r>
              <a:rPr lang="en-US" sz="1600" dirty="0"/>
              <a:t> path,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-j4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1A87-1B18-D87B-44CD-15E31B77A263}"/>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Before</a:t>
            </a:r>
          </a:p>
        </p:txBody>
      </p:sp>
      <p:sp>
        <p:nvSpPr>
          <p:cNvPr id="3" name="Content Placeholder 2">
            <a:extLst>
              <a:ext uri="{FF2B5EF4-FFF2-40B4-BE49-F238E27FC236}">
                <a16:creationId xmlns:a16="http://schemas.microsoft.com/office/drawing/2014/main" id="{1F9CCF52-380D-3391-F4B5-3B653890A44B}"/>
              </a:ext>
            </a:extLst>
          </p:cNvPr>
          <p:cNvSpPr>
            <a:spLocks noGrp="1"/>
          </p:cNvSpPr>
          <p:nvPr>
            <p:ph idx="1"/>
          </p:nvPr>
        </p:nvSpPr>
        <p:spPr>
          <a:xfrm>
            <a:off x="336041" y="828675"/>
            <a:ext cx="8572500" cy="3914310"/>
          </a:xfrm>
        </p:spPr>
        <p:txBody>
          <a:bodyPr>
            <a:noAutofit/>
          </a:bodyPr>
          <a:lstStyle/>
          <a:p>
            <a:pPr marL="0" indent="0">
              <a:buNone/>
            </a:pPr>
            <a:r>
              <a:rPr lang="en-US" sz="900" dirty="0">
                <a:latin typeface="Courier New" panose="02070309020205020404" pitchFamily="49" charset="0"/>
                <a:cs typeface="Courier New" panose="02070309020205020404" pitchFamily="49" charset="0"/>
              </a:rPr>
              <a:t>#!/bin/bash </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--mem=0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-t 20:00:00</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-N 1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-J archive-darshan</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-o o-</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-e e-</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module load cray-python</a:t>
            </a:r>
          </a:p>
          <a:p>
            <a:pPr marL="0" indent="0">
              <a:buNone/>
            </a:pPr>
            <a:r>
              <a:rPr lang="en-US" sz="900" dirty="0">
                <a:latin typeface="Courier New" panose="02070309020205020404" pitchFamily="49" charset="0"/>
                <a:cs typeface="Courier New" panose="02070309020205020404" pitchFamily="49" charset="0"/>
              </a:rPr>
              <a:t>IFS=,</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months='1,2,3,4,5,6,7,8,9,10,11,12’</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=‘3’</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months=($months)</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counter=0</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for month in ${months[@]};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apps=${</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[counter]}</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while [[ $app -</a:t>
            </a:r>
            <a:r>
              <a:rPr lang="en-US" sz="900" b="1" dirty="0" err="1">
                <a:latin typeface="Courier New" panose="02070309020205020404" pitchFamily="49" charset="0"/>
                <a:cs typeface="Courier New" panose="02070309020205020404" pitchFamily="49" charset="0"/>
              </a:rPr>
              <a:t>lt</a:t>
            </a:r>
            <a:r>
              <a:rPr lang="en-US" sz="900" b="1" dirty="0">
                <a:latin typeface="Courier New" panose="02070309020205020404" pitchFamily="49" charset="0"/>
                <a:cs typeface="Courier New" panose="02070309020205020404" pitchFamily="49" charset="0"/>
              </a:rPr>
              <a:t> ${apps} ]] ;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echo "Month: "${month} " App: "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srun</a:t>
            </a:r>
            <a:r>
              <a:rPr lang="en-US" sz="900" dirty="0">
                <a:latin typeface="Courier New" panose="02070309020205020404" pitchFamily="49" charset="0"/>
                <a:cs typeface="Courier New" panose="02070309020205020404" pitchFamily="49" charset="0"/>
              </a:rPr>
              <a:t> -N1 -n1 -c1 --exclusive python3 </a:t>
            </a:r>
            <a:r>
              <a:rPr lang="en-US" sz="900" dirty="0" err="1">
                <a:latin typeface="Courier New" panose="02070309020205020404" pitchFamily="49" charset="0"/>
                <a:cs typeface="Courier New" panose="02070309020205020404" pitchFamily="49" charset="0"/>
              </a:rPr>
              <a:t>darshan_arch_storage.py</a:t>
            </a:r>
            <a:r>
              <a:rPr lang="en-US" sz="900" dirty="0">
                <a:latin typeface="Courier New" panose="02070309020205020404" pitchFamily="49" charset="0"/>
                <a:cs typeface="Courier New" panose="02070309020205020404" pitchFamily="49" charset="0"/>
              </a:rPr>
              <a:t> ${month} ${app} &amp;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sleep 0.2</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wait</a:t>
            </a:r>
          </a:p>
          <a:p>
            <a:pPr marL="0" indent="0">
              <a:buNone/>
            </a:pPr>
            <a:endParaRPr lang="en-US" sz="9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9AE36E9-0129-2805-31C5-945800F6739D}"/>
              </a:ext>
            </a:extLst>
          </p:cNvPr>
          <p:cNvSpPr txBox="1"/>
          <p:nvPr/>
        </p:nvSpPr>
        <p:spPr>
          <a:xfrm>
            <a:off x="6470140" y="4742985"/>
            <a:ext cx="2337819" cy="279307"/>
          </a:xfrm>
          <a:prstGeom prst="rect">
            <a:avLst/>
          </a:prstGeom>
          <a:noFill/>
        </p:spPr>
        <p:txBody>
          <a:bodyPr wrap="none" rtlCol="0">
            <a:spAutoFit/>
          </a:bodyPr>
          <a:lstStyle/>
          <a:p>
            <a:pPr algn="l">
              <a:lnSpc>
                <a:spcPct val="90000"/>
              </a:lnSpc>
            </a:pPr>
            <a:r>
              <a:rPr lang="en-US" sz="1350" dirty="0"/>
              <a:t>courtesy: Ahmad Karimi, ORNL</a:t>
            </a:r>
          </a:p>
        </p:txBody>
      </p:sp>
    </p:spTree>
    <p:extLst>
      <p:ext uri="{BB962C8B-B14F-4D97-AF65-F5344CB8AC3E}">
        <p14:creationId xmlns:p14="http://schemas.microsoft.com/office/powerpoint/2010/main" val="227748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93AB-F4FF-443F-98DD-3D215A74C511}"/>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After</a:t>
            </a:r>
          </a:p>
        </p:txBody>
      </p:sp>
      <p:sp>
        <p:nvSpPr>
          <p:cNvPr id="3" name="Content Placeholder 2">
            <a:extLst>
              <a:ext uri="{FF2B5EF4-FFF2-40B4-BE49-F238E27FC236}">
                <a16:creationId xmlns:a16="http://schemas.microsoft.com/office/drawing/2014/main" id="{7064F727-EA71-0508-FF52-2DBF406DCC8B}"/>
              </a:ext>
            </a:extLst>
          </p:cNvPr>
          <p:cNvSpPr>
            <a:spLocks noGrp="1"/>
          </p:cNvSpPr>
          <p:nvPr>
            <p:ph idx="1"/>
          </p:nvPr>
        </p:nvSpPr>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 </a:t>
            </a:r>
          </a:p>
          <a:p>
            <a:pPr marL="0" indent="0">
              <a:buNone/>
            </a:pPr>
            <a:r>
              <a:rPr lang="en-US" sz="1500" dirty="0">
                <a:latin typeface="Courier New" panose="02070309020205020404" pitchFamily="49" charset="0"/>
                <a:cs typeface="Courier New" panose="02070309020205020404" pitchFamily="49" charset="0"/>
              </a:rPr>
              <a:t>#SBATCH --mem=0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1:00:00</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archive-darshan</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o-</a:t>
            </a:r>
            <a:r>
              <a:rPr lang="en-US" sz="1500" dirty="0" err="1">
                <a:latin typeface="Courier New" panose="02070309020205020404" pitchFamily="49" charset="0"/>
                <a:cs typeface="Courier New" panose="02070309020205020404" pitchFamily="49" charset="0"/>
              </a:rPr>
              <a:t>archive.MACHINE</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e-</a:t>
            </a:r>
            <a:r>
              <a:rPr lang="en-US" sz="1500" dirty="0" err="1">
                <a:latin typeface="Courier New" panose="02070309020205020404" pitchFamily="49" charset="0"/>
                <a:cs typeface="Courier New" panose="02070309020205020404" pitchFamily="49" charset="0"/>
              </a:rPr>
              <a:t>archive.MACHINE</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module load cray-python parallel</a:t>
            </a:r>
            <a:br>
              <a:rPr lang="en-US" sz="1500" dirty="0">
                <a:latin typeface="Courier New" panose="02070309020205020404" pitchFamily="49" charset="0"/>
                <a:cs typeface="Courier New" panose="02070309020205020404" pitchFamily="49" charset="0"/>
              </a:rPr>
            </a:b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parallel -j36 python3 ./</a:t>
            </a:r>
            <a:r>
              <a:rPr lang="en-US" sz="1500" dirty="0" err="1">
                <a:latin typeface="Courier New" panose="02070309020205020404" pitchFamily="49" charset="0"/>
                <a:cs typeface="Courier New" panose="02070309020205020404" pitchFamily="49" charset="0"/>
              </a:rPr>
              <a:t>darshan_arch_storage.py</a:t>
            </a:r>
            <a:r>
              <a:rPr lang="en-US" sz="1500" dirty="0">
                <a:latin typeface="Courier New" panose="02070309020205020404" pitchFamily="49" charset="0"/>
                <a:cs typeface="Courier New" panose="02070309020205020404" pitchFamily="49" charset="0"/>
              </a:rPr>
              <a:t> ::: {1..12} ::: {0..2} </a:t>
            </a:r>
          </a:p>
        </p:txBody>
      </p:sp>
    </p:spTree>
    <p:extLst>
      <p:ext uri="{BB962C8B-B14F-4D97-AF65-F5344CB8AC3E}">
        <p14:creationId xmlns:p14="http://schemas.microsoft.com/office/powerpoint/2010/main" val="419509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26</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sz="2800" dirty="0">
                <a:latin typeface="National Park " pitchFamily="2" charset="77"/>
              </a:rPr>
              <a:t>Saving Output in Files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 and csv (useful for benchmarking):</a:t>
            </a:r>
            <a:br>
              <a:rPr lang="en-US" dirty="0"/>
            </a:br>
            <a:r>
              <a:rPr lang="en-US" b="1" dirty="0">
                <a:latin typeface="Courier New" panose="02070309020205020404" pitchFamily="49" charset="0"/>
                <a:cs typeface="Courier New" panose="02070309020205020404" pitchFamily="49" charset="0"/>
              </a:rPr>
              <a:t>parallel --files echo ::: A B C</a:t>
            </a:r>
            <a:br>
              <a:rPr lang="en-US" dirty="0"/>
            </a:br>
            <a:r>
              <a:rPr lang="en-US" b="1" dirty="0">
                <a:latin typeface="Courier New" panose="02070309020205020404" pitchFamily="49" charset="0"/>
                <a:cs typeface="Courier New" panose="02070309020205020404" pitchFamily="49" charset="0"/>
              </a:rPr>
              <a:t>parallel --results </a:t>
            </a:r>
            <a:r>
              <a:rPr lang="en-US" b="1" dirty="0" err="1">
                <a:latin typeface="Courier New" panose="02070309020205020404" pitchFamily="49" charset="0"/>
                <a:cs typeface="Courier New" panose="02070309020205020404" pitchFamily="49" charset="0"/>
              </a:rPr>
              <a:t>my.csv</a:t>
            </a:r>
            <a:r>
              <a:rPr lang="en-US" b="1" dirty="0">
                <a:latin typeface="Courier New" panose="02070309020205020404" pitchFamily="49" charset="0"/>
                <a:cs typeface="Courier New" panose="02070309020205020404" pitchFamily="49" charset="0"/>
              </a:rPr>
              <a:t> echo ::: A B ::: C D</a:t>
            </a:r>
          </a:p>
          <a:p>
            <a:endParaRPr lang="en-US" dirty="0"/>
          </a:p>
          <a:p>
            <a:r>
              <a:rPr lang="en-US" dirty="0"/>
              <a:t>Saving to an SQL database:</a:t>
            </a:r>
            <a:br>
              <a:rPr lang="en-US" dirty="0"/>
            </a:br>
            <a:r>
              <a:rPr lang="en-US" b="1" dirty="0">
                <a:latin typeface="Courier New" panose="02070309020205020404" pitchFamily="49" charset="0"/>
                <a:cs typeface="Courier New" panose="02070309020205020404" pitchFamily="49" charset="0"/>
              </a:rPr>
              <a:t>DBURL=sqlite3:///</a:t>
            </a:r>
            <a:r>
              <a:rPr lang="en-US" b="1" dirty="0" err="1">
                <a:latin typeface="Courier New" panose="02070309020205020404" pitchFamily="49" charset="0"/>
                <a:cs typeface="Courier New" panose="02070309020205020404" pitchFamily="49" charset="0"/>
              </a:rPr>
              <a:t>mydatabase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TABLE=$DBURL/</a:t>
            </a:r>
            <a:r>
              <a:rPr lang="en-US" b="1" dirty="0" err="1">
                <a:latin typeface="Courier New" panose="02070309020205020404" pitchFamily="49" charset="0"/>
                <a:cs typeface="Courier New" panose="02070309020205020404" pitchFamily="49" charset="0"/>
              </a:rPr>
              <a:t>mytable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parallel --</a:t>
            </a:r>
            <a:r>
              <a:rPr lang="en-US" b="1" dirty="0" err="1">
                <a:latin typeface="Courier New" panose="02070309020205020404" pitchFamily="49" charset="0"/>
                <a:cs typeface="Courier New" panose="02070309020205020404" pitchFamily="49" charset="0"/>
              </a:rPr>
              <a:t>sqlandworker</a:t>
            </a:r>
            <a:r>
              <a:rPr lang="en-US" b="1" dirty="0">
                <a:latin typeface="Courier New" panose="02070309020205020404" pitchFamily="49" charset="0"/>
                <a:cs typeface="Courier New" panose="02070309020205020404" pitchFamily="49" charset="0"/>
              </a:rPr>
              <a:t> $TABLE echo ::: A B C</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3161367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A set of flags / options may be put in a file and used as a config profile</a:t>
            </a:r>
          </a:p>
          <a:p>
            <a:pPr marL="0" indent="0">
              <a:spcBef>
                <a:spcPts val="0"/>
              </a:spcBef>
              <a:buNone/>
            </a:pPr>
            <a:endParaRPr lang="en-US" dirty="0"/>
          </a:p>
          <a:p>
            <a:pPr>
              <a:spcBef>
                <a:spcPts val="0"/>
              </a:spcBef>
            </a:pPr>
            <a:r>
              <a:rPr lang="en-US" dirty="0"/>
              <a:t>These profiles may be saved in files and used in combinations:</a:t>
            </a:r>
          </a:p>
          <a:p>
            <a:pPr marL="0"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p>
          <a:p>
            <a:pPr marL="0" indent="0">
              <a:spcBef>
                <a:spcPts val="0"/>
              </a:spcBef>
              <a:buNone/>
            </a:pPr>
            <a:r>
              <a:rPr lang="en-US" b="1" dirty="0">
                <a:latin typeface="Courier New" panose="02070309020205020404" pitchFamily="49" charset="0"/>
                <a:cs typeface="Courier New" panose="02070309020205020404" pitchFamily="49" charset="0"/>
              </a:rPr>
              <a:t>  ~/.parallel/config </a:t>
            </a:r>
            <a:r>
              <a:rPr lang="en-US" dirty="0"/>
              <a:t>for user-level configuration</a:t>
            </a:r>
          </a:p>
          <a:p>
            <a:pPr>
              <a:spcBef>
                <a:spcPts val="1200"/>
              </a:spcBef>
              <a:spcAft>
                <a:spcPts val="1200"/>
              </a:spcAft>
            </a:pPr>
            <a:r>
              <a:rPr lang="en-US" dirty="0"/>
              <a:t>Custom profile such as </a:t>
            </a:r>
            <a:r>
              <a:rPr lang="en-US" b="1"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savesql</a:t>
            </a:r>
            <a:r>
              <a:rPr lang="en-US" b="1" dirty="0">
                <a:latin typeface="Courier New" panose="02070309020205020404" pitchFamily="49" charset="0"/>
                <a:cs typeface="Courier New" panose="02070309020205020404" pitchFamily="49" charset="0"/>
              </a:rPr>
              <a:t> </a:t>
            </a:r>
            <a:r>
              <a:rPr lang="en-US" dirty="0"/>
              <a:t>may have:</a:t>
            </a:r>
            <a:br>
              <a:rPr lang="en-US" dirty="0"/>
            </a:br>
            <a:br>
              <a:rPr lang="en-US" dirty="0"/>
            </a:b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sqlandworker</a:t>
            </a:r>
            <a:r>
              <a:rPr lang="en-US" sz="1600" b="1" dirty="0">
                <a:latin typeface="Courier New" panose="02070309020205020404" pitchFamily="49" charset="0"/>
                <a:cs typeface="Courier New" panose="02070309020205020404" pitchFamily="49" charset="0"/>
              </a:rPr>
              <a:t> sqlite3://user:passwd@host:9900/</a:t>
            </a:r>
            <a:r>
              <a:rPr lang="en-US" sz="1600" b="1" dirty="0" err="1">
                <a:latin typeface="Courier New" panose="02070309020205020404" pitchFamily="49" charset="0"/>
                <a:cs typeface="Courier New" panose="02070309020205020404" pitchFamily="49" charset="0"/>
              </a:rPr>
              <a:t>mydatabase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mytable</a:t>
            </a:r>
            <a:br>
              <a:rPr lang="en-US" dirty="0"/>
            </a:br>
            <a:br>
              <a:rPr lang="en-US" dirty="0"/>
            </a:br>
            <a:r>
              <a:rPr lang="en-US" dirty="0"/>
              <a:t>may be used as:</a:t>
            </a:r>
            <a:br>
              <a:rPr lang="en-US" dirty="0"/>
            </a:br>
            <a:br>
              <a:rPr lang="en-US" dirty="0"/>
            </a:br>
            <a:r>
              <a:rPr lang="en-US" sz="1800" dirty="0">
                <a:latin typeface="Courier New" panose="02070309020205020404" pitchFamily="49" charset="0"/>
                <a:cs typeface="Courier New" panose="02070309020205020404" pitchFamily="49" charset="0"/>
              </a:rPr>
              <a:t>parallel </a:t>
            </a:r>
            <a:r>
              <a:rPr lang="en-US" sz="1800" b="1" dirty="0">
                <a:latin typeface="Courier New" panose="02070309020205020404" pitchFamily="49" charset="0"/>
                <a:cs typeface="Courier New" panose="02070309020205020404" pitchFamily="49" charset="0"/>
              </a:rPr>
              <a:t>--profile </a:t>
            </a:r>
            <a:r>
              <a:rPr lang="en-US" sz="1800" b="1" dirty="0" err="1">
                <a:latin typeface="Courier New" panose="02070309020205020404" pitchFamily="49" charset="0"/>
                <a:cs typeface="Courier New" panose="02070309020205020404" pitchFamily="49" charset="0"/>
              </a:rPr>
              <a:t>savesql</a:t>
            </a:r>
            <a:r>
              <a:rPr lang="en-US" sz="1800" dirty="0">
                <a:latin typeface="Courier New" panose="02070309020205020404" pitchFamily="49" charset="0"/>
                <a:cs typeface="Courier New" panose="02070309020205020404" pitchFamily="49" charset="0"/>
              </a:rPr>
              <a:t> &lt;process&gt; ::: &lt;</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lnSpcReduction="1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hlinkClick r:id="rId10" action="ppaction://hlinksldjump"/>
              </a:rPr>
              <a:t>Summary</a:t>
            </a:r>
            <a:endParaRPr lang="en-US" dirty="0"/>
          </a:p>
          <a:p>
            <a:r>
              <a:rPr lang="en-US" dirty="0"/>
              <a:t>Practice and Exercises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Multiple configs may be combined:</a:t>
            </a:r>
            <a:br>
              <a:rPr lang="en-US" dirty="0"/>
            </a:br>
            <a:r>
              <a:rPr lang="en-US" b="1" dirty="0">
                <a:latin typeface="Courier New" panose="02070309020205020404" pitchFamily="49" charset="0"/>
                <a:cs typeface="Courier New" panose="02070309020205020404" pitchFamily="49" charset="0"/>
              </a:rPr>
              <a:t>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benice</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--nice 17</a:t>
            </a:r>
          </a:p>
          <a:p>
            <a:pPr marL="342900" lvl="1" indent="0">
              <a:buNone/>
            </a:pPr>
            <a:r>
              <a:rPr lang="en-US" b="1" dirty="0">
                <a:latin typeface="Courier New" panose="02070309020205020404" pitchFamily="49" charset="0"/>
                <a:cs typeface="Courier New" panose="02070309020205020404" pitchFamily="49" charset="0"/>
              </a:rPr>
              <a:t>--timeout 300%</a:t>
            </a:r>
          </a:p>
          <a:p>
            <a:pPr marL="0" indent="0">
              <a:buNone/>
            </a:pPr>
            <a:r>
              <a:rPr lang="en-US" b="1" dirty="0">
                <a:latin typeface="Courier New" panose="02070309020205020404" pitchFamily="49" charset="0"/>
                <a:cs typeface="Courier New" panose="02070309020205020404" pitchFamily="49" charset="0"/>
              </a:rPr>
              <a:t> 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dryv</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--v</a:t>
            </a:r>
          </a:p>
          <a:p>
            <a:pPr marL="342900" lvl="1" indent="0">
              <a:buNone/>
            </a:pPr>
            <a:r>
              <a:rPr lang="en-US" b="1" dirty="0">
                <a:latin typeface="Courier New" panose="02070309020205020404" pitchFamily="49" charset="0"/>
                <a:cs typeface="Courier New" panose="02070309020205020404" pitchFamily="49" charset="0"/>
              </a:rPr>
              <a:t>--dry-run</a:t>
            </a:r>
          </a:p>
          <a:p>
            <a:pPr marL="0" indent="0">
              <a:buNone/>
            </a:pPr>
            <a:br>
              <a:rPr lang="en-US" dirty="0"/>
            </a:br>
            <a:r>
              <a:rPr lang="en-US" sz="1600" b="1" dirty="0">
                <a:latin typeface="Courier New" panose="02070309020205020404" pitchFamily="49" charset="0"/>
                <a:cs typeface="Courier New" panose="02070309020205020404" pitchFamily="49" charset="0"/>
              </a:rPr>
              <a:t>parallel --profile </a:t>
            </a:r>
            <a:r>
              <a:rPr lang="en-US" sz="1600" b="1" dirty="0" err="1">
                <a:latin typeface="Courier New" panose="02070309020205020404" pitchFamily="49" charset="0"/>
                <a:cs typeface="Courier New" panose="02070309020205020404" pitchFamily="49" charset="0"/>
              </a:rPr>
              <a:t>benice</a:t>
            </a:r>
            <a:r>
              <a:rPr lang="en-US" sz="1600" b="1" dirty="0">
                <a:latin typeface="Courier New" panose="02070309020205020404" pitchFamily="49" charset="0"/>
                <a:cs typeface="Courier New" panose="02070309020205020404" pitchFamily="49" charset="0"/>
              </a:rPr>
              <a:t> --profile </a:t>
            </a:r>
            <a:r>
              <a:rPr lang="en-US" sz="1600" b="1" dirty="0" err="1">
                <a:latin typeface="Courier New" panose="02070309020205020404" pitchFamily="49" charset="0"/>
                <a:cs typeface="Courier New" panose="02070309020205020404" pitchFamily="49" charset="0"/>
              </a:rPr>
              <a:t>dryv</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cmd</a:t>
            </a:r>
            <a:r>
              <a:rPr lang="en-US" sz="1600" b="1" dirty="0">
                <a:latin typeface="Courier New" panose="02070309020205020404" pitchFamily="49" charset="0"/>
                <a:cs typeface="Courier New" panose="02070309020205020404" pitchFamily="49" charset="0"/>
              </a:rPr>
              <a:t>&gt;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1746778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B30F-05AB-40E8-E0A9-88D79824C2A2}"/>
              </a:ext>
            </a:extLst>
          </p:cNvPr>
          <p:cNvSpPr>
            <a:spLocks noGrp="1"/>
          </p:cNvSpPr>
          <p:nvPr>
            <p:ph type="title"/>
          </p:nvPr>
        </p:nvSpPr>
        <p:spPr/>
        <p:txBody>
          <a:bodyPr>
            <a:normAutofit/>
          </a:bodyPr>
          <a:lstStyle/>
          <a:p>
            <a:pPr algn="ctr"/>
            <a:r>
              <a:rPr lang="en-US" dirty="0">
                <a:latin typeface="National Park " pitchFamily="2" charset="77"/>
              </a:rPr>
              <a:t>Example: Parallelize a Sequential Code</a:t>
            </a:r>
          </a:p>
        </p:txBody>
      </p:sp>
      <p:sp>
        <p:nvSpPr>
          <p:cNvPr id="3" name="Content Placeholder 2">
            <a:extLst>
              <a:ext uri="{FF2B5EF4-FFF2-40B4-BE49-F238E27FC236}">
                <a16:creationId xmlns:a16="http://schemas.microsoft.com/office/drawing/2014/main" id="{69726E0D-2C51-310E-4480-23EB80F58BD6}"/>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7D959C2-0B16-561D-907E-D9712B11558B}"/>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648820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9D9-A4D8-E5BA-FAAD-8E982B273338}"/>
              </a:ext>
            </a:extLst>
          </p:cNvPr>
          <p:cNvSpPr>
            <a:spLocks noGrp="1"/>
          </p:cNvSpPr>
          <p:nvPr>
            <p:ph type="title"/>
          </p:nvPr>
        </p:nvSpPr>
        <p:spPr/>
        <p:txBody>
          <a:bodyPr/>
          <a:lstStyle/>
          <a:p>
            <a:pPr algn="ctr"/>
            <a:r>
              <a:rPr lang="en-US" dirty="0">
                <a:latin typeface="National Park " pitchFamily="2" charset="77"/>
              </a:rPr>
              <a:t>Parameterize the loop</a:t>
            </a:r>
          </a:p>
        </p:txBody>
      </p:sp>
      <p:sp>
        <p:nvSpPr>
          <p:cNvPr id="4" name="Slide Number Placeholder 3">
            <a:extLst>
              <a:ext uri="{FF2B5EF4-FFF2-40B4-BE49-F238E27FC236}">
                <a16:creationId xmlns:a16="http://schemas.microsoft.com/office/drawing/2014/main" id="{BE1160C7-365C-402B-B59D-CEF19470CB55}"/>
              </a:ext>
            </a:extLst>
          </p:cNvPr>
          <p:cNvSpPr>
            <a:spLocks noGrp="1"/>
          </p:cNvSpPr>
          <p:nvPr>
            <p:ph type="sldNum" sz="quarter" idx="12"/>
          </p:nvPr>
        </p:nvSpPr>
        <p:spPr/>
        <p:txBody>
          <a:bodyPr/>
          <a:lstStyle/>
          <a:p>
            <a:fld id="{4E3AEE2C-3A74-8643-B4A2-442777B583A3}" type="slidenum">
              <a:rPr lang="en-US" smtClean="0"/>
              <a:t>32</a:t>
            </a:fld>
            <a:endParaRPr lang="en-US"/>
          </a:p>
        </p:txBody>
      </p:sp>
      <p:sp>
        <p:nvSpPr>
          <p:cNvPr id="5" name="Content Placeholder 2">
            <a:extLst>
              <a:ext uri="{FF2B5EF4-FFF2-40B4-BE49-F238E27FC236}">
                <a16:creationId xmlns:a16="http://schemas.microsoft.com/office/drawing/2014/main" id="{2307F9B0-164A-B345-013E-F0B30958474D}"/>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for(</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=1;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&lt;=100;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3751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EF2-2971-74AC-3118-63B40A6208AB}"/>
              </a:ext>
            </a:extLst>
          </p:cNvPr>
          <p:cNvSpPr>
            <a:spLocks noGrp="1"/>
          </p:cNvSpPr>
          <p:nvPr>
            <p:ph type="title"/>
          </p:nvPr>
        </p:nvSpPr>
        <p:spPr/>
        <p:txBody>
          <a:bodyPr>
            <a:normAutofit/>
          </a:bodyPr>
          <a:lstStyle/>
          <a:p>
            <a:r>
              <a:rPr lang="en-US" sz="2800" dirty="0" err="1">
                <a:latin typeface="National Park " pitchFamily="2" charset="77"/>
              </a:rPr>
              <a:t>fizzbuzz-par.c</a:t>
            </a:r>
            <a:r>
              <a:rPr lang="en-US" sz="2800" dirty="0">
                <a:latin typeface="National Park " pitchFamily="2" charset="77"/>
              </a:rPr>
              <a:t>: code examines 1 number at a time</a:t>
            </a:r>
          </a:p>
        </p:txBody>
      </p:sp>
      <p:sp>
        <p:nvSpPr>
          <p:cNvPr id="4" name="Slide Number Placeholder 3">
            <a:extLst>
              <a:ext uri="{FF2B5EF4-FFF2-40B4-BE49-F238E27FC236}">
                <a16:creationId xmlns:a16="http://schemas.microsoft.com/office/drawing/2014/main" id="{AE76EB28-AA81-E591-9D68-53685B889D84}"/>
              </a:ext>
            </a:extLst>
          </p:cNvPr>
          <p:cNvSpPr>
            <a:spLocks noGrp="1"/>
          </p:cNvSpPr>
          <p:nvPr>
            <p:ph type="sldNum" sz="quarter" idx="12"/>
          </p:nvPr>
        </p:nvSpPr>
        <p:spPr/>
        <p:txBody>
          <a:bodyPr/>
          <a:lstStyle/>
          <a:p>
            <a:fld id="{4E3AEE2C-3A74-8643-B4A2-442777B583A3}" type="slidenum">
              <a:rPr lang="en-US" smtClean="0"/>
              <a:t>33</a:t>
            </a:fld>
            <a:endParaRPr lang="en-US"/>
          </a:p>
        </p:txBody>
      </p:sp>
      <p:sp>
        <p:nvSpPr>
          <p:cNvPr id="5" name="Content Placeholder 2">
            <a:extLst>
              <a:ext uri="{FF2B5EF4-FFF2-40B4-BE49-F238E27FC236}">
                <a16:creationId xmlns:a16="http://schemas.microsoft.com/office/drawing/2014/main" id="{9E427CF3-4CDF-A3A3-385C-D958DF120567}"/>
              </a:ext>
            </a:extLst>
          </p:cNvPr>
          <p:cNvSpPr>
            <a:spLocks noGrp="1"/>
          </p:cNvSpPr>
          <p:nvPr>
            <p:ph idx="1"/>
          </p:nvPr>
        </p:nvSpPr>
        <p:spPr>
          <a:xfrm>
            <a:off x="628649" y="1369218"/>
            <a:ext cx="7370491" cy="350043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#include&lt;</a:t>
            </a:r>
            <a:r>
              <a:rPr lang="en-US" dirty="0" err="1">
                <a:highlight>
                  <a:srgbClr val="FFFF00"/>
                </a:highlight>
                <a:latin typeface="Courier New" panose="02070309020205020404" pitchFamily="49" charset="0"/>
                <a:cs typeface="Courier New" panose="02070309020205020404" pitchFamily="49" charset="0"/>
              </a:rPr>
              <a:t>stdlib.h</a:t>
            </a:r>
            <a:r>
              <a:rPr lang="en-US" dirty="0">
                <a:highlight>
                  <a:srgbClr val="FFFF00"/>
                </a:highlight>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int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atoi</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argv</a:t>
            </a:r>
            <a:r>
              <a:rPr lang="en-US" dirty="0">
                <a:highlight>
                  <a:srgbClr val="FFFF00"/>
                </a:highlight>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920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FC8F-A71E-E3E3-4658-7298820AB012}"/>
              </a:ext>
            </a:extLst>
          </p:cNvPr>
          <p:cNvSpPr>
            <a:spLocks noGrp="1"/>
          </p:cNvSpPr>
          <p:nvPr>
            <p:ph type="title"/>
          </p:nvPr>
        </p:nvSpPr>
        <p:spPr/>
        <p:txBody>
          <a:bodyPr/>
          <a:lstStyle/>
          <a:p>
            <a:pPr algn="ctr"/>
            <a:r>
              <a:rPr lang="en-US" dirty="0"/>
              <a:t>Compile, test and run</a:t>
            </a:r>
          </a:p>
        </p:txBody>
      </p:sp>
      <p:sp>
        <p:nvSpPr>
          <p:cNvPr id="3" name="Content Placeholder 2">
            <a:extLst>
              <a:ext uri="{FF2B5EF4-FFF2-40B4-BE49-F238E27FC236}">
                <a16:creationId xmlns:a16="http://schemas.microsoft.com/office/drawing/2014/main" id="{F6A145C9-1160-9379-54D0-61C60A2480A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make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cc </a:t>
            </a:r>
            <a:r>
              <a:rPr lang="en-US" dirty="0" err="1">
                <a:latin typeface="Courier New" panose="02070309020205020404" pitchFamily="49" charset="0"/>
                <a:cs typeface="Courier New" panose="02070309020205020404" pitchFamily="49" charset="0"/>
              </a:rPr>
              <a:t>fizzbuzz-par.c</a:t>
            </a: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23</a:t>
            </a:r>
          </a:p>
          <a:p>
            <a:pPr marL="0" indent="0">
              <a:buNone/>
            </a:pPr>
            <a:r>
              <a:rPr lang="en-US" dirty="0">
                <a:latin typeface="Courier New" panose="02070309020205020404" pitchFamily="49" charset="0"/>
                <a:cs typeface="Courier New" panose="02070309020205020404" pitchFamily="49" charset="0"/>
              </a:rPr>
              <a:t> 23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 {1..100}</a:t>
            </a:r>
          </a:p>
          <a:p>
            <a:pPr marL="0" indent="0">
              <a:buNone/>
            </a:pPr>
            <a:r>
              <a:rPr lang="en-US" dirty="0">
                <a:latin typeface="Courier New" panose="02070309020205020404" pitchFamily="49" charset="0"/>
                <a:cs typeface="Courier New" panose="02070309020205020404" pitchFamily="49" charset="0"/>
              </a:rPr>
              <a:t>seq 100|parallel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B05D5371-E3AE-C181-4242-0459597B678C}"/>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75568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230-0C46-A7FC-1132-F05CED8B898F}"/>
              </a:ext>
            </a:extLst>
          </p:cNvPr>
          <p:cNvSpPr>
            <a:spLocks noGrp="1"/>
          </p:cNvSpPr>
          <p:nvPr>
            <p:ph type="title"/>
          </p:nvPr>
        </p:nvSpPr>
        <p:spPr/>
        <p:txBody>
          <a:bodyPr>
            <a:normAutofit/>
          </a:bodyPr>
          <a:lstStyle/>
          <a:p>
            <a:pPr algn="ctr"/>
            <a:r>
              <a:rPr lang="en-US" dirty="0">
                <a:latin typeface="National Park " pitchFamily="2" charset="77"/>
              </a:rPr>
              <a:t>Exercise (~8min): </a:t>
            </a:r>
            <a:r>
              <a:rPr lang="en-US" dirty="0" err="1">
                <a:latin typeface="National Park " pitchFamily="2" charset="77"/>
              </a:rPr>
              <a:t>FizzBuzz</a:t>
            </a:r>
            <a:r>
              <a:rPr lang="en-US" dirty="0">
                <a:latin typeface="National Park " pitchFamily="2" charset="77"/>
              </a:rPr>
              <a:t> in bash</a:t>
            </a:r>
          </a:p>
        </p:txBody>
      </p:sp>
      <p:sp>
        <p:nvSpPr>
          <p:cNvPr id="3" name="Content Placeholder 2">
            <a:extLst>
              <a:ext uri="{FF2B5EF4-FFF2-40B4-BE49-F238E27FC236}">
                <a16:creationId xmlns:a16="http://schemas.microsoft.com/office/drawing/2014/main" id="{9F29BFE6-5878-DC46-7729-9A3E0E33B500}"/>
              </a:ext>
            </a:extLst>
          </p:cNvPr>
          <p:cNvSpPr>
            <a:spLocks noGrp="1"/>
          </p:cNvSpPr>
          <p:nvPr>
            <p:ph idx="1"/>
          </p:nvPr>
        </p:nvSpPr>
        <p:spPr/>
        <p:txBody>
          <a:bodyPr/>
          <a:lstStyle/>
          <a:p>
            <a:r>
              <a:rPr lang="en-US" dirty="0"/>
              <a:t>Following one liner will run </a:t>
            </a:r>
            <a:r>
              <a:rPr lang="en-US" dirty="0" err="1"/>
              <a:t>FizzBuzz</a:t>
            </a:r>
            <a:r>
              <a:rPr lang="en-US" dirty="0"/>
              <a:t> for one number </a:t>
            </a:r>
            <a:r>
              <a:rPr lang="en-US" b="1" dirty="0">
                <a:latin typeface="Courier New" panose="02070309020205020404" pitchFamily="49" charset="0"/>
                <a:cs typeface="Courier New" panose="02070309020205020404" pitchFamily="49" charset="0"/>
              </a:rPr>
              <a:t>$n</a:t>
            </a:r>
            <a:r>
              <a:rPr lang="en-US" dirty="0"/>
              <a:t>:</a:t>
            </a:r>
            <a:br>
              <a:rPr lang="en-US" dirty="0"/>
            </a:br>
            <a:br>
              <a:rPr lang="en-US" dirty="0"/>
            </a:br>
            <a:r>
              <a:rPr lang="en-US" dirty="0">
                <a:latin typeface="Courier New" panose="02070309020205020404" pitchFamily="49" charset="0"/>
                <a:cs typeface="Courier New" panose="02070309020205020404" pitchFamily="49" charset="0"/>
              </a:rPr>
              <a:t>n=19; if [ $(($n%15)) == 0 ]; then echo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$(($n%5)) == 0 ]; then echo Buzz;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$(($n%3)) == 0 ]; then echo Fizz; else echo $n; fi</a:t>
            </a:r>
          </a:p>
          <a:p>
            <a:endParaRPr lang="en-US" dirty="0"/>
          </a:p>
          <a:p>
            <a:r>
              <a:rPr lang="en-US" dirty="0"/>
              <a:t>Convert the command line to run for 1-100 using GNU Parallel</a:t>
            </a:r>
          </a:p>
          <a:p>
            <a:endParaRPr lang="en-US" dirty="0"/>
          </a:p>
        </p:txBody>
      </p:sp>
      <p:sp>
        <p:nvSpPr>
          <p:cNvPr id="4" name="Slide Number Placeholder 3">
            <a:extLst>
              <a:ext uri="{FF2B5EF4-FFF2-40B4-BE49-F238E27FC236}">
                <a16:creationId xmlns:a16="http://schemas.microsoft.com/office/drawing/2014/main" id="{CAF68944-50CF-9157-8B7B-E935399BA2DC}"/>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547696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pPr algn="ctr"/>
            <a:r>
              <a:rPr lang="en-US" dirty="0">
                <a:latin typeface="National Park " pitchFamily="2" charset="77"/>
              </a:rPr>
              <a:t>Exercise (~8min):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36</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flag,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=num1+1;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&lt;num2;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for(j=2; j&lt;=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i%j</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break;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if(flag==0)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2263-C4A5-C98F-A0E5-66B5708F4730}"/>
              </a:ext>
            </a:extLst>
          </p:cNvPr>
          <p:cNvSpPr>
            <a:spLocks noGrp="1"/>
          </p:cNvSpPr>
          <p:nvPr>
            <p:ph type="title"/>
          </p:nvPr>
        </p:nvSpPr>
        <p:spPr/>
        <p:txBody>
          <a:bodyPr>
            <a:normAutofit fontScale="90000"/>
          </a:bodyPr>
          <a:lstStyle/>
          <a:p>
            <a:r>
              <a:rPr lang="en-US" dirty="0"/>
              <a:t>parallel -j10 </a:t>
            </a:r>
            <a:br>
              <a:rPr lang="en-US" dirty="0"/>
            </a:br>
            <a:r>
              <a:rPr lang="en-US" dirty="0"/>
              <a:t>--link ./prime ::: {1..1000..100} ::: {100..1000..100}</a:t>
            </a:r>
          </a:p>
        </p:txBody>
      </p:sp>
      <p:sp>
        <p:nvSpPr>
          <p:cNvPr id="3" name="Content Placeholder 2">
            <a:extLst>
              <a:ext uri="{FF2B5EF4-FFF2-40B4-BE49-F238E27FC236}">
                <a16:creationId xmlns:a16="http://schemas.microsoft.com/office/drawing/2014/main" id="{930BB959-612D-C25C-B521-89E9A7F2A20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25AFA64-1DBD-7014-5041-11C60DEC998C}"/>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933477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fontScale="92500" lnSpcReduction="10000"/>
          </a:bodyPr>
          <a:lstStyle/>
          <a:p>
            <a:r>
              <a:rPr lang="en-US" dirty="0"/>
              <a:t>--load </a:t>
            </a:r>
            <a:br>
              <a:rPr lang="en-US" dirty="0"/>
            </a:br>
            <a:r>
              <a:rPr lang="en-US" dirty="0">
                <a:latin typeface="Courier New" panose="02070309020205020404" pitchFamily="49" charset="0"/>
                <a:cs typeface="Courier New" panose="02070309020205020404" pitchFamily="49" charset="0"/>
              </a:rPr>
              <a:t>parallel --load 100% echo “load is less than {} job per </a:t>
            </a:r>
            <a:r>
              <a:rPr lang="en-US" dirty="0" err="1">
                <a:latin typeface="Courier New" panose="02070309020205020404" pitchFamily="49" charset="0"/>
                <a:cs typeface="Courier New" panose="02070309020205020404" pitchFamily="49" charset="0"/>
              </a:rPr>
              <a:t>cpu</a:t>
            </a:r>
            <a:r>
              <a:rPr lang="en-US" dirty="0">
                <a:latin typeface="Courier New" panose="02070309020205020404" pitchFamily="49" charset="0"/>
                <a:cs typeface="Courier New" panose="02070309020205020404" pitchFamily="49" charset="0"/>
              </a:rPr>
              <a:t>” ::: 1</a:t>
            </a:r>
          </a:p>
          <a:p>
            <a:r>
              <a:rPr lang="en-US" dirty="0"/>
              <a:t>--</a:t>
            </a:r>
            <a:r>
              <a:rPr lang="en-US" dirty="0" err="1"/>
              <a:t>noswap</a:t>
            </a:r>
            <a:r>
              <a:rPr lang="en-US" dirty="0"/>
              <a:t> to prevent thrashing</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noswap</a:t>
            </a:r>
            <a:r>
              <a:rPr lang="en-US" dirty="0">
                <a:latin typeface="Courier New" panose="02070309020205020404" pitchFamily="49" charset="0"/>
                <a:cs typeface="Courier New" panose="02070309020205020404" pitchFamily="49" charset="0"/>
              </a:rPr>
              <a:t> echo the system is not swapping ::: now</a:t>
            </a:r>
          </a:p>
          <a:p>
            <a:r>
              <a:rPr lang="en-US" dirty="0"/>
              <a:t>--</a:t>
            </a:r>
            <a:r>
              <a:rPr lang="en-US" dirty="0" err="1"/>
              <a:t>memfree</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memfree</a:t>
            </a:r>
            <a:r>
              <a:rPr lang="en-US" dirty="0">
                <a:latin typeface="Courier New" panose="02070309020205020404" pitchFamily="49" charset="0"/>
                <a:cs typeface="Courier New" panose="02070309020205020404" pitchFamily="49" charset="0"/>
              </a:rPr>
              <a:t> 1G echo will run if more than 1 GB is ::: free</a:t>
            </a:r>
          </a:p>
          <a:p>
            <a:r>
              <a:rPr lang="en-US" dirty="0"/>
              <a:t>--nice</a:t>
            </a:r>
            <a:br>
              <a:rPr lang="en-US" dirty="0"/>
            </a:br>
            <a:r>
              <a:rPr lang="en-US" dirty="0">
                <a:latin typeface="Courier New" panose="02070309020205020404" pitchFamily="49" charset="0"/>
                <a:cs typeface="Courier New" panose="02070309020205020404" pitchFamily="49" charset="0"/>
              </a:rPr>
              <a:t>parallel --nice 17 echo this is being run with nice -n ::: 17</a:t>
            </a:r>
          </a:p>
          <a:p>
            <a:pPr marL="0" indent="0">
              <a:buNone/>
            </a:pPr>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323495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a:xfrm>
            <a:off x="628650" y="273844"/>
            <a:ext cx="7886700" cy="707463"/>
          </a:xfrm>
        </p:spPr>
        <p:txBody>
          <a:bodyPr>
            <a:normAutofit/>
          </a:bodyPr>
          <a:lstStyle/>
          <a:p>
            <a:pPr algn="ctr"/>
            <a:r>
              <a:rPr lang="en-US" dirty="0">
                <a:latin typeface="National Park " pitchFamily="2" charset="77"/>
              </a:rPr>
              <a:t>Run application over GPUs</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normAutofit fontScale="92500"/>
          </a:bodyPr>
          <a:lstStyle/>
          <a:p>
            <a:r>
              <a:rPr lang="en-US" dirty="0"/>
              <a:t>GPU isolation:</a:t>
            </a:r>
          </a:p>
          <a:p>
            <a:pPr lvl="1"/>
            <a:r>
              <a:rPr lang="en-US" dirty="0"/>
              <a:t>CUDA_VISIBLE_DEVICES for Nvidia GPUs</a:t>
            </a:r>
          </a:p>
          <a:p>
            <a:pPr lvl="1"/>
            <a:r>
              <a:rPr lang="en-US" dirty="0"/>
              <a:t>HIP_VISIBLE_DEVICES for AMD GPUs</a:t>
            </a:r>
          </a:p>
          <a:p>
            <a:pPr lvl="1"/>
            <a:r>
              <a:rPr lang="en-US" dirty="0"/>
              <a:t>Slot {%}</a:t>
            </a:r>
          </a:p>
          <a:p>
            <a:pPr marL="342900" lvl="1" indent="0">
              <a:buNone/>
            </a:pPr>
            <a:endParaRPr lang="en-US" dirty="0"/>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CUDA_VISIBLE_DEVICES='$(({%} - 1))’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&gt; {} ::: &lt;</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Example:</a:t>
            </a:r>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HIP_VISIBLE_DEVICES='$(({%} - 1))’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celeritas</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celer</a:t>
            </a:r>
            <a:r>
              <a:rPr lang="en-US" dirty="0">
                <a:latin typeface="Courier New" panose="02070309020205020404" pitchFamily="49" charset="0"/>
                <a:cs typeface="Courier New" panose="02070309020205020404" pitchFamily="49" charset="0"/>
              </a:rPr>
              <a:t>-sim {} "&gt;" {}.out</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1968320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41</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b="1" dirty="0">
                <a:latin typeface="Courier New" panose="02070309020205020404" pitchFamily="49" charset="0"/>
                <a:cs typeface="Courier New" panose="02070309020205020404" pitchFamily="49" charset="0"/>
              </a:rPr>
              <a:t>parallel -S server1,server2 commands flags ::: </a:t>
            </a:r>
            <a:r>
              <a:rPr lang="en-US" b="1" dirty="0" err="1">
                <a:latin typeface="Courier New" panose="02070309020205020404" pitchFamily="49" charset="0"/>
                <a:cs typeface="Courier New" panose="02070309020205020404" pitchFamily="49" charset="0"/>
              </a:rPr>
              <a:t>args</a:t>
            </a:r>
            <a:endParaRPr lang="en-US" b="1" dirty="0">
              <a:latin typeface="Courier New" panose="02070309020205020404" pitchFamily="49" charset="0"/>
              <a:cs typeface="Courier New" panose="02070309020205020404" pitchFamily="49" charset="0"/>
            </a:endParaRPr>
          </a:p>
          <a:p>
            <a:pPr marL="0" indent="0">
              <a:spcBef>
                <a:spcPts val="1200"/>
              </a:spcBef>
              <a:buFont typeface="Arial" panose="020B0604020202020204" pitchFamily="34" charset="0"/>
              <a:buNone/>
            </a:pPr>
            <a:r>
              <a:rPr lang="en-US" dirty="0"/>
              <a:t>Example:</a:t>
            </a:r>
            <a:br>
              <a:rPr lang="en-US" dirty="0"/>
            </a:br>
            <a:br>
              <a:rPr lang="en-US" dirty="0"/>
            </a:br>
            <a:r>
              <a:rPr lang="en-US" sz="1800" b="1" dirty="0">
                <a:latin typeface="Courier New" panose="02070309020205020404" pitchFamily="49" charset="0"/>
                <a:cs typeface="Courier New" panose="02070309020205020404" pitchFamily="49" charset="0"/>
              </a:rPr>
              <a:t>parallel -S u@vm1.org,u@vm2.org "hostname; echo {}":::foo bar</a:t>
            </a:r>
            <a:br>
              <a:rPr lang="en-US" sz="1800" b="1" dirty="0">
                <a:latin typeface="Courier New" panose="02070309020205020404" pitchFamily="49" charset="0"/>
                <a:cs typeface="Courier New" panose="02070309020205020404" pitchFamily="49" charset="0"/>
              </a:rPr>
            </a:b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sshloginfile</a:t>
            </a:r>
            <a:r>
              <a:rPr lang="en-US" b="1" dirty="0">
                <a:latin typeface="Courier New" panose="02070309020205020404" pitchFamily="49" charset="0"/>
                <a:cs typeface="Courier New" panose="02070309020205020404" pitchFamily="49" charset="0"/>
              </a:rPr>
              <a:t> </a:t>
            </a:r>
            <a:r>
              <a:rPr lang="en-US" dirty="0"/>
              <a:t>flag allows to read the remote ssh config from a file, </a:t>
            </a:r>
            <a:r>
              <a:rPr lang="en-US" dirty="0" err="1"/>
              <a:t>eg.</a:t>
            </a:r>
            <a:r>
              <a:rPr lang="en-US" dirty="0"/>
              <a:t> </a:t>
            </a:r>
            <a:r>
              <a:rPr lang="en-US" b="1" dirty="0">
                <a:latin typeface="Courier New" panose="02070309020205020404" pitchFamily="49" charset="0"/>
                <a:cs typeface="Courier New" panose="02070309020205020404" pitchFamily="49" charset="0"/>
              </a:rPr>
              <a:t>.ssh/config</a:t>
            </a:r>
          </a:p>
        </p:txBody>
      </p:sp>
    </p:spTree>
    <p:extLst>
      <p:ext uri="{BB962C8B-B14F-4D97-AF65-F5344CB8AC3E}">
        <p14:creationId xmlns:p14="http://schemas.microsoft.com/office/powerpoint/2010/main" val="1299157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a:t>
            </a:r>
            <a:r>
              <a:rPr lang="en-US" dirty="0"/>
              <a:t>to transfer files via </a:t>
            </a:r>
            <a:r>
              <a:rPr lang="en-US" b="1" dirty="0" err="1">
                <a:latin typeface="Courier New" panose="02070309020205020404" pitchFamily="49" charset="0"/>
                <a:cs typeface="Courier New" panose="02070309020205020404" pitchFamily="49" charset="0"/>
              </a:rPr>
              <a:t>rsync</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--return </a:t>
            </a:r>
            <a:r>
              <a:rPr lang="en-US" dirty="0"/>
              <a:t>to return files from remote</a:t>
            </a:r>
          </a:p>
          <a:p>
            <a:pPr marL="0" indent="0">
              <a:buNone/>
            </a:pPr>
            <a:r>
              <a:rPr lang="en-US"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dirty="0">
                <a:latin typeface="Courier New" panose="02070309020205020404" pitchFamily="49" charset="0"/>
                <a:cs typeface="Courier New" panose="02070309020205020404" pitchFamily="49" charset="0"/>
              </a:rPr>
              <a:t>echo “This is input file” &gt; </a:t>
            </a:r>
            <a:r>
              <a:rPr lang="en-US" dirty="0" err="1">
                <a:latin typeface="Courier New" panose="02070309020205020404" pitchFamily="49" charset="0"/>
                <a:cs typeface="Courier New" panose="02070309020205020404" pitchFamily="49" charset="0"/>
              </a:rPr>
              <a:t>infile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cat :::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--return {}.out </a:t>
            </a:r>
            <a:r>
              <a:rPr lang="en-US" dirty="0">
                <a:latin typeface="Courier New" panose="02070309020205020404" pitchFamily="49" charset="0"/>
                <a:cs typeface="Courier New" panose="02070309020205020404" pitchFamily="49" charset="0"/>
              </a:rPr>
              <a:t>cat {} “&gt;” {}.out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t>All three options (--</a:t>
            </a:r>
            <a:r>
              <a:rPr lang="en-US" dirty="0" err="1"/>
              <a:t>transferfile</a:t>
            </a:r>
            <a:r>
              <a:rPr lang="en-US" dirty="0"/>
              <a:t>, --return, --cleanup) may be combined in a shortcut option: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trc</a:t>
            </a:r>
            <a:endParaRPr lang="en-US" b="1"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1274291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pPr algn="ctr"/>
            <a:r>
              <a:rPr lang="en-US" dirty="0">
                <a:latin typeface="National Park " pitchFamily="2" charset="77"/>
              </a:rPr>
              <a:t>Examples working with ssh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parallel -k -S rage1,rage4,rage7,rage8,rage9,rage10,rage11 ${</a:t>
            </a:r>
            <a:r>
              <a:rPr lang="en-US" dirty="0" err="1">
                <a:latin typeface="Courier New" panose="02070309020205020404" pitchFamily="49" charset="0"/>
                <a:cs typeface="Courier New" panose="02070309020205020404" pitchFamily="49" charset="0"/>
              </a:rPr>
              <a:t>scan_cmd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scan_path</a:t>
            </a:r>
            <a:r>
              <a:rPr lang="en-US" dirty="0">
                <a:latin typeface="Courier New" panose="02070309020205020404" pitchFamily="49" charset="0"/>
                <a:cs typeface="Courier New" panose="02070309020205020404" pitchFamily="49" charset="0"/>
              </a:rPr>
              <a:t>}/{44..51} &gt;&gt; scanperf.8proc.8node.out</a:t>
            </a:r>
          </a:p>
          <a:p>
            <a:endParaRPr lang="en-US" dirty="0"/>
          </a:p>
          <a:p>
            <a:pPr marL="0" indent="0">
              <a:buNone/>
            </a:pPr>
            <a:r>
              <a:rPr lang="en-US" dirty="0">
                <a:latin typeface="Courier New" panose="02070309020205020404" pitchFamily="49" charset="0"/>
                <a:cs typeface="Courier New" panose="02070309020205020404" pitchFamily="49" charset="0"/>
              </a:rPr>
              <a:t>parallel --jobs 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migration.files.request</a:t>
            </a:r>
            <a:r>
              <a:rPr lang="en-US" dirty="0">
                <a:latin typeface="Courier New" panose="02070309020205020404" pitchFamily="49" charset="0"/>
                <a:cs typeface="Courier New" panose="02070309020205020404" pitchFamily="49" charset="0"/>
              </a:rPr>
              <a:t> --count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{\"path\":\"/</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/{1}/file.{2}\"}’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2706402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pPr algn="ctr"/>
            <a:r>
              <a:rPr lang="en-US" dirty="0">
                <a:latin typeface="National Park " pitchFamily="2" charset="77"/>
              </a:rPr>
              <a:t>Examples working with ssh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parallel -k -S rage1,rage2,rage4,rage5,rage6,rage7,rage8 /</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measure_lfsfind.sh</a:t>
            </a:r>
            <a:r>
              <a:rPr lang="en-US" dirty="0">
                <a:latin typeface="Courier New" panose="02070309020205020404" pitchFamily="49" charset="0"/>
                <a:cs typeface="Courier New" panose="02070309020205020404" pitchFamily="49" charset="0"/>
              </a:rPr>
              <a:t> ::: {28..35} &gt;&gt; lfsfindperf.8proc.8node.out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purge.files.request</a:t>
            </a:r>
            <a:r>
              <a:rPr lang="en-US" dirty="0">
                <a:latin typeface="Courier New" panose="02070309020205020404" pitchFamily="49" charset="0"/>
                <a:cs typeface="Courier New" panose="02070309020205020404" pitchFamily="49" charset="0"/>
              </a:rPr>
              <a:t> --count 1 {\"path\": \"/</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purgeagenttests.ketan</a:t>
            </a:r>
            <a:r>
              <a:rPr lang="en-US" dirty="0">
                <a:latin typeface="Courier New" panose="02070309020205020404" pitchFamily="49" charset="0"/>
                <a:cs typeface="Courier New" panose="02070309020205020404" pitchFamily="49" charset="0"/>
              </a:rPr>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3721040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a:xfrm>
            <a:off x="628650" y="273844"/>
            <a:ext cx="7886700" cy="759502"/>
          </a:xfrm>
        </p:spPr>
        <p:txBody>
          <a:bodyPr/>
          <a:lstStyle/>
          <a:p>
            <a:pPr algn="ctr"/>
            <a:r>
              <a:rPr lang="en-US" dirty="0">
                <a:latin typeface="National Park " pitchFamily="2" charset="77"/>
              </a:rPr>
              <a:t>Parallel Data Transfer with </a:t>
            </a:r>
            <a:r>
              <a:rPr lang="en-US" dirty="0" err="1">
                <a:latin typeface="National Park " pitchFamily="2" charset="77"/>
              </a:rPr>
              <a:t>rsync</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Using </a:t>
            </a:r>
            <a:r>
              <a:rPr lang="en-US" dirty="0" err="1"/>
              <a:t>rsync</a:t>
            </a:r>
            <a:r>
              <a:rPr lang="en-US" dirty="0"/>
              <a:t> in parallel to transfer data:</a:t>
            </a:r>
            <a:br>
              <a:rPr lang="en-US" dirty="0"/>
            </a:br>
            <a:br>
              <a:rPr lang="en-US" dirty="0"/>
            </a:br>
            <a:r>
              <a:rPr lang="en-US" sz="2400" dirty="0">
                <a:latin typeface="Courier New" panose="02070309020205020404" pitchFamily="49" charset="0"/>
                <a:cs typeface="Courier New" panose="02070309020205020404" pitchFamily="49" charset="0"/>
              </a:rPr>
              <a:t>find /</a:t>
            </a:r>
            <a:r>
              <a:rPr lang="en-US" sz="2400" dirty="0" err="1">
                <a:latin typeface="Courier New" panose="02070309020205020404" pitchFamily="49" charset="0"/>
                <a:cs typeface="Courier New" panose="02070309020205020404" pitchFamily="49" charset="0"/>
              </a:rPr>
              <a:t>lustre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orion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projshared</a:t>
            </a:r>
            <a:r>
              <a:rPr lang="en-US" sz="2400" dirty="0">
                <a:latin typeface="Courier New" panose="02070309020205020404" pitchFamily="49" charset="0"/>
                <a:cs typeface="Courier New" panose="02070309020205020404" pitchFamily="49" charset="0"/>
              </a:rPr>
              <a:t>/staff/2022 -type f </a:t>
            </a:r>
            <a:r>
              <a:rPr lang="en-US" sz="2400" b="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parallel -j32 </a:t>
            </a:r>
            <a:r>
              <a:rPr lang="en-US" sz="2400" dirty="0">
                <a:latin typeface="Courier New" panose="02070309020205020404" pitchFamily="49" charset="0"/>
                <a:cs typeface="Courier New" panose="02070309020205020404" pitchFamily="49" charset="0"/>
              </a:rPr>
              <a:t>-X </a:t>
            </a:r>
            <a:r>
              <a:rPr lang="en-US" sz="2400" b="1" dirty="0" err="1">
                <a:latin typeface="Courier New" panose="02070309020205020404" pitchFamily="49" charset="0"/>
                <a:cs typeface="Courier New" panose="02070309020205020404" pitchFamily="49" charset="0"/>
              </a:rPr>
              <a:t>rsync</a:t>
            </a:r>
            <a:r>
              <a:rPr lang="en-US" sz="2400" dirty="0">
                <a:latin typeface="Courier New" panose="02070309020205020404" pitchFamily="49" charset="0"/>
                <a:cs typeface="Courier New" panose="02070309020205020404" pitchFamily="49" charset="0"/>
              </a:rPr>
              <a:t> -R -Ha {} /</a:t>
            </a:r>
            <a:r>
              <a:rPr lang="en-US" sz="2400" dirty="0" err="1">
                <a:latin typeface="Courier New" panose="02070309020205020404" pitchFamily="49" charset="0"/>
                <a:cs typeface="Courier New" panose="02070309020205020404" pitchFamily="49" charset="0"/>
              </a:rPr>
              <a:t>mnt</a:t>
            </a:r>
            <a:r>
              <a:rPr lang="en-US" sz="2400" dirty="0">
                <a:latin typeface="Courier New" panose="02070309020205020404" pitchFamily="49" charset="0"/>
                <a:cs typeface="Courier New" panose="02070309020205020404" pitchFamily="49" charset="0"/>
              </a:rPr>
              <a:t>/bb/ketan2/ </a:t>
            </a:r>
          </a:p>
          <a:p>
            <a:endParaRPr lang="en-US" dirty="0"/>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107554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AA52-7300-7323-D8A6-502EE1601C9A}"/>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For </a:t>
            </a:r>
            <a:r>
              <a:rPr lang="en-US" dirty="0" err="1">
                <a:latin typeface="National Park " pitchFamily="2" charset="77"/>
              </a:rPr>
              <a:t>Largefiles</a:t>
            </a:r>
            <a:r>
              <a:rPr lang="en-US" dirty="0">
                <a:latin typeface="National Park " pitchFamily="2" charset="77"/>
              </a:rPr>
              <a:t>: split - parallel </a:t>
            </a:r>
            <a:r>
              <a:rPr lang="en-US" dirty="0" err="1">
                <a:latin typeface="National Park " pitchFamily="2" charset="77"/>
              </a:rPr>
              <a:t>rsync</a:t>
            </a:r>
            <a:r>
              <a:rPr lang="en-US" dirty="0">
                <a:latin typeface="National Park " pitchFamily="2" charset="77"/>
              </a:rPr>
              <a:t> - join</a:t>
            </a:r>
          </a:p>
        </p:txBody>
      </p:sp>
      <p:sp>
        <p:nvSpPr>
          <p:cNvPr id="3" name="Content Placeholder 2">
            <a:extLst>
              <a:ext uri="{FF2B5EF4-FFF2-40B4-BE49-F238E27FC236}">
                <a16:creationId xmlns:a16="http://schemas.microsoft.com/office/drawing/2014/main" id="{B418AEE8-D4B0-9140-077C-EE70806E5FAF}"/>
              </a:ext>
            </a:extLst>
          </p:cNvPr>
          <p:cNvSpPr>
            <a:spLocks noGrp="1"/>
          </p:cNvSpPr>
          <p:nvPr>
            <p:ph idx="1"/>
          </p:nvPr>
        </p:nvSpPr>
        <p:spPr/>
        <p:txBody>
          <a:bodyPr anchor="ctr"/>
          <a:lstStyle/>
          <a:p>
            <a:pPr marL="0" indent="0">
              <a:buNone/>
            </a:pPr>
            <a:r>
              <a:rPr lang="en-US" dirty="0">
                <a:cs typeface="Courier New" panose="02070309020205020404" pitchFamily="49" charset="0"/>
              </a:rPr>
              <a:t>step1:</a:t>
            </a:r>
            <a:r>
              <a:rPr lang="en-US" dirty="0">
                <a:latin typeface="Courier New" panose="02070309020205020404" pitchFamily="49" charset="0"/>
                <a:cs typeface="Courier New" panose="02070309020205020404" pitchFamily="49" charset="0"/>
              </a:rPr>
              <a:t> split -n32 </a:t>
            </a:r>
            <a:r>
              <a:rPr lang="en-US" dirty="0" err="1">
                <a:latin typeface="Courier New" panose="02070309020205020404" pitchFamily="49" charset="0"/>
                <a:cs typeface="Courier New" panose="02070309020205020404" pitchFamily="49" charset="0"/>
              </a:rPr>
              <a:t>largefile</a:t>
            </a: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step2:</a:t>
            </a:r>
            <a:r>
              <a:rPr lang="en-US" dirty="0">
                <a:latin typeface="Courier New" panose="02070309020205020404" pitchFamily="49" charset="0"/>
                <a:cs typeface="Courier New" panose="02070309020205020404" pitchFamily="49" charset="0"/>
              </a:rPr>
              <a:t> parallel -j32 -X </a:t>
            </a:r>
            <a:r>
              <a:rPr lang="en-US" dirty="0" err="1">
                <a:latin typeface="Courier New" panose="02070309020205020404" pitchFamily="49" charset="0"/>
                <a:cs typeface="Courier New" panose="02070309020205020404" pitchFamily="49" charset="0"/>
              </a:rPr>
              <a:t>rsync</a:t>
            </a:r>
            <a:r>
              <a:rPr lang="en-US" dirty="0">
                <a:latin typeface="Courier New" panose="02070309020205020404" pitchFamily="49" charset="0"/>
                <a:cs typeface="Courier New" panose="02070309020205020404" pitchFamily="49" charset="0"/>
              </a:rPr>
              <a:t> --remove-source-files -Ha ./{}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 x*</a:t>
            </a:r>
          </a:p>
          <a:p>
            <a:pPr marL="0" indent="0">
              <a:buNone/>
            </a:pPr>
            <a:r>
              <a:rPr lang="en-US" dirty="0">
                <a:cs typeface="Courier New" panose="02070309020205020404" pitchFamily="49" charset="0"/>
              </a:rPr>
              <a:t>step3:</a:t>
            </a: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 &gt;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largefile</a:t>
            </a:r>
            <a:r>
              <a:rPr lang="en-US" dirty="0">
                <a:latin typeface="Courier New" panose="02070309020205020404" pitchFamily="49" charset="0"/>
                <a:cs typeface="Courier New" panose="02070309020205020404" pitchFamily="49" charset="0"/>
              </a:rPr>
              <a:t> &amp;&amp; rm -f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a:t>
            </a:r>
          </a:p>
          <a:p>
            <a:pPr marL="0" indent="0">
              <a:buNone/>
            </a:pPr>
            <a:endParaRPr lang="en-US" dirty="0"/>
          </a:p>
        </p:txBody>
      </p:sp>
      <p:sp>
        <p:nvSpPr>
          <p:cNvPr id="4" name="Slide Number Placeholder 3">
            <a:extLst>
              <a:ext uri="{FF2B5EF4-FFF2-40B4-BE49-F238E27FC236}">
                <a16:creationId xmlns:a16="http://schemas.microsoft.com/office/drawing/2014/main" id="{A0B1FBEF-9DAC-ACAA-EB3C-32BE3BE696F8}"/>
              </a:ext>
            </a:extLst>
          </p:cNvPr>
          <p:cNvSpPr>
            <a:spLocks noGrp="1"/>
          </p:cNvSpPr>
          <p:nvPr>
            <p:ph type="sldNum" sz="quarter" idx="12"/>
          </p:nvPr>
        </p:nvSpPr>
        <p:spPr/>
        <p:txBody>
          <a:bodyPr/>
          <a:lstStyle/>
          <a:p>
            <a:fld id="{4E3AEE2C-3A74-8643-B4A2-442777B583A3}" type="slidenum">
              <a:rPr lang="en-US" smtClean="0"/>
              <a:t>46</a:t>
            </a:fld>
            <a:endParaRPr lang="en-US"/>
          </a:p>
        </p:txBody>
      </p:sp>
    </p:spTree>
    <p:extLst>
      <p:ext uri="{BB962C8B-B14F-4D97-AF65-F5344CB8AC3E}">
        <p14:creationId xmlns:p14="http://schemas.microsoft.com/office/powerpoint/2010/main" val="1311948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9F6E-3DA8-499F-2EB6-A523CDC39557}"/>
              </a:ext>
            </a:extLst>
          </p:cNvPr>
          <p:cNvSpPr>
            <a:spLocks noGrp="1"/>
          </p:cNvSpPr>
          <p:nvPr>
            <p:ph type="title"/>
          </p:nvPr>
        </p:nvSpPr>
        <p:spPr/>
        <p:txBody>
          <a:bodyPr>
            <a:normAutofit/>
          </a:bodyPr>
          <a:lstStyle/>
          <a:p>
            <a:pPr algn="ctr"/>
            <a:r>
              <a:rPr lang="en-US" sz="2500" dirty="0">
                <a:latin typeface="National Park " pitchFamily="2" charset="77"/>
              </a:rPr>
              <a:t>Exercise (~6min): split, transfer and join a large file</a:t>
            </a:r>
          </a:p>
        </p:txBody>
      </p:sp>
      <p:sp>
        <p:nvSpPr>
          <p:cNvPr id="3" name="Content Placeholder 2">
            <a:extLst>
              <a:ext uri="{FF2B5EF4-FFF2-40B4-BE49-F238E27FC236}">
                <a16:creationId xmlns:a16="http://schemas.microsoft.com/office/drawing/2014/main" id="{621B26C4-3244-199C-67B2-5396C804681C}"/>
              </a:ext>
            </a:extLst>
          </p:cNvPr>
          <p:cNvSpPr>
            <a:spLocks noGrp="1"/>
          </p:cNvSpPr>
          <p:nvPr>
            <p:ph idx="1"/>
          </p:nvPr>
        </p:nvSpPr>
        <p:spPr/>
        <p:txBody>
          <a:bodyPr/>
          <a:lstStyle/>
          <a:p>
            <a:r>
              <a:rPr lang="en-US" dirty="0"/>
              <a:t>Create two directories: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/source </a:t>
            </a:r>
            <a:r>
              <a:rPr lang="en-US" dirty="0"/>
              <a:t>and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a:p>
            <a:r>
              <a:rPr lang="en-US" dirty="0"/>
              <a:t>Create a large file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/source</a:t>
            </a:r>
            <a:r>
              <a:rPr lang="en-US" dirty="0"/>
              <a:t>:</a:t>
            </a:r>
            <a:br>
              <a:rPr lang="en-US" dirty="0"/>
            </a:br>
            <a:r>
              <a:rPr lang="en-US" dirty="0">
                <a:latin typeface="Courier New" panose="02070309020205020404" pitchFamily="49" charset="0"/>
                <a:cs typeface="Courier New" panose="02070309020205020404" pitchFamily="49" charset="0"/>
              </a:rPr>
              <a:t>seq 1000000 &gt; </a:t>
            </a:r>
            <a:r>
              <a:rPr lang="en-US" dirty="0" err="1">
                <a:latin typeface="Courier New" panose="02070309020205020404" pitchFamily="49" charset="0"/>
                <a:cs typeface="Courier New" panose="02070309020205020404" pitchFamily="49" charset="0"/>
              </a:rPr>
              <a:t>largefile.txt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Split the file into </a:t>
            </a:r>
            <a:r>
              <a:rPr lang="en-US" b="1" dirty="0">
                <a:cs typeface="Courier New" panose="02070309020205020404" pitchFamily="49" charset="0"/>
              </a:rPr>
              <a:t>16</a:t>
            </a:r>
            <a:r>
              <a:rPr lang="en-US" dirty="0">
                <a:cs typeface="Courier New" panose="02070309020205020404" pitchFamily="49" charset="0"/>
              </a:rPr>
              <a:t> pieces</a:t>
            </a:r>
          </a:p>
          <a:p>
            <a:r>
              <a:rPr lang="en-US" dirty="0">
                <a:cs typeface="Courier New" panose="02070309020205020404" pitchFamily="49" charset="0"/>
              </a:rPr>
              <a:t>parallel </a:t>
            </a:r>
            <a:r>
              <a:rPr lang="en-US" dirty="0" err="1">
                <a:cs typeface="Courier New" panose="02070309020205020404" pitchFamily="49" charset="0"/>
              </a:rPr>
              <a:t>rsync</a:t>
            </a:r>
            <a:r>
              <a:rPr lang="en-US" dirty="0">
                <a:cs typeface="Courier New" panose="02070309020205020404" pitchFamily="49" charset="0"/>
              </a:rPr>
              <a:t> those pieces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join the pieces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E5EAD80-C953-3397-CA9B-A3F01C9DC1D3}"/>
              </a:ext>
            </a:extLst>
          </p:cNvPr>
          <p:cNvSpPr>
            <a:spLocks noGrp="1"/>
          </p:cNvSpPr>
          <p:nvPr>
            <p:ph type="sldNum" sz="quarter" idx="12"/>
          </p:nvPr>
        </p:nvSpPr>
        <p:spPr/>
        <p:txBody>
          <a:bodyPr/>
          <a:lstStyle/>
          <a:p>
            <a:fld id="{4E3AEE2C-3A74-8643-B4A2-442777B583A3}" type="slidenum">
              <a:rPr lang="en-US" smtClean="0"/>
              <a:t>47</a:t>
            </a:fld>
            <a:endParaRPr lang="en-US"/>
          </a:p>
        </p:txBody>
      </p:sp>
    </p:spTree>
    <p:extLst>
      <p:ext uri="{BB962C8B-B14F-4D97-AF65-F5344CB8AC3E}">
        <p14:creationId xmlns:p14="http://schemas.microsoft.com/office/powerpoint/2010/main" val="2205751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SLURM Workload Manager Review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49</a:t>
            </a:fld>
            <a:endParaRPr lang="en-US"/>
          </a:p>
        </p:txBody>
      </p:sp>
    </p:spTree>
    <p:extLst>
      <p:ext uri="{BB962C8B-B14F-4D97-AF65-F5344CB8AC3E}">
        <p14:creationId xmlns:p14="http://schemas.microsoft.com/office/powerpoint/2010/main" val="54031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 Storage, transfer, CPU, GPU</a:t>
            </a:r>
          </a:p>
          <a:p>
            <a:pPr lvl="1"/>
            <a:r>
              <a:rPr lang="en-US" dirty="0"/>
              <a:t>Working with multicore architectures</a:t>
            </a:r>
          </a:p>
          <a:p>
            <a:r>
              <a:rPr lang="en-US" dirty="0"/>
              <a:t>Tutorial divided into 7 parts</a:t>
            </a:r>
          </a:p>
          <a:p>
            <a:r>
              <a:rPr lang="en-US" dirty="0"/>
              <a:t>Lots of examples in slides</a:t>
            </a:r>
          </a:p>
          <a:p>
            <a:r>
              <a:rPr lang="en-US" dirty="0"/>
              <a:t>Short and long exercises</a:t>
            </a:r>
          </a:p>
          <a:p>
            <a:r>
              <a:rPr lang="en-US" dirty="0"/>
              <a:t>Take home projects</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SLURM Workload Manager Review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br>
              <a:rPr lang="en-US" dirty="0"/>
            </a:br>
            <a:endParaRPr lang="en-US" dirty="0"/>
          </a:p>
          <a:p>
            <a:pPr lvl="1"/>
            <a:r>
              <a:rPr lang="en-US" dirty="0">
                <a:latin typeface="Courier New" panose="02070309020205020404" pitchFamily="49" charset="0"/>
                <a:cs typeface="Courier New" panose="02070309020205020404" pitchFamily="49" charset="0"/>
              </a:rPr>
              <a:t>$SLURM_NTASKS: </a:t>
            </a:r>
            <a:r>
              <a:rPr lang="en-US" dirty="0"/>
              <a:t>Same as -n, –</a:t>
            </a:r>
            <a:r>
              <a:rPr lang="en-US" dirty="0" err="1"/>
              <a:t>ntasks</a:t>
            </a:r>
            <a:r>
              <a:rPr lang="en-US" dirty="0"/>
              <a:t>. The number of tasks.</a:t>
            </a:r>
            <a:br>
              <a:rPr lang="en-US" dirty="0"/>
            </a:br>
            <a:endParaRPr lang="en-US" dirty="0"/>
          </a:p>
          <a:p>
            <a:pPr lvl="1"/>
            <a:r>
              <a:rPr lang="en-US" dirty="0">
                <a:latin typeface="Courier New" panose="02070309020205020404" pitchFamily="49" charset="0"/>
                <a:cs typeface="Courier New" panose="02070309020205020404" pitchFamily="49" charset="0"/>
              </a:rPr>
              <a:t>$SLURM_CPUS_PER_TASK: </a:t>
            </a:r>
            <a:r>
              <a:rPr lang="en-US" dirty="0"/>
              <a:t>Number of CPUs per task.</a:t>
            </a:r>
            <a:br>
              <a:rPr lang="en-US" dirty="0"/>
            </a:br>
            <a:endParaRPr lang="en-US" dirty="0"/>
          </a:p>
          <a:p>
            <a:pPr lvl="1"/>
            <a:r>
              <a:rPr lang="en-US" dirty="0">
                <a:latin typeface="Courier New" panose="02070309020205020404" pitchFamily="49" charset="0"/>
                <a:cs typeface="Courier New" panose="02070309020205020404" pitchFamily="49" charset="0"/>
              </a:rPr>
              <a:t>$SLURM_NODEID: </a:t>
            </a:r>
            <a:r>
              <a:rPr lang="en-US" dirty="0"/>
              <a:t>The relative node id of the current node.</a:t>
            </a:r>
            <a:br>
              <a:rPr lang="en-US" dirty="0"/>
            </a:br>
            <a:endParaRPr lang="en-US" dirty="0"/>
          </a:p>
          <a:p>
            <a:pPr lvl="1"/>
            <a:r>
              <a:rPr lang="en-US" dirty="0">
                <a:latin typeface="Courier New" panose="02070309020205020404" pitchFamily="49" charset="0"/>
                <a:cs typeface="Courier New" panose="02070309020205020404" pitchFamily="49" charset="0"/>
              </a:rPr>
              <a:t>$SLURM_NNODES: </a:t>
            </a:r>
            <a:r>
              <a:rPr lang="en-US" dirty="0"/>
              <a:t>Total nodes allocated to current job.</a:t>
            </a:r>
            <a:br>
              <a:rPr lang="en-US" dirty="0"/>
            </a:br>
            <a:endParaRPr lang="en-US" dirty="0"/>
          </a:p>
          <a:p>
            <a:pPr lvl="1"/>
            <a:r>
              <a:rPr lang="en-US" dirty="0">
                <a:latin typeface="Courier New" panose="02070309020205020404" pitchFamily="49" charset="0"/>
                <a:cs typeface="Courier New" panose="02070309020205020404" pitchFamily="49" charset="0"/>
              </a:rPr>
              <a:t>$SLURM_NODELIST: </a:t>
            </a: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50</a:t>
            </a:fld>
            <a:endParaRPr lang="en-US"/>
          </a:p>
        </p:txBody>
      </p:sp>
    </p:spTree>
    <p:extLst>
      <p:ext uri="{BB962C8B-B14F-4D97-AF65-F5344CB8AC3E}">
        <p14:creationId xmlns:p14="http://schemas.microsoft.com/office/powerpoint/2010/main" val="2637454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--exclusive -N1 -n1 -c1"</a:t>
            </a:r>
          </a:p>
          <a:p>
            <a:pPr marL="0" indent="0">
              <a:buNone/>
            </a:pPr>
            <a:r>
              <a:rPr lang="en-US" dirty="0">
                <a:latin typeface="Courier New" panose="02070309020205020404" pitchFamily="49" charset="0"/>
                <a:cs typeface="Courier New" panose="02070309020205020404" pitchFamily="49" charset="0"/>
              </a:rPr>
              <a:t>parallel -j $SLURM_NTASKS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runtask.sh</a:t>
            </a:r>
            <a:r>
              <a:rPr lang="en-US"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-per-node=1 parallel -j $</a:t>
            </a:r>
            <a:r>
              <a:rPr lang="en-US" dirty="0" err="1">
                <a:latin typeface="Courier New" panose="02070309020205020404" pitchFamily="49" charset="0"/>
                <a:cs typeface="Courier New" panose="02070309020205020404" pitchFamily="49" charset="0"/>
              </a:rPr>
              <a:t>cores_per_node</a:t>
            </a:r>
            <a:r>
              <a:rPr lang="en-US" dirty="0">
                <a:latin typeface="Courier New" panose="02070309020205020404" pitchFamily="49" charset="0"/>
                <a:cs typeface="Courier New" panose="02070309020205020404" pitchFamily="49" charset="0"/>
              </a:rPr>
              <a:t> &lt;app&gt;</a:t>
            </a:r>
          </a:p>
          <a:p>
            <a:pPr marL="0" indent="0">
              <a:buNone/>
            </a:pPr>
            <a:r>
              <a:rPr lang="en-US" dirty="0"/>
              <a:t>Consensus: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Upper limit on how many </a:t>
            </a:r>
            <a:r>
              <a:rPr lang="en-US" dirty="0" err="1"/>
              <a:t>sruns</a:t>
            </a:r>
            <a:r>
              <a:rPr lang="en-US" dirty="0"/>
              <a:t> may run at </a:t>
            </a:r>
            <a:r>
              <a:rPr lang="en-US"/>
              <a:t>a time</a:t>
            </a:r>
            <a:endParaRPr lang="en-US" dirty="0"/>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293708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52</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a:xfrm>
            <a:off x="628650" y="273844"/>
            <a:ext cx="7886700" cy="960835"/>
          </a:xfrm>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#SBATCH ... #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options</a:t>
            </a: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process_data</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err="1">
                <a:latin typeface="Courier New" panose="02070309020205020404" pitchFamily="49" charset="0"/>
                <a:cs typeface="Courier New" panose="02070309020205020404" pitchFamily="49" charset="0"/>
              </a:rPr>
              <a:t>Rscript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R_array_test.R</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53</a:t>
            </a:fld>
            <a:endParaRPr lang="en-US"/>
          </a:p>
        </p:txBody>
      </p:sp>
    </p:spTree>
    <p:extLst>
      <p:ext uri="{BB962C8B-B14F-4D97-AF65-F5344CB8AC3E}">
        <p14:creationId xmlns:p14="http://schemas.microsoft.com/office/powerpoint/2010/main" val="1932563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A1EF-364D-17AD-A659-69CAE08D4D56}"/>
              </a:ext>
            </a:extLst>
          </p:cNvPr>
          <p:cNvSpPr>
            <a:spLocks noGrp="1"/>
          </p:cNvSpPr>
          <p:nvPr>
            <p:ph type="title"/>
          </p:nvPr>
        </p:nvSpPr>
        <p:spPr/>
        <p:txBody>
          <a:bodyPr>
            <a:normAutofit fontScale="90000"/>
          </a:bodyPr>
          <a:lstStyle/>
          <a:p>
            <a:pPr algn="ctr"/>
            <a:r>
              <a:rPr lang="en-US" dirty="0">
                <a:latin typeface="National Park " pitchFamily="2" charset="77"/>
              </a:rPr>
              <a:t>Multiple compute node runs : Outline</a:t>
            </a:r>
          </a:p>
        </p:txBody>
      </p:sp>
      <p:sp>
        <p:nvSpPr>
          <p:cNvPr id="4" name="TextBox 3">
            <a:extLst>
              <a:ext uri="{FF2B5EF4-FFF2-40B4-BE49-F238E27FC236}">
                <a16:creationId xmlns:a16="http://schemas.microsoft.com/office/drawing/2014/main" id="{FD22CA26-9D5C-36CD-D439-BE043EB7D2E9}"/>
              </a:ext>
            </a:extLst>
          </p:cNvPr>
          <p:cNvSpPr txBox="1"/>
          <p:nvPr/>
        </p:nvSpPr>
        <p:spPr>
          <a:xfrm>
            <a:off x="322326" y="1633379"/>
            <a:ext cx="886781" cy="279307"/>
          </a:xfrm>
          <a:prstGeom prst="rect">
            <a:avLst/>
          </a:prstGeom>
          <a:noFill/>
          <a:ln>
            <a:solidFill>
              <a:schemeClr val="accent1"/>
            </a:solidFill>
          </a:ln>
        </p:spPr>
        <p:txBody>
          <a:bodyPr wrap="none" rtlCol="0">
            <a:spAutoFit/>
          </a:bodyPr>
          <a:lstStyle/>
          <a:p>
            <a:pPr algn="l">
              <a:lnSpc>
                <a:spcPct val="90000"/>
              </a:lnSpc>
            </a:pPr>
            <a:r>
              <a:rPr lang="en-US" sz="1350" b="1" dirty="0" err="1"/>
              <a:t>Slurm</a:t>
            </a:r>
            <a:r>
              <a:rPr lang="en-US" sz="1350" b="1" dirty="0"/>
              <a:t> Job</a:t>
            </a:r>
          </a:p>
        </p:txBody>
      </p:sp>
      <p:sp>
        <p:nvSpPr>
          <p:cNvPr id="5" name="TextBox 4">
            <a:extLst>
              <a:ext uri="{FF2B5EF4-FFF2-40B4-BE49-F238E27FC236}">
                <a16:creationId xmlns:a16="http://schemas.microsoft.com/office/drawing/2014/main" id="{798CD821-AC95-88C2-A20C-2395408D0528}"/>
              </a:ext>
            </a:extLst>
          </p:cNvPr>
          <p:cNvSpPr txBox="1"/>
          <p:nvPr/>
        </p:nvSpPr>
        <p:spPr>
          <a:xfrm>
            <a:off x="3911342" y="1623695"/>
            <a:ext cx="1073627" cy="279307"/>
          </a:xfrm>
          <a:prstGeom prst="rect">
            <a:avLst/>
          </a:prstGeom>
          <a:noFill/>
          <a:ln>
            <a:solidFill>
              <a:schemeClr val="accent1"/>
            </a:solidFill>
          </a:ln>
        </p:spPr>
        <p:txBody>
          <a:bodyPr wrap="none" rtlCol="0">
            <a:spAutoFit/>
          </a:bodyPr>
          <a:lstStyle/>
          <a:p>
            <a:pPr algn="l">
              <a:lnSpc>
                <a:spcPct val="90000"/>
              </a:lnSpc>
            </a:pPr>
            <a:r>
              <a:rPr lang="en-US" sz="1350" b="1" dirty="0"/>
              <a:t>Driver Script</a:t>
            </a:r>
          </a:p>
        </p:txBody>
      </p:sp>
      <p:sp>
        <p:nvSpPr>
          <p:cNvPr id="6" name="TextBox 5">
            <a:extLst>
              <a:ext uri="{FF2B5EF4-FFF2-40B4-BE49-F238E27FC236}">
                <a16:creationId xmlns:a16="http://schemas.microsoft.com/office/drawing/2014/main" id="{FA6F7704-5814-7FC5-2704-67FB454B0DA8}"/>
              </a:ext>
            </a:extLst>
          </p:cNvPr>
          <p:cNvSpPr txBox="1"/>
          <p:nvPr/>
        </p:nvSpPr>
        <p:spPr>
          <a:xfrm>
            <a:off x="7716884" y="1620612"/>
            <a:ext cx="1185709" cy="279307"/>
          </a:xfrm>
          <a:prstGeom prst="rect">
            <a:avLst/>
          </a:prstGeom>
          <a:noFill/>
          <a:ln>
            <a:solidFill>
              <a:schemeClr val="accent1"/>
            </a:solidFill>
          </a:ln>
        </p:spPr>
        <p:txBody>
          <a:bodyPr wrap="none" rtlCol="0">
            <a:spAutoFit/>
          </a:bodyPr>
          <a:lstStyle/>
          <a:p>
            <a:pPr algn="l">
              <a:lnSpc>
                <a:spcPct val="90000"/>
              </a:lnSpc>
            </a:pPr>
            <a:r>
              <a:rPr lang="en-US" sz="1350" b="1" dirty="0"/>
              <a:t>Payload script</a:t>
            </a:r>
          </a:p>
        </p:txBody>
      </p:sp>
      <p:cxnSp>
        <p:nvCxnSpPr>
          <p:cNvPr id="8" name="Straight Arrow Connector 7">
            <a:extLst>
              <a:ext uri="{FF2B5EF4-FFF2-40B4-BE49-F238E27FC236}">
                <a16:creationId xmlns:a16="http://schemas.microsoft.com/office/drawing/2014/main" id="{CDB7127C-DC00-0198-A357-3E7967ADFA0E}"/>
              </a:ext>
            </a:extLst>
          </p:cNvPr>
          <p:cNvCxnSpPr>
            <a:stCxn id="4" idx="3"/>
            <a:endCxn id="5" idx="1"/>
          </p:cNvCxnSpPr>
          <p:nvPr/>
        </p:nvCxnSpPr>
        <p:spPr>
          <a:xfrm flipV="1">
            <a:off x="1209107" y="1763349"/>
            <a:ext cx="2702235" cy="9684"/>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BAE744-0C75-8817-F5A2-D3C027DC48D7}"/>
              </a:ext>
            </a:extLst>
          </p:cNvPr>
          <p:cNvCxnSpPr>
            <a:cxnSpLocks/>
            <a:stCxn id="5" idx="3"/>
            <a:endCxn id="6" idx="1"/>
          </p:cNvCxnSpPr>
          <p:nvPr/>
        </p:nvCxnSpPr>
        <p:spPr>
          <a:xfrm flipV="1">
            <a:off x="4984969" y="1760266"/>
            <a:ext cx="2731915" cy="3083"/>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050279-C0DC-2F5D-2653-3EB7AD35A6B7}"/>
              </a:ext>
            </a:extLst>
          </p:cNvPr>
          <p:cNvSpPr txBox="1"/>
          <p:nvPr/>
        </p:nvSpPr>
        <p:spPr>
          <a:xfrm>
            <a:off x="322325" y="2174515"/>
            <a:ext cx="1857240" cy="1588127"/>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err="1"/>
              <a:t>Slurm</a:t>
            </a:r>
            <a:r>
              <a:rPr lang="en-US" sz="1350" dirty="0"/>
              <a:t> parameters</a:t>
            </a:r>
            <a:br>
              <a:rPr lang="en-US" sz="1350" dirty="0"/>
            </a:br>
            <a:endParaRPr lang="en-US" sz="1350" dirty="0"/>
          </a:p>
          <a:p>
            <a:pPr marL="214313" indent="-214313">
              <a:lnSpc>
                <a:spcPct val="90000"/>
              </a:lnSpc>
              <a:buFontTx/>
              <a:buChar char="-"/>
            </a:pPr>
            <a:r>
              <a:rPr lang="en-US" sz="1350" dirty="0" err="1"/>
              <a:t>srun</a:t>
            </a:r>
            <a:r>
              <a:rPr lang="en-US" sz="1350" dirty="0"/>
              <a:t> call</a:t>
            </a:r>
          </a:p>
          <a:p>
            <a:pPr marL="214313" indent="-214313">
              <a:lnSpc>
                <a:spcPct val="90000"/>
              </a:lnSpc>
              <a:buFontTx/>
              <a:buChar char="-"/>
            </a:pPr>
            <a:endParaRPr lang="en-US" sz="1350" dirty="0"/>
          </a:p>
          <a:p>
            <a:pPr marL="214313" indent="-214313">
              <a:lnSpc>
                <a:spcPct val="90000"/>
              </a:lnSpc>
              <a:buFontTx/>
              <a:buChar char="-"/>
            </a:pPr>
            <a:r>
              <a:rPr lang="en-US" sz="1350" dirty="0"/>
              <a:t>One task per node</a:t>
            </a:r>
            <a:br>
              <a:rPr lang="en-US" sz="1350" dirty="0"/>
            </a:br>
            <a:endParaRPr lang="en-US" sz="1350" dirty="0"/>
          </a:p>
          <a:p>
            <a:pPr marL="214313" indent="-214313">
              <a:lnSpc>
                <a:spcPct val="90000"/>
              </a:lnSpc>
              <a:buFontTx/>
              <a:buChar char="-"/>
            </a:pPr>
            <a:r>
              <a:rPr lang="en-US" sz="1350" dirty="0"/>
              <a:t>Xfer results to </a:t>
            </a:r>
            <a:r>
              <a:rPr lang="en-US" sz="1350" dirty="0" err="1"/>
              <a:t>lustre</a:t>
            </a:r>
            <a:r>
              <a:rPr lang="en-US" sz="1350" dirty="0"/>
              <a:t> </a:t>
            </a:r>
            <a:br>
              <a:rPr lang="en-US" sz="1350" dirty="0"/>
            </a:br>
            <a:r>
              <a:rPr lang="en-US" sz="1350" dirty="0"/>
              <a:t>from </a:t>
            </a:r>
            <a:r>
              <a:rPr lang="en-US" sz="1350" dirty="0" err="1"/>
              <a:t>NVMe</a:t>
            </a:r>
            <a:endParaRPr lang="en-US" sz="1350" dirty="0"/>
          </a:p>
        </p:txBody>
      </p:sp>
      <p:sp>
        <p:nvSpPr>
          <p:cNvPr id="7" name="TextBox 6">
            <a:extLst>
              <a:ext uri="{FF2B5EF4-FFF2-40B4-BE49-F238E27FC236}">
                <a16:creationId xmlns:a16="http://schemas.microsoft.com/office/drawing/2014/main" id="{1E3E0469-530A-9A97-A528-EBCA60890912}"/>
              </a:ext>
            </a:extLst>
          </p:cNvPr>
          <p:cNvSpPr txBox="1"/>
          <p:nvPr/>
        </p:nvSpPr>
        <p:spPr>
          <a:xfrm>
            <a:off x="3277815" y="2172506"/>
            <a:ext cx="2373342" cy="1775101"/>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Invokes Payload script </a:t>
            </a:r>
            <a:br>
              <a:rPr lang="en-US" sz="1350" dirty="0"/>
            </a:br>
            <a:r>
              <a:rPr lang="en-US" sz="1350" dirty="0"/>
              <a:t>via Parallel</a:t>
            </a:r>
            <a:br>
              <a:rPr lang="en-US" sz="1350" dirty="0"/>
            </a:br>
            <a:endParaRPr lang="en-US" sz="1350" dirty="0"/>
          </a:p>
          <a:p>
            <a:pPr marL="214313" indent="-214313">
              <a:lnSpc>
                <a:spcPct val="90000"/>
              </a:lnSpc>
              <a:buFontTx/>
              <a:buChar char="-"/>
            </a:pPr>
            <a:r>
              <a:rPr lang="en-US" sz="1350" dirty="0"/>
              <a:t>Invokes with inputs </a:t>
            </a:r>
            <a:br>
              <a:rPr lang="en-US" sz="1350" dirty="0"/>
            </a:br>
            <a:r>
              <a:rPr lang="en-US" sz="1350" dirty="0"/>
              <a:t>as command line parameter</a:t>
            </a:r>
            <a:br>
              <a:rPr lang="en-US" sz="1350" dirty="0"/>
            </a:br>
            <a:endParaRPr lang="en-US" sz="1350" dirty="0"/>
          </a:p>
          <a:p>
            <a:pPr marL="214313" indent="-214313">
              <a:lnSpc>
                <a:spcPct val="90000"/>
              </a:lnSpc>
              <a:buFontTx/>
              <a:buChar char="-"/>
            </a:pPr>
            <a:r>
              <a:rPr lang="en-US" sz="1350" dirty="0"/>
              <a:t>Evenly distributes </a:t>
            </a:r>
            <a:br>
              <a:rPr lang="en-US" sz="1350" dirty="0"/>
            </a:br>
            <a:r>
              <a:rPr lang="en-US" sz="1350" dirty="0"/>
              <a:t>inputs to nodes</a:t>
            </a:r>
            <a:br>
              <a:rPr lang="en-US" sz="1350" dirty="0"/>
            </a:br>
            <a:endParaRPr lang="en-US" sz="1350" dirty="0"/>
          </a:p>
        </p:txBody>
      </p:sp>
      <p:sp>
        <p:nvSpPr>
          <p:cNvPr id="10" name="TextBox 9">
            <a:extLst>
              <a:ext uri="{FF2B5EF4-FFF2-40B4-BE49-F238E27FC236}">
                <a16:creationId xmlns:a16="http://schemas.microsoft.com/office/drawing/2014/main" id="{A63BF33F-A10B-F2B5-3BA3-E4B5D635801E}"/>
              </a:ext>
            </a:extLst>
          </p:cNvPr>
          <p:cNvSpPr txBox="1"/>
          <p:nvPr/>
        </p:nvSpPr>
        <p:spPr>
          <a:xfrm>
            <a:off x="6442497" y="2174515"/>
            <a:ext cx="2336665" cy="1214179"/>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Application invocation</a:t>
            </a:r>
            <a:br>
              <a:rPr lang="en-US" sz="1350" dirty="0"/>
            </a:br>
            <a:endParaRPr lang="en-US" sz="1350" dirty="0"/>
          </a:p>
          <a:p>
            <a:pPr marL="214313" indent="-214313">
              <a:lnSpc>
                <a:spcPct val="90000"/>
              </a:lnSpc>
              <a:buFontTx/>
              <a:buChar char="-"/>
            </a:pPr>
            <a:r>
              <a:rPr lang="en-US" sz="1350" dirty="0"/>
              <a:t>Receives inputs from Driver</a:t>
            </a:r>
            <a:br>
              <a:rPr lang="en-US" sz="1350" dirty="0"/>
            </a:br>
            <a:endParaRPr lang="en-US" sz="1350" dirty="0"/>
          </a:p>
          <a:p>
            <a:pPr marL="214313" indent="-214313">
              <a:lnSpc>
                <a:spcPct val="90000"/>
              </a:lnSpc>
              <a:buFontTx/>
              <a:buChar char="-"/>
            </a:pPr>
            <a:r>
              <a:rPr lang="en-US" sz="1350" dirty="0"/>
              <a:t>May have other </a:t>
            </a:r>
            <a:br>
              <a:rPr lang="en-US" sz="1350" dirty="0"/>
            </a:br>
            <a:r>
              <a:rPr lang="en-US" sz="1350" dirty="0"/>
              <a:t>inputs optionally</a:t>
            </a:r>
          </a:p>
        </p:txBody>
      </p:sp>
      <p:sp>
        <p:nvSpPr>
          <p:cNvPr id="11" name="TextBox 10">
            <a:extLst>
              <a:ext uri="{FF2B5EF4-FFF2-40B4-BE49-F238E27FC236}">
                <a16:creationId xmlns:a16="http://schemas.microsoft.com/office/drawing/2014/main" id="{E0019DC7-DFAA-0FDA-BCED-96AE5D695081}"/>
              </a:ext>
            </a:extLst>
          </p:cNvPr>
          <p:cNvSpPr txBox="1"/>
          <p:nvPr/>
        </p:nvSpPr>
        <p:spPr>
          <a:xfrm>
            <a:off x="2296665" y="1519852"/>
            <a:ext cx="708399" cy="279307"/>
          </a:xfrm>
          <a:prstGeom prst="rect">
            <a:avLst/>
          </a:prstGeom>
          <a:noFill/>
        </p:spPr>
        <p:txBody>
          <a:bodyPr wrap="none" rtlCol="0">
            <a:spAutoFit/>
          </a:bodyPr>
          <a:lstStyle/>
          <a:p>
            <a:pPr algn="l">
              <a:lnSpc>
                <a:spcPct val="90000"/>
              </a:lnSpc>
            </a:pPr>
            <a:r>
              <a:rPr lang="en-US" sz="1350" dirty="0"/>
              <a:t>invokes</a:t>
            </a:r>
          </a:p>
        </p:txBody>
      </p:sp>
      <p:sp>
        <p:nvSpPr>
          <p:cNvPr id="12" name="TextBox 11">
            <a:extLst>
              <a:ext uri="{FF2B5EF4-FFF2-40B4-BE49-F238E27FC236}">
                <a16:creationId xmlns:a16="http://schemas.microsoft.com/office/drawing/2014/main" id="{26B35127-2327-ECEF-DF43-DB9F12CA865F}"/>
              </a:ext>
            </a:extLst>
          </p:cNvPr>
          <p:cNvSpPr txBox="1"/>
          <p:nvPr/>
        </p:nvSpPr>
        <p:spPr>
          <a:xfrm>
            <a:off x="5895110" y="1492500"/>
            <a:ext cx="708399" cy="279307"/>
          </a:xfrm>
          <a:prstGeom prst="rect">
            <a:avLst/>
          </a:prstGeom>
          <a:noFill/>
        </p:spPr>
        <p:txBody>
          <a:bodyPr wrap="none" rtlCol="0">
            <a:spAutoFit/>
          </a:bodyPr>
          <a:lstStyle/>
          <a:p>
            <a:pPr algn="l">
              <a:lnSpc>
                <a:spcPct val="90000"/>
              </a:lnSpc>
            </a:pPr>
            <a:r>
              <a:rPr lang="en-US" sz="1350" dirty="0"/>
              <a:t>invokes</a:t>
            </a:r>
          </a:p>
        </p:txBody>
      </p:sp>
    </p:spTree>
    <p:extLst>
      <p:ext uri="{BB962C8B-B14F-4D97-AF65-F5344CB8AC3E}">
        <p14:creationId xmlns:p14="http://schemas.microsoft.com/office/powerpoint/2010/main" val="34529119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2819-5D37-6763-4BC3-34F839E2E0CD}"/>
              </a:ext>
            </a:extLst>
          </p:cNvPr>
          <p:cNvSpPr>
            <a:spLocks noGrp="1"/>
          </p:cNvSpPr>
          <p:nvPr>
            <p:ph type="title"/>
          </p:nvPr>
        </p:nvSpPr>
        <p:spPr/>
        <p:txBody>
          <a:bodyPr>
            <a:normAutofit fontScale="90000"/>
          </a:bodyPr>
          <a:lstStyle/>
          <a:p>
            <a:pPr algn="ctr"/>
            <a:r>
              <a:rPr lang="en-US" dirty="0">
                <a:latin typeface="National Park " pitchFamily="2" charset="77"/>
              </a:rPr>
              <a:t>Job Definition</a:t>
            </a:r>
          </a:p>
        </p:txBody>
      </p:sp>
      <p:sp>
        <p:nvSpPr>
          <p:cNvPr id="3" name="Content Placeholder 2">
            <a:extLst>
              <a:ext uri="{FF2B5EF4-FFF2-40B4-BE49-F238E27FC236}">
                <a16:creationId xmlns:a16="http://schemas.microsoft.com/office/drawing/2014/main" id="{ACE67695-EF88-7948-8E6A-81D241F9D2C0}"/>
              </a:ext>
            </a:extLst>
          </p:cNvPr>
          <p:cNvSpPr>
            <a:spLocks noGrp="1"/>
          </p:cNvSpPr>
          <p:nvPr>
            <p:ph idx="1"/>
          </p:nvPr>
        </p:nvSpPr>
        <p:spPr>
          <a:xfrm>
            <a:off x="336041" y="942975"/>
            <a:ext cx="8572500" cy="3521869"/>
          </a:xfrm>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100nodes_128j</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%x-%</a:t>
            </a:r>
            <a:r>
              <a:rPr lang="en-US" sz="1500" dirty="0" err="1">
                <a:latin typeface="Courier New" panose="02070309020205020404" pitchFamily="49" charset="0"/>
                <a:cs typeface="Courier New" panose="02070309020205020404" pitchFamily="49" charset="0"/>
              </a:rPr>
              <a:t>j.out</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%x-%</a:t>
            </a:r>
            <a:r>
              <a:rPr lang="en-US" sz="1500" dirty="0" err="1">
                <a:latin typeface="Courier New" panose="02070309020205020404" pitchFamily="49" charset="0"/>
                <a:cs typeface="Courier New" panose="02070309020205020404" pitchFamily="49" charset="0"/>
              </a:rPr>
              <a:t>j.err</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2:00:00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err="1">
                <a:latin typeface="Courier New" panose="02070309020205020404" pitchFamily="49" charset="0"/>
                <a:cs typeface="Courier New" panose="02070309020205020404" pitchFamily="49" charset="0"/>
              </a:rPr>
              <a:t>srun</a:t>
            </a:r>
            <a:r>
              <a:rPr lang="en-US" sz="1500" dirty="0">
                <a:latin typeface="Courier New" panose="02070309020205020404" pitchFamily="49" charset="0"/>
                <a:cs typeface="Courier New" panose="02070309020205020404" pitchFamily="49" charset="0"/>
              </a:rPr>
              <a:t> --no-kill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ntasks</a:t>
            </a:r>
            <a:r>
              <a:rPr lang="en-US" sz="1500" b="1" dirty="0">
                <a:latin typeface="Courier New" panose="02070309020205020404" pitchFamily="49" charset="0"/>
                <a:cs typeface="Courier New" panose="02070309020205020404" pitchFamily="49" charset="0"/>
              </a:rPr>
              <a:t>-per-node=1 </a:t>
            </a:r>
            <a:r>
              <a:rPr lang="en-US" sz="1500" dirty="0">
                <a:latin typeface="Courier New" panose="02070309020205020404" pitchFamily="49" charset="0"/>
                <a:cs typeface="Courier New" panose="02070309020205020404" pitchFamily="49" charset="0"/>
              </a:rPr>
              <a:t>--wait=0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driver.sh</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inputs.txt</a:t>
            </a:r>
            <a:r>
              <a:rPr lang="en-US" sz="1500" b="1" dirty="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&gt; /</a:t>
            </a:r>
            <a:r>
              <a:rPr lang="en-US" sz="1500" dirty="0" err="1">
                <a:latin typeface="Courier New" panose="02070309020205020404" pitchFamily="49" charset="0"/>
                <a:cs typeface="Courier New" panose="02070309020205020404" pitchFamily="49" charset="0"/>
              </a:rPr>
              <a:t>lustre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orion</a:t>
            </a:r>
            <a:r>
              <a:rPr lang="en-US" sz="1500" dirty="0">
                <a:latin typeface="Courier New" panose="02070309020205020404" pitchFamily="49" charset="0"/>
                <a:cs typeface="Courier New" panose="02070309020205020404" pitchFamily="49" charset="0"/>
              </a:rPr>
              <a:t>/scratch/</a:t>
            </a:r>
            <a:r>
              <a:rPr lang="en-US" sz="1500" dirty="0" err="1">
                <a:latin typeface="Courier New" panose="02070309020205020404" pitchFamily="49" charset="0"/>
                <a:cs typeface="Courier New" panose="02070309020205020404" pitchFamily="49" charset="0"/>
              </a:rPr>
              <a:t>ketan</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out.txt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6410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A43-7398-E944-A853-DBF0A1D44CF0}"/>
              </a:ext>
            </a:extLst>
          </p:cNvPr>
          <p:cNvSpPr>
            <a:spLocks noGrp="1"/>
          </p:cNvSpPr>
          <p:nvPr>
            <p:ph type="title"/>
          </p:nvPr>
        </p:nvSpPr>
        <p:spPr/>
        <p:txBody>
          <a:bodyPr>
            <a:normAutofit fontScale="90000"/>
          </a:bodyPr>
          <a:lstStyle/>
          <a:p>
            <a:pPr algn="ctr"/>
            <a:r>
              <a:rPr lang="en-US" dirty="0">
                <a:latin typeface="National Park " pitchFamily="2" charset="77"/>
              </a:rPr>
              <a:t>Driver</a:t>
            </a:r>
          </a:p>
        </p:txBody>
      </p:sp>
      <p:sp>
        <p:nvSpPr>
          <p:cNvPr id="3" name="Content Placeholder 2">
            <a:extLst>
              <a:ext uri="{FF2B5EF4-FFF2-40B4-BE49-F238E27FC236}">
                <a16:creationId xmlns:a16="http://schemas.microsoft.com/office/drawing/2014/main" id="{98DD7638-A3F8-D937-2564-3DBE044347D8}"/>
              </a:ext>
            </a:extLst>
          </p:cNvPr>
          <p:cNvSpPr>
            <a:spLocks noGrp="1"/>
          </p:cNvSpPr>
          <p:nvPr>
            <p:ph idx="1"/>
          </p:nvPr>
        </p:nvSpPr>
        <p:spPr>
          <a:xfrm>
            <a:off x="386048" y="1447470"/>
            <a:ext cx="8558784" cy="2524455"/>
          </a:xfrm>
          <a:ln>
            <a:solidFill>
              <a:schemeClr val="accent1"/>
            </a:solidFill>
          </a:ln>
        </p:spPr>
        <p:txBody>
          <a:bodyPr/>
          <a:lstStyle/>
          <a:p>
            <a:pPr marL="0" indent="0">
              <a:buNone/>
            </a:pPr>
            <a:r>
              <a:rPr lang="en-US" sz="1875" dirty="0">
                <a:latin typeface="Courier New" panose="02070309020205020404" pitchFamily="49" charset="0"/>
                <a:cs typeface="Courier New" panose="02070309020205020404" pitchFamily="49" charset="0"/>
              </a:rPr>
              <a:t>cat $1 </a:t>
            </a:r>
            <a:r>
              <a:rPr lang="en-US" sz="1875" b="1" dirty="0">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#1 pipe the inputs to awk</a:t>
            </a:r>
          </a:p>
          <a:p>
            <a:pPr marL="0" indent="0">
              <a:buNone/>
            </a:pPr>
            <a:r>
              <a:rPr lang="en-US" sz="1875" b="1" dirty="0">
                <a:latin typeface="Courier New" panose="02070309020205020404" pitchFamily="49" charset="0"/>
                <a:cs typeface="Courier New" panose="02070309020205020404" pitchFamily="49" charset="0"/>
              </a:rPr>
              <a:t>awk</a:t>
            </a:r>
            <a:r>
              <a:rPr lang="en-US" sz="1875" dirty="0">
                <a:latin typeface="Courier New" panose="02070309020205020404" pitchFamily="49" charset="0"/>
                <a:cs typeface="Courier New" panose="02070309020205020404" pitchFamily="49" charset="0"/>
              </a:rPr>
              <a:t> -v NNODE="$SLURM_NNODES"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#2 env var to awk var</a:t>
            </a:r>
          </a:p>
          <a:p>
            <a:pPr marL="0" indent="0">
              <a:buNone/>
            </a:pPr>
            <a:r>
              <a:rPr lang="en-US" sz="1875" dirty="0">
                <a:latin typeface="Courier New" panose="02070309020205020404" pitchFamily="49" charset="0"/>
                <a:cs typeface="Courier New" panose="02070309020205020404" pitchFamily="49" charset="0"/>
              </a:rPr>
              <a:t>    -v NODEID="$SLURM_NODEID" </a:t>
            </a:r>
            <a:r>
              <a:rPr lang="en-US" sz="1875" dirty="0">
                <a:solidFill>
                  <a:srgbClr val="CEC7C1"/>
                </a:solidFill>
                <a:latin typeface="Courier New" panose="02070309020205020404" pitchFamily="49" charset="0"/>
                <a:cs typeface="Courier New" panose="02070309020205020404" pitchFamily="49" charset="0"/>
              </a:rPr>
              <a:t>\ </a:t>
            </a:r>
            <a:r>
              <a:rPr lang="en-US" sz="1875" dirty="0">
                <a:latin typeface="Courier New" panose="02070309020205020404" pitchFamily="49" charset="0"/>
                <a:cs typeface="Courier New" panose="02070309020205020404" pitchFamily="49" charset="0"/>
              </a:rPr>
              <a:t>#3 env var to awk var</a:t>
            </a:r>
          </a:p>
          <a:p>
            <a:pPr marL="0" indent="0">
              <a:buNone/>
            </a:pPr>
            <a:r>
              <a:rPr lang="en-US" sz="1875" b="1" dirty="0">
                <a:latin typeface="Courier New" panose="02070309020205020404" pitchFamily="49" charset="0"/>
                <a:cs typeface="Courier New" panose="02070309020205020404" pitchFamily="49" charset="0"/>
              </a:rPr>
              <a:t>    'NR % NNODE == NODEID' |</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#4 cur line pass if true</a:t>
            </a:r>
          </a:p>
          <a:p>
            <a:pPr marL="0" indent="0">
              <a:buNone/>
            </a:pPr>
            <a:r>
              <a:rPr lang="en-US" sz="1875" dirty="0">
                <a:latin typeface="Courier New" panose="02070309020205020404" pitchFamily="49" charset="0"/>
                <a:cs typeface="Courier New" panose="02070309020205020404" pitchFamily="49" charset="0"/>
              </a:rPr>
              <a:t>parallel -j128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  #5 128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in </a:t>
            </a:r>
            <a:r>
              <a:rPr lang="en-US" sz="1875"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351AA0F8-22A6-F5D2-AFDC-41FAB846D8B4}"/>
              </a:ext>
            </a:extLst>
          </p:cNvPr>
          <p:cNvSpPr txBox="1"/>
          <p:nvPr/>
        </p:nvSpPr>
        <p:spPr>
          <a:xfrm>
            <a:off x="386048" y="817298"/>
            <a:ext cx="2824812" cy="471476"/>
          </a:xfrm>
          <a:prstGeom prst="rect">
            <a:avLst/>
          </a:prstGeom>
          <a:noFill/>
        </p:spPr>
        <p:txBody>
          <a:bodyPr wrap="none" rtlCol="0">
            <a:spAutoFit/>
          </a:bodyPr>
          <a:lstStyle/>
          <a:p>
            <a:pPr algn="l">
              <a:lnSpc>
                <a:spcPct val="90000"/>
              </a:lnSpc>
            </a:pPr>
            <a:r>
              <a:rPr lang="en-US" sz="1350" dirty="0"/>
              <a:t>Invoked as ./</a:t>
            </a:r>
            <a:r>
              <a:rPr lang="en-US" sz="1350" dirty="0" err="1"/>
              <a:t>driver.sh</a:t>
            </a:r>
            <a:r>
              <a:rPr lang="en-US" sz="1350" dirty="0"/>
              <a:t> </a:t>
            </a:r>
            <a:r>
              <a:rPr lang="en-US" sz="1350" dirty="0" err="1"/>
              <a:t>input.txt</a:t>
            </a:r>
            <a:br>
              <a:rPr lang="en-US" sz="1350" dirty="0"/>
            </a:br>
            <a:r>
              <a:rPr lang="en-US" sz="1350" dirty="0" err="1"/>
              <a:t>input.txt</a:t>
            </a:r>
            <a:r>
              <a:rPr lang="en-US" sz="1350" dirty="0"/>
              <a:t> has </a:t>
            </a:r>
            <a:r>
              <a:rPr lang="en-US" sz="1350" b="1" dirty="0">
                <a:latin typeface="Courier New" panose="02070309020205020404" pitchFamily="49" charset="0"/>
                <a:cs typeface="Courier New" panose="02070309020205020404" pitchFamily="49" charset="0"/>
              </a:rPr>
              <a:t>(nodes X 128)</a:t>
            </a:r>
            <a:r>
              <a:rPr lang="en-US" sz="1350" dirty="0"/>
              <a:t> lines</a:t>
            </a:r>
          </a:p>
        </p:txBody>
      </p:sp>
    </p:spTree>
    <p:extLst>
      <p:ext uri="{BB962C8B-B14F-4D97-AF65-F5344CB8AC3E}">
        <p14:creationId xmlns:p14="http://schemas.microsoft.com/office/powerpoint/2010/main" val="3420599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C73-4F6F-28E1-0839-A4BD55E1693D}"/>
              </a:ext>
            </a:extLst>
          </p:cNvPr>
          <p:cNvSpPr>
            <a:spLocks noGrp="1"/>
          </p:cNvSpPr>
          <p:nvPr>
            <p:ph type="title"/>
          </p:nvPr>
        </p:nvSpPr>
        <p:spPr/>
        <p:txBody>
          <a:bodyPr>
            <a:normAutofit fontScale="90000"/>
          </a:bodyPr>
          <a:lstStyle/>
          <a:p>
            <a:pPr algn="ctr"/>
            <a:r>
              <a:rPr lang="en-US" dirty="0">
                <a:latin typeface="National Park " pitchFamily="2" charset="77"/>
              </a:rPr>
              <a:t>Payload</a:t>
            </a:r>
          </a:p>
        </p:txBody>
      </p:sp>
      <p:sp>
        <p:nvSpPr>
          <p:cNvPr id="3" name="Content Placeholder 2">
            <a:extLst>
              <a:ext uri="{FF2B5EF4-FFF2-40B4-BE49-F238E27FC236}">
                <a16:creationId xmlns:a16="http://schemas.microsoft.com/office/drawing/2014/main" id="{0C9E6129-9711-C45F-E2FA-1D31BA44CB00}"/>
              </a:ext>
            </a:extLst>
          </p:cNvPr>
          <p:cNvSpPr>
            <a:spLocks noGrp="1"/>
          </p:cNvSpPr>
          <p:nvPr>
            <p:ph idx="1"/>
          </p:nvPr>
        </p:nvSpPr>
        <p:spPr/>
        <p:txBody>
          <a:bodyPr/>
          <a:lstStyle/>
          <a:p>
            <a:pPr marL="0" indent="0">
              <a:buNone/>
            </a:pPr>
            <a:r>
              <a:rPr lang="en-US" sz="1800" dirty="0">
                <a:latin typeface="Courier New" panose="02070309020205020404" pitchFamily="49" charset="0"/>
                <a:cs typeface="Courier New" panose="02070309020205020404" pitchFamily="49" charset="0"/>
              </a:rPr>
              <a:t>#!/bin/bash</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H="$(hostname)"</a:t>
            </a:r>
          </a:p>
          <a:p>
            <a:pPr marL="0" indent="0">
              <a:buNone/>
            </a:pPr>
            <a:r>
              <a:rPr lang="en-US" sz="1800" dirty="0">
                <a:latin typeface="Courier New" panose="02070309020205020404" pitchFamily="49" charset="0"/>
                <a:cs typeface="Courier New" panose="02070309020205020404" pitchFamily="49" charset="0"/>
              </a:rPr>
              <a:t>echo "Arg is $1, Ran on node $H at $(date +%s)"</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6767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BD68-1C7A-4F53-C8B9-753495C4E354}"/>
              </a:ext>
            </a:extLst>
          </p:cNvPr>
          <p:cNvSpPr>
            <a:spLocks noGrp="1"/>
          </p:cNvSpPr>
          <p:nvPr>
            <p:ph type="title"/>
          </p:nvPr>
        </p:nvSpPr>
        <p:spPr>
          <a:xfrm>
            <a:off x="285750" y="2120776"/>
            <a:ext cx="8572500" cy="901948"/>
          </a:xfrm>
        </p:spPr>
        <p:txBody>
          <a:bodyPr>
            <a:normAutofit/>
          </a:bodyPr>
          <a:lstStyle/>
          <a:p>
            <a:pPr algn="ctr"/>
            <a:r>
              <a:rPr lang="en-US" dirty="0">
                <a:latin typeface="National Park " pitchFamily="2" charset="77"/>
              </a:rPr>
              <a:t>Exercise (~10 mins) Create the driver, payload and </a:t>
            </a:r>
            <a:r>
              <a:rPr lang="en-US" dirty="0" err="1">
                <a:latin typeface="National Park " pitchFamily="2" charset="77"/>
              </a:rPr>
              <a:t>slurm</a:t>
            </a:r>
            <a:r>
              <a:rPr lang="en-US" dirty="0">
                <a:latin typeface="National Park " pitchFamily="2" charset="77"/>
              </a:rPr>
              <a:t> scripts for the </a:t>
            </a:r>
            <a:r>
              <a:rPr lang="en-US" b="1" dirty="0" err="1">
                <a:latin typeface="Courier New" panose="02070309020205020404" pitchFamily="49" charset="0"/>
                <a:cs typeface="Courier New" panose="02070309020205020404" pitchFamily="49" charset="0"/>
              </a:rPr>
              <a:t>fizzbuzz</a:t>
            </a:r>
            <a:r>
              <a:rPr lang="en-US" dirty="0">
                <a:latin typeface="National Park " pitchFamily="2" charset="77"/>
              </a:rPr>
              <a:t> and </a:t>
            </a:r>
            <a:r>
              <a:rPr lang="en-US" b="1" dirty="0">
                <a:latin typeface="Courier New" panose="02070309020205020404" pitchFamily="49" charset="0"/>
                <a:cs typeface="Courier New" panose="02070309020205020404" pitchFamily="49" charset="0"/>
              </a:rPr>
              <a:t>prime</a:t>
            </a:r>
            <a:r>
              <a:rPr lang="en-US" dirty="0">
                <a:latin typeface="National Park " pitchFamily="2" charset="77"/>
              </a:rPr>
              <a:t> code and run it on a cluster!</a:t>
            </a:r>
          </a:p>
        </p:txBody>
      </p:sp>
    </p:spTree>
    <p:extLst>
      <p:ext uri="{BB962C8B-B14F-4D97-AF65-F5344CB8AC3E}">
        <p14:creationId xmlns:p14="http://schemas.microsoft.com/office/powerpoint/2010/main" val="1494669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Us </a:t>
            </a:r>
            <a:r>
              <a:rPr lang="en-US" dirty="0">
                <a:latin typeface="National Park " pitchFamily="2" charset="77"/>
                <a:sym typeface="Wingdings" pitchFamily="2" charset="2"/>
              </a:rPr>
              <a:t></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pPr marL="0" indent="0">
              <a:buNone/>
            </a:pPr>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60</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3752437"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num=$RANDOM</a:t>
            </a:r>
          </a:p>
          <a:p>
            <a:r>
              <a:rPr lang="en-US" dirty="0"/>
              <a:t>echo $num &gt; /</a:t>
            </a:r>
            <a:r>
              <a:rPr lang="en-US" dirty="0" err="1"/>
              <a:t>tmp</a:t>
            </a:r>
            <a:r>
              <a:rPr lang="en-US" dirty="0"/>
              <a:t>/</a:t>
            </a:r>
            <a:r>
              <a:rPr lang="en-US" dirty="0" err="1"/>
              <a:t>proc_$num</a:t>
            </a:r>
            <a:endParaRPr lang="en-US" dirty="0"/>
          </a:p>
          <a:p>
            <a:r>
              <a:rPr lang="en-US" dirty="0"/>
              <a:t>echo "/</a:t>
            </a:r>
            <a:r>
              <a:rPr lang="en-US" dirty="0" err="1"/>
              <a:t>tmp</a:t>
            </a:r>
            <a:r>
              <a:rPr lang="en-US" dirty="0"/>
              <a:t>/</a:t>
            </a:r>
            <a:r>
              <a:rPr lang="en-US" dirty="0" err="1"/>
              <a:t>proc_$num</a:t>
            </a:r>
            <a:r>
              <a:rPr lang="en-US" dirty="0"/>
              <a:t>"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528530" cy="1200329"/>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a:t>echo $1 &gt;&gt; /</a:t>
            </a:r>
            <a:r>
              <a:rPr lang="en-US" dirty="0" err="1"/>
              <a:t>tmp</a:t>
            </a:r>
            <a:r>
              <a:rPr lang="en-US" dirty="0"/>
              <a:t>/f_$(</a:t>
            </a:r>
            <a:r>
              <a:rPr lang="en-US" dirty="0" err="1"/>
              <a:t>basename</a:t>
            </a:r>
            <a:r>
              <a:rPr lang="en-US" dirty="0"/>
              <a:t> $1)</a:t>
            </a:r>
          </a:p>
          <a:p>
            <a:r>
              <a:rPr lang="en-US" dirty="0"/>
              <a:t>echo "Done for $1”</a:t>
            </a:r>
          </a:p>
        </p:txBody>
      </p:sp>
      <p:sp>
        <p:nvSpPr>
          <p:cNvPr id="22" name="TextBox 21">
            <a:extLst>
              <a:ext uri="{FF2B5EF4-FFF2-40B4-BE49-F238E27FC236}">
                <a16:creationId xmlns:a16="http://schemas.microsoft.com/office/drawing/2014/main" id="{C3DFCE39-ECDA-9C2C-F8BB-7735BCC60057}"/>
              </a:ext>
            </a:extLst>
          </p:cNvPr>
          <p:cNvSpPr txBox="1"/>
          <p:nvPr/>
        </p:nvSpPr>
        <p:spPr>
          <a:xfrm>
            <a:off x="1576404" y="3757479"/>
            <a:ext cx="5991192"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-n0 ./proc1.sh ::: {1..10} &amp;</a:t>
            </a:r>
          </a:p>
          <a:p>
            <a:r>
              <a:rPr lang="en-US" dirty="0"/>
              <a:t>touch </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61</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highlight>
                  <a:srgbClr val="FFFF00"/>
                </a:highlight>
              </a:rPr>
              <a:t>p1/p1.sh </a:t>
            </a:r>
            <a:r>
              <a:rPr lang="en-US" sz="1600" dirty="0">
                <a:highlight>
                  <a:srgbClr val="00FF00"/>
                </a:highlight>
              </a:rPr>
              <a:t>inputs/in1.txt </a:t>
            </a:r>
            <a:r>
              <a:rPr lang="en-US" sz="1600" dirty="0">
                <a:highlight>
                  <a:srgbClr val="00FFFF"/>
                </a:highlight>
              </a:rPr>
              <a:t>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62</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967001" cy="369332"/>
          </a:xfrm>
          <a:prstGeom prst="rect">
            <a:avLst/>
          </a:prstGeom>
          <a:noFill/>
        </p:spPr>
        <p:txBody>
          <a:bodyPr wrap="none" rtlCol="0">
            <a:spAutoFit/>
          </a:bodyPr>
          <a:lstStyle/>
          <a:p>
            <a:r>
              <a:rPr lang="en-US" dirty="0"/>
              <a:t>All sources available in </a:t>
            </a:r>
            <a:r>
              <a:rPr lang="en-US" b="1" dirty="0" err="1">
                <a:latin typeface="Courier New" panose="02070309020205020404" pitchFamily="49" charset="0"/>
                <a:cs typeface="Courier New" panose="02070309020205020404" pitchFamily="49" charset="0"/>
              </a:rPr>
              <a:t>src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crystalworkflow</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7188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63</a:t>
            </a:fld>
            <a:endParaRPr lang="en-US"/>
          </a:p>
        </p:txBody>
      </p:sp>
    </p:spTree>
    <p:extLst>
      <p:ext uri="{BB962C8B-B14F-4D97-AF65-F5344CB8AC3E}">
        <p14:creationId xmlns:p14="http://schemas.microsoft.com/office/powerpoint/2010/main" val="316829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6ADB-3962-08B3-67A8-3C36A4DE2833}"/>
              </a:ext>
            </a:extLst>
          </p:cNvPr>
          <p:cNvSpPr>
            <a:spLocks noGrp="1"/>
          </p:cNvSpPr>
          <p:nvPr>
            <p:ph type="title"/>
          </p:nvPr>
        </p:nvSpPr>
        <p:spPr>
          <a:xfrm>
            <a:off x="628650" y="147466"/>
            <a:ext cx="7886700" cy="994172"/>
          </a:xfrm>
        </p:spPr>
        <p:txBody>
          <a:bodyPr>
            <a:normAutofit/>
          </a:bodyPr>
          <a:lstStyle/>
          <a:p>
            <a:pPr algn="ctr"/>
            <a:r>
              <a:rPr lang="en-US" sz="2800" dirty="0">
                <a:latin typeface="National Park " pitchFamily="2" charset="77"/>
              </a:rPr>
              <a:t>Exercise (~10 mins): </a:t>
            </a:r>
            <a:r>
              <a:rPr lang="en-US" sz="2800" dirty="0" err="1">
                <a:latin typeface="National Park " pitchFamily="2" charset="77"/>
              </a:rPr>
              <a:t>getdata</a:t>
            </a:r>
            <a:r>
              <a:rPr lang="en-US" sz="2800" dirty="0">
                <a:latin typeface="National Park " pitchFamily="2" charset="77"/>
              </a:rPr>
              <a:t> -&gt; </a:t>
            </a:r>
            <a:r>
              <a:rPr lang="en-US" sz="2800" dirty="0" err="1">
                <a:latin typeface="National Park " pitchFamily="2" charset="77"/>
              </a:rPr>
              <a:t>procdata</a:t>
            </a:r>
            <a:r>
              <a:rPr lang="en-US" sz="2800" dirty="0">
                <a:latin typeface="National Park " pitchFamily="2" charset="77"/>
              </a:rPr>
              <a:t> workflow</a:t>
            </a:r>
          </a:p>
        </p:txBody>
      </p:sp>
      <p:sp>
        <p:nvSpPr>
          <p:cNvPr id="4" name="Slide Number Placeholder 3">
            <a:extLst>
              <a:ext uri="{FF2B5EF4-FFF2-40B4-BE49-F238E27FC236}">
                <a16:creationId xmlns:a16="http://schemas.microsoft.com/office/drawing/2014/main" id="{A8E1148C-4F12-CA9B-D3E6-5416D98CC961}"/>
              </a:ext>
            </a:extLst>
          </p:cNvPr>
          <p:cNvSpPr>
            <a:spLocks noGrp="1"/>
          </p:cNvSpPr>
          <p:nvPr>
            <p:ph type="sldNum" sz="quarter" idx="12"/>
          </p:nvPr>
        </p:nvSpPr>
        <p:spPr/>
        <p:txBody>
          <a:bodyPr/>
          <a:lstStyle/>
          <a:p>
            <a:fld id="{4E3AEE2C-3A74-8643-B4A2-442777B583A3}" type="slidenum">
              <a:rPr lang="en-US" smtClean="0"/>
              <a:t>64</a:t>
            </a:fld>
            <a:endParaRPr lang="en-US"/>
          </a:p>
        </p:txBody>
      </p:sp>
      <p:sp>
        <p:nvSpPr>
          <p:cNvPr id="5" name="Rounded Rectangle 4">
            <a:extLst>
              <a:ext uri="{FF2B5EF4-FFF2-40B4-BE49-F238E27FC236}">
                <a16:creationId xmlns:a16="http://schemas.microsoft.com/office/drawing/2014/main" id="{041A2D5B-A3E4-A539-425D-5B9D96F0A146}"/>
              </a:ext>
            </a:extLst>
          </p:cNvPr>
          <p:cNvSpPr/>
          <p:nvPr/>
        </p:nvSpPr>
        <p:spPr>
          <a:xfrm>
            <a:off x="1241503" y="1269526"/>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getdata</a:t>
            </a:r>
            <a:endParaRPr lang="en-US" dirty="0"/>
          </a:p>
        </p:txBody>
      </p:sp>
      <p:sp>
        <p:nvSpPr>
          <p:cNvPr id="6" name="Rounded Rectangle 5">
            <a:extLst>
              <a:ext uri="{FF2B5EF4-FFF2-40B4-BE49-F238E27FC236}">
                <a16:creationId xmlns:a16="http://schemas.microsoft.com/office/drawing/2014/main" id="{7254A2BD-46F7-A94E-075E-03DB2C2058DE}"/>
              </a:ext>
            </a:extLst>
          </p:cNvPr>
          <p:cNvSpPr/>
          <p:nvPr/>
        </p:nvSpPr>
        <p:spPr>
          <a:xfrm>
            <a:off x="6560636" y="1269525"/>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procdata</a:t>
            </a:r>
            <a:endParaRPr lang="en-US" dirty="0"/>
          </a:p>
        </p:txBody>
      </p:sp>
      <p:cxnSp>
        <p:nvCxnSpPr>
          <p:cNvPr id="8" name="Straight Arrow Connector 7">
            <a:extLst>
              <a:ext uri="{FF2B5EF4-FFF2-40B4-BE49-F238E27FC236}">
                <a16:creationId xmlns:a16="http://schemas.microsoft.com/office/drawing/2014/main" id="{DBB272D2-9897-3122-7941-92D7398B05FC}"/>
              </a:ext>
            </a:extLst>
          </p:cNvPr>
          <p:cNvCxnSpPr>
            <a:stCxn id="5" idx="3"/>
            <a:endCxn id="6" idx="1"/>
          </p:cNvCxnSpPr>
          <p:nvPr/>
        </p:nvCxnSpPr>
        <p:spPr>
          <a:xfrm flipV="1">
            <a:off x="2475571" y="1503701"/>
            <a:ext cx="408506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E3276A9-7D17-8307-78E2-9B0EDBB749C7}"/>
              </a:ext>
            </a:extLst>
          </p:cNvPr>
          <p:cNvSpPr>
            <a:spLocks noGrp="1"/>
          </p:cNvSpPr>
          <p:nvPr>
            <p:ph idx="1"/>
          </p:nvPr>
        </p:nvSpPr>
        <p:spPr>
          <a:xfrm>
            <a:off x="628650" y="1666582"/>
            <a:ext cx="7886700" cy="3263504"/>
          </a:xfrm>
        </p:spPr>
        <p:txBody>
          <a:bodyPr>
            <a:normAutofit/>
          </a:bodyPr>
          <a:lstStyle/>
          <a:p>
            <a:pPr marL="0" indent="0">
              <a:buNone/>
            </a:pPr>
            <a:endParaRPr lang="en-US" dirty="0"/>
          </a:p>
          <a:p>
            <a:r>
              <a:rPr lang="en-US" dirty="0"/>
              <a:t>The </a:t>
            </a:r>
            <a:r>
              <a:rPr lang="en-US" dirty="0" err="1"/>
              <a:t>getdata</a:t>
            </a:r>
            <a:r>
              <a:rPr lang="en-US" dirty="0"/>
              <a:t> stage downloads current satellite images of 8 regions in parallel and saves them with </a:t>
            </a:r>
            <a:r>
              <a:rPr lang="en-US" dirty="0" err="1"/>
              <a:t>region+timestamp</a:t>
            </a:r>
            <a:r>
              <a:rPr lang="en-US" dirty="0"/>
              <a:t> in their names.</a:t>
            </a:r>
          </a:p>
          <a:p>
            <a:r>
              <a:rPr lang="en-US" dirty="0"/>
              <a:t>The </a:t>
            </a:r>
            <a:r>
              <a:rPr lang="en-US" dirty="0" err="1"/>
              <a:t>procdata</a:t>
            </a:r>
            <a:r>
              <a:rPr lang="en-US" dirty="0"/>
              <a:t> stage scans the images for white pixels and prints their percentage </a:t>
            </a:r>
            <a:r>
              <a:rPr lang="en-US" dirty="0" err="1"/>
              <a:t>ie</a:t>
            </a:r>
            <a:r>
              <a:rPr lang="en-US" dirty="0"/>
              <a:t>. approximating cloud cover</a:t>
            </a:r>
          </a:p>
          <a:p>
            <a:r>
              <a:rPr lang="en-US" dirty="0"/>
              <a:t>The code for </a:t>
            </a:r>
            <a:r>
              <a:rPr lang="en-US" dirty="0" err="1"/>
              <a:t>getdata</a:t>
            </a:r>
            <a:r>
              <a:rPr lang="en-US" dirty="0"/>
              <a:t> and </a:t>
            </a:r>
            <a:r>
              <a:rPr lang="en-US" dirty="0" err="1"/>
              <a:t>procdata</a:t>
            </a:r>
            <a:r>
              <a:rPr lang="en-US" dirty="0"/>
              <a:t> is available in </a:t>
            </a:r>
            <a:r>
              <a:rPr lang="en-US" b="1" dirty="0" err="1">
                <a:latin typeface="Courier New" panose="02070309020205020404" pitchFamily="49" charset="0"/>
                <a:cs typeface="Courier New" panose="02070309020205020404" pitchFamily="49" charset="0"/>
              </a:rPr>
              <a:t>src</a:t>
            </a:r>
            <a:r>
              <a:rPr lang="en-US" b="1" dirty="0">
                <a:latin typeface="Courier New" panose="02070309020205020404" pitchFamily="49" charset="0"/>
                <a:cs typeface="Courier New" panose="02070309020205020404" pitchFamily="49" charset="0"/>
              </a:rPr>
              <a:t>/workflow</a:t>
            </a:r>
          </a:p>
          <a:p>
            <a:r>
              <a:rPr lang="en-US" dirty="0"/>
              <a:t>Connect the two stages so that they can run asynchronously</a:t>
            </a:r>
          </a:p>
          <a:p>
            <a:pPr lvl="1"/>
            <a:r>
              <a:rPr lang="en-US" dirty="0"/>
              <a:t>Fill in the gaps in the scripts: </a:t>
            </a:r>
            <a:r>
              <a:rPr lang="en-US" dirty="0" err="1"/>
              <a:t>getdata.sh</a:t>
            </a:r>
            <a:r>
              <a:rPr lang="en-US" dirty="0"/>
              <a:t> and </a:t>
            </a:r>
            <a:r>
              <a:rPr lang="en-US" dirty="0" err="1"/>
              <a:t>procdata.sh</a:t>
            </a:r>
            <a:endParaRPr lang="en-US" dirty="0"/>
          </a:p>
          <a:p>
            <a:r>
              <a:rPr lang="en-US" dirty="0"/>
              <a:t>Test the code by running them in two terminals</a:t>
            </a:r>
          </a:p>
        </p:txBody>
      </p:sp>
    </p:spTree>
    <p:extLst>
      <p:ext uri="{BB962C8B-B14F-4D97-AF65-F5344CB8AC3E}">
        <p14:creationId xmlns:p14="http://schemas.microsoft.com/office/powerpoint/2010/main" val="3053234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65</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Use Case : Hidden Markov Model Search</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169195"/>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id="{1F971D62-FEB0-D103-D5BA-63C9F33BD873}"/>
              </a:ext>
            </a:extLst>
          </p:cNvPr>
          <p:cNvSpPr txBox="1"/>
          <p:nvPr/>
        </p:nvSpPr>
        <p:spPr>
          <a:xfrm>
            <a:off x="4234779" y="4160996"/>
            <a:ext cx="1012457" cy="300082"/>
          </a:xfrm>
          <a:prstGeom prst="rect">
            <a:avLst/>
          </a:prstGeom>
          <a:noFill/>
          <a:ln>
            <a:solidFill>
              <a:schemeClr val="accent1"/>
            </a:solidFill>
          </a:ln>
        </p:spPr>
        <p:txBody>
          <a:bodyPr wrap="none" rtlCol="0">
            <a:spAutoFit/>
          </a:bodyPr>
          <a:lstStyle/>
          <a:p>
            <a:r>
              <a:rPr lang="en-US" sz="1350" dirty="0" err="1"/>
              <a:t>hmmsearch</a:t>
            </a:r>
            <a:endParaRPr lang="en-US" sz="1350" dirty="0"/>
          </a:p>
        </p:txBody>
      </p:sp>
      <p:sp>
        <p:nvSpPr>
          <p:cNvPr id="6" name="TextBox 5">
            <a:extLst>
              <a:ext uri="{FF2B5EF4-FFF2-40B4-BE49-F238E27FC236}">
                <a16:creationId xmlns:a16="http://schemas.microsoft.com/office/drawing/2014/main" id="{73E289B6-21C4-DE4C-DEB7-F51247AE9EA2}"/>
              </a:ext>
            </a:extLst>
          </p:cNvPr>
          <p:cNvSpPr txBox="1"/>
          <p:nvPr/>
        </p:nvSpPr>
        <p:spPr>
          <a:xfrm>
            <a:off x="4369335" y="3455479"/>
            <a:ext cx="809837"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hmm_lib</a:t>
            </a:r>
            <a:endParaRPr lang="en-US" sz="1350" dirty="0"/>
          </a:p>
        </p:txBody>
      </p:sp>
      <p:sp>
        <p:nvSpPr>
          <p:cNvPr id="7" name="TextBox 6">
            <a:extLst>
              <a:ext uri="{FF2B5EF4-FFF2-40B4-BE49-F238E27FC236}">
                <a16:creationId xmlns:a16="http://schemas.microsoft.com/office/drawing/2014/main" id="{BBF525CE-1BB2-DC3A-CC25-E24BE3223B2D}"/>
              </a:ext>
            </a:extLst>
          </p:cNvPr>
          <p:cNvSpPr txBox="1"/>
          <p:nvPr/>
        </p:nvSpPr>
        <p:spPr>
          <a:xfrm>
            <a:off x="2823206"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8" name="TextBox 7">
            <a:extLst>
              <a:ext uri="{FF2B5EF4-FFF2-40B4-BE49-F238E27FC236}">
                <a16:creationId xmlns:a16="http://schemas.microsoft.com/office/drawing/2014/main" id="{29532F8A-7DC6-231F-E4D7-01CE6AAA6F67}"/>
              </a:ext>
            </a:extLst>
          </p:cNvPr>
          <p:cNvSpPr txBox="1"/>
          <p:nvPr/>
        </p:nvSpPr>
        <p:spPr>
          <a:xfrm>
            <a:off x="6056438" y="41609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flipH="1">
            <a:off x="4741008" y="3755561"/>
            <a:ext cx="33246" cy="40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3519807" y="4311037"/>
            <a:ext cx="714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5247236" y="4311037"/>
            <a:ext cx="80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2824725"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2896637" y="410853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997411" y="401859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6208838" y="43133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6361238" y="44657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Tree>
    <p:extLst>
      <p:ext uri="{BB962C8B-B14F-4D97-AF65-F5344CB8AC3E}">
        <p14:creationId xmlns:p14="http://schemas.microsoft.com/office/powerpoint/2010/main" val="2316895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normAutofit fontScale="90000"/>
          </a:bodyPr>
          <a:lstStyle/>
          <a:p>
            <a:pPr algn="ctr"/>
            <a:r>
              <a:rPr lang="en-US" dirty="0">
                <a:latin typeface="National Park " pitchFamily="2" charset="77"/>
                <a:cs typeface="Courier New" panose="02070309020205020404" pitchFamily="49" charset="0"/>
              </a:rPr>
              <a:t>How does a </a:t>
            </a:r>
            <a:r>
              <a:rPr lang="en-US" dirty="0" err="1">
                <a:latin typeface="National Park " pitchFamily="2" charset="77"/>
                <a:cs typeface="Courier New" panose="02070309020205020404" pitchFamily="49" charset="0"/>
              </a:rPr>
              <a:t>Fasta</a:t>
            </a:r>
            <a:r>
              <a:rPr lang="en-US" dirty="0">
                <a:latin typeface="National Park " pitchFamily="2" charset="77"/>
                <a:cs typeface="Courier New" panose="02070309020205020404" pitchFamily="49" charset="0"/>
              </a:rPr>
              <a:t> File Look: each protein desc begins with ‘&gt;’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pPr marL="0" indent="0">
              <a:buNone/>
            </a:pPr>
            <a:r>
              <a:rPr lang="en-US" sz="1640" dirty="0">
                <a:latin typeface="Courier New" panose="02070309020205020404" pitchFamily="49" charset="0"/>
                <a:cs typeface="Courier New" panose="02070309020205020404" pitchFamily="49" charset="0"/>
              </a:rPr>
              <a:t>...</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sp|Q06507|ATF4_MOUSE Cyclic AMP-dependent transcription factor ATF-4 OS=Mus musculus OX=10090 GN=Atf4 PE=1 SV=2</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MTEMSFLNSEVLAGDLMSPFDQSGLGAEESLGLLDDYLEVAKHLKPHGFSSDKAGSSEWP</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AMDDGLASASDTGKEDAFSGTDWMLEKMDLKEFDFDALFRMDDLETMPDELLTTLDDTCD</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LFAPLVQETNKEPPQTVNPIGHLPESLIKVDQVAPFTFLQPFPCSPGVLSSTPEHSFSLE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LGSEVDISEGDRKPDSAAYITLIPPCVKEEDTPSDNDSGICMSPESYLGSPQHSPSTSRA</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PPDNLPSPGGSRGSPRPKPYDPPGVSLTAKVKTEKLDKKLKKMEQNKTAATRYRQKKRAE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QEALTGECKELEKKNEALKEKADSLAKEIQYLKDLIEEVRKARGKKRVP</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sp|Q9ES19|ATF4_RAT Cyclic AMP-dependent transcription factor ATF-4 OS=Rattus norvegicus OX=10116 GN=Atf4 PE=1 SV=1</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MTEMSFLNSEVLAGDLMSPFDQSGLGAEESLGLLDDYLEVAKHFKPHGFSSDKAGSSEWL</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8143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4663-BE8F-F139-985F-62B1321FF839}"/>
              </a:ext>
            </a:extLst>
          </p:cNvPr>
          <p:cNvSpPr>
            <a:spLocks noGrp="1"/>
          </p:cNvSpPr>
          <p:nvPr>
            <p:ph type="title"/>
          </p:nvPr>
        </p:nvSpPr>
        <p:spPr/>
        <p:txBody>
          <a:bodyPr/>
          <a:lstStyle/>
          <a:p>
            <a:pPr algn="ctr"/>
            <a:r>
              <a:rPr lang="en-US" dirty="0" err="1">
                <a:latin typeface="National Park " pitchFamily="2" charset="77"/>
              </a:rPr>
              <a:t>split.awk</a:t>
            </a:r>
            <a:r>
              <a:rPr lang="en-US" dirty="0">
                <a:latin typeface="National Park " pitchFamily="2" charset="77"/>
              </a:rPr>
              <a:t>: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DD914E1B-0402-D50B-34B6-F955E29BD02C}"/>
              </a:ext>
            </a:extLst>
          </p:cNvPr>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BEGIN{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totprots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 = int(</a:t>
            </a:r>
            <a:r>
              <a:rPr lang="en-US" dirty="0" err="1">
                <a:latin typeface="Courier New" panose="02070309020205020404" pitchFamily="49" charset="0"/>
                <a:cs typeface="Courier New" panose="02070309020205020404" pitchFamily="49" charset="0"/>
              </a:rPr>
              <a:t>totprots</a:t>
            </a:r>
            <a:r>
              <a:rPr lang="en-US" dirty="0">
                <a:latin typeface="Courier New" panose="02070309020205020404" pitchFamily="49" charset="0"/>
                <a:cs typeface="Courier New" panose="02070309020205020404" pitchFamily="49" charset="0"/>
              </a:rPr>
              <a:t> / 512) + 1; n =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if(n %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uniprot</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d.fasta</a:t>
            </a:r>
            <a:r>
              <a:rPr lang="en-US" dirty="0">
                <a:latin typeface="Courier New" panose="02070309020205020404" pitchFamily="49" charset="0"/>
                <a:cs typeface="Courier New" panose="02070309020205020404" pitchFamily="49" charset="0"/>
              </a:rPr>
              <a:t>", 1 + (n % 512))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 next;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42752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driver / payload</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a:xfrm>
            <a:off x="338711" y="1237522"/>
            <a:ext cx="8564601" cy="2491516"/>
          </a:xfrm>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find . -</a:t>
            </a:r>
            <a:r>
              <a:rPr lang="en-US" sz="1800" b="1" dirty="0" err="1">
                <a:latin typeface="Courier New" panose="02070309020205020404" pitchFamily="49" charset="0"/>
                <a:cs typeface="Courier New" panose="02070309020205020404" pitchFamily="49" charset="0"/>
              </a:rPr>
              <a:t>iname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fasta</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awk -v NNODE="$SLURM_NNODES" -v NODEID="$SLURM_NODEID” 'NR % NNODE == NODEID' |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32 $PROJ/hmmer-3.3/install/bin/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E85B1C3A-799D-1BE2-8518-2E9D5568F00E}"/>
              </a:ext>
            </a:extLst>
          </p:cNvPr>
          <p:cNvSpPr txBox="1"/>
          <p:nvPr/>
        </p:nvSpPr>
        <p:spPr>
          <a:xfrm>
            <a:off x="322327" y="4295806"/>
            <a:ext cx="8375420" cy="429348"/>
          </a:xfrm>
          <a:prstGeom prst="rect">
            <a:avLst/>
          </a:prstGeom>
          <a:noFill/>
        </p:spPr>
        <p:txBody>
          <a:bodyPr wrap="square" rtlCol="0">
            <a:spAutoFit/>
          </a:bodyPr>
          <a:lstStyle/>
          <a:p>
            <a:pPr algn="l">
              <a:lnSpc>
                <a:spcPct val="90000"/>
              </a:lnSpc>
            </a:pPr>
            <a:r>
              <a:rPr lang="en-US" sz="1200" dirty="0">
                <a:latin typeface="Courier New" panose="02070309020205020404" pitchFamily="49" charset="0"/>
                <a:cs typeface="Courier New" panose="02070309020205020404" pitchFamily="49" charset="0"/>
              </a:rPr>
              <a:t>Note: $ echo '/path/to/</a:t>
            </a:r>
            <a:r>
              <a:rPr lang="en-US" sz="1200" dirty="0" err="1">
                <a:latin typeface="Courier New" panose="02070309020205020404" pitchFamily="49" charset="0"/>
                <a:cs typeface="Courier New" panose="02070309020205020404" pitchFamily="49" charset="0"/>
              </a:rPr>
              <a:t>afile.txt</a:t>
            </a:r>
            <a:r>
              <a:rPr lang="en-US" sz="1200" dirty="0">
                <a:latin typeface="Courier New" panose="02070309020205020404" pitchFamily="49" charset="0"/>
                <a:cs typeface="Courier New" panose="02070309020205020404" pitchFamily="49" charset="0"/>
              </a:rPr>
              <a:t>' | parallel echo {//}, {/.}</a:t>
            </a:r>
          </a:p>
          <a:p>
            <a:pPr algn="l">
              <a:lnSpc>
                <a:spcPct val="90000"/>
              </a:lnSpc>
            </a:pPr>
            <a:r>
              <a:rPr lang="en-US" sz="1200" dirty="0">
                <a:latin typeface="Courier New" panose="02070309020205020404" pitchFamily="49" charset="0"/>
                <a:cs typeface="Courier New" panose="02070309020205020404" pitchFamily="49" charset="0"/>
              </a:rPr>
              <a:t>/path/to, </a:t>
            </a:r>
            <a:r>
              <a:rPr lang="en-US" sz="1200" dirty="0" err="1">
                <a:latin typeface="Courier New" panose="02070309020205020404" pitchFamily="49" charset="0"/>
                <a:cs typeface="Courier New" panose="02070309020205020404" pitchFamily="49" charset="0"/>
              </a:rPr>
              <a:t>afile</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47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source codes and practice data available:</a:t>
            </a:r>
            <a:br>
              <a:rPr lang="en-US" dirty="0"/>
            </a:br>
            <a:br>
              <a:rPr lang="en-US" dirty="0"/>
            </a:br>
            <a:r>
              <a:rPr lang="en-US" sz="3200" dirty="0">
                <a:hlinkClick r:id="rId2"/>
              </a:rPr>
              <a:t>tinyurl.com/3eyd25ty</a:t>
            </a:r>
            <a:br>
              <a:rPr lang="en-US" dirty="0"/>
            </a:br>
            <a:br>
              <a:rPr lang="en-US" dirty="0"/>
            </a:br>
            <a:r>
              <a:rPr lang="en-US" dirty="0"/>
              <a:t>OR</a:t>
            </a:r>
          </a:p>
          <a:p>
            <a:pPr marL="0" indent="0" algn="ctr">
              <a:buNone/>
            </a:pPr>
            <a:r>
              <a:rPr lang="en-US" sz="3200" dirty="0">
                <a:hlinkClick r:id="rId3"/>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normAutofit/>
          </a:bodyPr>
          <a:lstStyle/>
          <a:p>
            <a:pPr algn="ctr"/>
            <a:r>
              <a:rPr lang="en-US" sz="2400" dirty="0">
                <a:latin typeface="National Park " pitchFamily="2" charset="77"/>
                <a:cs typeface="Courier New" panose="02070309020205020404" pitchFamily="49" charset="0"/>
              </a:rPr>
              <a:t>Exercise (~5-7 min): Download App, Data and Try it!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70</a:t>
            </a:fld>
            <a:endParaRPr lang="en-US"/>
          </a:p>
        </p:txBody>
      </p:sp>
    </p:spTree>
    <p:extLst>
      <p:ext uri="{BB962C8B-B14F-4D97-AF65-F5344CB8AC3E}">
        <p14:creationId xmlns:p14="http://schemas.microsoft.com/office/powerpoint/2010/main" val="20971964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71</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72</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73</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git repo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74</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75</a:t>
            </a:fld>
            <a:endParaRPr lang="en-US"/>
          </a:p>
        </p:txBody>
      </p:sp>
    </p:spTree>
    <p:extLst>
      <p:ext uri="{BB962C8B-B14F-4D97-AF65-F5344CB8AC3E}">
        <p14:creationId xmlns:p14="http://schemas.microsoft.com/office/powerpoint/2010/main" val="5927776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646770"/>
            <a:ext cx="7886700" cy="3442009"/>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dirty="0">
                <a:latin typeface="National Park " pitchFamily="2" charset="77"/>
              </a:rPr>
              <a:t>I will be around through the rest of PEARC!</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76</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cxnSp>
        <p:nvCxnSpPr>
          <p:cNvPr id="6" name="Straight Arrow Connector 5">
            <a:extLst>
              <a:ext uri="{FF2B5EF4-FFF2-40B4-BE49-F238E27FC236}">
                <a16:creationId xmlns:a16="http://schemas.microsoft.com/office/drawing/2014/main" id="{6AA8C634-C48A-54DA-E54E-E45F1EEA3CE1}"/>
              </a:ext>
            </a:extLst>
          </p:cNvPr>
          <p:cNvCxnSpPr/>
          <p:nvPr/>
        </p:nvCxnSpPr>
        <p:spPr>
          <a:xfrm flipH="1" flipV="1">
            <a:off x="4029075" y="3679902"/>
            <a:ext cx="1353247" cy="7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24AFDD-F80E-4DF6-CB26-0CAC1990E720}"/>
              </a:ext>
            </a:extLst>
          </p:cNvPr>
          <p:cNvSpPr txBox="1"/>
          <p:nvPr/>
        </p:nvSpPr>
        <p:spPr>
          <a:xfrm>
            <a:off x="5300554" y="4397931"/>
            <a:ext cx="584519" cy="369332"/>
          </a:xfrm>
          <a:prstGeom prst="rect">
            <a:avLst/>
          </a:prstGeom>
          <a:noFill/>
        </p:spPr>
        <p:txBody>
          <a:bodyPr wrap="none" rtlCol="0">
            <a:spAutoFit/>
          </a:bodyPr>
          <a:lstStyle/>
          <a:p>
            <a:r>
              <a:rPr lang="en-US" dirty="0"/>
              <a:t>zero</a:t>
            </a:r>
          </a:p>
        </p:txBody>
      </p:sp>
      <p:pic>
        <p:nvPicPr>
          <p:cNvPr id="3" name="Picture 2" descr="A close-up of a logo&#10;&#10;Description automatically generated">
            <a:extLst>
              <a:ext uri="{FF2B5EF4-FFF2-40B4-BE49-F238E27FC236}">
                <a16:creationId xmlns:a16="http://schemas.microsoft.com/office/drawing/2014/main" id="{219D2CCB-2C87-F24F-0DA3-5EA224B01814}"/>
              </a:ext>
            </a:extLst>
          </p:cNvPr>
          <p:cNvPicPr>
            <a:picLocks noChangeAspect="1"/>
          </p:cNvPicPr>
          <p:nvPr/>
        </p:nvPicPr>
        <p:blipFill>
          <a:blip r:embed="rId3"/>
          <a:stretch>
            <a:fillRect/>
          </a:stretch>
        </p:blipFill>
        <p:spPr>
          <a:xfrm>
            <a:off x="7272316" y="3935630"/>
            <a:ext cx="1796930" cy="120787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9E6331B5-56A4-DBCC-BAD9-08AD394B0C61}"/>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3"/>
              </a:rPr>
              <a:t>tinyurl.com/3eyd25ty</a:t>
            </a:r>
            <a:endParaRPr lang="en-US" dirty="0"/>
          </a:p>
        </p:txBody>
      </p:sp>
    </p:spTree>
    <p:extLst>
      <p:ext uri="{BB962C8B-B14F-4D97-AF65-F5344CB8AC3E}">
        <p14:creationId xmlns:p14="http://schemas.microsoft.com/office/powerpoint/2010/main" val="193889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 easily portable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a:extLst>
              <a:ext uri="{FF2B5EF4-FFF2-40B4-BE49-F238E27FC236}">
                <a16:creationId xmlns:a16="http://schemas.microsoft.com/office/drawing/2014/main" id="{059E69AA-E67E-039E-BABF-209597C37FB8}"/>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2"/>
              </a:rPr>
              <a:t>tinyurl.com/3eyd25ty</a:t>
            </a:r>
            <a:endParaRPr lang="en-US" dirty="0"/>
          </a:p>
        </p:txBody>
      </p:sp>
    </p:spTree>
    <p:extLst>
      <p:ext uri="{BB962C8B-B14F-4D97-AF65-F5344CB8AC3E}">
        <p14:creationId xmlns:p14="http://schemas.microsoft.com/office/powerpoint/2010/main" val="1456761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66425</TotalTime>
  <Words>5933</Words>
  <Application>Microsoft Macintosh PowerPoint</Application>
  <PresentationFormat>On-screen Show (16:9)</PresentationFormat>
  <Paragraphs>538</Paragraphs>
  <Slides>76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Calibri</vt:lpstr>
      <vt:lpstr>Calibri Light</vt:lpstr>
      <vt:lpstr>Century Gothic</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vt:lpstr>
      <vt:lpstr>About Us </vt:lpstr>
      <vt:lpstr>Slides and practice data for download</vt:lpstr>
      <vt:lpstr>Part 2: Intro to GNU Parallel</vt:lpstr>
      <vt:lpstr>What is GNU Parallel</vt:lpstr>
      <vt:lpstr>Installation</vt:lpstr>
      <vt:lpstr>Many sources for getting help</vt:lpstr>
      <vt:lpstr>Scalability, Performance and Efficiency Showcase: Frontier and Perlmutter</vt:lpstr>
      <vt:lpstr>9K nodes of Frontier and 100 nodes GPU scaling</vt:lpstr>
      <vt:lpstr>Process Creation Rates on Perlmutter</vt:lpstr>
      <vt:lpstr>Container launch rates Using Shifter on Perlmutter</vt:lpstr>
      <vt:lpstr>Exercise (7-8 minutes)</vt:lpstr>
      <vt:lpstr>Part 3: Features and Examples - I</vt:lpstr>
      <vt:lpstr>Anatomy of a Command</vt:lpstr>
      <vt:lpstr>Basic Syntax and Semantics</vt:lpstr>
      <vt:lpstr>Examples</vt:lpstr>
      <vt:lpstr>Examples</vt:lpstr>
      <vt:lpstr>Examples</vt:lpstr>
      <vt:lpstr>Example: GNU Parallel is Concise: Before</vt:lpstr>
      <vt:lpstr>Example: GNU Parallel is Concise: After</vt:lpstr>
      <vt:lpstr>Configurable - I</vt:lpstr>
      <vt:lpstr>Configurable II</vt:lpstr>
      <vt:lpstr>Checkpoint and Resume</vt:lpstr>
      <vt:lpstr>Saving Output in Files and Databases</vt:lpstr>
      <vt:lpstr>Config Profiles</vt:lpstr>
      <vt:lpstr>Multiple Config Profiles</vt:lpstr>
      <vt:lpstr>Example: Parallelize a Sequential Code</vt:lpstr>
      <vt:lpstr>Parameterize the loop</vt:lpstr>
      <vt:lpstr>fizzbuzz-par.c: code examines 1 number at a time</vt:lpstr>
      <vt:lpstr>Compile, test and run</vt:lpstr>
      <vt:lpstr>Exercise (~8min): FizzBuzz in bash</vt:lpstr>
      <vt:lpstr>Exercise (~8min): Prime numbers over Partitions</vt:lpstr>
      <vt:lpstr>parallel -j10  --link ./prime ::: {1..1000..100} ::: {100..1000..100}</vt:lpstr>
      <vt:lpstr>Part 4: Features and Examples - II</vt:lpstr>
      <vt:lpstr>Resource Management </vt:lpstr>
      <vt:lpstr>Run application over GPUs</vt:lpstr>
      <vt:lpstr>Working with Remote Systems over SSH</vt:lpstr>
      <vt:lpstr>Transfer data to / from remote</vt:lpstr>
      <vt:lpstr>Examples working with ssh I</vt:lpstr>
      <vt:lpstr>Examples working with ssh II</vt:lpstr>
      <vt:lpstr>Parallel Data Transfer with rsync</vt:lpstr>
      <vt:lpstr>For Largefiles: split - parallel rsync - join</vt:lpstr>
      <vt:lpstr>Exercise (~6min): split, transfer and join a large file</vt:lpstr>
      <vt:lpstr>Part 5: HPC and GNU Parallel</vt:lpstr>
      <vt:lpstr>SLURM Workload Manager Review I</vt:lpstr>
      <vt:lpstr>SLURM Workload Manager Review II</vt:lpstr>
      <vt:lpstr>srun parallel vs parallel srun?</vt:lpstr>
      <vt:lpstr>Working with HPC Schedulers: SLURM, 1 node</vt:lpstr>
      <vt:lpstr>Using --dry-run to generate parallel commands</vt:lpstr>
      <vt:lpstr>Multiple compute node runs : Outline</vt:lpstr>
      <vt:lpstr>Job Definition</vt:lpstr>
      <vt:lpstr>Driver</vt:lpstr>
      <vt:lpstr>Payload</vt:lpstr>
      <vt:lpstr>Exercise (~10 mins) Create the driver, payload and slurm scripts for the fizzbuzz and prime code and run it on a cluster!</vt:lpstr>
      <vt:lpstr>Part 6: Asynchronous Workflow Execution</vt:lpstr>
      <vt:lpstr>Asynchronous Execution of Workflows</vt:lpstr>
      <vt:lpstr>A Full DAG Workflow Example</vt:lpstr>
      <vt:lpstr>Sequential Bash Script Representation for one set of inputs</vt:lpstr>
      <vt:lpstr>GNU Parallel version</vt:lpstr>
      <vt:lpstr>Exercise (~10 mins): getdata -&gt; procdata workflow</vt:lpstr>
      <vt:lpstr>Part 7: A Real Application Example</vt:lpstr>
      <vt:lpstr>Use Case : Hidden Markov Model Search</vt:lpstr>
      <vt:lpstr>How does a Fasta File Look: each protein desc begins with ‘&gt;’</vt:lpstr>
      <vt:lpstr>split.awk: Split the Fasta file</vt:lpstr>
      <vt:lpstr>driver / payload</vt:lpstr>
      <vt:lpstr>Exercise (~5-7 min): Download App, Data and Try it!</vt:lpstr>
      <vt:lpstr>Summary</vt:lpstr>
      <vt:lpstr>Credits, references and resources</vt:lpstr>
      <vt:lpstr>Practice and Exercises : Titanic Data Challenge</vt:lpstr>
      <vt:lpstr>[longer] Practice and Exercises : MIT Datacenter Challenge</vt:lpstr>
      <vt:lpstr>Other Possible Venues to look for challenges</vt:lpstr>
      <vt:lpstr>Thank you for your time and attention! Questions?  I will be around through the rest of PEARC!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2347</cp:revision>
  <cp:lastPrinted>2019-10-28T17:12:39Z</cp:lastPrinted>
  <dcterms:created xsi:type="dcterms:W3CDTF">2016-08-27T04:51:03Z</dcterms:created>
  <dcterms:modified xsi:type="dcterms:W3CDTF">2024-07-22T21:12:03Z</dcterms:modified>
</cp:coreProperties>
</file>