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handoutMasterIdLst>
    <p:handoutMasterId r:id="rId64"/>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301" r:id="rId14"/>
    <p:sldId id="327" r:id="rId15"/>
    <p:sldId id="434" r:id="rId16"/>
    <p:sldId id="460" r:id="rId17"/>
    <p:sldId id="428" r:id="rId18"/>
    <p:sldId id="412" r:id="rId19"/>
    <p:sldId id="267" r:id="rId20"/>
    <p:sldId id="414" r:id="rId21"/>
    <p:sldId id="415" r:id="rId22"/>
    <p:sldId id="442" r:id="rId23"/>
    <p:sldId id="417" r:id="rId24"/>
    <p:sldId id="418" r:id="rId25"/>
    <p:sldId id="419" r:id="rId26"/>
    <p:sldId id="454" r:id="rId27"/>
    <p:sldId id="420" r:id="rId28"/>
    <p:sldId id="438" r:id="rId29"/>
    <p:sldId id="459" r:id="rId30"/>
    <p:sldId id="429" r:id="rId31"/>
    <p:sldId id="437" r:id="rId32"/>
    <p:sldId id="448" r:id="rId33"/>
    <p:sldId id="421" r:id="rId34"/>
    <p:sldId id="453" r:id="rId35"/>
    <p:sldId id="451" r:id="rId36"/>
    <p:sldId id="452" r:id="rId37"/>
    <p:sldId id="455" r:id="rId38"/>
    <p:sldId id="443" r:id="rId39"/>
    <p:sldId id="435" r:id="rId40"/>
    <p:sldId id="430" r:id="rId41"/>
    <p:sldId id="440" r:id="rId42"/>
    <p:sldId id="441" r:id="rId43"/>
    <p:sldId id="444" r:id="rId44"/>
    <p:sldId id="425" r:id="rId45"/>
    <p:sldId id="439" r:id="rId46"/>
    <p:sldId id="426" r:id="rId47"/>
    <p:sldId id="458" r:id="rId48"/>
    <p:sldId id="431" r:id="rId49"/>
    <p:sldId id="427" r:id="rId50"/>
    <p:sldId id="446" r:id="rId51"/>
    <p:sldId id="447" r:id="rId52"/>
    <p:sldId id="457" r:id="rId53"/>
    <p:sldId id="450" r:id="rId54"/>
    <p:sldId id="423" r:id="rId55"/>
    <p:sldId id="432" r:id="rId56"/>
    <p:sldId id="411" r:id="rId57"/>
    <p:sldId id="288" r:id="rId58"/>
    <p:sldId id="309" r:id="rId59"/>
    <p:sldId id="398" r:id="rId60"/>
    <p:sldId id="393" r:id="rId61"/>
    <p:sldId id="456" r:id="rId62"/>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7"/>
    <p:restoredTop sz="82071"/>
  </p:normalViewPr>
  <p:slideViewPr>
    <p:cSldViewPr snapToGrid="0" snapToObjects="1">
      <p:cViewPr varScale="1">
        <p:scale>
          <a:sx n="172" d="100"/>
          <a:sy n="172" d="100"/>
        </p:scale>
        <p:origin x="1392" y="176"/>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7/11/24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7/11/24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37</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54</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57</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7/11/24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0.xml"/><Relationship Id="rId11" Type="http://schemas.openxmlformats.org/officeDocument/2006/relationships/slide" Target="slide56.xml"/><Relationship Id="rId5" Type="http://schemas.openxmlformats.org/officeDocument/2006/relationships/slide" Target="slide17.xml"/><Relationship Id="rId10" Type="http://schemas.openxmlformats.org/officeDocument/2006/relationships/slide" Target="slide55.xml"/><Relationship Id="rId4" Type="http://schemas.openxmlformats.org/officeDocument/2006/relationships/slide" Target="slide9.xml"/><Relationship Id="rId9" Type="http://schemas.openxmlformats.org/officeDocument/2006/relationships/slide" Target="slide53.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dirty="0">
                <a:solidFill>
                  <a:srgbClr val="000000"/>
                </a:solidFill>
                <a:effectLst/>
              </a:rPr>
              <a:t>curl -s https://</a:t>
            </a:r>
            <a:r>
              <a:rPr lang="en-US" dirty="0" err="1">
                <a:solidFill>
                  <a:srgbClr val="000000"/>
                </a:solidFill>
                <a:effectLst/>
              </a:rPr>
              <a:t>ftp.gnu.org</a:t>
            </a:r>
            <a:r>
              <a:rPr lang="en-US" dirty="0">
                <a:solidFill>
                  <a:srgbClr val="000000"/>
                </a:solidFill>
                <a:effectLst/>
              </a:rPr>
              <a:t>/gnu/parallel/parallel-latest.tar.bz2 --output parallel-latest.tar.bz2</a:t>
            </a:r>
            <a:endParaRPr lang="en-US" dirty="0"/>
          </a:p>
          <a:p>
            <a:r>
              <a:rPr lang="en-US" dirty="0" err="1"/>
              <a:t>Untar</a:t>
            </a:r>
            <a:r>
              <a:rPr lang="en-US" dirty="0"/>
              <a:t> it: </a:t>
            </a:r>
            <a:br>
              <a:rPr lang="en-US" dirty="0"/>
            </a:br>
            <a:r>
              <a:rPr lang="en-US" dirty="0"/>
              <a:t>tar </a:t>
            </a:r>
            <a:r>
              <a:rPr lang="en-US" dirty="0" err="1"/>
              <a:t>zxf</a:t>
            </a:r>
            <a:r>
              <a:rPr lang="en-US" dirty="0"/>
              <a:t> parallel-latest.tar.bz2</a:t>
            </a:r>
          </a:p>
          <a:p>
            <a:pPr marL="0" indent="0">
              <a:buNone/>
            </a:pPr>
            <a:r>
              <a:rPr lang="en-US" dirty="0"/>
              <a:t>cd parallel-20230822</a:t>
            </a:r>
          </a:p>
          <a:p>
            <a:pPr marL="0" indent="0">
              <a:buNone/>
            </a:pPr>
            <a:r>
              <a:rPr lang="en-US" dirty="0"/>
              <a:t>./configure --prefix=$HOME/parallel-install  # or any other place</a:t>
            </a:r>
          </a:p>
          <a:p>
            <a:pPr marL="0" indent="0">
              <a:buNone/>
            </a:pPr>
            <a:r>
              <a:rPr lang="en-US" dirty="0"/>
              <a:t>make &amp;&amp; make install                                        # requires </a:t>
            </a:r>
            <a:r>
              <a:rPr lang="en-US" dirty="0" err="1"/>
              <a:t>libevent</a:t>
            </a:r>
            <a:endParaRPr lang="en-US" dirty="0"/>
          </a:p>
          <a:p>
            <a:pPr marL="0" indent="0">
              <a:buNone/>
            </a:pPr>
            <a:r>
              <a:rPr lang="en-US" dirty="0"/>
              <a:t>export PATH=$HOME/parallel-install/bin:$PATH</a:t>
            </a:r>
          </a:p>
          <a:p>
            <a:pPr marL="0" indent="0">
              <a:buNone/>
            </a:pPr>
            <a:r>
              <a:rPr lang="en-US" dirty="0"/>
              <a:t>which parallel                                                     # this should return the above 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parallel</a:t>
            </a:r>
          </a:p>
          <a:p>
            <a:pPr marL="0" indent="0">
              <a:buNone/>
            </a:pPr>
            <a:r>
              <a:rPr lang="en-US" dirty="0"/>
              <a:t>man </a:t>
            </a:r>
            <a:r>
              <a:rPr lang="en-US" dirty="0" err="1"/>
              <a:t>parallel_tutorial</a:t>
            </a:r>
            <a:r>
              <a:rPr lang="en-US" dirty="0"/>
              <a:t> </a:t>
            </a:r>
          </a:p>
          <a:p>
            <a:pPr marL="0" indent="0">
              <a:buNone/>
            </a:pP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r>
              <a:rPr lang="en-US" dirty="0"/>
              <a:t>parallel --max-line-length-allowed # max size of command line</a:t>
            </a:r>
          </a:p>
          <a:p>
            <a:pPr marL="0" indent="0">
              <a:buNone/>
            </a:pPr>
            <a:r>
              <a:rPr lang="en-US" dirty="0"/>
              <a:t>parallel --number-of-</a:t>
            </a:r>
            <a:r>
              <a:rPr lang="en-US" dirty="0" err="1"/>
              <a:t>cpus</a:t>
            </a:r>
            <a:r>
              <a:rPr lang="en-US" dirty="0"/>
              <a:t> &amp;&amp; parallel --number-of-cores</a:t>
            </a:r>
          </a:p>
          <a:p>
            <a:pPr marL="0" indent="0">
              <a:buNone/>
            </a:pPr>
            <a:r>
              <a:rPr lang="en-US" dirty="0"/>
              <a:t>Searching for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dirty="0" err="1"/>
              <a:t>xargs</a:t>
            </a:r>
            <a:r>
              <a:rPr lang="en-US" dirty="0"/>
              <a:t>, make -j, find + exec, and others are often cited as alternatives</a:t>
            </a:r>
          </a:p>
          <a:p>
            <a:endParaRPr lang="en-US" dirty="0"/>
          </a:p>
          <a:p>
            <a:r>
              <a:rPr lang="en-US" dirty="0"/>
              <a:t>A comparison is made and summaries available:</a:t>
            </a:r>
            <a:br>
              <a:rPr lang="en-US" dirty="0"/>
            </a:br>
            <a:r>
              <a:rPr lang="en-US" dirty="0"/>
              <a:t> </a:t>
            </a:r>
            <a:r>
              <a:rPr lang="en-US" dirty="0" err="1"/>
              <a:t>gnu.org</a:t>
            </a:r>
            <a:r>
              <a:rPr lang="en-US" dirty="0"/>
              <a:t>/software/parallel/</a:t>
            </a:r>
            <a:r>
              <a:rPr lang="en-US" dirty="0" err="1"/>
              <a:t>parallel_alternatives.html</a:t>
            </a:r>
            <a:endParaRPr lang="en-US" dirty="0"/>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15</a:t>
            </a:fld>
            <a:endParaRPr lang="en-US"/>
          </a:p>
        </p:txBody>
      </p:sp>
    </p:spTree>
    <p:extLst>
      <p:ext uri="{BB962C8B-B14F-4D97-AF65-F5344CB8AC3E}">
        <p14:creationId xmlns:p14="http://schemas.microsoft.com/office/powerpoint/2010/main" val="59372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GNU Parallel</a:t>
            </a:r>
          </a:p>
          <a:p>
            <a:r>
              <a:rPr lang="en-US" dirty="0"/>
              <a:t>Instructions available at: </a:t>
            </a:r>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dirty="0"/>
              <a:t>Quad colon semantic: Run &lt;command&gt; in parallel for each line in input file; -a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&lt;command0&gt; | parallel [options / flags]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endParaRPr lang="en-US" sz="1600" dirty="0"/>
          </a:p>
          <a:p>
            <a:pPr marL="0" indent="0">
              <a:buNone/>
            </a:pPr>
            <a:r>
              <a:rPr lang="en-US" sz="1600" dirty="0"/>
              <a:t>Thank you to the original developer and maintainer of GNU parallel, </a:t>
            </a:r>
            <a:r>
              <a:rPr lang="en-US" sz="1600" b="1" dirty="0"/>
              <a:t>Ole </a:t>
            </a:r>
            <a:r>
              <a:rPr lang="en-US" sz="1600" b="1" dirty="0" err="1"/>
              <a:t>Tange</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Input source may be specified over pipe or with -a:</a:t>
            </a:r>
          </a:p>
          <a:p>
            <a:pPr marL="457200" lvl="1" indent="0">
              <a:spcBef>
                <a:spcPts val="0"/>
              </a:spcBef>
              <a:buSzPts val="1800"/>
              <a:buNone/>
            </a:pPr>
            <a:r>
              <a:rPr lang="en-US" sz="1600" dirty="0"/>
              <a:t>cat </a:t>
            </a:r>
            <a:r>
              <a:rPr lang="en-US" sz="1600" dirty="0" err="1"/>
              <a:t>cmdlist.txt</a:t>
            </a:r>
            <a:r>
              <a:rPr lang="en-US" sz="1600" dirty="0"/>
              <a:t> | parallel -j0</a:t>
            </a:r>
          </a:p>
          <a:p>
            <a:pPr marL="457200" lvl="1" indent="0">
              <a:spcBef>
                <a:spcPts val="0"/>
              </a:spcBef>
              <a:buSzPts val="1800"/>
              <a:buNone/>
            </a:pPr>
            <a:r>
              <a:rPr lang="en-US" sz="1600" dirty="0"/>
              <a:t>parallel -j0 -a </a:t>
            </a:r>
            <a:r>
              <a:rPr lang="en-US" sz="1600" dirty="0" err="1"/>
              <a:t>cmdlist.txt</a:t>
            </a:r>
            <a:br>
              <a:rPr lang="en-US" sz="1600" dirty="0"/>
            </a:br>
            <a:endParaRPr lang="en-US" sz="1600" dirty="0"/>
          </a:p>
          <a:p>
            <a:pPr marL="457200" indent="-342900">
              <a:spcBef>
                <a:spcPts val="0"/>
              </a:spcBef>
              <a:buSzPts val="1800"/>
              <a:buFont typeface="Arial" panose="020B0604020202020204" pitchFamily="34" charset="0"/>
              <a:buChar char="●"/>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t>Equivalent to: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39750" indent="-28575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flag to match the parameters 1-1 and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lnSpcReduction="10000"/>
          </a:bodyPr>
          <a:lstStyle/>
          <a:p>
            <a:r>
              <a:rPr lang="en-US" dirty="0"/>
              <a:t>Outputs may be saved in files:</a:t>
            </a:r>
            <a:br>
              <a:rPr lang="en-US" dirty="0"/>
            </a:br>
            <a:r>
              <a:rPr lang="en-US" dirty="0"/>
              <a:t>parallel --files echo ::: A B C</a:t>
            </a:r>
          </a:p>
          <a:p>
            <a:r>
              <a:rPr lang="en-US" dirty="0"/>
              <a:t>Saving output in CSV file:</a:t>
            </a:r>
            <a:br>
              <a:rPr lang="en-US" dirty="0"/>
            </a:br>
            <a:r>
              <a:rPr lang="en-US" dirty="0"/>
              <a:t>parallel --results </a:t>
            </a:r>
            <a:r>
              <a:rPr lang="en-US" dirty="0" err="1"/>
              <a:t>my.csv</a:t>
            </a:r>
            <a:r>
              <a:rPr lang="en-US" dirty="0"/>
              <a:t> echo ::: A B ::: C D</a:t>
            </a:r>
          </a:p>
          <a:p>
            <a:r>
              <a:rPr lang="en-US" dirty="0"/>
              <a:t>Saving to an SQL database:</a:t>
            </a:r>
            <a:br>
              <a:rPr lang="en-US" dirty="0"/>
            </a:br>
            <a:r>
              <a:rPr lang="en-US" dirty="0"/>
              <a:t>DBURL=sqlite3:///</a:t>
            </a:r>
            <a:r>
              <a:rPr lang="en-US" dirty="0" err="1"/>
              <a:t>mydatabase</a:t>
            </a:r>
            <a:br>
              <a:rPr lang="en-US" dirty="0"/>
            </a:br>
            <a:r>
              <a:rPr lang="en-US" dirty="0"/>
              <a:t>TABLE=$DBURL/</a:t>
            </a:r>
            <a:r>
              <a:rPr lang="en-US" dirty="0" err="1"/>
              <a:t>mytable</a:t>
            </a:r>
            <a:br>
              <a:rPr lang="en-US" dirty="0"/>
            </a:br>
            <a:r>
              <a:rPr lang="en-US" dirty="0"/>
              <a:t>parallel --</a:t>
            </a:r>
            <a:r>
              <a:rPr lang="en-US" dirty="0" err="1"/>
              <a:t>sqlandworker</a:t>
            </a:r>
            <a:r>
              <a:rPr lang="en-US" dirty="0"/>
              <a:t> $TABLE echo ::: A B ::: C D</a:t>
            </a:r>
          </a:p>
          <a:p>
            <a:r>
              <a:rPr lang="en-US" dirty="0"/>
              <a:t>Saving to shell variables:</a:t>
            </a:r>
            <a:br>
              <a:rPr lang="en-US" dirty="0"/>
            </a:br>
            <a:r>
              <a:rPr lang="en-US" dirty="0" err="1"/>
              <a:t>env_parallel</a:t>
            </a:r>
            <a:r>
              <a:rPr lang="en-US" dirty="0"/>
              <a:t> --install # activate </a:t>
            </a:r>
            <a:r>
              <a:rPr lang="en-US" dirty="0" err="1"/>
              <a:t>parset</a:t>
            </a:r>
            <a:r>
              <a:rPr lang="en-US" dirty="0"/>
              <a:t> restart shell</a:t>
            </a:r>
            <a:br>
              <a:rPr lang="en-US" dirty="0"/>
            </a:br>
            <a:r>
              <a:rPr lang="en-US" dirty="0" err="1"/>
              <a:t>parset</a:t>
            </a:r>
            <a:r>
              <a:rPr lang="en-US" dirty="0"/>
              <a:t> myvar1,myvar2 -j2 echo ::: a b # access as $myvar1</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Specific configuration profiles may be saved in files and used in combinations:</a:t>
            </a:r>
            <a:br>
              <a:rPr lang="en-US" dirty="0"/>
            </a:br>
            <a:r>
              <a:rPr lang="en-US" dirty="0"/>
              <a:t>/</a:t>
            </a:r>
            <a:r>
              <a:rPr lang="en-US" dirty="0" err="1"/>
              <a:t>etc</a:t>
            </a:r>
            <a:r>
              <a:rPr lang="en-US" dirty="0"/>
              <a:t>/parallel/config for systemwide configuration</a:t>
            </a:r>
            <a:br>
              <a:rPr lang="en-US" dirty="0"/>
            </a:br>
            <a:r>
              <a:rPr lang="en-US" dirty="0"/>
              <a:t>~/.parallel/config for user-level configuration which will override systemwide</a:t>
            </a:r>
          </a:p>
          <a:p>
            <a:pPr marL="0" indent="0">
              <a:spcBef>
                <a:spcPts val="1200"/>
              </a:spcBef>
              <a:spcAft>
                <a:spcPts val="1200"/>
              </a:spcAft>
              <a:buFont typeface="Arial" panose="020B0604020202020204" pitchFamily="34" charset="0"/>
              <a:buNone/>
            </a:pPr>
            <a:r>
              <a:rPr lang="en-US" dirty="0" err="1"/>
              <a:t>Eg.</a:t>
            </a:r>
            <a:r>
              <a:rPr lang="en-US" dirty="0"/>
              <a:t> cat ~/.parallel/</a:t>
            </a:r>
            <a:r>
              <a:rPr lang="en-US" dirty="0" err="1"/>
              <a:t>savesql</a:t>
            </a:r>
            <a:br>
              <a:rPr lang="en-US" dirty="0"/>
            </a:br>
            <a:r>
              <a:rPr lang="en-US" dirty="0"/>
              <a:t>--</a:t>
            </a:r>
            <a:r>
              <a:rPr lang="en-US" dirty="0" err="1"/>
              <a:t>sqlandworker</a:t>
            </a:r>
            <a:r>
              <a:rPr lang="en-US" dirty="0"/>
              <a:t> sqlite3://user:passwd@host:9900/</a:t>
            </a:r>
            <a:r>
              <a:rPr lang="en-US" dirty="0" err="1"/>
              <a:t>mydatabase</a:t>
            </a:r>
            <a:r>
              <a:rPr lang="en-US" dirty="0"/>
              <a:t>/</a:t>
            </a:r>
            <a:r>
              <a:rPr lang="en-US" dirty="0" err="1"/>
              <a:t>mytable</a:t>
            </a:r>
            <a:br>
              <a:rPr lang="en-US" dirty="0"/>
            </a:br>
            <a:br>
              <a:rPr lang="en-US" dirty="0"/>
            </a:br>
            <a:r>
              <a:rPr lang="en-US" dirty="0"/>
              <a:t>parallel --profile </a:t>
            </a:r>
            <a:r>
              <a:rPr lang="en-US" dirty="0" err="1"/>
              <a:t>savesql</a:t>
            </a:r>
            <a:r>
              <a:rPr lang="en-US" dirty="0"/>
              <a:t> &lt;</a:t>
            </a:r>
            <a:r>
              <a:rPr lang="en-US" dirty="0" err="1"/>
              <a:t>analytics_process</a:t>
            </a:r>
            <a:r>
              <a:rPr lang="en-US" dirty="0"/>
              <a:t>&gt; ::: &lt;1 million </a:t>
            </a:r>
            <a:r>
              <a:rPr lang="en-US" dirty="0" err="1"/>
              <a:t>args</a:t>
            </a:r>
            <a:r>
              <a:rPr lang="en-US" dirty="0"/>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 may be used</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cat ~/.parallel/</a:t>
            </a:r>
            <a:r>
              <a:rPr lang="en-US" dirty="0" err="1"/>
              <a:t>benice</a:t>
            </a:r>
            <a:endParaRPr lang="en-US" dirty="0"/>
          </a:p>
          <a:p>
            <a:pPr marL="342900" lvl="1" indent="0">
              <a:buNone/>
            </a:pPr>
            <a:r>
              <a:rPr lang="en-US" dirty="0"/>
              <a:t>--nice 17</a:t>
            </a:r>
          </a:p>
          <a:p>
            <a:pPr marL="342900" lvl="1" indent="0">
              <a:buNone/>
            </a:pPr>
            <a:r>
              <a:rPr lang="en-US" dirty="0"/>
              <a:t>--timeout 300%</a:t>
            </a:r>
          </a:p>
          <a:p>
            <a:r>
              <a:rPr lang="en-US" dirty="0"/>
              <a:t>cat ~/.parallel/</a:t>
            </a:r>
            <a:r>
              <a:rPr lang="en-US" dirty="0" err="1"/>
              <a:t>dryv</a:t>
            </a:r>
            <a:endParaRPr lang="en-US" dirty="0"/>
          </a:p>
          <a:p>
            <a:pPr marL="342900" lvl="1" indent="0">
              <a:buNone/>
            </a:pPr>
            <a:r>
              <a:rPr lang="en-US" dirty="0"/>
              <a:t>--</a:t>
            </a:r>
            <a:r>
              <a:rPr lang="en-US" dirty="0" err="1"/>
              <a:t>vv</a:t>
            </a:r>
            <a:endParaRPr lang="en-US" dirty="0"/>
          </a:p>
          <a:p>
            <a:pPr marL="342900" lvl="1" indent="0">
              <a:buNone/>
            </a:pPr>
            <a:r>
              <a:rPr lang="en-US" dirty="0"/>
              <a:t>--dry-run</a:t>
            </a:r>
          </a:p>
          <a:p>
            <a:r>
              <a:rPr lang="en-US" dirty="0"/>
              <a:t>parallel --profile </a:t>
            </a:r>
            <a:r>
              <a:rPr lang="en-US" dirty="0" err="1"/>
              <a:t>benice</a:t>
            </a:r>
            <a:r>
              <a:rPr lang="en-US" dirty="0"/>
              <a:t> --profile </a:t>
            </a:r>
            <a:r>
              <a:rPr lang="en-US" dirty="0" err="1"/>
              <a:t>dryv</a:t>
            </a:r>
            <a:r>
              <a:rPr lang="en-US" dirty="0"/>
              <a:t> &lt;</a:t>
            </a:r>
            <a:r>
              <a:rPr lang="en-US" dirty="0" err="1"/>
              <a:t>heavy_process</a:t>
            </a:r>
            <a:r>
              <a:rPr lang="en-US" dirty="0"/>
              <a:t>&gt; ::: &lt;</a:t>
            </a:r>
            <a:r>
              <a:rPr lang="en-US" dirty="0" err="1"/>
              <a:t>args</a:t>
            </a:r>
            <a:r>
              <a:rPr lang="en-US" dirty="0"/>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r>
              <a:rPr lang="en-US" dirty="0"/>
              <a:t>Quick 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29</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t>#include &lt;</a:t>
            </a:r>
            <a:r>
              <a:rPr lang="en-US" dirty="0" err="1"/>
              <a:t>stdio.h</a:t>
            </a:r>
            <a:r>
              <a:rPr lang="en-US" dirty="0"/>
              <a:t>&gt;</a:t>
            </a:r>
            <a:br>
              <a:rPr lang="en-US" dirty="0"/>
            </a:br>
            <a:r>
              <a:rPr lang="en-US" dirty="0"/>
              <a:t>#include &lt;</a:t>
            </a:r>
            <a:r>
              <a:rPr lang="en-US" dirty="0" err="1"/>
              <a:t>stdlib.h</a:t>
            </a:r>
            <a:r>
              <a:rPr lang="en-US" dirty="0"/>
              <a:t>&gt;</a:t>
            </a:r>
          </a:p>
          <a:p>
            <a:pPr marL="0" indent="0">
              <a:buFont typeface="Arial" panose="020B0604020202020204" pitchFamily="34" charset="0"/>
              <a:buNone/>
            </a:pPr>
            <a:r>
              <a:rPr lang="en-US" dirty="0"/>
              <a:t>int main(int </a:t>
            </a:r>
            <a:r>
              <a:rPr lang="en-US" dirty="0" err="1"/>
              <a:t>argc</a:t>
            </a:r>
            <a:r>
              <a:rPr lang="en-US" dirty="0"/>
              <a:t>, char* </a:t>
            </a:r>
            <a:r>
              <a:rPr lang="en-US" dirty="0" err="1"/>
              <a:t>argv</a:t>
            </a:r>
            <a:r>
              <a:rPr lang="en-US" dirty="0"/>
              <a:t>[]){</a:t>
            </a:r>
            <a:br>
              <a:rPr lang="en-US" dirty="0"/>
            </a:br>
            <a:r>
              <a:rPr lang="en-US" dirty="0"/>
              <a:t>   </a:t>
            </a:r>
            <a:br>
              <a:rPr lang="en-US" dirty="0"/>
            </a:br>
            <a:r>
              <a:rPr lang="en-US" dirty="0"/>
              <a:t>   int flag, </a:t>
            </a:r>
            <a:r>
              <a:rPr lang="en-US" dirty="0" err="1"/>
              <a:t>i</a:t>
            </a:r>
            <a:r>
              <a:rPr lang="en-US" dirty="0"/>
              <a:t>, j;</a:t>
            </a:r>
            <a:br>
              <a:rPr lang="en-US" dirty="0"/>
            </a:br>
            <a:r>
              <a:rPr lang="en-US" dirty="0"/>
              <a:t>   int num1 = </a:t>
            </a:r>
            <a:r>
              <a:rPr lang="en-US" dirty="0" err="1"/>
              <a:t>atoi</a:t>
            </a:r>
            <a:r>
              <a:rPr lang="en-US" dirty="0"/>
              <a:t>(</a:t>
            </a:r>
            <a:r>
              <a:rPr lang="en-US" dirty="0" err="1"/>
              <a:t>argv</a:t>
            </a:r>
            <a:r>
              <a:rPr lang="en-US" dirty="0"/>
              <a:t>[1]);</a:t>
            </a:r>
            <a:br>
              <a:rPr lang="en-US" dirty="0"/>
            </a:br>
            <a:r>
              <a:rPr lang="en-US" dirty="0"/>
              <a:t>   int num2 = </a:t>
            </a:r>
            <a:r>
              <a:rPr lang="en-US" dirty="0" err="1"/>
              <a:t>atoi</a:t>
            </a:r>
            <a:r>
              <a:rPr lang="en-US" dirty="0"/>
              <a:t>(</a:t>
            </a:r>
            <a:r>
              <a:rPr lang="en-US" dirty="0" err="1"/>
              <a:t>argv</a:t>
            </a:r>
            <a:r>
              <a:rPr lang="en-US" dirty="0"/>
              <a:t>[2]);</a:t>
            </a:r>
          </a:p>
          <a:p>
            <a:pPr marL="0" indent="0">
              <a:buFont typeface="Arial" panose="020B0604020202020204" pitchFamily="34" charset="0"/>
              <a:buNone/>
            </a:pPr>
            <a:r>
              <a:rPr lang="en-US" dirty="0"/>
              <a:t>   for(</a:t>
            </a:r>
            <a:r>
              <a:rPr lang="en-US" dirty="0" err="1"/>
              <a:t>i</a:t>
            </a:r>
            <a:r>
              <a:rPr lang="en-US" dirty="0"/>
              <a:t>=num1+1; </a:t>
            </a:r>
            <a:r>
              <a:rPr lang="en-US" dirty="0" err="1"/>
              <a:t>i</a:t>
            </a:r>
            <a:r>
              <a:rPr lang="en-US" dirty="0"/>
              <a:t>&lt;num2; ++</a:t>
            </a:r>
            <a:r>
              <a:rPr lang="en-US" dirty="0" err="1"/>
              <a:t>i</a:t>
            </a:r>
            <a:r>
              <a:rPr lang="en-US" dirty="0"/>
              <a:t>){</a:t>
            </a:r>
            <a:br>
              <a:rPr lang="en-US" dirty="0"/>
            </a:br>
            <a:r>
              <a:rPr lang="en-US" dirty="0"/>
              <a:t>      flag=0;</a:t>
            </a:r>
            <a:br>
              <a:rPr lang="en-US" dirty="0"/>
            </a:br>
            <a:r>
              <a:rPr lang="en-US" dirty="0"/>
              <a:t>     for(j=2; j&lt;=</a:t>
            </a:r>
            <a:r>
              <a:rPr lang="en-US" dirty="0" err="1"/>
              <a:t>i</a:t>
            </a:r>
            <a:r>
              <a:rPr lang="en-US" dirty="0"/>
              <a:t>/2; ++j){</a:t>
            </a:r>
            <a:br>
              <a:rPr lang="en-US" dirty="0"/>
            </a:br>
            <a:r>
              <a:rPr lang="en-US" dirty="0"/>
              <a:t>        if(</a:t>
            </a:r>
            <a:r>
              <a:rPr lang="en-US" dirty="0" err="1"/>
              <a:t>i%j</a:t>
            </a:r>
            <a:r>
              <a:rPr lang="en-US" dirty="0"/>
              <a:t>==0){</a:t>
            </a:r>
            <a:br>
              <a:rPr lang="en-US" dirty="0"/>
            </a:br>
            <a:r>
              <a:rPr lang="en-US" dirty="0"/>
              <a:t>          flag=1;</a:t>
            </a:r>
            <a:br>
              <a:rPr lang="en-US" dirty="0"/>
            </a:br>
            <a:r>
              <a:rPr lang="en-US" dirty="0"/>
              <a:t>          break;</a:t>
            </a:r>
            <a:br>
              <a:rPr lang="en-US" dirty="0"/>
            </a:br>
            <a:r>
              <a:rPr lang="en-US" dirty="0"/>
              <a:t>        }</a:t>
            </a:r>
            <a:br>
              <a:rPr lang="en-US" dirty="0"/>
            </a:br>
            <a:r>
              <a:rPr lang="en-US" dirty="0"/>
              <a:t>     }</a:t>
            </a:r>
            <a:br>
              <a:rPr lang="en-US" dirty="0"/>
            </a:br>
            <a:r>
              <a:rPr lang="en-US" dirty="0"/>
              <a:t>     if(flag==0) </a:t>
            </a:r>
            <a:r>
              <a:rPr lang="en-US" dirty="0" err="1"/>
              <a:t>printf</a:t>
            </a:r>
            <a:r>
              <a:rPr lang="en-US" dirty="0"/>
              <a:t>("%d\n",</a:t>
            </a:r>
            <a:r>
              <a:rPr lang="en-US" dirty="0" err="1"/>
              <a:t>i</a:t>
            </a:r>
            <a:r>
              <a:rPr lang="en-US" dirty="0"/>
              <a:t>);  </a:t>
            </a:r>
            <a:br>
              <a:rPr lang="en-US" dirty="0"/>
            </a:br>
            <a:r>
              <a:rPr lang="en-US" dirty="0"/>
              <a:t>}</a:t>
            </a:r>
          </a:p>
          <a:p>
            <a:pPr marL="0" indent="0">
              <a:buFont typeface="Arial" panose="020B0604020202020204" pitchFamily="34" charset="0"/>
              <a:buNone/>
            </a:pPr>
            <a:r>
              <a:rPr lang="en-US" dirty="0"/>
              <a:t> return 0;</a:t>
            </a:r>
            <a:br>
              <a:rPr lang="en-US" dirty="0"/>
            </a:b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lstStyle/>
          <a:p>
            <a:r>
              <a:rPr lang="en-US" dirty="0"/>
              <a:t>--load </a:t>
            </a:r>
          </a:p>
          <a:p>
            <a:r>
              <a:rPr lang="en-US" dirty="0"/>
              <a:t>--</a:t>
            </a:r>
            <a:r>
              <a:rPr lang="en-US" dirty="0" err="1"/>
              <a:t>noswap</a:t>
            </a:r>
            <a:r>
              <a:rPr lang="en-US" dirty="0"/>
              <a:t> to prevent thrashing</a:t>
            </a:r>
          </a:p>
          <a:p>
            <a:r>
              <a:rPr lang="en-US" dirty="0"/>
              <a:t>--</a:t>
            </a:r>
            <a:r>
              <a:rPr lang="en-US" dirty="0" err="1"/>
              <a:t>memfree</a:t>
            </a:r>
            <a:endParaRPr lang="en-US" dirty="0"/>
          </a:p>
          <a:p>
            <a:r>
              <a:rPr lang="en-US" dirty="0"/>
              <a:t>--limit</a:t>
            </a:r>
          </a:p>
          <a:p>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323495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--shebang</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32</a:t>
            </a:fld>
            <a:endParaRPr lang="en-US"/>
          </a:p>
        </p:txBody>
      </p:sp>
    </p:spTree>
    <p:extLst>
      <p:ext uri="{BB962C8B-B14F-4D97-AF65-F5344CB8AC3E}">
        <p14:creationId xmlns:p14="http://schemas.microsoft.com/office/powerpoint/2010/main" val="1968320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33</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dirty="0"/>
              <a:t>parallel -S server1,server2 commands flags ::: </a:t>
            </a:r>
            <a:r>
              <a:rPr lang="en-US" dirty="0" err="1"/>
              <a:t>args</a:t>
            </a:r>
            <a:endParaRPr lang="en-US" dirty="0"/>
          </a:p>
          <a:p>
            <a:pPr marL="0" indent="0">
              <a:spcBef>
                <a:spcPts val="1200"/>
              </a:spcBef>
              <a:buFont typeface="Arial" panose="020B0604020202020204" pitchFamily="34" charset="0"/>
              <a:buNone/>
            </a:pPr>
            <a:r>
              <a:rPr lang="en-US" dirty="0"/>
              <a:t>Example:</a:t>
            </a:r>
            <a:br>
              <a:rPr lang="en-US" dirty="0"/>
            </a:br>
            <a:r>
              <a:rPr lang="en-US" dirty="0"/>
              <a:t>parallel -S u@vm1.org,u@vm2.org "hostname; echo {}" ::: foo bar</a:t>
            </a:r>
            <a:br>
              <a:rPr lang="en-US" dirty="0"/>
            </a:br>
            <a:r>
              <a:rPr lang="en-US" dirty="0"/>
              <a:t>--</a:t>
            </a:r>
            <a:r>
              <a:rPr lang="en-US" dirty="0" err="1"/>
              <a:t>sshloginfile</a:t>
            </a:r>
            <a:r>
              <a:rPr lang="en-US" dirty="0"/>
              <a:t> flag allows to read the remote </a:t>
            </a:r>
            <a:r>
              <a:rPr lang="en-US" dirty="0" err="1"/>
              <a:t>ssh</a:t>
            </a:r>
            <a:r>
              <a:rPr lang="en-US" dirty="0"/>
              <a:t> config from a file, </a:t>
            </a:r>
            <a:r>
              <a:rPr lang="en-US" dirty="0" err="1"/>
              <a:t>eg.</a:t>
            </a:r>
            <a:r>
              <a:rPr lang="en-US" dirty="0"/>
              <a:t> .</a:t>
            </a:r>
            <a:r>
              <a:rPr lang="en-US" dirty="0" err="1"/>
              <a:t>ssh</a:t>
            </a:r>
            <a:r>
              <a:rPr lang="en-US" dirty="0"/>
              <a:t>/config</a:t>
            </a:r>
          </a:p>
          <a:p>
            <a:pPr marL="0" indent="0">
              <a:spcBef>
                <a:spcPts val="1200"/>
              </a:spcBef>
              <a:spcAft>
                <a:spcPts val="1200"/>
              </a:spcAft>
              <a:buFont typeface="Arial" panose="020B0604020202020204" pitchFamily="34" charset="0"/>
              <a:buNone/>
            </a:pPr>
            <a:r>
              <a:rPr lang="en-US" dirty="0"/>
              <a:t>Remote </a:t>
            </a:r>
            <a:r>
              <a:rPr lang="en-US" dirty="0" err="1"/>
              <a:t>ssh</a:t>
            </a:r>
            <a:r>
              <a:rPr lang="en-US" dirty="0"/>
              <a:t> hosts may be divided into groups and jobs may be selectively run:</a:t>
            </a:r>
            <a:br>
              <a:rPr lang="en-US" sz="1100" dirty="0">
                <a:solidFill>
                  <a:schemeClr val="dk1"/>
                </a:solidFill>
              </a:rPr>
            </a:br>
            <a:r>
              <a:rPr lang="en-US" sz="1600" dirty="0">
                <a:solidFill>
                  <a:schemeClr val="dk1"/>
                </a:solidFill>
              </a:rPr>
              <a:t>parallel --</a:t>
            </a:r>
            <a:r>
              <a:rPr lang="en-US" sz="1600" dirty="0" err="1">
                <a:solidFill>
                  <a:schemeClr val="dk1"/>
                </a:solidFill>
              </a:rPr>
              <a:t>hostgroup</a:t>
            </a:r>
            <a:r>
              <a:rPr lang="en-US" sz="1600" dirty="0">
                <a:solidFill>
                  <a:schemeClr val="dk1"/>
                </a:solidFill>
              </a:rPr>
              <a:t> -S @gp1/$server1 -S @gp2/$server2 echo {} ::: run_on_gp1@gp1 run_on_gp2@gp2</a:t>
            </a:r>
          </a:p>
        </p:txBody>
      </p:sp>
    </p:spTree>
    <p:extLst>
      <p:ext uri="{BB962C8B-B14F-4D97-AF65-F5344CB8AC3E}">
        <p14:creationId xmlns:p14="http://schemas.microsoft.com/office/powerpoint/2010/main" val="129915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dirty="0"/>
              <a:t>--</a:t>
            </a:r>
            <a:r>
              <a:rPr lang="en-US" dirty="0" err="1"/>
              <a:t>transferfile</a:t>
            </a:r>
            <a:r>
              <a:rPr lang="en-US" dirty="0"/>
              <a:t> to transfer files via </a:t>
            </a:r>
            <a:r>
              <a:rPr lang="en-US" dirty="0" err="1"/>
              <a:t>rsync</a:t>
            </a:r>
            <a:endParaRPr lang="en-US" dirty="0"/>
          </a:p>
          <a:p>
            <a:pPr marL="0" indent="0">
              <a:buNone/>
            </a:pPr>
            <a:r>
              <a:rPr lang="en-US" dirty="0"/>
              <a:t>--return to return files from remote via </a:t>
            </a:r>
            <a:r>
              <a:rPr lang="en-US" dirty="0" err="1"/>
              <a:t>rsync</a:t>
            </a:r>
            <a:endParaRPr lang="en-US" dirty="0"/>
          </a:p>
          <a:p>
            <a:pPr marL="0" indent="0">
              <a:buNone/>
            </a:pPr>
            <a:r>
              <a:rPr lang="en-US" dirty="0"/>
              <a:t>--cleanup to remove files from remote once job is done</a:t>
            </a:r>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cat ::: </a:t>
            </a:r>
            <a:r>
              <a:rPr lang="en-US" dirty="0" err="1"/>
              <a:t>input_file</a:t>
            </a:r>
            <a:endParaRPr lang="en-US" dirty="0"/>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--return {}.out cat {} “&gt;” {}.out ::: </a:t>
            </a:r>
            <a:r>
              <a:rPr lang="en-US" dirty="0" err="1"/>
              <a:t>input_file</a:t>
            </a:r>
            <a:endParaRPr lang="en-US" dirty="0"/>
          </a:p>
          <a:p>
            <a:pPr marL="0" indent="0">
              <a:buNone/>
            </a:pPr>
            <a:r>
              <a:rPr lang="en-US" dirty="0"/>
              <a:t>All three options (--</a:t>
            </a:r>
            <a:r>
              <a:rPr lang="en-US" dirty="0" err="1"/>
              <a:t>transferfile</a:t>
            </a:r>
            <a:r>
              <a:rPr lang="en-US" dirty="0"/>
              <a:t>, --return, --cleanup) may be combined in a shortcut option: --</a:t>
            </a:r>
            <a:r>
              <a:rPr lang="en-US" dirty="0" err="1"/>
              <a:t>trc</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1274291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dirty="0"/>
              <a:t>parallel -k -S rage1,rage4,rage7,rage8,rage9,rage10,rage11,rage12 ${</a:t>
            </a:r>
            <a:r>
              <a:rPr lang="en-US" dirty="0" err="1"/>
              <a:t>scan_cmd</a:t>
            </a:r>
            <a:r>
              <a:rPr lang="en-US" dirty="0"/>
              <a:t>} ::: ${</a:t>
            </a:r>
            <a:r>
              <a:rPr lang="en-US" dirty="0" err="1"/>
              <a:t>scan_path</a:t>
            </a:r>
            <a:r>
              <a:rPr lang="en-US" dirty="0"/>
              <a:t>}/{44..51} &gt;&gt; scanperf.8proc.8node.out</a:t>
            </a:r>
          </a:p>
          <a:p>
            <a:r>
              <a:rPr lang="en-US" dirty="0"/>
              <a:t>parallel --jobs 30 '</a:t>
            </a:r>
            <a:r>
              <a:rPr lang="en-US" dirty="0" err="1"/>
              <a:t>nats</a:t>
            </a:r>
            <a:r>
              <a:rPr lang="en-US" dirty="0"/>
              <a:t> -s rage2:4222 pub </a:t>
            </a:r>
            <a:r>
              <a:rPr lang="en-US" dirty="0" err="1"/>
              <a:t>migration.files.request</a:t>
            </a:r>
            <a:r>
              <a:rPr lang="en-US" dirty="0"/>
              <a:t> --count 1 "{\"path\": \"/</a:t>
            </a:r>
            <a:r>
              <a:rPr lang="en-US" dirty="0" err="1"/>
              <a:t>lustre</a:t>
            </a:r>
            <a:r>
              <a:rPr lang="en-US" dirty="0"/>
              <a:t>/</a:t>
            </a:r>
            <a:r>
              <a:rPr lang="en-US" dirty="0" err="1"/>
              <a:t>crius</a:t>
            </a:r>
            <a:r>
              <a:rPr lang="en-US" dirty="0"/>
              <a:t>/stf008/</a:t>
            </a:r>
            <a:r>
              <a:rPr lang="en-US" dirty="0" err="1"/>
              <a:t>ketan</a:t>
            </a:r>
            <a:r>
              <a:rPr lang="en-US" dirty="0"/>
              <a:t>/</a:t>
            </a:r>
            <a:r>
              <a:rPr lang="en-US" dirty="0" err="1"/>
              <a:t>migagenttests</a:t>
            </a:r>
            <a:r>
              <a:rPr lang="en-US" dirty="0"/>
              <a:t>/{1}/file.{2}\"}"' ::: {0..63} ::: {1..3000} &amp;&gt;/dev/null</a:t>
            </a:r>
          </a:p>
          <a:p>
            <a:r>
              <a:rPr lang="en-US" dirty="0"/>
              <a:t>parallel --jobs 30 "</a:t>
            </a:r>
            <a:r>
              <a:rPr lang="en-US" dirty="0" err="1"/>
              <a:t>fallocate</a:t>
            </a:r>
            <a:r>
              <a:rPr lang="en-US" dirty="0"/>
              <a:t> -l 2MB {1}/file.{2}"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270640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dirty="0"/>
              <a:t>parallel --jobs 30 "touch -d '-1 week' {1}/file.{2}" ::: {0..63} ::: {1..3000}</a:t>
            </a:r>
          </a:p>
          <a:p>
            <a:r>
              <a:rPr lang="en-US" dirty="0"/>
              <a:t>parallel -k -S rage1,rage2,rage4,rage5,rage6,rage7,rage8,rage9 /</a:t>
            </a:r>
            <a:r>
              <a:rPr lang="en-US" dirty="0" err="1"/>
              <a:t>lustre</a:t>
            </a:r>
            <a:r>
              <a:rPr lang="en-US" dirty="0"/>
              <a:t>/</a:t>
            </a:r>
            <a:r>
              <a:rPr lang="en-US" dirty="0" err="1"/>
              <a:t>crius</a:t>
            </a:r>
            <a:r>
              <a:rPr lang="en-US" dirty="0"/>
              <a:t>/scripts-quicksilver/</a:t>
            </a:r>
            <a:r>
              <a:rPr lang="en-US" dirty="0" err="1"/>
              <a:t>measure_lfsfind.sh</a:t>
            </a:r>
            <a:r>
              <a:rPr lang="en-US" dirty="0"/>
              <a:t> ::: {28..35} &gt;&gt; lfsfindperf.8proc.8node.out</a:t>
            </a:r>
          </a:p>
          <a:p>
            <a:r>
              <a:rPr lang="en-US" dirty="0"/>
              <a:t>time -p parallel --jobs 30 "</a:t>
            </a:r>
            <a:r>
              <a:rPr lang="en-US" dirty="0" err="1"/>
              <a:t>nats</a:t>
            </a:r>
            <a:r>
              <a:rPr lang="en-US" dirty="0"/>
              <a:t> -s rage2:4222 pub </a:t>
            </a:r>
            <a:r>
              <a:rPr lang="en-US" dirty="0" err="1"/>
              <a:t>purge.files.request</a:t>
            </a:r>
            <a:r>
              <a:rPr lang="en-US" dirty="0"/>
              <a:t> --count 1 {\"path\": \"/</a:t>
            </a:r>
            <a:r>
              <a:rPr lang="en-US" dirty="0" err="1"/>
              <a:t>lustre</a:t>
            </a:r>
            <a:r>
              <a:rPr lang="en-US" dirty="0"/>
              <a:t>/</a:t>
            </a:r>
            <a:r>
              <a:rPr lang="en-US" dirty="0" err="1"/>
              <a:t>crius</a:t>
            </a:r>
            <a:r>
              <a:rPr lang="en-US" dirty="0"/>
              <a:t>/</a:t>
            </a:r>
            <a:r>
              <a:rPr lang="en-US" dirty="0" err="1"/>
              <a:t>purgeagenttests.ketan</a:t>
            </a:r>
            <a:r>
              <a:rPr lang="en-US" dirty="0"/>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36</a:t>
            </a:fld>
            <a:endParaRPr lang="en-US"/>
          </a:p>
        </p:txBody>
      </p:sp>
    </p:spTree>
    <p:extLst>
      <p:ext uri="{BB962C8B-B14F-4D97-AF65-F5344CB8AC3E}">
        <p14:creationId xmlns:p14="http://schemas.microsoft.com/office/powerpoint/2010/main" val="3721040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37</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Tree>
    <p:extLst>
      <p:ext uri="{BB962C8B-B14F-4D97-AF65-F5344CB8AC3E}">
        <p14:creationId xmlns:p14="http://schemas.microsoft.com/office/powerpoint/2010/main" val="383007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dirty="0"/>
              <a:t>cat </a:t>
            </a:r>
            <a:r>
              <a:rPr lang="en-US" dirty="0" err="1"/>
              <a:t>data.txt</a:t>
            </a:r>
            <a:r>
              <a:rPr lang="en-US" dirty="0"/>
              <a:t> | parallel echo</a:t>
            </a:r>
          </a:p>
          <a:p>
            <a:r>
              <a:rPr lang="en-US" dirty="0"/>
              <a:t>In the pipe mode, the data is delivered to the parallel command as </a:t>
            </a:r>
            <a:r>
              <a:rPr lang="en-US" b="1" dirty="0"/>
              <a:t>stdin:</a:t>
            </a:r>
            <a:br>
              <a:rPr lang="en-US" b="1" dirty="0"/>
            </a:br>
            <a:r>
              <a:rPr lang="en-US" dirty="0"/>
              <a:t>cat </a:t>
            </a:r>
            <a:r>
              <a:rPr lang="en-US" dirty="0" err="1"/>
              <a:t>data.txt</a:t>
            </a:r>
            <a:r>
              <a:rPr lang="en-US" dirty="0"/>
              <a:t> | parallel --pipe </a:t>
            </a:r>
            <a:r>
              <a:rPr lang="en-US" dirty="0" err="1"/>
              <a:t>wc</a:t>
            </a:r>
            <a:r>
              <a:rPr lang="en-US" dirty="0"/>
              <a:t> -l</a:t>
            </a:r>
          </a:p>
          <a:p>
            <a:r>
              <a:rPr lang="en-US" dirty="0"/>
              <a:t>The “--pipe” input may be controlled for block-size / number of lines and number of jobs:</a:t>
            </a:r>
            <a:br>
              <a:rPr lang="en-US" dirty="0"/>
            </a:br>
            <a:r>
              <a:rPr lang="en-US" dirty="0"/>
              <a:t>cat </a:t>
            </a:r>
            <a:r>
              <a:rPr lang="en-US" dirty="0" err="1"/>
              <a:t>data.txt</a:t>
            </a:r>
            <a:r>
              <a:rPr lang="en-US" dirty="0"/>
              <a:t> | parallel --pipe --block 2M -j4 --round-robin </a:t>
            </a:r>
            <a:r>
              <a:rPr lang="en-US" dirty="0" err="1"/>
              <a:t>wc</a:t>
            </a:r>
            <a:r>
              <a:rPr lang="en-US" dirty="0"/>
              <a:t> -l</a:t>
            </a:r>
            <a:br>
              <a:rPr lang="en-US" dirty="0"/>
            </a:br>
            <a:r>
              <a:rPr lang="en-US" dirty="0"/>
              <a:t>cat </a:t>
            </a:r>
            <a:r>
              <a:rPr lang="en-US" dirty="0" err="1"/>
              <a:t>data.txt</a:t>
            </a:r>
            <a:r>
              <a:rPr lang="en-US" dirty="0"/>
              <a:t> | parallel --pipe -N 12000 -j4 --round-robin </a:t>
            </a:r>
            <a:r>
              <a:rPr lang="en-US" dirty="0" err="1"/>
              <a:t>wc</a:t>
            </a:r>
            <a:r>
              <a:rPr lang="en-US" dirty="0"/>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1107554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lnSpcReduction="10000"/>
          </a:bodyPr>
          <a:lstStyle/>
          <a:p>
            <a:r>
              <a:rPr lang="en-US" dirty="0"/>
              <a:t>--</a:t>
            </a:r>
            <a:r>
              <a:rPr lang="en-US" dirty="0" err="1"/>
              <a:t>pipepart</a:t>
            </a:r>
            <a:r>
              <a:rPr lang="en-US" dirty="0"/>
              <a:t> </a:t>
            </a:r>
            <a:br>
              <a:rPr lang="en-US" dirty="0"/>
            </a:br>
            <a:r>
              <a:rPr lang="en-US" dirty="0"/>
              <a:t>may be used when using large data. Same as pipe but faster, has a few limitations</a:t>
            </a:r>
          </a:p>
          <a:p>
            <a:r>
              <a:rPr lang="en-US" dirty="0"/>
              <a:t>--line-buffer</a:t>
            </a:r>
          </a:p>
          <a:p>
            <a:r>
              <a:rPr lang="en-US" dirty="0"/>
              <a:t>--</a:t>
            </a:r>
            <a:r>
              <a:rPr lang="en-US" dirty="0" err="1"/>
              <a:t>recend</a:t>
            </a:r>
            <a:endParaRPr lang="en-US" dirty="0"/>
          </a:p>
          <a:p>
            <a:r>
              <a:rPr lang="en-US" dirty="0"/>
              <a:t>--group</a:t>
            </a:r>
          </a:p>
          <a:p>
            <a:r>
              <a:rPr lang="en-US" dirty="0"/>
              <a:t>--ungroup / -u</a:t>
            </a:r>
          </a:p>
          <a:p>
            <a:endParaRPr lang="en-US" dirty="0"/>
          </a:p>
          <a:p>
            <a:r>
              <a:rPr lang="en-US" dirty="0"/>
              <a:t>Example: https://</a:t>
            </a:r>
            <a:r>
              <a:rPr lang="en-US" dirty="0" err="1"/>
              <a:t>thenybble.de</a:t>
            </a:r>
            <a:r>
              <a:rPr lang="en-US" dirty="0"/>
              <a:t>/posts/</a:t>
            </a:r>
            <a:r>
              <a:rPr lang="en-US" dirty="0" err="1"/>
              <a:t>json</a:t>
            </a:r>
            <a:r>
              <a:rPr lang="en-US" dirty="0"/>
              <a:t>-analysis/</a:t>
            </a:r>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20165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540319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t>$SLURM_NTASKS</a:t>
            </a:r>
            <a:br>
              <a:rPr lang="en-US" dirty="0"/>
            </a:br>
            <a:r>
              <a:rPr lang="en-US" dirty="0"/>
              <a:t>Same as -n, –</a:t>
            </a:r>
            <a:r>
              <a:rPr lang="en-US" dirty="0" err="1"/>
              <a:t>ntasks</a:t>
            </a:r>
            <a:r>
              <a:rPr lang="en-US" dirty="0"/>
              <a:t>. The number of tasks.</a:t>
            </a:r>
          </a:p>
          <a:p>
            <a:pPr lvl="1"/>
            <a:r>
              <a:rPr lang="en-US" dirty="0"/>
              <a:t>$SLURM_CPUS_PER_TASK</a:t>
            </a:r>
            <a:br>
              <a:rPr lang="en-US" dirty="0"/>
            </a:br>
            <a:r>
              <a:rPr lang="en-US" dirty="0"/>
              <a:t>Number of CPUs per task.</a:t>
            </a:r>
          </a:p>
          <a:p>
            <a:pPr lvl="1"/>
            <a:r>
              <a:rPr lang="en-US" dirty="0"/>
              <a:t>$SLURM_NODEID</a:t>
            </a:r>
            <a:br>
              <a:rPr lang="en-US" dirty="0"/>
            </a:br>
            <a:r>
              <a:rPr lang="en-US" dirty="0"/>
              <a:t>The relative node id of the current node.</a:t>
            </a:r>
          </a:p>
          <a:p>
            <a:pPr lvl="1"/>
            <a:r>
              <a:rPr lang="en-US" dirty="0"/>
              <a:t>$SLURM_NNODES</a:t>
            </a:r>
            <a:br>
              <a:rPr lang="en-US" dirty="0"/>
            </a:br>
            <a:r>
              <a:rPr lang="en-US" dirty="0"/>
              <a:t>Total nodes allocated to current job.</a:t>
            </a:r>
          </a:p>
          <a:p>
            <a:pPr lvl="1"/>
            <a:r>
              <a:rPr lang="en-US" dirty="0"/>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637454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293708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44</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932563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50" y="1369219"/>
            <a:ext cx="5624666" cy="3263504"/>
          </a:xfrm>
        </p:spPr>
        <p:txBody>
          <a:bodyPr>
            <a:normAutofit fontScale="92500" lnSpcReduction="20000"/>
          </a:bodyPr>
          <a:lstStyle/>
          <a:p>
            <a:pPr marL="0" indent="0">
              <a:buNone/>
            </a:pPr>
            <a:r>
              <a:rPr lang="en-US" dirty="0"/>
              <a:t>#!/bin/bash</a:t>
            </a:r>
          </a:p>
          <a:p>
            <a:pPr marL="0" indent="0">
              <a:buNone/>
            </a:pPr>
            <a:endParaRPr lang="en-US" dirty="0"/>
          </a:p>
          <a:p>
            <a:pPr marL="0" indent="0">
              <a:buNone/>
            </a:pPr>
            <a:r>
              <a:rPr lang="en-US" dirty="0"/>
              <a:t>#SBATCH -J </a:t>
            </a:r>
            <a:r>
              <a:rPr lang="en-US" dirty="0" err="1"/>
              <a:t>multinode</a:t>
            </a:r>
            <a:endParaRPr lang="en-US" dirty="0"/>
          </a:p>
          <a:p>
            <a:pPr marL="0" indent="0">
              <a:buNone/>
            </a:pPr>
            <a:r>
              <a:rPr lang="en-US" dirty="0"/>
              <a:t>#SBATCH -o %x-%</a:t>
            </a:r>
            <a:r>
              <a:rPr lang="en-US" dirty="0" err="1"/>
              <a:t>j.out</a:t>
            </a:r>
            <a:endParaRPr lang="en-US" dirty="0"/>
          </a:p>
          <a:p>
            <a:pPr marL="0" indent="0">
              <a:buNone/>
            </a:pPr>
            <a:r>
              <a:rPr lang="en-US" dirty="0"/>
              <a:t>#SBATCH -e %x-%</a:t>
            </a:r>
            <a:r>
              <a:rPr lang="en-US" dirty="0" err="1"/>
              <a:t>j.err</a:t>
            </a:r>
            <a:endParaRPr lang="en-US" dirty="0"/>
          </a:p>
          <a:p>
            <a:pPr marL="0" indent="0">
              <a:buNone/>
            </a:pPr>
            <a:r>
              <a:rPr lang="en-US" dirty="0"/>
              <a:t>#SBATCH -t 0:20:00</a:t>
            </a:r>
          </a:p>
          <a:p>
            <a:pPr marL="0" indent="0">
              <a:buNone/>
            </a:pPr>
            <a:r>
              <a:rPr lang="en-US" dirty="0"/>
              <a:t>#SBATCH -p batch</a:t>
            </a:r>
          </a:p>
          <a:p>
            <a:pPr marL="0" indent="0">
              <a:buNone/>
            </a:pPr>
            <a:r>
              <a:rPr lang="en-US" dirty="0"/>
              <a:t>#SBATCH -N 4</a:t>
            </a:r>
          </a:p>
          <a:p>
            <a:pPr marL="0" indent="0">
              <a:buNone/>
            </a:pPr>
            <a:endParaRPr lang="en-US" dirty="0"/>
          </a:p>
          <a:p>
            <a:pPr marL="0" indent="0">
              <a:buNone/>
            </a:pPr>
            <a:r>
              <a:rPr lang="en-US" dirty="0" err="1"/>
              <a:t>srun</a:t>
            </a:r>
            <a:r>
              <a:rPr lang="en-US" dirty="0"/>
              <a:t> --no-kill --</a:t>
            </a:r>
            <a:r>
              <a:rPr lang="en-US" dirty="0" err="1"/>
              <a:t>ntasks</a:t>
            </a:r>
            <a:r>
              <a:rPr lang="en-US" dirty="0"/>
              <a:t>-per-node=1 --wait=0 </a:t>
            </a:r>
            <a:r>
              <a:rPr lang="en-US" dirty="0" err="1"/>
              <a:t>driver.sh</a:t>
            </a:r>
            <a:r>
              <a:rPr lang="en-US" dirty="0"/>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1067091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47</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6694268" cy="1754326"/>
          </a:xfrm>
          <a:prstGeom prst="rect">
            <a:avLst/>
          </a:prstGeom>
          <a:noFill/>
          <a:ln>
            <a:solidFill>
              <a:schemeClr val="accent1"/>
            </a:solidFill>
          </a:ln>
        </p:spPr>
        <p:txBody>
          <a:bodyPr wrap="none" rtlCol="0">
            <a:spAutoFit/>
          </a:bodyPr>
          <a:lstStyle/>
          <a:p>
            <a:r>
              <a:rPr lang="en-US" dirty="0"/>
              <a:t># Deliver tasks depending on the </a:t>
            </a:r>
            <a:r>
              <a:rPr lang="en-US" dirty="0" err="1"/>
              <a:t>nodeid</a:t>
            </a:r>
            <a:endParaRPr lang="en-US" dirty="0"/>
          </a:p>
          <a:p>
            <a:r>
              <a:rPr lang="en-US" dirty="0"/>
              <a:t>cat $1 |                                               \</a:t>
            </a:r>
          </a:p>
          <a:p>
            <a:r>
              <a:rPr lang="en-US" dirty="0"/>
              <a:t>awk -v NNODE="$SLURM_NNODES" -v NODEID="$SLURM_NODEID" \</a:t>
            </a:r>
          </a:p>
          <a:p>
            <a:r>
              <a:rPr lang="en-US" dirty="0"/>
              <a:t>'NR % NNODE == NODEID' |                               \</a:t>
            </a:r>
          </a:p>
          <a:p>
            <a:r>
              <a:rPr lang="en-US" dirty="0"/>
              <a:t>parallel ./</a:t>
            </a:r>
            <a:r>
              <a:rPr lang="en-US" dirty="0" err="1"/>
              <a:t>payload.sh</a:t>
            </a:r>
            <a:r>
              <a:rPr lang="en-US" dirty="0"/>
              <a:t> argument_{}</a:t>
            </a:r>
          </a:p>
          <a:p>
            <a:endParaRPr lang="en-US" dirty="0"/>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8200322" cy="1477328"/>
          </a:xfrm>
          <a:prstGeom prst="rect">
            <a:avLst/>
          </a:prstGeom>
          <a:noFill/>
          <a:ln>
            <a:solidFill>
              <a:schemeClr val="accent1"/>
            </a:solidFill>
          </a:ln>
        </p:spPr>
        <p:txBody>
          <a:bodyPr wrap="none" rtlCol="0">
            <a:spAutoFit/>
          </a:bodyPr>
          <a:lstStyle/>
          <a:p>
            <a:r>
              <a:rPr lang="en-US" dirty="0"/>
              <a:t>#!/bin/bash</a:t>
            </a:r>
          </a:p>
          <a:p>
            <a:endParaRPr lang="en-US" dirty="0"/>
          </a:p>
          <a:p>
            <a:r>
              <a:rPr lang="en-US" dirty="0"/>
              <a:t>H="$(hostname)"</a:t>
            </a:r>
          </a:p>
          <a:p>
            <a:r>
              <a:rPr lang="en-US" dirty="0"/>
              <a:t>echo “This is the payload script. $1 is the argument passed to it. Ran on machine $H.”</a:t>
            </a:r>
          </a:p>
          <a:p>
            <a:endParaRPr lang="en-US" dirty="0"/>
          </a:p>
        </p:txBody>
      </p:sp>
    </p:spTree>
    <p:extLst>
      <p:ext uri="{BB962C8B-B14F-4D97-AF65-F5344CB8AC3E}">
        <p14:creationId xmlns:p14="http://schemas.microsoft.com/office/powerpoint/2010/main" val="3093236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316829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54</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and practice files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a:t>
            </a:r>
            <a:r>
              <a:rPr lang="en-US" dirty="0" err="1"/>
              <a:t>Github</a:t>
            </a:r>
            <a:r>
              <a:rPr lang="en-US" dirty="0"/>
              <a:t>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60</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61</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5-7 slides</a:t>
            </a:r>
          </a:p>
          <a:p>
            <a:r>
              <a:rPr lang="en-US" dirty="0"/>
              <a:t>Lots of examples in slides</a:t>
            </a:r>
          </a:p>
          <a:p>
            <a:r>
              <a:rPr lang="en-US" dirty="0"/>
              <a:t>Quick Exercises</a:t>
            </a:r>
          </a:p>
          <a:p>
            <a:r>
              <a:rPr lang="en-US" dirty="0"/>
              <a:t>Summary and Practice Exercises in the end</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62201</TotalTime>
  <Words>4585</Words>
  <Application>Microsoft Macintosh PowerPoint</Application>
  <PresentationFormat>On-screen Show (16:9)</PresentationFormat>
  <Paragraphs>449</Paragraphs>
  <Slides>61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Aside1: Command line Navigation</vt:lpstr>
      <vt:lpstr>Aside2: command line Deletion</vt:lpstr>
      <vt:lpstr>GNU Parallel Alternatives</vt:lpstr>
      <vt:lpstr>Exercise</vt:lpstr>
      <vt:lpstr>Part 3: Features and Examples - I</vt:lpstr>
      <vt:lpstr>Anatomy of a GNU Parallel Command</vt:lpstr>
      <vt:lpstr>Basic Syntax and Semantics</vt:lpstr>
      <vt:lpstr>Examples</vt:lpstr>
      <vt:lpstr>Examples</vt:lpstr>
      <vt:lpstr>Examples</vt:lpstr>
      <vt:lpstr>Highly Configurable - I</vt:lpstr>
      <vt:lpstr>Highly Configurable II</vt:lpstr>
      <vt:lpstr>Checkpoint and Resume</vt:lpstr>
      <vt:lpstr>Saving Output in Files, Variables and Databases</vt:lpstr>
      <vt:lpstr>Config Profiles I</vt:lpstr>
      <vt:lpstr>Multiple Config Profiles may be used</vt:lpstr>
      <vt:lpstr>Quick Exercise: Prime numbers over Partitions</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Thank you for your time and attention Questions?  km0@ornl.gov</vt:lpstr>
      <vt:lpstr>Practice and Exercises : Titanic Data Challenge</vt:lpstr>
      <vt:lpstr>[longer] Practice and Exercises : MIT Datacenter Challenge</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2216</cp:revision>
  <cp:lastPrinted>2019-10-28T17:12:39Z</cp:lastPrinted>
  <dcterms:created xsi:type="dcterms:W3CDTF">2016-08-27T04:51:03Z</dcterms:created>
  <dcterms:modified xsi:type="dcterms:W3CDTF">2024-07-11T13:24:02Z</dcterms:modified>
</cp:coreProperties>
</file>