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handoutMasterIdLst>
    <p:handoutMasterId r:id="rId67"/>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34" r:id="rId14"/>
    <p:sldId id="460" r:id="rId15"/>
    <p:sldId id="428" r:id="rId16"/>
    <p:sldId id="412" r:id="rId17"/>
    <p:sldId id="267" r:id="rId18"/>
    <p:sldId id="414" r:id="rId19"/>
    <p:sldId id="415" r:id="rId20"/>
    <p:sldId id="442" r:id="rId21"/>
    <p:sldId id="417" r:id="rId22"/>
    <p:sldId id="418" r:id="rId23"/>
    <p:sldId id="419" r:id="rId24"/>
    <p:sldId id="454" r:id="rId25"/>
    <p:sldId id="420" r:id="rId26"/>
    <p:sldId id="438" r:id="rId27"/>
    <p:sldId id="461" r:id="rId28"/>
    <p:sldId id="462" r:id="rId29"/>
    <p:sldId id="463" r:id="rId30"/>
    <p:sldId id="464" r:id="rId31"/>
    <p:sldId id="465" r:id="rId32"/>
    <p:sldId id="459" r:id="rId33"/>
    <p:sldId id="429" r:id="rId34"/>
    <p:sldId id="437" r:id="rId35"/>
    <p:sldId id="448" r:id="rId36"/>
    <p:sldId id="421" r:id="rId37"/>
    <p:sldId id="453" r:id="rId38"/>
    <p:sldId id="451" r:id="rId39"/>
    <p:sldId id="452" r:id="rId40"/>
    <p:sldId id="455" r:id="rId41"/>
    <p:sldId id="443" r:id="rId42"/>
    <p:sldId id="435" r:id="rId43"/>
    <p:sldId id="430" r:id="rId44"/>
    <p:sldId id="440" r:id="rId45"/>
    <p:sldId id="441" r:id="rId46"/>
    <p:sldId id="444" r:id="rId47"/>
    <p:sldId id="425" r:id="rId48"/>
    <p:sldId id="439" r:id="rId49"/>
    <p:sldId id="426" r:id="rId50"/>
    <p:sldId id="458" r:id="rId51"/>
    <p:sldId id="431" r:id="rId52"/>
    <p:sldId id="427" r:id="rId53"/>
    <p:sldId id="446" r:id="rId54"/>
    <p:sldId id="447" r:id="rId55"/>
    <p:sldId id="457" r:id="rId56"/>
    <p:sldId id="450" r:id="rId57"/>
    <p:sldId id="423" r:id="rId58"/>
    <p:sldId id="432" r:id="rId59"/>
    <p:sldId id="411" r:id="rId60"/>
    <p:sldId id="288" r:id="rId61"/>
    <p:sldId id="398" r:id="rId62"/>
    <p:sldId id="393" r:id="rId63"/>
    <p:sldId id="456" r:id="rId64"/>
    <p:sldId id="309" r:id="rId65"/>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23"/>
    <p:restoredTop sz="82071"/>
  </p:normalViewPr>
  <p:slideViewPr>
    <p:cSldViewPr snapToGrid="0" snapToObjects="1">
      <p:cViewPr varScale="1">
        <p:scale>
          <a:sx n="172" d="100"/>
          <a:sy n="172" d="100"/>
        </p:scale>
        <p:origin x="1080" y="176"/>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7/15/24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7/15/24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17</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26</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40</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 It reports when there is a statistically significant likelihood that the protein and the domain share the same evolutionary origin. This basic comparison is repeated for all combinations of many protein sequences and many domains.</a:t>
            </a:r>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57</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60</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7/15/24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7/15/24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7/15/24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7/15/24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7/15/24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7/15/24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ithub.com/ketancmaheshwari/pearc24tu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3.xml"/><Relationship Id="rId11" Type="http://schemas.openxmlformats.org/officeDocument/2006/relationships/slide" Target="slide59.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9.xml"/><Relationship Id="rId9" Type="http://schemas.openxmlformats.org/officeDocument/2006/relationships/slide" Target="slide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normAutofit lnSpcReduction="10000"/>
          </a:bodyPr>
          <a:lstStyle/>
          <a:p>
            <a:r>
              <a:rPr lang="en-US" dirty="0">
                <a:latin typeface="National Park " pitchFamily="2" charset="77"/>
              </a:rPr>
              <a:t>Ketan Maheshwari (ORNL), William Arndt (NERSC), Rafael Ferreira da Silva (ORNL)</a:t>
            </a:r>
          </a:p>
          <a:p>
            <a:endParaRPr lang="en-US" dirty="0">
              <a:latin typeface="National Park " pitchFamily="2" charset="77"/>
            </a:endParaRPr>
          </a:p>
          <a:p>
            <a:r>
              <a:rPr lang="en-US" dirty="0">
                <a:latin typeface="National Park " pitchFamily="2" charset="77"/>
              </a:rPr>
              <a:t>Tutorial presented at PEARC 2024</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lnSpcReduction="10000"/>
          </a:bodyPr>
          <a:lstStyle/>
          <a:p>
            <a:r>
              <a:rPr lang="en-US" dirty="0"/>
              <a:t>Download and </a:t>
            </a:r>
            <a:r>
              <a:rPr lang="en-US" dirty="0" err="1"/>
              <a:t>untar</a:t>
            </a:r>
            <a:r>
              <a:rPr lang="en-US" dirty="0"/>
              <a:t>:</a:t>
            </a:r>
            <a:br>
              <a:rPr lang="en-US" dirty="0"/>
            </a:br>
            <a:r>
              <a:rPr lang="en-US" dirty="0">
                <a:solidFill>
                  <a:srgbClr val="000000"/>
                </a:solidFill>
                <a:effectLst/>
                <a:latin typeface="Courier New" panose="02070309020205020404" pitchFamily="49" charset="0"/>
                <a:cs typeface="Courier New" panose="02070309020205020404" pitchFamily="49" charset="0"/>
              </a:rPr>
              <a:t>curl -s https://</a:t>
            </a:r>
            <a:r>
              <a:rPr lang="en-US" dirty="0" err="1">
                <a:solidFill>
                  <a:srgbClr val="000000"/>
                </a:solidFill>
                <a:effectLst/>
                <a:latin typeface="Courier New" panose="02070309020205020404" pitchFamily="49" charset="0"/>
                <a:cs typeface="Courier New" panose="02070309020205020404" pitchFamily="49" charset="0"/>
              </a:rPr>
              <a:t>ftp.gnu.org</a:t>
            </a:r>
            <a:r>
              <a:rPr lang="en-US" dirty="0">
                <a:solidFill>
                  <a:srgbClr val="000000"/>
                </a:solidFill>
                <a:effectLst/>
                <a:latin typeface="Courier New" panose="02070309020205020404" pitchFamily="49" charset="0"/>
                <a:cs typeface="Courier New" panose="02070309020205020404" pitchFamily="49" charset="0"/>
              </a:rPr>
              <a:t>/gnu/parallel/parallel-latest.tar.bz2 --output parallel-latest.tar.bz2</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tar </a:t>
            </a:r>
            <a:r>
              <a:rPr lang="en-US" dirty="0" err="1">
                <a:latin typeface="Courier New" panose="02070309020205020404" pitchFamily="49" charset="0"/>
                <a:cs typeface="Courier New" panose="02070309020205020404" pitchFamily="49" charset="0"/>
              </a:rPr>
              <a:t>zxf</a:t>
            </a:r>
            <a:r>
              <a:rPr lang="en-US" dirty="0">
                <a:latin typeface="Courier New" panose="02070309020205020404" pitchFamily="49" charset="0"/>
                <a:cs typeface="Courier New" panose="02070309020205020404" pitchFamily="49" charset="0"/>
              </a:rPr>
              <a:t> parallel-latest.tar.bz2</a:t>
            </a:r>
          </a:p>
          <a:p>
            <a:pPr marL="0" indent="0">
              <a:buNone/>
            </a:pPr>
            <a:r>
              <a:rPr lang="en-US" dirty="0"/>
              <a:t>   </a:t>
            </a:r>
            <a:r>
              <a:rPr lang="en-US" dirty="0">
                <a:latin typeface="Courier New" panose="02070309020205020404" pitchFamily="49" charset="0"/>
                <a:cs typeface="Courier New" panose="02070309020205020404" pitchFamily="49" charset="0"/>
              </a:rPr>
              <a:t>cd parallel-&lt;tab&gt;</a:t>
            </a:r>
          </a:p>
          <a:p>
            <a:pPr marL="0" indent="0">
              <a:buNone/>
            </a:pPr>
            <a:r>
              <a:rPr lang="en-US" dirty="0">
                <a:latin typeface="Courier New" panose="02070309020205020404" pitchFamily="49" charset="0"/>
                <a:cs typeface="Courier New" panose="02070309020205020404" pitchFamily="49" charset="0"/>
              </a:rPr>
              <a:t> ./configure --prefix=$HOME/parallel-install</a:t>
            </a:r>
            <a:endParaRPr lang="en-US" dirty="0"/>
          </a:p>
          <a:p>
            <a:pPr marL="0" indent="0">
              <a:buNone/>
            </a:pPr>
            <a:r>
              <a:rPr lang="en-US" dirty="0">
                <a:latin typeface="Courier New" panose="02070309020205020404" pitchFamily="49" charset="0"/>
                <a:cs typeface="Courier New" panose="02070309020205020404" pitchFamily="49" charset="0"/>
              </a:rPr>
              <a:t> make install</a:t>
            </a:r>
            <a:r>
              <a:rPr lang="en-US" dirty="0"/>
              <a:t>                                         # requires </a:t>
            </a:r>
            <a:r>
              <a:rPr lang="en-US" dirty="0" err="1"/>
              <a:t>libevent</a:t>
            </a:r>
            <a:endParaRPr lang="en-US" dirty="0"/>
          </a:p>
          <a:p>
            <a:pPr marL="0" indent="0">
              <a:buNone/>
            </a:pPr>
            <a:r>
              <a:rPr lang="en-US" dirty="0">
                <a:latin typeface="Courier New" panose="02070309020205020404" pitchFamily="49" charset="0"/>
                <a:cs typeface="Courier New" panose="02070309020205020404" pitchFamily="49" charset="0"/>
              </a:rPr>
              <a:t> export PATH=$HOME/parallel-install/bin:$PATH</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pPr marL="0" indent="0">
              <a:buNone/>
            </a:pPr>
            <a:r>
              <a:rPr lang="en-US" dirty="0"/>
              <a:t>man { parallel, </a:t>
            </a:r>
            <a:r>
              <a:rPr lang="en-US" dirty="0" err="1"/>
              <a:t>parallel_tutorial</a:t>
            </a:r>
            <a:r>
              <a:rPr lang="en-US" dirty="0"/>
              <a:t>, </a:t>
            </a:r>
            <a:r>
              <a:rPr lang="en-US" dirty="0" err="1"/>
              <a:t>env_parallel</a:t>
            </a:r>
            <a:r>
              <a:rPr lang="en-US" dirty="0"/>
              <a:t>, </a:t>
            </a:r>
            <a:br>
              <a:rPr lang="en-US" dirty="0"/>
            </a:br>
            <a:r>
              <a:rPr lang="en-US" dirty="0"/>
              <a:t>           </a:t>
            </a:r>
            <a:r>
              <a:rPr lang="en-US" dirty="0" err="1"/>
              <a:t>parset</a:t>
            </a:r>
            <a:r>
              <a:rPr lang="en-US" dirty="0"/>
              <a:t>, </a:t>
            </a:r>
            <a:r>
              <a:rPr lang="en-US" dirty="0" err="1"/>
              <a:t>parsort</a:t>
            </a:r>
            <a:r>
              <a:rPr lang="en-US" dirty="0"/>
              <a:t>, </a:t>
            </a:r>
            <a:r>
              <a:rPr lang="en-US" dirty="0" err="1"/>
              <a:t>parallel_alternatives</a:t>
            </a:r>
            <a:r>
              <a:rPr lang="en-US" dirty="0"/>
              <a:t>,</a:t>
            </a:r>
            <a:br>
              <a:rPr lang="en-US" dirty="0"/>
            </a:br>
            <a:r>
              <a:rPr lang="en-US" dirty="0"/>
              <a:t>           </a:t>
            </a:r>
            <a:r>
              <a:rPr lang="en-US" dirty="0" err="1"/>
              <a:t>parallel_design</a:t>
            </a:r>
            <a:r>
              <a:rPr lang="en-US" dirty="0"/>
              <a:t>, </a:t>
            </a:r>
            <a:r>
              <a:rPr lang="en-US" dirty="0" err="1"/>
              <a:t>niceload</a:t>
            </a:r>
            <a:r>
              <a:rPr lang="en-US" dirty="0"/>
              <a:t> } </a:t>
            </a:r>
          </a:p>
          <a:p>
            <a:pPr marL="0" indent="0">
              <a:buNone/>
            </a:pPr>
            <a:br>
              <a:rPr lang="en-US" dirty="0"/>
            </a:br>
            <a:r>
              <a:rPr lang="en-US" dirty="0"/>
              <a:t>parallel --help           # summary of most imp options</a:t>
            </a:r>
          </a:p>
          <a:p>
            <a:pPr marL="0" indent="0">
              <a:buNone/>
            </a:pPr>
            <a:r>
              <a:rPr lang="en-US" dirty="0">
                <a:hlinkClick r:id="rId2"/>
              </a:rPr>
              <a:t>www.pi.dk/1</a:t>
            </a:r>
            <a:r>
              <a:rPr lang="en-US" dirty="0"/>
              <a:t>             # link to </a:t>
            </a:r>
            <a:r>
              <a:rPr lang="en-US" dirty="0" err="1"/>
              <a:t>youtube</a:t>
            </a:r>
            <a:r>
              <a:rPr lang="en-US" dirty="0"/>
              <a:t> videos by Ole </a:t>
            </a:r>
            <a:r>
              <a:rPr lang="en-US" dirty="0" err="1"/>
              <a:t>Tange</a:t>
            </a:r>
            <a:endParaRPr lang="en-US" dirty="0"/>
          </a:p>
          <a:p>
            <a:pPr marL="0" indent="0">
              <a:buNone/>
            </a:pPr>
            <a:br>
              <a:rPr lang="en-US" dirty="0"/>
            </a:br>
            <a:r>
              <a:rPr lang="en-US" dirty="0"/>
              <a:t>Searching ‘gnu parallel’ on Hacker news, Reddit, Stack Exchange yields many helpful links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dirty="0" err="1"/>
              <a:t>xargs</a:t>
            </a:r>
            <a:r>
              <a:rPr lang="en-US" dirty="0"/>
              <a:t>, make -j, find + exec, and others are often cited as alternatives</a:t>
            </a:r>
          </a:p>
          <a:p>
            <a:endParaRPr lang="en-US" dirty="0"/>
          </a:p>
          <a:p>
            <a:r>
              <a:rPr lang="en-US" dirty="0"/>
              <a:t>A comparison is made and summaries available:</a:t>
            </a:r>
            <a:br>
              <a:rPr lang="en-US" dirty="0"/>
            </a:br>
            <a:r>
              <a:rPr lang="en-US" dirty="0"/>
              <a:t> </a:t>
            </a:r>
            <a:r>
              <a:rPr lang="en-US" dirty="0" err="1"/>
              <a:t>gnu.org</a:t>
            </a:r>
            <a:r>
              <a:rPr lang="en-US" dirty="0"/>
              <a:t>/software/parallel/</a:t>
            </a:r>
            <a:r>
              <a:rPr lang="en-US" dirty="0" err="1"/>
              <a:t>parallel_alternatives.html</a:t>
            </a:r>
            <a:endParaRPr lang="en-US" dirty="0"/>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13</a:t>
            </a:fld>
            <a:endParaRPr lang="en-US"/>
          </a:p>
        </p:txBody>
      </p:sp>
    </p:spTree>
    <p:extLst>
      <p:ext uri="{BB962C8B-B14F-4D97-AF65-F5344CB8AC3E}">
        <p14:creationId xmlns:p14="http://schemas.microsoft.com/office/powerpoint/2010/main" val="59372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71E-0F84-03E2-7BF9-67F9DE0F9E30}"/>
              </a:ext>
            </a:extLst>
          </p:cNvPr>
          <p:cNvSpPr>
            <a:spLocks noGrp="1"/>
          </p:cNvSpPr>
          <p:nvPr>
            <p:ph type="title"/>
          </p:nvPr>
        </p:nvSpPr>
        <p:spPr/>
        <p:txBody>
          <a:bodyPr/>
          <a:lstStyle/>
          <a:p>
            <a:r>
              <a:rPr lang="en-US"/>
              <a:t>Exercise (7-8 </a:t>
            </a:r>
            <a:r>
              <a:rPr lang="en-US" dirty="0"/>
              <a:t>minutes)</a:t>
            </a:r>
          </a:p>
        </p:txBody>
      </p:sp>
      <p:sp>
        <p:nvSpPr>
          <p:cNvPr id="3" name="Content Placeholder 2">
            <a:extLst>
              <a:ext uri="{FF2B5EF4-FFF2-40B4-BE49-F238E27FC236}">
                <a16:creationId xmlns:a16="http://schemas.microsoft.com/office/drawing/2014/main" id="{71280EBF-DBEF-A73C-65D7-65BC98097942}"/>
              </a:ext>
            </a:extLst>
          </p:cNvPr>
          <p:cNvSpPr>
            <a:spLocks noGrp="1"/>
          </p:cNvSpPr>
          <p:nvPr>
            <p:ph idx="1"/>
          </p:nvPr>
        </p:nvSpPr>
        <p:spPr/>
        <p:txBody>
          <a:bodyPr/>
          <a:lstStyle/>
          <a:p>
            <a:r>
              <a:rPr lang="en-US" dirty="0"/>
              <a:t>Install / access, test GNU Parallel</a:t>
            </a:r>
          </a:p>
          <a:p>
            <a:r>
              <a:rPr lang="en-US" dirty="0"/>
              <a:t>Install instructions available: </a:t>
            </a:r>
            <a:r>
              <a:rPr lang="en-US" dirty="0" err="1">
                <a:hlinkClick r:id="rId2"/>
              </a:rPr>
              <a:t>github.com</a:t>
            </a:r>
            <a:r>
              <a:rPr lang="en-US" dirty="0">
                <a:hlinkClick r:id="rId2"/>
              </a:rPr>
              <a:t>/</a:t>
            </a:r>
            <a:r>
              <a:rPr lang="en-US" dirty="0" err="1">
                <a:hlinkClick r:id="rId2"/>
              </a:rPr>
              <a:t>ketancmaheshwari</a:t>
            </a:r>
            <a:r>
              <a:rPr lang="en-US" dirty="0">
                <a:hlinkClick r:id="rId2"/>
              </a:rPr>
              <a:t>/pearc24tut/blob/main/</a:t>
            </a:r>
            <a:r>
              <a:rPr lang="en-US" dirty="0" err="1">
                <a:hlinkClick r:id="rId2"/>
              </a:rPr>
              <a:t>install.txt</a:t>
            </a:r>
            <a:endParaRPr lang="en-US" dirty="0"/>
          </a:p>
          <a:p>
            <a:r>
              <a:rPr lang="en-US" dirty="0"/>
              <a:t>Try the following commands:</a:t>
            </a:r>
            <a:br>
              <a:rPr lang="en-US" dirty="0"/>
            </a:br>
            <a:br>
              <a:rPr lang="en-US" dirty="0"/>
            </a:br>
            <a:r>
              <a:rPr lang="en-US" dirty="0">
                <a:latin typeface="Courier New" panose="02070309020205020404" pitchFamily="49" charset="0"/>
                <a:cs typeface="Courier New" panose="02070309020205020404" pitchFamily="49" charset="0"/>
              </a:rPr>
              <a:t>parallel --number-of-</a:t>
            </a:r>
            <a:r>
              <a:rPr lang="en-US" dirty="0" err="1">
                <a:latin typeface="Courier New" panose="02070309020205020404" pitchFamily="49" charset="0"/>
                <a:cs typeface="Courier New" panose="02070309020205020404" pitchFamily="49" charset="0"/>
              </a:rPr>
              <a:t>cpus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--number-of-cores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parallel --eta sleep ::: {1..10}</a:t>
            </a:r>
          </a:p>
          <a:p>
            <a:pPr marL="0" indent="0">
              <a:buNone/>
            </a:pPr>
            <a:endParaRPr lang="en-US" dirty="0"/>
          </a:p>
        </p:txBody>
      </p:sp>
      <p:sp>
        <p:nvSpPr>
          <p:cNvPr id="4" name="Slide Number Placeholder 3">
            <a:extLst>
              <a:ext uri="{FF2B5EF4-FFF2-40B4-BE49-F238E27FC236}">
                <a16:creationId xmlns:a16="http://schemas.microsoft.com/office/drawing/2014/main" id="{6B51185B-FFDE-E5DE-C12A-9D4E4190738D}"/>
              </a:ext>
            </a:extLst>
          </p:cNvPr>
          <p:cNvSpPr>
            <a:spLocks noGrp="1"/>
          </p:cNvSpPr>
          <p:nvPr>
            <p:ph type="sldNum" sz="quarter" idx="12"/>
          </p:nvPr>
        </p:nvSpPr>
        <p:spPr/>
        <p:txBody>
          <a:bodyPr/>
          <a:lstStyle/>
          <a:p>
            <a:fld id="{4E3AEE2C-3A74-8643-B4A2-442777B583A3}" type="slidenum">
              <a:rPr lang="en-US" smtClean="0"/>
              <a:t>14</a:t>
            </a:fld>
            <a:endParaRPr lang="en-US"/>
          </a:p>
        </p:txBody>
      </p:sp>
    </p:spTree>
    <p:extLst>
      <p:ext uri="{BB962C8B-B14F-4D97-AF65-F5344CB8AC3E}">
        <p14:creationId xmlns:p14="http://schemas.microsoft.com/office/powerpoint/2010/main" val="370712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76255" y="1933863"/>
            <a:ext cx="112723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 </a:t>
            </a:r>
            <a:r>
              <a:rPr lang="en-US" sz="1013" b="1" dirty="0" err="1">
                <a:latin typeface="Courier New" panose="02070309020205020404" pitchFamily="49" charset="0"/>
                <a:cs typeface="Courier New" panose="02070309020205020404" pitchFamily="49" charset="0"/>
              </a:rPr>
              <a:t>args</a:t>
            </a:r>
            <a:endParaRPr lang="en-US" sz="1013" b="1" dirty="0">
              <a:latin typeface="Courier New" panose="02070309020205020404" pitchFamily="49" charset="0"/>
              <a:cs typeface="Courier New" panose="02070309020205020404" pitchFamily="49" charset="0"/>
            </a:endParaRP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semantics: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 flags]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semantics: Run &lt;command&gt; in parallel for each line in input file; </a:t>
            </a:r>
            <a:r>
              <a:rPr lang="en-US" sz="1600" b="1" dirty="0"/>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[options/flags]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cs typeface="Courier New" panose="02070309020205020404" pitchFamily="49" charset="0"/>
              </a:rPr>
              <a:t>Pipe </a:t>
            </a:r>
            <a:r>
              <a:rPr lang="en-US" sz="1600" dirty="0">
                <a:cs typeface="Courier New" panose="02070309020205020404" pitchFamily="49" charset="0"/>
              </a:rPr>
              <a:t>s</a:t>
            </a:r>
            <a:r>
              <a:rPr lang="en-US" sz="1600" dirty="0"/>
              <a:t>emantics: Run &lt;command1&gt; in parallel for each line of the standard output from &lt;command0&gt; as </a:t>
            </a:r>
            <a:r>
              <a:rPr lang="en-US" sz="1600" dirty="0" err="1"/>
              <a:t>arg</a:t>
            </a:r>
            <a:endParaRPr lang="en-US" sz="1600" dirty="0"/>
          </a:p>
          <a:p>
            <a:pPr marL="0" indent="0">
              <a:buNone/>
            </a:pPr>
            <a:r>
              <a:rPr lang="en-US" sz="1600" b="1" dirty="0">
                <a:latin typeface="Courier New" panose="02070309020205020404" pitchFamily="49" charset="0"/>
                <a:cs typeface="Courier New" panose="02070309020205020404" pitchFamily="49" charset="0"/>
              </a:rPr>
              <a:t>&lt;command&gt; | parallel [options / flags] &lt;command&gt;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17</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b="1" dirty="0">
                <a:latin typeface="Courier New"/>
                <a:ea typeface="Courier New"/>
                <a:cs typeface="Courier New"/>
                <a:sym typeface="Courier New"/>
              </a:rPr>
              <a:t>parallel echo ::::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dirty="0">
                <a:latin typeface="Courier New"/>
                <a:ea typeface="Courier New"/>
                <a:cs typeface="Courier New"/>
                <a:sym typeface="Courier New"/>
              </a:rPr>
            </a:br>
            <a:endParaRPr lang="en-US" sz="1600"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Pipe form:</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cd </a:t>
            </a:r>
            <a:r>
              <a:rPr lang="en-US" sz="1600" b="1" dirty="0" err="1">
                <a:latin typeface="Courier New"/>
                <a:ea typeface="Courier New"/>
                <a:cs typeface="Courier New"/>
                <a:sym typeface="Courier New"/>
              </a:rPr>
              <a:t>gitrepos</a:t>
            </a:r>
            <a:r>
              <a:rPr lang="en-US" sz="1600" b="1" dirty="0">
                <a:latin typeface="Courier New"/>
                <a:ea typeface="Courier New"/>
                <a:cs typeface="Courier New"/>
                <a:sym typeface="Courier New"/>
              </a:rPr>
              <a:t> ; find . -</a:t>
            </a:r>
            <a:r>
              <a:rPr lang="en-US" sz="1600" b="1" dirty="0" err="1">
                <a:latin typeface="Courier New"/>
                <a:ea typeface="Courier New"/>
                <a:cs typeface="Courier New"/>
                <a:sym typeface="Courier New"/>
              </a:rPr>
              <a:t>maxdepth</a:t>
            </a:r>
            <a:r>
              <a:rPr lang="en-US" sz="1600" b="1" dirty="0">
                <a:latin typeface="Courier New"/>
                <a:ea typeface="Courier New"/>
                <a:cs typeface="Courier New"/>
                <a:sym typeface="Courier New"/>
              </a:rPr>
              <a:t> 1 | parallel git -C {} pull</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Input source may be specified over pipe or with </a:t>
            </a:r>
            <a:r>
              <a:rPr lang="en-US" sz="1600" b="1" dirty="0">
                <a:latin typeface="Courier New" panose="02070309020205020404" pitchFamily="49" charset="0"/>
                <a:cs typeface="Courier New" panose="02070309020205020404" pitchFamily="49" charset="0"/>
              </a:rPr>
              <a:t>::::</a:t>
            </a:r>
            <a:r>
              <a:rPr lang="en-US" sz="1600" dirty="0"/>
              <a:t> or with -a:</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cat </a:t>
            </a:r>
            <a:r>
              <a:rPr lang="en-US" sz="1600" b="1" dirty="0" err="1">
                <a:latin typeface="Courier New" panose="02070309020205020404" pitchFamily="49" charset="0"/>
                <a:cs typeface="Courier New" panose="02070309020205020404" pitchFamily="49" charset="0"/>
              </a:rPr>
              <a:t>cmdlist.txt</a:t>
            </a:r>
            <a:r>
              <a:rPr lang="en-US" sz="1600" b="1" dirty="0">
                <a:latin typeface="Courier New" panose="02070309020205020404" pitchFamily="49" charset="0"/>
                <a:cs typeface="Courier New" panose="02070309020205020404" pitchFamily="49" charset="0"/>
              </a:rPr>
              <a:t> | parallel</a:t>
            </a:r>
          </a:p>
          <a:p>
            <a:pPr marL="457200" lvl="1" indent="0">
              <a:spcBef>
                <a:spcPts val="0"/>
              </a:spcBef>
              <a:buSzPts val="1800"/>
              <a:buNone/>
            </a:pPr>
            <a:r>
              <a:rPr lang="en-US" sz="1600" b="1" dirty="0">
                <a:latin typeface="Courier New" panose="02070309020205020404" pitchFamily="49" charset="0"/>
                <a:cs typeface="Courier New" panose="02070309020205020404" pitchFamily="49" charset="0"/>
              </a:rPr>
              <a:t>parallel -a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 </a:t>
            </a:r>
            <a:r>
              <a:rPr lang="en-US" sz="1600" b="1" dirty="0" err="1">
                <a:latin typeface="Courier New" panose="02070309020205020404" pitchFamily="49" charset="0"/>
                <a:cs typeface="Courier New" panose="02070309020205020404" pitchFamily="49" charset="0"/>
              </a:rPr>
              <a:t>cmdlist.txt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of </a:t>
            </a:r>
            <a:r>
              <a:rPr lang="en-US" sz="1600" dirty="0" err="1"/>
              <a:t>args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br>
              <a:rPr lang="en-US" sz="1600" b="1" dirty="0">
                <a:latin typeface="Courier New"/>
                <a:ea typeface="Courier New"/>
                <a:cs typeface="Courier New"/>
                <a:sym typeface="Courier New"/>
              </a:rPr>
            </a:br>
            <a:r>
              <a:rPr lang="en-US" sz="1600" dirty="0">
                <a:ea typeface="Courier New"/>
                <a:cs typeface="Courier New"/>
                <a:sym typeface="Courier New"/>
              </a:rPr>
              <a:t>which is sequentially </a:t>
            </a:r>
            <a:r>
              <a:rPr lang="en-US" sz="1600" dirty="0"/>
              <a:t>Equivalent to:</a:t>
            </a:r>
            <a:br>
              <a:rPr lang="en-US" sz="1600" dirty="0">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indent="-342900">
              <a:spcBef>
                <a:spcPts val="0"/>
              </a:spcBef>
              <a:buSzPct val="76000"/>
            </a:pPr>
            <a:r>
              <a:rPr lang="en-US" sz="1900" dirty="0"/>
              <a:t>Use </a:t>
            </a:r>
            <a:r>
              <a:rPr lang="en-US" sz="1900" b="1" dirty="0">
                <a:latin typeface="Courier New" panose="02070309020205020404" pitchFamily="49" charset="0"/>
                <a:cs typeface="Courier New" panose="02070309020205020404" pitchFamily="49" charset="0"/>
              </a:rPr>
              <a:t>--link</a:t>
            </a:r>
            <a:r>
              <a:rPr lang="en-US" sz="1900" dirty="0"/>
              <a:t>  to match the parameters 1-1 (</a:t>
            </a:r>
            <a:r>
              <a:rPr lang="en-US" sz="1900" dirty="0" err="1"/>
              <a:t>ie</a:t>
            </a:r>
            <a:r>
              <a:rPr lang="en-US" sz="1900" dirty="0"/>
              <a:t>. avoid the combination)</a:t>
            </a:r>
          </a:p>
          <a:p>
            <a:pPr marL="596900" lvl="1" indent="0">
              <a:spcBef>
                <a:spcPts val="0"/>
              </a:spcBef>
              <a:buSzPts val="1400"/>
              <a:buNone/>
            </a:pPr>
            <a:endParaRPr lang="en-US" sz="1600" b="1" dirty="0">
              <a:latin typeface="Courier New"/>
              <a:ea typeface="Courier New"/>
              <a:cs typeface="Courier New"/>
              <a:sym typeface="Courier New"/>
            </a:endParaRPr>
          </a:p>
        </p:txBody>
      </p:sp>
    </p:spTree>
    <p:extLst>
      <p:ext uri="{BB962C8B-B14F-4D97-AF65-F5344CB8AC3E}">
        <p14:creationId xmlns:p14="http://schemas.microsoft.com/office/powerpoint/2010/main" val="226514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rm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r>
              <a:rPr lang="en-US" sz="1600" dirty="0"/>
              <a:t>This research used resources of the National Energy Research Scientific Computing Center (NERSC), a Department of Energy Office of Science User Facility at Lawrence Berkeley National Laboratory.</a:t>
            </a:r>
          </a:p>
          <a:p>
            <a:pPr marL="0" indent="0">
              <a:buNone/>
            </a:pPr>
            <a:r>
              <a:rPr lang="en-US" sz="1600" dirty="0" err="1"/>
              <a:t>Junqi</a:t>
            </a:r>
            <a:r>
              <a:rPr lang="en-US" sz="1600" dirty="0"/>
              <a:t> Yin, Ahmad Karimi, Seth Johnson, Fred Suter, Stefano </a:t>
            </a:r>
            <a:r>
              <a:rPr lang="en-US" sz="1600" dirty="0" err="1"/>
              <a:t>Tognini</a:t>
            </a:r>
            <a:r>
              <a:rPr lang="en-US" sz="1600" dirty="0"/>
              <a:t>, Rick Mohr, Ravi </a:t>
            </a:r>
            <a:r>
              <a:rPr lang="en-US" sz="1600" dirty="0" err="1"/>
              <a:t>Madduri</a:t>
            </a:r>
            <a:r>
              <a:rPr lang="en-US" sz="1600" dirty="0"/>
              <a:t> (ANL) for their collaborations and support.</a:t>
            </a:r>
            <a:br>
              <a:rPr lang="en-US" sz="1600" dirty="0"/>
            </a:br>
            <a:br>
              <a:rPr lang="en-US" sz="1600" dirty="0"/>
            </a:br>
            <a:r>
              <a:rPr lang="en-US" sz="1600" dirty="0"/>
              <a:t>PEARC 2024 Tutorial Organizers, Program Committee and reviewers of our tutorial.</a:t>
            </a:r>
          </a:p>
          <a:p>
            <a:pPr marL="0" indent="0">
              <a:buNone/>
            </a:pPr>
            <a:r>
              <a:rPr lang="en-US" sz="1600" b="1" dirty="0"/>
              <a:t>Ole </a:t>
            </a:r>
            <a:r>
              <a:rPr lang="en-US" sz="1600" b="1" dirty="0" err="1"/>
              <a:t>Tange</a:t>
            </a:r>
            <a:r>
              <a:rPr lang="en-US" sz="1600" b="1" dirty="0"/>
              <a:t> (University of Copenhagen)</a:t>
            </a:r>
            <a:r>
              <a:rPr lang="en-US" sz="1600" dirty="0"/>
              <a:t> for developing and maintaining such a wonderful tool!</a:t>
            </a:r>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00050" indent="-285750">
              <a:spcBef>
                <a:spcPts val="0"/>
              </a:spcBef>
              <a:buSzPts val="1800"/>
            </a:pPr>
            <a:r>
              <a:rPr lang="en-US" sz="1600" dirty="0"/>
              <a:t>Use {[n]} to put nth set of arguments in multiple commands</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00050" indent="-285750">
              <a:spcBef>
                <a:spcPts val="0"/>
              </a:spcBef>
              <a:buSzPts val="1800"/>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to remove file extension, </a:t>
            </a:r>
            <a:r>
              <a:rPr lang="en-US" sz="1600" dirty="0" err="1"/>
              <a:t>eg.</a:t>
            </a:r>
            <a:r>
              <a:rPr lang="en-US" sz="1600" dirty="0"/>
              <a:t> </a:t>
            </a:r>
            <a:r>
              <a:rPr lang="en-US" sz="1600" dirty="0" err="1"/>
              <a:t>afile.txt</a:t>
            </a:r>
            <a:r>
              <a:rPr lang="en-US" sz="1600" dirty="0"/>
              <a:t> --&gt; </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to extract the filename from </a:t>
            </a:r>
            <a:r>
              <a:rPr lang="en-US" sz="1600" dirty="0" err="1"/>
              <a:t>fulle</a:t>
            </a:r>
            <a:r>
              <a:rPr lang="en-US" sz="1600" dirty="0"/>
              <a:t> path,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dirty="0"/>
              <a:t>{#} sequence number of the job</a:t>
            </a:r>
            <a:br>
              <a:rPr lang="en-US" sz="1600" dirty="0"/>
            </a:br>
            <a:r>
              <a:rPr lang="en-US" sz="1600" dirty="0"/>
              <a:t>{%} slot number of the job</a:t>
            </a:r>
            <a:br>
              <a:rPr lang="en-US" sz="1600" dirty="0"/>
            </a:br>
            <a:br>
              <a:rPr lang="en-US" sz="1600" dirty="0"/>
            </a:b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parallel -j4 echo "sequence {#} slot {%}" ::: {1..100}</a:t>
            </a: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20</a:t>
            </a:fld>
            <a:endParaRPr lang="en-US"/>
          </a:p>
        </p:txBody>
      </p:sp>
    </p:spTree>
    <p:extLst>
      <p:ext uri="{BB962C8B-B14F-4D97-AF65-F5344CB8AC3E}">
        <p14:creationId xmlns:p14="http://schemas.microsoft.com/office/powerpoint/2010/main" val="259905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--delay &lt;</a:t>
            </a:r>
            <a:r>
              <a:rPr lang="en-US" sz="1600" b="1" dirty="0" err="1">
                <a:latin typeface="Courier New"/>
                <a:ea typeface="Courier New"/>
                <a:cs typeface="Courier New"/>
                <a:sym typeface="Courier New"/>
              </a:rPr>
              <a:t>x.y</a:t>
            </a:r>
            <a:r>
              <a:rPr lang="en-US" sz="1600" b="1" dirty="0">
                <a:latin typeface="Courier New"/>
                <a:ea typeface="Courier New"/>
                <a:cs typeface="Courier New"/>
                <a:sym typeface="Courier New"/>
              </a:rPr>
              <a:t>&gt;</a:t>
            </a:r>
            <a:r>
              <a:rPr lang="en-US" sz="1600" dirty="0"/>
              <a:t> adds </a:t>
            </a:r>
            <a:r>
              <a:rPr lang="en-US" sz="1600" dirty="0" err="1"/>
              <a:t>x.y</a:t>
            </a:r>
            <a:r>
              <a:rPr lang="en-US" sz="1600" dirty="0"/>
              <a:t> secs delay in dispatching tasks to prevent overwhelming the system</a:t>
            </a:r>
          </a:p>
        </p:txBody>
      </p:sp>
    </p:spTree>
    <p:extLst>
      <p:ext uri="{BB962C8B-B14F-4D97-AF65-F5344CB8AC3E}">
        <p14:creationId xmlns:p14="http://schemas.microsoft.com/office/powerpoint/2010/main" val="406007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22</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do not run anything.</a:t>
            </a:r>
          </a:p>
        </p:txBody>
      </p:sp>
    </p:spTree>
    <p:extLst>
      <p:ext uri="{BB962C8B-B14F-4D97-AF65-F5344CB8AC3E}">
        <p14:creationId xmlns:p14="http://schemas.microsoft.com/office/powerpoint/2010/main" val="38218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sz="2800" dirty="0">
                <a:latin typeface="National Park " pitchFamily="2" charset="77"/>
              </a:rPr>
              <a:t>Saving Output in Files, and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 and csv (useful for benchmarking):</a:t>
            </a:r>
            <a:br>
              <a:rPr lang="en-US" dirty="0"/>
            </a:br>
            <a:r>
              <a:rPr lang="en-US" b="1" dirty="0">
                <a:latin typeface="Courier New" panose="02070309020205020404" pitchFamily="49" charset="0"/>
                <a:cs typeface="Courier New" panose="02070309020205020404" pitchFamily="49" charset="0"/>
              </a:rPr>
              <a:t>parallel --files echo ::: A B C</a:t>
            </a:r>
            <a:br>
              <a:rPr lang="en-US" dirty="0"/>
            </a:br>
            <a:r>
              <a:rPr lang="en-US" b="1" dirty="0">
                <a:latin typeface="Courier New" panose="02070309020205020404" pitchFamily="49" charset="0"/>
                <a:cs typeface="Courier New" panose="02070309020205020404" pitchFamily="49" charset="0"/>
              </a:rPr>
              <a:t>parallel --results </a:t>
            </a:r>
            <a:r>
              <a:rPr lang="en-US" b="1" dirty="0" err="1">
                <a:latin typeface="Courier New" panose="02070309020205020404" pitchFamily="49" charset="0"/>
                <a:cs typeface="Courier New" panose="02070309020205020404" pitchFamily="49" charset="0"/>
              </a:rPr>
              <a:t>my.csv</a:t>
            </a:r>
            <a:r>
              <a:rPr lang="en-US" b="1" dirty="0">
                <a:latin typeface="Courier New" panose="02070309020205020404" pitchFamily="49" charset="0"/>
                <a:cs typeface="Courier New" panose="02070309020205020404" pitchFamily="49" charset="0"/>
              </a:rPr>
              <a:t> echo ::: A B ::: C D</a:t>
            </a:r>
          </a:p>
          <a:p>
            <a:endParaRPr lang="en-US" dirty="0"/>
          </a:p>
          <a:p>
            <a:r>
              <a:rPr lang="en-US" dirty="0"/>
              <a:t>Saving to an SQL database:</a:t>
            </a:r>
            <a:br>
              <a:rPr lang="en-US" dirty="0"/>
            </a:br>
            <a:r>
              <a:rPr lang="en-US" b="1" dirty="0">
                <a:latin typeface="Courier New" panose="02070309020205020404" pitchFamily="49" charset="0"/>
                <a:cs typeface="Courier New" panose="02070309020205020404" pitchFamily="49" charset="0"/>
              </a:rPr>
              <a:t>DBURL=sqlite3:///</a:t>
            </a:r>
            <a:r>
              <a:rPr lang="en-US" b="1" dirty="0" err="1">
                <a:latin typeface="Courier New" panose="02070309020205020404" pitchFamily="49" charset="0"/>
                <a:cs typeface="Courier New" panose="02070309020205020404" pitchFamily="49" charset="0"/>
              </a:rPr>
              <a:t>mydatabase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TABLE=$DBURL/</a:t>
            </a:r>
            <a:r>
              <a:rPr lang="en-US" b="1" dirty="0" err="1">
                <a:latin typeface="Courier New" panose="02070309020205020404" pitchFamily="49" charset="0"/>
                <a:cs typeface="Courier New" panose="02070309020205020404" pitchFamily="49" charset="0"/>
              </a:rPr>
              <a:t>mytable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parallel --</a:t>
            </a:r>
            <a:r>
              <a:rPr lang="en-US" b="1" dirty="0" err="1">
                <a:latin typeface="Courier New" panose="02070309020205020404" pitchFamily="49" charset="0"/>
                <a:cs typeface="Courier New" panose="02070309020205020404" pitchFamily="49" charset="0"/>
              </a:rPr>
              <a:t>sqlandworker</a:t>
            </a:r>
            <a:r>
              <a:rPr lang="en-US" b="1" dirty="0">
                <a:latin typeface="Courier New" panose="02070309020205020404" pitchFamily="49" charset="0"/>
                <a:cs typeface="Courier New" panose="02070309020205020404" pitchFamily="49" charset="0"/>
              </a:rPr>
              <a:t> $TABLE echo ::: A B C</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24</a:t>
            </a:fld>
            <a:endParaRPr lang="en-US"/>
          </a:p>
        </p:txBody>
      </p:sp>
    </p:spTree>
    <p:extLst>
      <p:ext uri="{BB962C8B-B14F-4D97-AF65-F5344CB8AC3E}">
        <p14:creationId xmlns:p14="http://schemas.microsoft.com/office/powerpoint/2010/main" val="316136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A set of flags / options may be put in a file and used as a config profile</a:t>
            </a:r>
          </a:p>
          <a:p>
            <a:pPr marL="0" indent="0">
              <a:spcBef>
                <a:spcPts val="0"/>
              </a:spcBef>
              <a:buNone/>
            </a:pPr>
            <a:endParaRPr lang="en-US" dirty="0"/>
          </a:p>
          <a:p>
            <a:pPr>
              <a:spcBef>
                <a:spcPts val="0"/>
              </a:spcBef>
            </a:pPr>
            <a:r>
              <a:rPr lang="en-US" dirty="0"/>
              <a:t>These profiles may be saved in files and used in combinations:</a:t>
            </a:r>
          </a:p>
          <a:p>
            <a:pPr marL="0"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p>
          <a:p>
            <a:pPr marL="0" indent="0">
              <a:spcBef>
                <a:spcPts val="0"/>
              </a:spcBef>
              <a:buNone/>
            </a:pPr>
            <a:r>
              <a:rPr lang="en-US" b="1" dirty="0">
                <a:latin typeface="Courier New" panose="02070309020205020404" pitchFamily="49" charset="0"/>
                <a:cs typeface="Courier New" panose="02070309020205020404" pitchFamily="49" charset="0"/>
              </a:rPr>
              <a:t>  ~/.parallel/config </a:t>
            </a:r>
            <a:r>
              <a:rPr lang="en-US" dirty="0"/>
              <a:t>for user-level configuration</a:t>
            </a:r>
          </a:p>
          <a:p>
            <a:pPr>
              <a:spcBef>
                <a:spcPts val="1200"/>
              </a:spcBef>
              <a:spcAft>
                <a:spcPts val="1200"/>
              </a:spcAft>
            </a:pPr>
            <a:r>
              <a:rPr lang="en-US" dirty="0"/>
              <a:t>Custom profile such as </a:t>
            </a:r>
            <a:r>
              <a:rPr lang="en-US" b="1"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savesql</a:t>
            </a:r>
            <a:r>
              <a:rPr lang="en-US" b="1" dirty="0">
                <a:latin typeface="Courier New" panose="02070309020205020404" pitchFamily="49" charset="0"/>
                <a:cs typeface="Courier New" panose="02070309020205020404" pitchFamily="49" charset="0"/>
              </a:rPr>
              <a:t> </a:t>
            </a:r>
            <a:r>
              <a:rPr lang="en-US" dirty="0"/>
              <a:t>may have:</a:t>
            </a:r>
            <a:br>
              <a:rPr lang="en-US" dirty="0"/>
            </a:br>
            <a:br>
              <a:rPr lang="en-US" dirty="0"/>
            </a:b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sqlandworker</a:t>
            </a:r>
            <a:r>
              <a:rPr lang="en-US" sz="1600" b="1" dirty="0">
                <a:latin typeface="Courier New" panose="02070309020205020404" pitchFamily="49" charset="0"/>
                <a:cs typeface="Courier New" panose="02070309020205020404" pitchFamily="49" charset="0"/>
              </a:rPr>
              <a:t> sqlite3://user:passwd@host:9900/</a:t>
            </a:r>
            <a:r>
              <a:rPr lang="en-US" sz="1600" b="1" dirty="0" err="1">
                <a:latin typeface="Courier New" panose="02070309020205020404" pitchFamily="49" charset="0"/>
                <a:cs typeface="Courier New" panose="02070309020205020404" pitchFamily="49" charset="0"/>
              </a:rPr>
              <a:t>mydatabase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mytable</a:t>
            </a:r>
            <a:br>
              <a:rPr lang="en-US" dirty="0"/>
            </a:br>
            <a:br>
              <a:rPr lang="en-US" dirty="0"/>
            </a:br>
            <a:r>
              <a:rPr lang="en-US" dirty="0"/>
              <a:t>may be used as:</a:t>
            </a:r>
            <a:br>
              <a:rPr lang="en-US" dirty="0"/>
            </a:br>
            <a:br>
              <a:rPr lang="en-US" dirty="0"/>
            </a:br>
            <a:r>
              <a:rPr lang="en-US" sz="1800" b="1" dirty="0">
                <a:latin typeface="Courier New" panose="02070309020205020404" pitchFamily="49" charset="0"/>
                <a:cs typeface="Courier New" panose="02070309020205020404" pitchFamily="49" charset="0"/>
              </a:rPr>
              <a:t>parallel --profile </a:t>
            </a:r>
            <a:r>
              <a:rPr lang="en-US" sz="1800" b="1" dirty="0" err="1">
                <a:latin typeface="Courier New" panose="02070309020205020404" pitchFamily="49" charset="0"/>
                <a:cs typeface="Courier New" panose="02070309020205020404" pitchFamily="49" charset="0"/>
              </a:rPr>
              <a:t>savesql</a:t>
            </a:r>
            <a:r>
              <a:rPr lang="en-US" sz="1800" b="1" dirty="0">
                <a:latin typeface="Courier New" panose="02070309020205020404" pitchFamily="49" charset="0"/>
                <a:cs typeface="Courier New" panose="02070309020205020404" pitchFamily="49" charset="0"/>
              </a:rPr>
              <a:t> &lt;</a:t>
            </a:r>
            <a:r>
              <a:rPr lang="en-US" sz="1800" b="1" dirty="0" err="1">
                <a:latin typeface="Courier New" panose="02070309020205020404" pitchFamily="49" charset="0"/>
                <a:cs typeface="Courier New" panose="02070309020205020404" pitchFamily="49" charset="0"/>
              </a:rPr>
              <a:t>analytics_process</a:t>
            </a:r>
            <a:r>
              <a:rPr lang="en-US" sz="1800" b="1" dirty="0">
                <a:latin typeface="Courier New" panose="02070309020205020404" pitchFamily="49" charset="0"/>
                <a:cs typeface="Courier New" panose="02070309020205020404" pitchFamily="49" charset="0"/>
              </a:rPr>
              <a:t>&gt; ::: &lt;</a:t>
            </a:r>
            <a:r>
              <a:rPr lang="en-US" sz="1800" b="1" dirty="0" err="1">
                <a:latin typeface="Courier New" panose="02070309020205020404" pitchFamily="49" charset="0"/>
                <a:cs typeface="Courier New" panose="02070309020205020404" pitchFamily="49" charset="0"/>
              </a:rPr>
              <a:t>args</a:t>
            </a:r>
            <a:r>
              <a:rPr lang="en-US" sz="18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lstStyle/>
          <a:p>
            <a:pPr algn="ctr"/>
            <a:r>
              <a:rPr lang="en-US" dirty="0">
                <a:latin typeface="National Park " pitchFamily="2" charset="77"/>
              </a:rPr>
              <a:t>Multiple Config Profiles</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dirty="0"/>
              <a:t>Multiple configs may be combined:</a:t>
            </a:r>
            <a:br>
              <a:rPr lang="en-US" dirty="0"/>
            </a:br>
            <a:r>
              <a:rPr lang="en-US" b="1" dirty="0">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benice</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--nice 17</a:t>
            </a:r>
          </a:p>
          <a:p>
            <a:pPr marL="342900" lvl="1" indent="0">
              <a:buNone/>
            </a:pPr>
            <a:r>
              <a:rPr lang="en-US" b="1" dirty="0">
                <a:latin typeface="Courier New" panose="02070309020205020404" pitchFamily="49" charset="0"/>
                <a:cs typeface="Courier New" panose="02070309020205020404" pitchFamily="49" charset="0"/>
              </a:rPr>
              <a:t>--timeout 300%</a:t>
            </a:r>
          </a:p>
          <a:p>
            <a:pPr marL="0" indent="0">
              <a:buNone/>
            </a:pPr>
            <a:r>
              <a:rPr lang="en-US" b="1" dirty="0">
                <a:latin typeface="Courier New" panose="02070309020205020404" pitchFamily="49" charset="0"/>
                <a:cs typeface="Courier New" panose="02070309020205020404" pitchFamily="49" charset="0"/>
              </a:rPr>
              <a:t> cat </a:t>
            </a:r>
            <a:r>
              <a:rPr lang="en-US" dirty="0">
                <a:latin typeface="Courier New" panose="02070309020205020404" pitchFamily="49" charset="0"/>
                <a:cs typeface="Courier New" panose="02070309020205020404" pitchFamily="49" charset="0"/>
              </a:rPr>
              <a:t>~/.parallel/</a:t>
            </a:r>
            <a:r>
              <a:rPr lang="en-US" b="1" dirty="0" err="1">
                <a:latin typeface="Courier New" panose="02070309020205020404" pitchFamily="49" charset="0"/>
                <a:cs typeface="Courier New" panose="02070309020205020404" pitchFamily="49" charset="0"/>
              </a:rPr>
              <a:t>dryv</a:t>
            </a:r>
            <a:endParaRPr lang="en-US" b="1" dirty="0">
              <a:latin typeface="Courier New" panose="02070309020205020404" pitchFamily="49" charset="0"/>
              <a:cs typeface="Courier New" panose="02070309020205020404" pitchFamily="49" charset="0"/>
            </a:endParaRPr>
          </a:p>
          <a:p>
            <a:pPr marL="342900" lvl="1" indent="0">
              <a:buNone/>
            </a:pPr>
            <a:r>
              <a:rPr lang="en-US" b="1" dirty="0">
                <a:latin typeface="Courier New" panose="02070309020205020404" pitchFamily="49" charset="0"/>
                <a:cs typeface="Courier New" panose="02070309020205020404" pitchFamily="49" charset="0"/>
              </a:rPr>
              <a:t>--v</a:t>
            </a:r>
          </a:p>
          <a:p>
            <a:pPr marL="342900" lvl="1" indent="0">
              <a:buNone/>
            </a:pPr>
            <a:r>
              <a:rPr lang="en-US" b="1" dirty="0">
                <a:latin typeface="Courier New" panose="02070309020205020404" pitchFamily="49" charset="0"/>
                <a:cs typeface="Courier New" panose="02070309020205020404" pitchFamily="49" charset="0"/>
              </a:rPr>
              <a:t>--dry-run</a:t>
            </a:r>
          </a:p>
          <a:p>
            <a:pPr marL="0" indent="0">
              <a:buNone/>
            </a:pPr>
            <a:br>
              <a:rPr lang="en-US" dirty="0"/>
            </a:br>
            <a:r>
              <a:rPr lang="en-US" sz="1600" b="1" dirty="0">
                <a:latin typeface="Courier New" panose="02070309020205020404" pitchFamily="49" charset="0"/>
                <a:cs typeface="Courier New" panose="02070309020205020404" pitchFamily="49" charset="0"/>
              </a:rPr>
              <a:t>parallel --profile </a:t>
            </a:r>
            <a:r>
              <a:rPr lang="en-US" sz="1600" b="1" dirty="0" err="1">
                <a:latin typeface="Courier New" panose="02070309020205020404" pitchFamily="49" charset="0"/>
                <a:cs typeface="Courier New" panose="02070309020205020404" pitchFamily="49" charset="0"/>
              </a:rPr>
              <a:t>benice</a:t>
            </a:r>
            <a:r>
              <a:rPr lang="en-US" sz="1600" b="1" dirty="0">
                <a:latin typeface="Courier New" panose="02070309020205020404" pitchFamily="49" charset="0"/>
                <a:cs typeface="Courier New" panose="02070309020205020404" pitchFamily="49" charset="0"/>
              </a:rPr>
              <a:t> --profile </a:t>
            </a:r>
            <a:r>
              <a:rPr lang="en-US" sz="1600" b="1" dirty="0" err="1">
                <a:latin typeface="Courier New" panose="02070309020205020404" pitchFamily="49" charset="0"/>
                <a:cs typeface="Courier New" panose="02070309020205020404" pitchFamily="49" charset="0"/>
              </a:rPr>
              <a:t>dryv</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cmd</a:t>
            </a:r>
            <a:r>
              <a:rPr lang="en-US" sz="1600" b="1" dirty="0">
                <a:latin typeface="Courier New" panose="02070309020205020404" pitchFamily="49" charset="0"/>
                <a:cs typeface="Courier New" panose="02070309020205020404" pitchFamily="49" charset="0"/>
              </a:rPr>
              <a:t>&gt;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p>
          <a:p>
            <a:pPr marL="0" indent="0">
              <a:buNone/>
            </a:pPr>
            <a:endParaRPr lang="en-US"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174677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B30F-05AB-40E8-E0A9-88D79824C2A2}"/>
              </a:ext>
            </a:extLst>
          </p:cNvPr>
          <p:cNvSpPr>
            <a:spLocks noGrp="1"/>
          </p:cNvSpPr>
          <p:nvPr>
            <p:ph type="title"/>
          </p:nvPr>
        </p:nvSpPr>
        <p:spPr/>
        <p:txBody>
          <a:bodyPr>
            <a:normAutofit/>
          </a:bodyPr>
          <a:lstStyle/>
          <a:p>
            <a:pPr algn="ctr"/>
            <a:r>
              <a:rPr lang="en-US" dirty="0">
                <a:latin typeface="National Park " pitchFamily="2" charset="77"/>
              </a:rPr>
              <a:t>Example: Parallelize a Sequential Code</a:t>
            </a:r>
          </a:p>
        </p:txBody>
      </p:sp>
      <p:sp>
        <p:nvSpPr>
          <p:cNvPr id="3" name="Content Placeholder 2">
            <a:extLst>
              <a:ext uri="{FF2B5EF4-FFF2-40B4-BE49-F238E27FC236}">
                <a16:creationId xmlns:a16="http://schemas.microsoft.com/office/drawing/2014/main" id="{69726E0D-2C51-310E-4480-23EB80F58BD6}"/>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C7D959C2-0B16-561D-907E-D9712B11558B}"/>
              </a:ext>
            </a:extLst>
          </p:cNvPr>
          <p:cNvSpPr>
            <a:spLocks noGrp="1"/>
          </p:cNvSpPr>
          <p:nvPr>
            <p:ph type="sldNum" sz="quarter" idx="12"/>
          </p:nvPr>
        </p:nvSpPr>
        <p:spPr/>
        <p:txBody>
          <a:bodyPr/>
          <a:lstStyle/>
          <a:p>
            <a:fld id="{4E3AEE2C-3A74-8643-B4A2-442777B583A3}" type="slidenum">
              <a:rPr lang="en-US" smtClean="0"/>
              <a:t>27</a:t>
            </a:fld>
            <a:endParaRPr lang="en-US"/>
          </a:p>
        </p:txBody>
      </p:sp>
    </p:spTree>
    <p:extLst>
      <p:ext uri="{BB962C8B-B14F-4D97-AF65-F5344CB8AC3E}">
        <p14:creationId xmlns:p14="http://schemas.microsoft.com/office/powerpoint/2010/main" val="64882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49D9-A4D8-E5BA-FAAD-8E982B273338}"/>
              </a:ext>
            </a:extLst>
          </p:cNvPr>
          <p:cNvSpPr>
            <a:spLocks noGrp="1"/>
          </p:cNvSpPr>
          <p:nvPr>
            <p:ph type="title"/>
          </p:nvPr>
        </p:nvSpPr>
        <p:spPr/>
        <p:txBody>
          <a:bodyPr/>
          <a:lstStyle/>
          <a:p>
            <a:pPr algn="ctr"/>
            <a:r>
              <a:rPr lang="en-US" dirty="0">
                <a:latin typeface="National Park " pitchFamily="2" charset="77"/>
              </a:rPr>
              <a:t>Parameterize the loop</a:t>
            </a:r>
          </a:p>
        </p:txBody>
      </p:sp>
      <p:sp>
        <p:nvSpPr>
          <p:cNvPr id="4" name="Slide Number Placeholder 3">
            <a:extLst>
              <a:ext uri="{FF2B5EF4-FFF2-40B4-BE49-F238E27FC236}">
                <a16:creationId xmlns:a16="http://schemas.microsoft.com/office/drawing/2014/main" id="{BE1160C7-365C-402B-B59D-CEF19470CB55}"/>
              </a:ext>
            </a:extLst>
          </p:cNvPr>
          <p:cNvSpPr>
            <a:spLocks noGrp="1"/>
          </p:cNvSpPr>
          <p:nvPr>
            <p:ph type="sldNum" sz="quarter" idx="12"/>
          </p:nvPr>
        </p:nvSpPr>
        <p:spPr/>
        <p:txBody>
          <a:bodyPr/>
          <a:lstStyle/>
          <a:p>
            <a:fld id="{4E3AEE2C-3A74-8643-B4A2-442777B583A3}" type="slidenum">
              <a:rPr lang="en-US" smtClean="0"/>
              <a:t>28</a:t>
            </a:fld>
            <a:endParaRPr lang="en-US"/>
          </a:p>
        </p:txBody>
      </p:sp>
      <p:sp>
        <p:nvSpPr>
          <p:cNvPr id="5" name="Content Placeholder 2">
            <a:extLst>
              <a:ext uri="{FF2B5EF4-FFF2-40B4-BE49-F238E27FC236}">
                <a16:creationId xmlns:a16="http://schemas.microsoft.com/office/drawing/2014/main" id="{2307F9B0-164A-B345-013E-F0B30958474D}"/>
              </a:ext>
            </a:extLst>
          </p:cNvPr>
          <p:cNvSpPr>
            <a:spLocks noGrp="1"/>
          </p:cNvSpPr>
          <p:nvPr>
            <p:ph idx="1"/>
          </p:nvPr>
        </p:nvSpPr>
        <p:spPr>
          <a:xfrm>
            <a:off x="628649" y="1369218"/>
            <a:ext cx="7370491" cy="3500437"/>
          </a:xfrm>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main(void)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for(</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=1;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&lt;=100;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375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9EF2-2971-74AC-3118-63B40A6208AB}"/>
              </a:ext>
            </a:extLst>
          </p:cNvPr>
          <p:cNvSpPr>
            <a:spLocks noGrp="1"/>
          </p:cNvSpPr>
          <p:nvPr>
            <p:ph type="title"/>
          </p:nvPr>
        </p:nvSpPr>
        <p:spPr/>
        <p:txBody>
          <a:bodyPr>
            <a:normAutofit/>
          </a:bodyPr>
          <a:lstStyle/>
          <a:p>
            <a:r>
              <a:rPr lang="en-US" sz="2800" dirty="0" err="1">
                <a:latin typeface="National Park " pitchFamily="2" charset="77"/>
              </a:rPr>
              <a:t>fizzbuzz-par.c</a:t>
            </a:r>
            <a:r>
              <a:rPr lang="en-US" sz="2800" dirty="0">
                <a:latin typeface="National Park " pitchFamily="2" charset="77"/>
              </a:rPr>
              <a:t>: code examines 1 number at a time</a:t>
            </a:r>
          </a:p>
        </p:txBody>
      </p:sp>
      <p:sp>
        <p:nvSpPr>
          <p:cNvPr id="4" name="Slide Number Placeholder 3">
            <a:extLst>
              <a:ext uri="{FF2B5EF4-FFF2-40B4-BE49-F238E27FC236}">
                <a16:creationId xmlns:a16="http://schemas.microsoft.com/office/drawing/2014/main" id="{AE76EB28-AA81-E591-9D68-53685B889D84}"/>
              </a:ext>
            </a:extLst>
          </p:cNvPr>
          <p:cNvSpPr>
            <a:spLocks noGrp="1"/>
          </p:cNvSpPr>
          <p:nvPr>
            <p:ph type="sldNum" sz="quarter" idx="12"/>
          </p:nvPr>
        </p:nvSpPr>
        <p:spPr/>
        <p:txBody>
          <a:bodyPr/>
          <a:lstStyle/>
          <a:p>
            <a:fld id="{4E3AEE2C-3A74-8643-B4A2-442777B583A3}" type="slidenum">
              <a:rPr lang="en-US" smtClean="0"/>
              <a:t>29</a:t>
            </a:fld>
            <a:endParaRPr lang="en-US"/>
          </a:p>
        </p:txBody>
      </p:sp>
      <p:sp>
        <p:nvSpPr>
          <p:cNvPr id="5" name="Content Placeholder 2">
            <a:extLst>
              <a:ext uri="{FF2B5EF4-FFF2-40B4-BE49-F238E27FC236}">
                <a16:creationId xmlns:a16="http://schemas.microsoft.com/office/drawing/2014/main" id="{9E427CF3-4CDF-A3A3-385C-D958DF120567}"/>
              </a:ext>
            </a:extLst>
          </p:cNvPr>
          <p:cNvSpPr>
            <a:spLocks noGrp="1"/>
          </p:cNvSpPr>
          <p:nvPr>
            <p:ph idx="1"/>
          </p:nvPr>
        </p:nvSpPr>
        <p:spPr>
          <a:xfrm>
            <a:off x="628649" y="1369218"/>
            <a:ext cx="7370491" cy="3500437"/>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#include&lt;</a:t>
            </a:r>
            <a:r>
              <a:rPr lang="en-US" dirty="0" err="1">
                <a:highlight>
                  <a:srgbClr val="FFFF00"/>
                </a:highlight>
                <a:latin typeface="Courier New" panose="02070309020205020404" pitchFamily="49" charset="0"/>
                <a:cs typeface="Courier New" panose="02070309020205020404" pitchFamily="49" charset="0"/>
              </a:rPr>
              <a:t>stdlib.h</a:t>
            </a:r>
            <a:r>
              <a:rPr lang="en-US" dirty="0">
                <a:highlight>
                  <a:srgbClr val="FFFF00"/>
                </a:highlight>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int </a:t>
            </a:r>
            <a:r>
              <a:rPr lang="en-US" dirty="0" err="1">
                <a:highlight>
                  <a:srgbClr val="FFFF00"/>
                </a:highlight>
                <a:latin typeface="Courier New" panose="02070309020205020404" pitchFamily="49" charset="0"/>
                <a:cs typeface="Courier New" panose="02070309020205020404" pitchFamily="49" charset="0"/>
              </a:rPr>
              <a:t>i</a:t>
            </a:r>
            <a:r>
              <a:rPr lang="en-US" dirty="0">
                <a:highlight>
                  <a:srgbClr val="FFFF00"/>
                </a:highlight>
                <a:latin typeface="Courier New" panose="02070309020205020404" pitchFamily="49" charset="0"/>
                <a:cs typeface="Courier New" panose="02070309020205020404" pitchFamily="49" charset="0"/>
              </a:rPr>
              <a:t> = </a:t>
            </a:r>
            <a:r>
              <a:rPr lang="en-US" dirty="0" err="1">
                <a:highlight>
                  <a:srgbClr val="FFFF00"/>
                </a:highlight>
                <a:latin typeface="Courier New" panose="02070309020205020404" pitchFamily="49" charset="0"/>
                <a:cs typeface="Courier New" panose="02070309020205020404" pitchFamily="49" charset="0"/>
              </a:rPr>
              <a:t>atoi</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argv</a:t>
            </a:r>
            <a:r>
              <a:rPr lang="en-US" dirty="0">
                <a:highlight>
                  <a:srgbClr val="FFFF00"/>
                </a:highlight>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("Fizz");</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 == 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("Buzz");</a:t>
            </a:r>
          </a:p>
          <a:p>
            <a:pPr marL="0" indent="0">
              <a:buNone/>
            </a:pPr>
            <a:r>
              <a:rPr lang="en-US" dirty="0">
                <a:latin typeface="Courier New" panose="02070309020205020404" pitchFamily="49" charset="0"/>
                <a:cs typeface="Courier New" panose="02070309020205020404" pitchFamily="49" charset="0"/>
              </a:rPr>
              <a:t>    if ((i%3!=0)&amp;&amp;(i%5!=0))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%d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920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Workflow Example</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FC8F-A71E-E3E3-4658-7298820AB012}"/>
              </a:ext>
            </a:extLst>
          </p:cNvPr>
          <p:cNvSpPr>
            <a:spLocks noGrp="1"/>
          </p:cNvSpPr>
          <p:nvPr>
            <p:ph type="title"/>
          </p:nvPr>
        </p:nvSpPr>
        <p:spPr/>
        <p:txBody>
          <a:bodyPr/>
          <a:lstStyle/>
          <a:p>
            <a:pPr algn="ctr"/>
            <a:r>
              <a:rPr lang="en-US" dirty="0"/>
              <a:t>Compile, test and run</a:t>
            </a:r>
          </a:p>
        </p:txBody>
      </p:sp>
      <p:sp>
        <p:nvSpPr>
          <p:cNvPr id="3" name="Content Placeholder 2">
            <a:extLst>
              <a:ext uri="{FF2B5EF4-FFF2-40B4-BE49-F238E27FC236}">
                <a16:creationId xmlns:a16="http://schemas.microsoft.com/office/drawing/2014/main" id="{F6A145C9-1160-9379-54D0-61C60A2480A1}"/>
              </a:ext>
            </a:extLst>
          </p:cNvPr>
          <p:cNvSpPr>
            <a:spLocks noGrp="1"/>
          </p:cNvSpPr>
          <p:nvPr>
            <p:ph idx="1"/>
          </p:nvPr>
        </p:nvSpPr>
        <p:spPr/>
        <p:txBody>
          <a:bodyPr/>
          <a:lstStyle/>
          <a:p>
            <a:pPr marL="0" indent="0">
              <a:buNone/>
            </a:pPr>
            <a:r>
              <a:rPr lang="en-US" dirty="0"/>
              <a:t>$ make </a:t>
            </a:r>
            <a:r>
              <a:rPr lang="en-US" dirty="0" err="1"/>
              <a:t>fizzbuzz</a:t>
            </a:r>
            <a:r>
              <a:rPr lang="en-US" dirty="0"/>
              <a:t>-par</a:t>
            </a:r>
            <a:br>
              <a:rPr lang="en-US" dirty="0"/>
            </a:br>
            <a:r>
              <a:rPr lang="en-US" dirty="0"/>
              <a:t>cc     </a:t>
            </a:r>
            <a:r>
              <a:rPr lang="en-US" dirty="0" err="1"/>
              <a:t>fizzbuzz-par.c</a:t>
            </a:r>
            <a:r>
              <a:rPr lang="en-US" dirty="0"/>
              <a:t>   -o </a:t>
            </a:r>
            <a:r>
              <a:rPr lang="en-US" dirty="0" err="1"/>
              <a:t>fizzbuzz</a:t>
            </a:r>
            <a:r>
              <a:rPr lang="en-US" dirty="0"/>
              <a:t>-par</a:t>
            </a:r>
          </a:p>
          <a:p>
            <a:pPr marL="0" indent="0">
              <a:buNone/>
            </a:pPr>
            <a:r>
              <a:rPr lang="en-US" dirty="0"/>
              <a:t>$ ./</a:t>
            </a:r>
            <a:r>
              <a:rPr lang="en-US" dirty="0" err="1"/>
              <a:t>fizzbuzz</a:t>
            </a:r>
            <a:r>
              <a:rPr lang="en-US" dirty="0"/>
              <a:t>-par 23</a:t>
            </a:r>
          </a:p>
          <a:p>
            <a:pPr marL="0" indent="0">
              <a:buNone/>
            </a:pPr>
            <a:r>
              <a:rPr lang="en-US" dirty="0"/>
              <a:t> 23 </a:t>
            </a:r>
          </a:p>
          <a:p>
            <a:pPr marL="0" indent="0">
              <a:buNone/>
            </a:pPr>
            <a:br>
              <a:rPr lang="en-US" dirty="0"/>
            </a:br>
            <a:r>
              <a:rPr lang="en-US" dirty="0"/>
              <a:t>parallel -k ./</a:t>
            </a:r>
            <a:r>
              <a:rPr lang="en-US" dirty="0" err="1"/>
              <a:t>fizzbuzz</a:t>
            </a:r>
            <a:r>
              <a:rPr lang="en-US" dirty="0"/>
              <a:t>-par ::: {1..100}</a:t>
            </a:r>
          </a:p>
        </p:txBody>
      </p:sp>
      <p:sp>
        <p:nvSpPr>
          <p:cNvPr id="4" name="Slide Number Placeholder 3">
            <a:extLst>
              <a:ext uri="{FF2B5EF4-FFF2-40B4-BE49-F238E27FC236}">
                <a16:creationId xmlns:a16="http://schemas.microsoft.com/office/drawing/2014/main" id="{B05D5371-E3AE-C181-4242-0459597B678C}"/>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75568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C230-0C46-A7FC-1132-F05CED8B898F}"/>
              </a:ext>
            </a:extLst>
          </p:cNvPr>
          <p:cNvSpPr>
            <a:spLocks noGrp="1"/>
          </p:cNvSpPr>
          <p:nvPr>
            <p:ph type="title"/>
          </p:nvPr>
        </p:nvSpPr>
        <p:spPr/>
        <p:txBody>
          <a:bodyPr/>
          <a:lstStyle/>
          <a:p>
            <a:r>
              <a:rPr lang="en-US" dirty="0">
                <a:latin typeface="National Park " pitchFamily="2" charset="77"/>
              </a:rPr>
              <a:t>Exercise: </a:t>
            </a:r>
            <a:r>
              <a:rPr lang="en-US" dirty="0" err="1">
                <a:latin typeface="National Park " pitchFamily="2" charset="77"/>
              </a:rPr>
              <a:t>FizzBuzz</a:t>
            </a:r>
            <a:r>
              <a:rPr lang="en-US" dirty="0">
                <a:latin typeface="National Park " pitchFamily="2" charset="77"/>
              </a:rPr>
              <a:t> as bash one liner</a:t>
            </a:r>
          </a:p>
        </p:txBody>
      </p:sp>
      <p:sp>
        <p:nvSpPr>
          <p:cNvPr id="3" name="Content Placeholder 2">
            <a:extLst>
              <a:ext uri="{FF2B5EF4-FFF2-40B4-BE49-F238E27FC236}">
                <a16:creationId xmlns:a16="http://schemas.microsoft.com/office/drawing/2014/main" id="{9F29BFE6-5878-DC46-7729-9A3E0E33B500}"/>
              </a:ext>
            </a:extLst>
          </p:cNvPr>
          <p:cNvSpPr>
            <a:spLocks noGrp="1"/>
          </p:cNvSpPr>
          <p:nvPr>
            <p:ph idx="1"/>
          </p:nvPr>
        </p:nvSpPr>
        <p:spPr/>
        <p:txBody>
          <a:bodyPr/>
          <a:lstStyle/>
          <a:p>
            <a:r>
              <a:rPr lang="en-US" dirty="0"/>
              <a:t>Following one liner will run </a:t>
            </a:r>
            <a:r>
              <a:rPr lang="en-US" dirty="0" err="1"/>
              <a:t>FizzBuzz</a:t>
            </a:r>
            <a:r>
              <a:rPr lang="en-US" dirty="0"/>
              <a:t> for one number </a:t>
            </a:r>
            <a:r>
              <a:rPr lang="en-US" b="1" dirty="0">
                <a:latin typeface="Courier New" panose="02070309020205020404" pitchFamily="49" charset="0"/>
                <a:cs typeface="Courier New" panose="02070309020205020404" pitchFamily="49" charset="0"/>
              </a:rPr>
              <a:t>$n</a:t>
            </a:r>
            <a:r>
              <a:rPr lang="en-US" dirty="0"/>
              <a:t>:</a:t>
            </a:r>
            <a:br>
              <a:rPr lang="en-US" dirty="0"/>
            </a:br>
            <a:br>
              <a:rPr lang="en-US" dirty="0"/>
            </a:br>
            <a:r>
              <a:rPr lang="en-US" dirty="0">
                <a:latin typeface="Courier New" panose="02070309020205020404" pitchFamily="49" charset="0"/>
                <a:cs typeface="Courier New" panose="02070309020205020404" pitchFamily="49" charset="0"/>
              </a:rPr>
              <a:t>n=19; if [ $(($n%15)) == 0 ]; then echo </a:t>
            </a:r>
            <a:r>
              <a:rPr lang="en-US" dirty="0" err="1">
                <a:latin typeface="Courier New" panose="02070309020205020404" pitchFamily="49" charset="0"/>
                <a:cs typeface="Courier New" panose="02070309020205020404" pitchFamily="49" charset="0"/>
              </a:rPr>
              <a:t>FizzBuzz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$(($n%5)) == 0 ]; then echo Buzz;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 $(($n%3)) == 0 ]; then echo Fizz; else echo $n; fi</a:t>
            </a:r>
          </a:p>
          <a:p>
            <a:endParaRPr lang="en-US" dirty="0"/>
          </a:p>
          <a:p>
            <a:r>
              <a:rPr lang="en-US" dirty="0"/>
              <a:t>Convert the command line to run for 1-100 using GNU Parallel</a:t>
            </a:r>
          </a:p>
          <a:p>
            <a:endParaRPr lang="en-US" dirty="0"/>
          </a:p>
        </p:txBody>
      </p:sp>
      <p:sp>
        <p:nvSpPr>
          <p:cNvPr id="4" name="Slide Number Placeholder 3">
            <a:extLst>
              <a:ext uri="{FF2B5EF4-FFF2-40B4-BE49-F238E27FC236}">
                <a16:creationId xmlns:a16="http://schemas.microsoft.com/office/drawing/2014/main" id="{CAF68944-50CF-9157-8B7B-E935399BA2DC}"/>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54769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a:bodyPr>
          <a:lstStyle/>
          <a:p>
            <a:r>
              <a:rPr lang="en-US" dirty="0">
                <a:latin typeface="National Park " pitchFamily="2" charset="77"/>
              </a:rPr>
              <a:t>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32</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flag,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num1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num2 = </a:t>
            </a:r>
            <a:r>
              <a:rPr lang="en-US" dirty="0" err="1">
                <a:latin typeface="Courier New" panose="02070309020205020404" pitchFamily="49" charset="0"/>
                <a:cs typeface="Courier New" panose="02070309020205020404" pitchFamily="49" charset="0"/>
              </a:rPr>
              <a:t>atoi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[2]);</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=num1+1;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&lt;num2;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for(j=2; j&lt;=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 ++j){</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i%j</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flag=1;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break;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if(flag==0)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("%d\n",</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lstStyle/>
          <a:p>
            <a:r>
              <a:rPr lang="en-US" dirty="0"/>
              <a:t>--load </a:t>
            </a:r>
          </a:p>
          <a:p>
            <a:r>
              <a:rPr lang="en-US" dirty="0"/>
              <a:t>--</a:t>
            </a:r>
            <a:r>
              <a:rPr lang="en-US" dirty="0" err="1"/>
              <a:t>noswap</a:t>
            </a:r>
            <a:r>
              <a:rPr lang="en-US" dirty="0"/>
              <a:t> to prevent thrashing</a:t>
            </a:r>
          </a:p>
          <a:p>
            <a:r>
              <a:rPr lang="en-US" dirty="0"/>
              <a:t>--</a:t>
            </a:r>
            <a:r>
              <a:rPr lang="en-US" dirty="0" err="1"/>
              <a:t>memfree</a:t>
            </a:r>
            <a:endParaRPr lang="en-US" dirty="0"/>
          </a:p>
          <a:p>
            <a:r>
              <a:rPr lang="en-US" dirty="0"/>
              <a:t>--limit</a:t>
            </a:r>
          </a:p>
          <a:p>
            <a:endParaRPr lang="en-US" dirty="0"/>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323495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a:bodyPr>
          <a:lstStyle/>
          <a:p>
            <a:pPr algn="ctr"/>
            <a:r>
              <a:rPr lang="en-US" dirty="0">
                <a:latin typeface="National Park " pitchFamily="2" charset="77"/>
              </a:rPr>
              <a:t>Run application over GPUs</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GPU isolation per process:</a:t>
            </a:r>
          </a:p>
          <a:p>
            <a:pPr lvl="1"/>
            <a:r>
              <a:rPr lang="en-US" dirty="0"/>
              <a:t>CUDA_VISIBLE_DEVICES for Nvidia GPUs</a:t>
            </a:r>
          </a:p>
          <a:p>
            <a:pPr lvl="1"/>
            <a:r>
              <a:rPr lang="en-US" dirty="0"/>
              <a:t>HIP_VISIBLE_DEVICES for AMD GPUs</a:t>
            </a:r>
          </a:p>
          <a:p>
            <a:pPr lvl="1"/>
            <a:r>
              <a:rPr lang="en-US" dirty="0"/>
              <a:t>Slot {%}</a:t>
            </a:r>
          </a:p>
          <a:p>
            <a:pPr marL="342900" lvl="1" indent="0">
              <a:buNone/>
            </a:pPr>
            <a:endParaRPr lang="en-US" dirty="0"/>
          </a:p>
          <a:p>
            <a:pPr marL="0" indent="0">
              <a:buNone/>
            </a:pPr>
            <a:r>
              <a:rPr lang="en-US" dirty="0">
                <a:latin typeface="Courier New" panose="02070309020205020404" pitchFamily="49" charset="0"/>
                <a:cs typeface="Courier New" panose="02070309020205020404" pitchFamily="49" charset="0"/>
              </a:rPr>
              <a:t>parallel -j8 </a:t>
            </a:r>
            <a:r>
              <a:rPr lang="en-US" b="1" dirty="0">
                <a:latin typeface="Courier New" panose="02070309020205020404" pitchFamily="49" charset="0"/>
                <a:cs typeface="Courier New" panose="02070309020205020404" pitchFamily="49" charset="0"/>
              </a:rPr>
              <a:t>CUDA_VISIBLE_DEVICES='$(({%} - 1))’</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appcmd</a:t>
            </a:r>
            <a:r>
              <a:rPr lang="en-US" dirty="0">
                <a:latin typeface="Courier New" panose="02070309020205020404" pitchFamily="49" charset="0"/>
                <a:cs typeface="Courier New" panose="02070309020205020404" pitchFamily="49" charset="0"/>
              </a:rPr>
              <a:t>&gt; {} ::: &lt;</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&gt;</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196832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36</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dirty="0"/>
              <a:t>General Syntax:</a:t>
            </a:r>
            <a:br>
              <a:rPr lang="en-US" dirty="0"/>
            </a:br>
            <a:r>
              <a:rPr lang="en-US" dirty="0"/>
              <a:t>parallel -S server1,server2 commands flags ::: </a:t>
            </a:r>
            <a:r>
              <a:rPr lang="en-US" dirty="0" err="1"/>
              <a:t>args</a:t>
            </a:r>
            <a:endParaRPr lang="en-US" dirty="0"/>
          </a:p>
          <a:p>
            <a:pPr marL="0" indent="0">
              <a:spcBef>
                <a:spcPts val="1200"/>
              </a:spcBef>
              <a:buFont typeface="Arial" panose="020B0604020202020204" pitchFamily="34" charset="0"/>
              <a:buNone/>
            </a:pPr>
            <a:r>
              <a:rPr lang="en-US" dirty="0"/>
              <a:t>Example:</a:t>
            </a:r>
            <a:br>
              <a:rPr lang="en-US" dirty="0"/>
            </a:br>
            <a:r>
              <a:rPr lang="en-US" dirty="0"/>
              <a:t>parallel -S u@vm1.org,u@vm2.org "hostname; echo {}" ::: foo bar</a:t>
            </a:r>
            <a:br>
              <a:rPr lang="en-US" dirty="0"/>
            </a:br>
            <a:r>
              <a:rPr lang="en-US" dirty="0"/>
              <a:t>--</a:t>
            </a:r>
            <a:r>
              <a:rPr lang="en-US" dirty="0" err="1"/>
              <a:t>sshloginfile</a:t>
            </a:r>
            <a:r>
              <a:rPr lang="en-US" dirty="0"/>
              <a:t> flag allows to read the remote </a:t>
            </a:r>
            <a:r>
              <a:rPr lang="en-US" dirty="0" err="1"/>
              <a:t>ssh</a:t>
            </a:r>
            <a:r>
              <a:rPr lang="en-US" dirty="0"/>
              <a:t> config from a file, </a:t>
            </a:r>
            <a:r>
              <a:rPr lang="en-US" dirty="0" err="1"/>
              <a:t>eg.</a:t>
            </a:r>
            <a:r>
              <a:rPr lang="en-US" dirty="0"/>
              <a:t> .</a:t>
            </a:r>
            <a:r>
              <a:rPr lang="en-US" dirty="0" err="1"/>
              <a:t>ssh</a:t>
            </a:r>
            <a:r>
              <a:rPr lang="en-US" dirty="0"/>
              <a:t>/config</a:t>
            </a:r>
          </a:p>
          <a:p>
            <a:pPr marL="0" indent="0">
              <a:spcBef>
                <a:spcPts val="1200"/>
              </a:spcBef>
              <a:spcAft>
                <a:spcPts val="1200"/>
              </a:spcAft>
              <a:buFont typeface="Arial" panose="020B0604020202020204" pitchFamily="34" charset="0"/>
              <a:buNone/>
            </a:pPr>
            <a:r>
              <a:rPr lang="en-US" dirty="0"/>
              <a:t>Remote </a:t>
            </a:r>
            <a:r>
              <a:rPr lang="en-US" dirty="0" err="1"/>
              <a:t>ssh</a:t>
            </a:r>
            <a:r>
              <a:rPr lang="en-US" dirty="0"/>
              <a:t> hosts may be divided into groups and jobs may be selectively run:</a:t>
            </a:r>
            <a:br>
              <a:rPr lang="en-US" sz="1100" dirty="0">
                <a:solidFill>
                  <a:schemeClr val="dk1"/>
                </a:solidFill>
              </a:rPr>
            </a:br>
            <a:r>
              <a:rPr lang="en-US" sz="1600" dirty="0">
                <a:solidFill>
                  <a:schemeClr val="dk1"/>
                </a:solidFill>
              </a:rPr>
              <a:t>parallel --</a:t>
            </a:r>
            <a:r>
              <a:rPr lang="en-US" sz="1600" dirty="0" err="1">
                <a:solidFill>
                  <a:schemeClr val="dk1"/>
                </a:solidFill>
              </a:rPr>
              <a:t>hostgroup</a:t>
            </a:r>
            <a:r>
              <a:rPr lang="en-US" sz="1600" dirty="0">
                <a:solidFill>
                  <a:schemeClr val="dk1"/>
                </a:solidFill>
              </a:rPr>
              <a:t> -S @gp1/$server1 -S @gp2/$server2 echo {} ::: run_on_gp1@gp1 run_on_gp2@gp2</a:t>
            </a:r>
          </a:p>
        </p:txBody>
      </p:sp>
    </p:spTree>
    <p:extLst>
      <p:ext uri="{BB962C8B-B14F-4D97-AF65-F5344CB8AC3E}">
        <p14:creationId xmlns:p14="http://schemas.microsoft.com/office/powerpoint/2010/main" val="129915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pPr marL="0" indent="0">
              <a:buNone/>
            </a:pPr>
            <a:r>
              <a:rPr lang="en-US" dirty="0"/>
              <a:t>--</a:t>
            </a:r>
            <a:r>
              <a:rPr lang="en-US" dirty="0" err="1"/>
              <a:t>transferfile</a:t>
            </a:r>
            <a:r>
              <a:rPr lang="en-US" dirty="0"/>
              <a:t> to transfer files via </a:t>
            </a:r>
            <a:r>
              <a:rPr lang="en-US" dirty="0" err="1"/>
              <a:t>rsync</a:t>
            </a:r>
            <a:endParaRPr lang="en-US" dirty="0"/>
          </a:p>
          <a:p>
            <a:pPr marL="0" indent="0">
              <a:buNone/>
            </a:pPr>
            <a:r>
              <a:rPr lang="en-US" dirty="0"/>
              <a:t>--return to return files from remote via </a:t>
            </a:r>
            <a:r>
              <a:rPr lang="en-US" dirty="0" err="1"/>
              <a:t>rsync</a:t>
            </a:r>
            <a:endParaRPr lang="en-US" dirty="0"/>
          </a:p>
          <a:p>
            <a:pPr marL="0" indent="0">
              <a:buNone/>
            </a:pPr>
            <a:r>
              <a:rPr lang="en-US" dirty="0"/>
              <a:t>--cleanup to remove files from remote once job is done</a:t>
            </a:r>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cat ::: </a:t>
            </a:r>
            <a:r>
              <a:rPr lang="en-US" dirty="0" err="1"/>
              <a:t>input_file</a:t>
            </a:r>
            <a:endParaRPr lang="en-US" dirty="0"/>
          </a:p>
          <a:p>
            <a:pPr marL="0" indent="0">
              <a:buNone/>
            </a:pPr>
            <a:r>
              <a:rPr lang="en-US" dirty="0"/>
              <a:t>echo “This is input file” &gt; </a:t>
            </a:r>
            <a:r>
              <a:rPr lang="en-US" dirty="0" err="1"/>
              <a:t>input_file</a:t>
            </a:r>
            <a:br>
              <a:rPr lang="en-US" dirty="0"/>
            </a:br>
            <a:r>
              <a:rPr lang="en-US" dirty="0"/>
              <a:t>parallel -S $remote_server1 --</a:t>
            </a:r>
            <a:r>
              <a:rPr lang="en-US" dirty="0" err="1"/>
              <a:t>transferfile</a:t>
            </a:r>
            <a:r>
              <a:rPr lang="en-US" dirty="0"/>
              <a:t> {} --return {}.out cat {} “&gt;” {}.out ::: </a:t>
            </a:r>
            <a:r>
              <a:rPr lang="en-US" dirty="0" err="1"/>
              <a:t>input_file</a:t>
            </a:r>
            <a:endParaRPr lang="en-US" dirty="0"/>
          </a:p>
          <a:p>
            <a:pPr marL="0" indent="0">
              <a:buNone/>
            </a:pPr>
            <a:r>
              <a:rPr lang="en-US" dirty="0"/>
              <a:t>All three options (--</a:t>
            </a:r>
            <a:r>
              <a:rPr lang="en-US" dirty="0" err="1"/>
              <a:t>transferfile</a:t>
            </a:r>
            <a:r>
              <a:rPr lang="en-US" dirty="0"/>
              <a:t>, --return, --cleanup) may be combined in a shortcut option: --</a:t>
            </a:r>
            <a:r>
              <a:rPr lang="en-US" dirty="0" err="1"/>
              <a:t>trc</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27429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dirty="0"/>
              <a:t>parallel -k -S rage1,rage4,rage7,rage8,rage9,rage10,rage11,rage12 ${</a:t>
            </a:r>
            <a:r>
              <a:rPr lang="en-US" dirty="0" err="1"/>
              <a:t>scan_cmd</a:t>
            </a:r>
            <a:r>
              <a:rPr lang="en-US" dirty="0"/>
              <a:t>} ::: ${</a:t>
            </a:r>
            <a:r>
              <a:rPr lang="en-US" dirty="0" err="1"/>
              <a:t>scan_path</a:t>
            </a:r>
            <a:r>
              <a:rPr lang="en-US" dirty="0"/>
              <a:t>}/{44..51} &gt;&gt; scanperf.8proc.8node.out</a:t>
            </a:r>
          </a:p>
          <a:p>
            <a:r>
              <a:rPr lang="en-US" dirty="0"/>
              <a:t>parallel --jobs 30 '</a:t>
            </a:r>
            <a:r>
              <a:rPr lang="en-US" dirty="0" err="1"/>
              <a:t>nats</a:t>
            </a:r>
            <a:r>
              <a:rPr lang="en-US" dirty="0"/>
              <a:t> -s rage2:4222 pub </a:t>
            </a:r>
            <a:r>
              <a:rPr lang="en-US" dirty="0" err="1"/>
              <a:t>migration.files.request</a:t>
            </a:r>
            <a:r>
              <a:rPr lang="en-US" dirty="0"/>
              <a:t> --count 1 "{\"path\": \"/</a:t>
            </a:r>
            <a:r>
              <a:rPr lang="en-US" dirty="0" err="1"/>
              <a:t>lustre</a:t>
            </a:r>
            <a:r>
              <a:rPr lang="en-US" dirty="0"/>
              <a:t>/</a:t>
            </a:r>
            <a:r>
              <a:rPr lang="en-US" dirty="0" err="1"/>
              <a:t>crius</a:t>
            </a:r>
            <a:r>
              <a:rPr lang="en-US" dirty="0"/>
              <a:t>/stf008/</a:t>
            </a:r>
            <a:r>
              <a:rPr lang="en-US" dirty="0" err="1"/>
              <a:t>ketan</a:t>
            </a:r>
            <a:r>
              <a:rPr lang="en-US" dirty="0"/>
              <a:t>/</a:t>
            </a:r>
            <a:r>
              <a:rPr lang="en-US" dirty="0" err="1"/>
              <a:t>migagenttests</a:t>
            </a:r>
            <a:r>
              <a:rPr lang="en-US" dirty="0"/>
              <a:t>/{1}/file.{2}\"}"' ::: {0..63} ::: {1..3000} &amp;&gt;/dev/null</a:t>
            </a:r>
          </a:p>
          <a:p>
            <a:r>
              <a:rPr lang="en-US" dirty="0"/>
              <a:t>parallel --jobs 30 "</a:t>
            </a:r>
            <a:r>
              <a:rPr lang="en-US" dirty="0" err="1"/>
              <a:t>fallocate</a:t>
            </a:r>
            <a:r>
              <a:rPr lang="en-US" dirty="0"/>
              <a:t> -l 2MB {1}/file.{2}"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2706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dirty="0"/>
              <a:t>parallel --jobs 30 "touch -d '-1 week' {1}/file.{2}" ::: {0..63} ::: {1..3000}</a:t>
            </a:r>
          </a:p>
          <a:p>
            <a:r>
              <a:rPr lang="en-US" dirty="0"/>
              <a:t>parallel -k -S rage1,rage2,rage4,rage5,rage6,rage7,rage8,rage9 /</a:t>
            </a:r>
            <a:r>
              <a:rPr lang="en-US" dirty="0" err="1"/>
              <a:t>lustre</a:t>
            </a:r>
            <a:r>
              <a:rPr lang="en-US" dirty="0"/>
              <a:t>/</a:t>
            </a:r>
            <a:r>
              <a:rPr lang="en-US" dirty="0" err="1"/>
              <a:t>crius</a:t>
            </a:r>
            <a:r>
              <a:rPr lang="en-US" dirty="0"/>
              <a:t>/scripts-quicksilver/</a:t>
            </a:r>
            <a:r>
              <a:rPr lang="en-US" dirty="0" err="1"/>
              <a:t>measure_lfsfind.sh</a:t>
            </a:r>
            <a:r>
              <a:rPr lang="en-US" dirty="0"/>
              <a:t> ::: {28..35} &gt;&gt; lfsfindperf.8proc.8node.out</a:t>
            </a:r>
          </a:p>
          <a:p>
            <a:r>
              <a:rPr lang="en-US" dirty="0"/>
              <a:t>time -p parallel --jobs 30 "</a:t>
            </a:r>
            <a:r>
              <a:rPr lang="en-US" dirty="0" err="1"/>
              <a:t>nats</a:t>
            </a:r>
            <a:r>
              <a:rPr lang="en-US" dirty="0"/>
              <a:t> -s rage2:4222 pub </a:t>
            </a:r>
            <a:r>
              <a:rPr lang="en-US" dirty="0" err="1"/>
              <a:t>purge.files.request</a:t>
            </a:r>
            <a:r>
              <a:rPr lang="en-US" dirty="0"/>
              <a:t> --count 1 {\"path\": \"/</a:t>
            </a:r>
            <a:r>
              <a:rPr lang="en-US" dirty="0" err="1"/>
              <a:t>lustre</a:t>
            </a:r>
            <a:r>
              <a:rPr lang="en-US" dirty="0"/>
              <a:t>/</a:t>
            </a:r>
            <a:r>
              <a:rPr lang="en-US" dirty="0" err="1"/>
              <a:t>crius</a:t>
            </a:r>
            <a:r>
              <a:rPr lang="en-US" dirty="0"/>
              <a:t>/</a:t>
            </a:r>
            <a:r>
              <a:rPr lang="en-US" dirty="0" err="1"/>
              <a:t>purgeagenttests.ketan</a:t>
            </a:r>
            <a:r>
              <a:rPr lang="en-US" dirty="0"/>
              <a:t>/{1}/file.{2}\"}" ::: {0..63} ::: {1..3000}</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72104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40</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Tree>
    <p:extLst>
      <p:ext uri="{BB962C8B-B14F-4D97-AF65-F5344CB8AC3E}">
        <p14:creationId xmlns:p14="http://schemas.microsoft.com/office/powerpoint/2010/main" val="3830072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dirty="0"/>
              <a:t>cat </a:t>
            </a:r>
            <a:r>
              <a:rPr lang="en-US" dirty="0" err="1"/>
              <a:t>data.txt</a:t>
            </a:r>
            <a:r>
              <a:rPr lang="en-US" dirty="0"/>
              <a:t> | parallel echo</a:t>
            </a:r>
          </a:p>
          <a:p>
            <a:r>
              <a:rPr lang="en-US" dirty="0"/>
              <a:t>In the pipe mode, the data is delivered to the parallel command as </a:t>
            </a:r>
            <a:r>
              <a:rPr lang="en-US" b="1" dirty="0"/>
              <a:t>stdin:</a:t>
            </a:r>
            <a:br>
              <a:rPr lang="en-US" b="1" dirty="0"/>
            </a:br>
            <a:r>
              <a:rPr lang="en-US" dirty="0"/>
              <a:t>cat </a:t>
            </a:r>
            <a:r>
              <a:rPr lang="en-US" dirty="0" err="1"/>
              <a:t>data.txt</a:t>
            </a:r>
            <a:r>
              <a:rPr lang="en-US" dirty="0"/>
              <a:t> | parallel --pipe </a:t>
            </a:r>
            <a:r>
              <a:rPr lang="en-US" dirty="0" err="1"/>
              <a:t>wc</a:t>
            </a:r>
            <a:r>
              <a:rPr lang="en-US" dirty="0"/>
              <a:t> -l</a:t>
            </a:r>
          </a:p>
          <a:p>
            <a:r>
              <a:rPr lang="en-US" dirty="0"/>
              <a:t>The “--pipe” input may be controlled for block-size / number of lines and number of jobs:</a:t>
            </a:r>
            <a:br>
              <a:rPr lang="en-US" dirty="0"/>
            </a:br>
            <a:r>
              <a:rPr lang="en-US" dirty="0"/>
              <a:t>cat </a:t>
            </a:r>
            <a:r>
              <a:rPr lang="en-US" dirty="0" err="1"/>
              <a:t>data.txt</a:t>
            </a:r>
            <a:r>
              <a:rPr lang="en-US" dirty="0"/>
              <a:t> | parallel --pipe --block 2M -j4 --round-robin </a:t>
            </a:r>
            <a:r>
              <a:rPr lang="en-US" dirty="0" err="1"/>
              <a:t>wc</a:t>
            </a:r>
            <a:r>
              <a:rPr lang="en-US" dirty="0"/>
              <a:t> -l</a:t>
            </a:r>
            <a:br>
              <a:rPr lang="en-US" dirty="0"/>
            </a:br>
            <a:r>
              <a:rPr lang="en-US" dirty="0"/>
              <a:t>cat </a:t>
            </a:r>
            <a:r>
              <a:rPr lang="en-US" dirty="0" err="1"/>
              <a:t>data.txt</a:t>
            </a:r>
            <a:r>
              <a:rPr lang="en-US" dirty="0"/>
              <a:t> | parallel --pipe -N 12000 -j4 --round-robin </a:t>
            </a:r>
            <a:r>
              <a:rPr lang="en-US" dirty="0" err="1"/>
              <a:t>wc</a:t>
            </a:r>
            <a:r>
              <a:rPr lang="en-US" dirty="0"/>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1107554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lnSpcReduction="10000"/>
          </a:bodyPr>
          <a:lstStyle/>
          <a:p>
            <a:r>
              <a:rPr lang="en-US" dirty="0"/>
              <a:t>--</a:t>
            </a:r>
            <a:r>
              <a:rPr lang="en-US" dirty="0" err="1"/>
              <a:t>pipepart</a:t>
            </a:r>
            <a:r>
              <a:rPr lang="en-US" dirty="0"/>
              <a:t> </a:t>
            </a:r>
            <a:br>
              <a:rPr lang="en-US" dirty="0"/>
            </a:br>
            <a:r>
              <a:rPr lang="en-US" dirty="0"/>
              <a:t>may be used when using large data. Same as pipe but faster, has a few limitations</a:t>
            </a:r>
          </a:p>
          <a:p>
            <a:r>
              <a:rPr lang="en-US" dirty="0"/>
              <a:t>--line-buffer</a:t>
            </a:r>
          </a:p>
          <a:p>
            <a:r>
              <a:rPr lang="en-US" dirty="0"/>
              <a:t>--</a:t>
            </a:r>
            <a:r>
              <a:rPr lang="en-US" dirty="0" err="1"/>
              <a:t>recend</a:t>
            </a:r>
            <a:endParaRPr lang="en-US" dirty="0"/>
          </a:p>
          <a:p>
            <a:r>
              <a:rPr lang="en-US" dirty="0"/>
              <a:t>--group</a:t>
            </a:r>
          </a:p>
          <a:p>
            <a:r>
              <a:rPr lang="en-US" dirty="0"/>
              <a:t>--ungroup / -u</a:t>
            </a:r>
          </a:p>
          <a:p>
            <a:endParaRPr lang="en-US" dirty="0"/>
          </a:p>
          <a:p>
            <a:r>
              <a:rPr lang="en-US" dirty="0"/>
              <a:t>Example: https://</a:t>
            </a:r>
            <a:r>
              <a:rPr lang="en-US" dirty="0" err="1"/>
              <a:t>thenybble.de</a:t>
            </a:r>
            <a:r>
              <a:rPr lang="en-US" dirty="0"/>
              <a:t>/posts/</a:t>
            </a:r>
            <a:r>
              <a:rPr lang="en-US" dirty="0" err="1"/>
              <a:t>json</a:t>
            </a:r>
            <a:r>
              <a:rPr lang="en-US" dirty="0"/>
              <a:t>-analysis/</a:t>
            </a:r>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3201653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7578"/>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lnSpcReduction="10000"/>
          </a:bodyPr>
          <a:lstStyle/>
          <a:p>
            <a:r>
              <a:rPr lang="en-US" dirty="0" err="1"/>
              <a:t>salloc</a:t>
            </a:r>
            <a:br>
              <a:rPr lang="en-US" dirty="0"/>
            </a:br>
            <a:r>
              <a:rPr lang="en-US" dirty="0"/>
              <a:t>Obtain a job allocation.</a:t>
            </a:r>
          </a:p>
          <a:p>
            <a:r>
              <a:rPr lang="en-US" dirty="0" err="1"/>
              <a:t>sbatch</a:t>
            </a:r>
            <a:br>
              <a:rPr lang="en-US" dirty="0"/>
            </a:br>
            <a:r>
              <a:rPr lang="en-US" dirty="0"/>
              <a:t>Submit a batch script for later execution.</a:t>
            </a:r>
          </a:p>
          <a:p>
            <a:r>
              <a:rPr lang="en-US" dirty="0" err="1"/>
              <a:t>srun</a:t>
            </a:r>
            <a:br>
              <a:rPr lang="en-US" dirty="0"/>
            </a:br>
            <a:r>
              <a:rPr lang="en-US" dirty="0"/>
              <a:t>Obtain a job allocation (as needed) and execute an application. Option we will use: --wait=0 means do not terminate other tasks if one finishes</a:t>
            </a:r>
          </a:p>
          <a:p>
            <a:r>
              <a:rPr lang="en-US" dirty="0" err="1"/>
              <a:t>squeue</a:t>
            </a:r>
            <a:br>
              <a:rPr lang="en-US" dirty="0"/>
            </a:br>
            <a:r>
              <a:rPr lang="en-US" dirty="0"/>
              <a:t>View information about jobs.</a:t>
            </a:r>
          </a:p>
          <a:p>
            <a:r>
              <a:rPr lang="en-US" dirty="0" err="1"/>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540319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dirty="0">
                <a:latin typeface="Courier New" panose="02070309020205020404" pitchFamily="49" charset="0"/>
                <a:cs typeface="Courier New" panose="02070309020205020404" pitchFamily="49" charset="0"/>
              </a:rPr>
              <a:t>$SLURM_NODEID</a:t>
            </a:r>
            <a:br>
              <a:rPr lang="en-US" dirty="0"/>
            </a:br>
            <a:r>
              <a:rPr lang="en-US" dirty="0"/>
              <a:t>The relative node id of the current node.</a:t>
            </a:r>
          </a:p>
          <a:p>
            <a:pPr lvl="1"/>
            <a:r>
              <a:rPr lang="en-US"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2637454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a:bodyPr>
          <a:lstStyle/>
          <a:p>
            <a:pPr marL="0" indent="0">
              <a:buNone/>
            </a:pPr>
            <a:r>
              <a:rPr lang="en-US" dirty="0" err="1"/>
              <a:t>srun</a:t>
            </a:r>
            <a:r>
              <a:rPr lang="en-US" dirty="0"/>
              <a:t>="</a:t>
            </a:r>
            <a:r>
              <a:rPr lang="en-US" dirty="0" err="1"/>
              <a:t>srun</a:t>
            </a:r>
            <a:r>
              <a:rPr lang="en-US" dirty="0"/>
              <a:t> --exclusive -N1 -n1 -c1"</a:t>
            </a:r>
          </a:p>
          <a:p>
            <a:pPr marL="0" indent="0">
              <a:buNone/>
            </a:pPr>
            <a:r>
              <a:rPr lang="en-US" dirty="0"/>
              <a:t>parallel -j $SLURM_NTASKS "$</a:t>
            </a:r>
            <a:r>
              <a:rPr lang="en-US" dirty="0" err="1"/>
              <a:t>srun</a:t>
            </a:r>
            <a:r>
              <a:rPr lang="en-US" dirty="0"/>
              <a:t> ./</a:t>
            </a:r>
            <a:r>
              <a:rPr lang="en-US" dirty="0" err="1"/>
              <a:t>runtask.sh</a:t>
            </a:r>
            <a:r>
              <a:rPr lang="en-US" dirty="0"/>
              <a:t> {1}" ::: {1..112}</a:t>
            </a:r>
          </a:p>
          <a:p>
            <a:pPr marL="0" indent="0">
              <a:buNone/>
            </a:pPr>
            <a:r>
              <a:rPr lang="en-US" dirty="0"/>
              <a:t>Vs</a:t>
            </a:r>
          </a:p>
          <a:p>
            <a:pPr marL="0" indent="0">
              <a:buNone/>
            </a:pPr>
            <a:r>
              <a:rPr lang="en-US" dirty="0" err="1"/>
              <a:t>srun</a:t>
            </a:r>
            <a:r>
              <a:rPr lang="en-US" dirty="0"/>
              <a:t> --</a:t>
            </a:r>
            <a:r>
              <a:rPr lang="en-US" dirty="0" err="1"/>
              <a:t>ntasks</a:t>
            </a:r>
            <a:r>
              <a:rPr lang="en-US" dirty="0"/>
              <a:t>-per-node=1 parallel -j $</a:t>
            </a:r>
            <a:r>
              <a:rPr lang="en-US" dirty="0" err="1"/>
              <a:t>cores_per_node</a:t>
            </a:r>
            <a:r>
              <a:rPr lang="en-US" dirty="0"/>
              <a:t> </a:t>
            </a:r>
            <a:r>
              <a:rPr lang="en-US" dirty="0" err="1"/>
              <a:t>app_invocation</a:t>
            </a:r>
            <a:endParaRPr lang="en-US" dirty="0"/>
          </a:p>
          <a:p>
            <a:pPr marL="0" indent="0">
              <a:buNone/>
            </a:pPr>
            <a:r>
              <a:rPr lang="en-US" dirty="0"/>
              <a:t>Consensus: </a:t>
            </a:r>
            <a:r>
              <a:rPr lang="en-US" dirty="0" err="1"/>
              <a:t>srun</a:t>
            </a:r>
            <a:r>
              <a:rPr lang="en-US" dirty="0"/>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46</a:t>
            </a:fld>
            <a:endParaRPr lang="en-US"/>
          </a:p>
        </p:txBody>
      </p:sp>
    </p:spTree>
    <p:extLst>
      <p:ext uri="{BB962C8B-B14F-4D97-AF65-F5344CB8AC3E}">
        <p14:creationId xmlns:p14="http://schemas.microsoft.com/office/powerpoint/2010/main" val="293708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47</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dirty="0"/>
              <a:t>#SBATCH --job-name=</a:t>
            </a:r>
            <a:r>
              <a:rPr lang="en-US" dirty="0" err="1"/>
              <a:t>htcjob</a:t>
            </a:r>
            <a:br>
              <a:rPr lang="en-US" dirty="0"/>
            </a:br>
            <a:r>
              <a:rPr lang="en-US" dirty="0"/>
              <a:t>#SBATCH ... # other </a:t>
            </a:r>
            <a:r>
              <a:rPr lang="en-US" dirty="0" err="1"/>
              <a:t>sbatch</a:t>
            </a:r>
            <a:r>
              <a:rPr lang="en-US" dirty="0"/>
              <a:t> options</a:t>
            </a:r>
          </a:p>
          <a:p>
            <a:pPr marL="0" indent="0">
              <a:buNone/>
            </a:pPr>
            <a:r>
              <a:rPr lang="en-US" dirty="0"/>
              <a:t>find </a:t>
            </a:r>
            <a:r>
              <a:rPr lang="en-US" dirty="0" err="1"/>
              <a:t>infiles</a:t>
            </a:r>
            <a:r>
              <a:rPr lang="en-US" dirty="0"/>
              <a:t>/*.txt | parallel --dry-run ./</a:t>
            </a:r>
            <a:r>
              <a:rPr lang="en-US" dirty="0" err="1"/>
              <a:t>process_data</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a:p>
            <a:pPr marL="0" indent="0">
              <a:buNone/>
            </a:pPr>
            <a:r>
              <a:rPr lang="en-US" dirty="0"/>
              <a:t>find </a:t>
            </a:r>
            <a:r>
              <a:rPr lang="en-US" dirty="0" err="1"/>
              <a:t>infiles</a:t>
            </a:r>
            <a:r>
              <a:rPr lang="en-US" dirty="0"/>
              <a:t>/*.txt | parallel --dry-run </a:t>
            </a:r>
            <a:r>
              <a:rPr lang="en-US" dirty="0" err="1"/>
              <a:t>Rscript</a:t>
            </a:r>
            <a:r>
              <a:rPr lang="en-US" dirty="0"/>
              <a:t> </a:t>
            </a:r>
            <a:r>
              <a:rPr lang="en-US" dirty="0" err="1"/>
              <a:t>R_array_test.R</a:t>
            </a:r>
            <a:r>
              <a:rPr lang="en-US" dirty="0"/>
              <a:t> {} &gt;</a:t>
            </a:r>
            <a:r>
              <a:rPr lang="en-US" dirty="0" err="1"/>
              <a:t>commands.txt</a:t>
            </a:r>
            <a:endParaRPr lang="en-US" dirty="0"/>
          </a:p>
          <a:p>
            <a:pPr marL="0" indent="0">
              <a:buNone/>
            </a:pPr>
            <a:r>
              <a:rPr lang="en-US" dirty="0"/>
              <a:t>parallel -j $SLURM_NTASKS &lt; </a:t>
            </a:r>
            <a:r>
              <a:rPr lang="en-US" dirty="0" err="1"/>
              <a:t>commands.txt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48</a:t>
            </a:fld>
            <a:endParaRPr lang="en-US"/>
          </a:p>
        </p:txBody>
      </p:sp>
    </p:spTree>
    <p:extLst>
      <p:ext uri="{BB962C8B-B14F-4D97-AF65-F5344CB8AC3E}">
        <p14:creationId xmlns:p14="http://schemas.microsoft.com/office/powerpoint/2010/main" val="1932563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50" y="1369219"/>
            <a:ext cx="5624666" cy="3263504"/>
          </a:xfrm>
        </p:spPr>
        <p:txBody>
          <a:bodyPr>
            <a:normAutofit fontScale="92500" lnSpcReduction="20000"/>
          </a:bodyPr>
          <a:lstStyle/>
          <a:p>
            <a:pPr marL="0" indent="0">
              <a:buNone/>
            </a:pPr>
            <a:r>
              <a:rPr lang="en-US" dirty="0"/>
              <a:t>#!/bin/bash</a:t>
            </a:r>
          </a:p>
          <a:p>
            <a:pPr marL="0" indent="0">
              <a:buNone/>
            </a:pPr>
            <a:endParaRPr lang="en-US" dirty="0"/>
          </a:p>
          <a:p>
            <a:pPr marL="0" indent="0">
              <a:buNone/>
            </a:pPr>
            <a:r>
              <a:rPr lang="en-US" dirty="0"/>
              <a:t>#SBATCH -J </a:t>
            </a:r>
            <a:r>
              <a:rPr lang="en-US" dirty="0" err="1"/>
              <a:t>multinode</a:t>
            </a:r>
            <a:endParaRPr lang="en-US" dirty="0"/>
          </a:p>
          <a:p>
            <a:pPr marL="0" indent="0">
              <a:buNone/>
            </a:pPr>
            <a:r>
              <a:rPr lang="en-US" dirty="0"/>
              <a:t>#SBATCH -o %x-%</a:t>
            </a:r>
            <a:r>
              <a:rPr lang="en-US" dirty="0" err="1"/>
              <a:t>j.out</a:t>
            </a:r>
            <a:endParaRPr lang="en-US" dirty="0"/>
          </a:p>
          <a:p>
            <a:pPr marL="0" indent="0">
              <a:buNone/>
            </a:pPr>
            <a:r>
              <a:rPr lang="en-US" dirty="0"/>
              <a:t>#SBATCH -e %x-%</a:t>
            </a:r>
            <a:r>
              <a:rPr lang="en-US" dirty="0" err="1"/>
              <a:t>j.err</a:t>
            </a:r>
            <a:endParaRPr lang="en-US" dirty="0"/>
          </a:p>
          <a:p>
            <a:pPr marL="0" indent="0">
              <a:buNone/>
            </a:pPr>
            <a:r>
              <a:rPr lang="en-US" dirty="0"/>
              <a:t>#SBATCH -t 0:20:00</a:t>
            </a:r>
          </a:p>
          <a:p>
            <a:pPr marL="0" indent="0">
              <a:buNone/>
            </a:pPr>
            <a:r>
              <a:rPr lang="en-US" dirty="0"/>
              <a:t>#SBATCH -p batch</a:t>
            </a:r>
          </a:p>
          <a:p>
            <a:pPr marL="0" indent="0">
              <a:buNone/>
            </a:pPr>
            <a:r>
              <a:rPr lang="en-US" dirty="0"/>
              <a:t>#SBATCH -N 4</a:t>
            </a:r>
          </a:p>
          <a:p>
            <a:pPr marL="0" indent="0">
              <a:buNone/>
            </a:pPr>
            <a:endParaRPr lang="en-US" dirty="0"/>
          </a:p>
          <a:p>
            <a:pPr marL="0" indent="0">
              <a:buNone/>
            </a:pPr>
            <a:r>
              <a:rPr lang="en-US" dirty="0" err="1"/>
              <a:t>srun</a:t>
            </a:r>
            <a:r>
              <a:rPr lang="en-US" dirty="0"/>
              <a:t> --no-kill --</a:t>
            </a:r>
            <a:r>
              <a:rPr lang="en-US" dirty="0" err="1"/>
              <a:t>ntasks</a:t>
            </a:r>
            <a:r>
              <a:rPr lang="en-US" dirty="0"/>
              <a:t>-per-node=1 --wait=0 </a:t>
            </a:r>
            <a:r>
              <a:rPr lang="en-US" dirty="0" err="1"/>
              <a:t>driver.sh</a:t>
            </a:r>
            <a:r>
              <a:rPr lang="en-US" dirty="0"/>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49</a:t>
            </a:fld>
            <a:endParaRPr lang="en-US"/>
          </a:p>
        </p:txBody>
      </p:sp>
    </p:spTree>
    <p:extLst>
      <p:ext uri="{BB962C8B-B14F-4D97-AF65-F5344CB8AC3E}">
        <p14:creationId xmlns:p14="http://schemas.microsoft.com/office/powerpoint/2010/main" val="106709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a:latin typeface="National Park " pitchFamily="2" charset="77"/>
              </a:rPr>
              <a:t>Driver and Payload codes</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6694268" cy="1754326"/>
          </a:xfrm>
          <a:prstGeom prst="rect">
            <a:avLst/>
          </a:prstGeom>
          <a:noFill/>
          <a:ln>
            <a:solidFill>
              <a:schemeClr val="accent1"/>
            </a:solidFill>
          </a:ln>
        </p:spPr>
        <p:txBody>
          <a:bodyPr wrap="none" rtlCol="0">
            <a:spAutoFit/>
          </a:bodyPr>
          <a:lstStyle/>
          <a:p>
            <a:r>
              <a:rPr lang="en-US" dirty="0"/>
              <a:t># Deliver tasks depending on the </a:t>
            </a:r>
            <a:r>
              <a:rPr lang="en-US" dirty="0" err="1"/>
              <a:t>nodeid</a:t>
            </a:r>
            <a:endParaRPr lang="en-US" dirty="0"/>
          </a:p>
          <a:p>
            <a:r>
              <a:rPr lang="en-US" dirty="0"/>
              <a:t>cat $1 |                                               \</a:t>
            </a:r>
          </a:p>
          <a:p>
            <a:r>
              <a:rPr lang="en-US" dirty="0"/>
              <a:t>awk -v NNODE="$SLURM_NNODES" -v NODEID="$SLURM_NODEID" \</a:t>
            </a:r>
          </a:p>
          <a:p>
            <a:r>
              <a:rPr lang="en-US" dirty="0"/>
              <a:t>'NR % NNODE == NODEID' |                               \</a:t>
            </a:r>
          </a:p>
          <a:p>
            <a:r>
              <a:rPr lang="en-US" dirty="0"/>
              <a:t>parallel ./</a:t>
            </a:r>
            <a:r>
              <a:rPr lang="en-US" dirty="0" err="1"/>
              <a:t>payload.sh</a:t>
            </a:r>
            <a:r>
              <a:rPr lang="en-US" dirty="0"/>
              <a:t> argument_{}</a:t>
            </a:r>
          </a:p>
          <a:p>
            <a:endParaRPr lang="en-US" dirty="0"/>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8200322" cy="1477328"/>
          </a:xfrm>
          <a:prstGeom prst="rect">
            <a:avLst/>
          </a:prstGeom>
          <a:noFill/>
          <a:ln>
            <a:solidFill>
              <a:schemeClr val="accent1"/>
            </a:solidFill>
          </a:ln>
        </p:spPr>
        <p:txBody>
          <a:bodyPr wrap="none" rtlCol="0">
            <a:spAutoFit/>
          </a:bodyPr>
          <a:lstStyle/>
          <a:p>
            <a:r>
              <a:rPr lang="en-US" dirty="0"/>
              <a:t>#!/bin/bash</a:t>
            </a:r>
          </a:p>
          <a:p>
            <a:endParaRPr lang="en-US" dirty="0"/>
          </a:p>
          <a:p>
            <a:r>
              <a:rPr lang="en-US" dirty="0"/>
              <a:t>H="$(hostname)"</a:t>
            </a:r>
          </a:p>
          <a:p>
            <a:r>
              <a:rPr lang="en-US" dirty="0"/>
              <a:t>echo “This is the payload script. $1 is the argument passed to it. Ran on machine $H.”</a:t>
            </a:r>
          </a:p>
          <a:p>
            <a:endParaRPr lang="en-US" dirty="0"/>
          </a:p>
        </p:txBody>
      </p:sp>
    </p:spTree>
    <p:extLst>
      <p:ext uri="{BB962C8B-B14F-4D97-AF65-F5344CB8AC3E}">
        <p14:creationId xmlns:p14="http://schemas.microsoft.com/office/powerpoint/2010/main" val="3093236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51</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52</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53</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a:bodyPr>
          <a:lstStyle/>
          <a:p>
            <a:pPr marL="0" indent="0">
              <a:buNone/>
            </a:pPr>
            <a:r>
              <a:rPr lang="en-US" sz="1600" dirty="0"/>
              <a:t>#!/bin/bash</a:t>
            </a:r>
            <a:br>
              <a:rPr lang="en-US" sz="1600" dirty="0"/>
            </a:br>
            <a:endParaRPr lang="en-US" sz="1600" dirty="0"/>
          </a:p>
          <a:p>
            <a:pPr marL="0" indent="0">
              <a:buNone/>
            </a:pPr>
            <a:r>
              <a:rPr lang="en-US" sz="1600" dirty="0"/>
              <a:t>p1/p1.sh inputs/in1.txt p1/out1.txt</a:t>
            </a:r>
          </a:p>
          <a:p>
            <a:pPr marL="0" indent="0">
              <a:buNone/>
            </a:pPr>
            <a:endParaRPr lang="en-US" sz="1600" dirty="0"/>
          </a:p>
          <a:p>
            <a:pPr marL="0" indent="0">
              <a:buNone/>
            </a:pPr>
            <a:r>
              <a:rPr lang="en-US" sz="1600" dirty="0"/>
              <a:t>p2/p2.sh p1/out1.txt p2/out2.txt</a:t>
            </a:r>
          </a:p>
          <a:p>
            <a:pPr marL="0" indent="0">
              <a:buNone/>
            </a:pPr>
            <a:r>
              <a:rPr lang="en-US" sz="1600" dirty="0"/>
              <a:t>p3/p3.sh p1/out1.txt p3/out3.txt</a:t>
            </a:r>
          </a:p>
          <a:p>
            <a:pPr marL="0" indent="0">
              <a:buNone/>
            </a:pPr>
            <a:r>
              <a:rPr lang="en-US" sz="1600" dirty="0"/>
              <a:t>p4/p4.sh p2/out2.txt p4/out4.txt</a:t>
            </a:r>
          </a:p>
          <a:p>
            <a:pPr marL="0" indent="0">
              <a:buNone/>
            </a:pPr>
            <a:r>
              <a:rPr lang="en-US" sz="1600" dirty="0"/>
              <a:t>p5/p5.sh p3/out3.txt p5/out5.txt</a:t>
            </a:r>
          </a:p>
          <a:p>
            <a:pPr marL="0" indent="0">
              <a:buNone/>
            </a:pPr>
            <a:endParaRPr lang="en-US" sz="1600" dirty="0"/>
          </a:p>
          <a:p>
            <a:pPr marL="0" indent="0">
              <a:buNone/>
            </a:pPr>
            <a:r>
              <a:rPr lang="en-US" sz="1600" dirty="0"/>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54</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#!/bin/bash</a:t>
            </a:r>
            <a:br>
              <a:rPr lang="en-US" dirty="0"/>
            </a:br>
            <a:r>
              <a:rPr lang="en-US" dirty="0"/>
              <a:t>#p1.sh</a:t>
            </a:r>
          </a:p>
          <a:p>
            <a:pPr marL="0" indent="0">
              <a:buFont typeface="Arial" panose="020B0604020202020204" pitchFamily="34" charset="0"/>
              <a:buNone/>
            </a:pPr>
            <a:r>
              <a:rPr lang="en-US" dirty="0"/>
              <a:t>if test "$#" != 2 ; then</a:t>
            </a:r>
          </a:p>
          <a:p>
            <a:pPr marL="0" indent="0">
              <a:buFont typeface="Arial" panose="020B0604020202020204" pitchFamily="34" charset="0"/>
              <a:buNone/>
            </a:pPr>
            <a:r>
              <a:rPr lang="en-US" dirty="0"/>
              <a:t>    echo "wrong </a:t>
            </a:r>
            <a:r>
              <a:rPr lang="en-US" dirty="0" err="1"/>
              <a:t>invocation..exiting</a:t>
            </a:r>
            <a:r>
              <a:rPr lang="en-US" dirty="0"/>
              <a:t>."</a:t>
            </a:r>
          </a:p>
          <a:p>
            <a:pPr marL="0" indent="0">
              <a:buFont typeface="Arial" panose="020B0604020202020204" pitchFamily="34" charset="0"/>
              <a:buNone/>
            </a:pPr>
            <a:r>
              <a:rPr lang="en-US" dirty="0"/>
              <a:t>    exit 3</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if [ -f "$2" ] ; then</a:t>
            </a:r>
          </a:p>
          <a:p>
            <a:pPr marL="0" indent="0">
              <a:buFont typeface="Arial" panose="020B0604020202020204" pitchFamily="34" charset="0"/>
              <a:buNone/>
            </a:pPr>
            <a:r>
              <a:rPr lang="en-US" dirty="0"/>
              <a:t>    rm -v "$2"</a:t>
            </a:r>
          </a:p>
          <a:p>
            <a:pPr marL="0" indent="0">
              <a:buFont typeface="Arial" panose="020B0604020202020204" pitchFamily="34" charset="0"/>
              <a:buNone/>
            </a:pPr>
            <a:r>
              <a:rPr lang="en-US" dirty="0"/>
              <a:t>fi</a:t>
            </a:r>
          </a:p>
          <a:p>
            <a:pPr marL="0" indent="0">
              <a:buFont typeface="Arial" panose="020B0604020202020204" pitchFamily="34" charset="0"/>
              <a:buNone/>
            </a:pPr>
            <a:r>
              <a:rPr lang="en-US" dirty="0"/>
              <a:t>cat $1 &gt;&gt; $2 || exit</a:t>
            </a:r>
          </a:p>
          <a:p>
            <a:pPr marL="0" indent="0">
              <a:buFont typeface="Arial" panose="020B0604020202020204" pitchFamily="34" charset="0"/>
              <a:buNone/>
            </a:pPr>
            <a:r>
              <a:rPr lang="en-US" dirty="0"/>
              <a:t>echo "processed by p1" &gt;&gt; $2</a:t>
            </a:r>
          </a:p>
          <a:p>
            <a:pPr marL="0" indent="0">
              <a:buFont typeface="Arial" panose="020B0604020202020204" pitchFamily="34" charset="0"/>
              <a:buNone/>
            </a:pPr>
            <a:r>
              <a:rPr lang="en-US" dirty="0"/>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p:txBody>
          <a:bodyPr>
            <a:normAutofit fontScale="70000" lnSpcReduction="20000"/>
          </a:bodyPr>
          <a:lstStyle/>
          <a:p>
            <a:pPr marL="0" indent="0">
              <a:buNone/>
            </a:pPr>
            <a:r>
              <a:rPr lang="en-US" dirty="0"/>
              <a:t>#!/bin/bash</a:t>
            </a:r>
          </a:p>
          <a:p>
            <a:pPr marL="0" indent="0">
              <a:buNone/>
            </a:pPr>
            <a:endParaRPr lang="en-US" dirty="0"/>
          </a:p>
          <a:p>
            <a:pPr marL="0" indent="0">
              <a:buNone/>
            </a:pPr>
            <a:r>
              <a:rPr lang="en-US" dirty="0" err="1"/>
              <a:t>mkdir</a:t>
            </a:r>
            <a:r>
              <a:rPr lang="en-US" dirty="0"/>
              <a:t> -p p{1..5}/</a:t>
            </a:r>
            <a:r>
              <a:rPr lang="en-US" dirty="0" err="1"/>
              <a:t>outdir</a:t>
            </a:r>
            <a:r>
              <a:rPr lang="en-US" dirty="0"/>
              <a:t> outputs</a:t>
            </a:r>
          </a:p>
          <a:p>
            <a:pPr marL="0" indent="0">
              <a:buNone/>
            </a:pPr>
            <a:r>
              <a:rPr lang="en-US" dirty="0"/>
              <a:t>parallel --link p1/p1.sh {1} {2} ::: inputs/in{1..6}.txt ::: p1/</a:t>
            </a:r>
            <a:r>
              <a:rPr lang="en-US" dirty="0" err="1"/>
              <a:t>outdir</a:t>
            </a:r>
            <a:r>
              <a:rPr lang="en-US" dirty="0"/>
              <a:t>/out{1..6}.txt &amp;</a:t>
            </a:r>
          </a:p>
          <a:p>
            <a:pPr marL="0" indent="0">
              <a:buNone/>
            </a:pPr>
            <a:br>
              <a:rPr lang="en-US" dirty="0"/>
            </a:br>
            <a:r>
              <a:rPr lang="en-US" dirty="0"/>
              <a:t>touch q.p1 ; tail -n+0 -f q.p1 | parallel -u --link p2/p2.sh {1} {2} :::: - ::: p2/</a:t>
            </a:r>
            <a:r>
              <a:rPr lang="en-US" dirty="0" err="1"/>
              <a:t>outdir</a:t>
            </a:r>
            <a:r>
              <a:rPr lang="en-US" dirty="0"/>
              <a:t>/out{1..6}.txt &amp;</a:t>
            </a:r>
          </a:p>
          <a:p>
            <a:pPr marL="0" indent="0">
              <a:buNone/>
            </a:pPr>
            <a:r>
              <a:rPr lang="en-US" dirty="0"/>
              <a:t>touch q.p1 ; tail -n+0 -f q.p1 | parallel -u --link p3/p3.sh {1} {2} :::: - ::: p3/</a:t>
            </a:r>
            <a:r>
              <a:rPr lang="en-US" dirty="0" err="1"/>
              <a:t>outdir</a:t>
            </a:r>
            <a:r>
              <a:rPr lang="en-US" dirty="0"/>
              <a:t>/out{1..6}.txt &amp;</a:t>
            </a:r>
          </a:p>
          <a:p>
            <a:pPr marL="0" indent="0">
              <a:buNone/>
            </a:pPr>
            <a:r>
              <a:rPr lang="en-US" dirty="0"/>
              <a:t>touch q.p2 ; tail -n+0 -f q.p2 | parallel -u --link p4/p4.sh {1} {2} :::: - ::: p4/</a:t>
            </a:r>
            <a:r>
              <a:rPr lang="en-US" dirty="0" err="1"/>
              <a:t>outdir</a:t>
            </a:r>
            <a:r>
              <a:rPr lang="en-US" dirty="0"/>
              <a:t>/out{1..6}.txt &amp;</a:t>
            </a:r>
          </a:p>
          <a:p>
            <a:pPr marL="0" indent="0">
              <a:buNone/>
            </a:pPr>
            <a:r>
              <a:rPr lang="en-US" dirty="0"/>
              <a:t>touch q.p3 ; tail -n+0 -f q.p3 | parallel -u --link p5/p5.sh {1} {2} :::: - ::: p5/</a:t>
            </a:r>
            <a:r>
              <a:rPr lang="en-US" dirty="0" err="1"/>
              <a:t>outdir</a:t>
            </a:r>
            <a:r>
              <a:rPr lang="en-US" dirty="0"/>
              <a:t>/out{1..6}.txt &amp; </a:t>
            </a:r>
          </a:p>
          <a:p>
            <a:pPr marL="0" indent="0">
              <a:buNone/>
            </a:pPr>
            <a:br>
              <a:rPr lang="en-US" dirty="0"/>
            </a:br>
            <a:r>
              <a:rPr lang="en-US" dirty="0"/>
              <a:t>(</a:t>
            </a:r>
            <a:r>
              <a:rPr lang="en-US" dirty="0" err="1"/>
              <a:t>stdbuf</a:t>
            </a:r>
            <a:r>
              <a:rPr lang="en-US" dirty="0"/>
              <a:t> -</a:t>
            </a:r>
            <a:r>
              <a:rPr lang="en-US" dirty="0" err="1"/>
              <a:t>oL</a:t>
            </a:r>
            <a:r>
              <a:rPr lang="en-US" dirty="0"/>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316829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 Example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56</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a:latin typeface="National Park " pitchFamily="2" charset="77"/>
              </a:rPr>
              <a:t>A Real Application: Bioinformatics</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dirty="0" err="1">
                <a:latin typeface="National Park " pitchFamily="2" charset="77"/>
              </a:rPr>
              <a:t>hmmsearch</a:t>
            </a:r>
            <a:r>
              <a:rPr lang="en-US" dirty="0">
                <a:latin typeface="National Park " pitchFamily="2" charset="77"/>
              </a:rPr>
              <a:t> --</a:t>
            </a:r>
            <a:r>
              <a:rPr lang="en-US" dirty="0" err="1">
                <a:latin typeface="National Park " pitchFamily="2" charset="77"/>
              </a:rPr>
              <a:t>cpu</a:t>
            </a:r>
            <a:r>
              <a:rPr lang="en-US" dirty="0">
                <a:latin typeface="National Park " pitchFamily="2" charset="77"/>
              </a:rPr>
              <a:t> 8 --</a:t>
            </a:r>
            <a:r>
              <a:rPr lang="en-US" dirty="0" err="1">
                <a:latin typeface="National Park " pitchFamily="2" charset="77"/>
              </a:rPr>
              <a:t>noali</a:t>
            </a:r>
            <a:r>
              <a:rPr lang="en-US" dirty="0">
                <a:latin typeface="National Park " pitchFamily="2" charset="77"/>
              </a:rPr>
              <a:t> -o </a:t>
            </a:r>
            <a:r>
              <a:rPr lang="en-US" dirty="0" err="1">
                <a:latin typeface="National Park " pitchFamily="2" charset="77"/>
              </a:rPr>
              <a:t>output.txt</a:t>
            </a:r>
            <a:r>
              <a:rPr lang="en-US" dirty="0">
                <a:latin typeface="National Park " pitchFamily="2" charset="77"/>
              </a:rPr>
              <a:t> $SCRATCH/</a:t>
            </a:r>
            <a:r>
              <a:rPr lang="en-US" dirty="0" err="1">
                <a:latin typeface="National Park " pitchFamily="2" charset="77"/>
              </a:rPr>
              <a:t>CR_data</a:t>
            </a:r>
            <a:r>
              <a:rPr lang="en-US" dirty="0">
                <a:latin typeface="National Park " pitchFamily="2" charset="77"/>
              </a:rPr>
              <a:t>/</a:t>
            </a:r>
            <a:r>
              <a:rPr lang="en-US" dirty="0" err="1">
                <a:latin typeface="National Park " pitchFamily="2" charset="77"/>
              </a:rPr>
              <a:t>Pfam-A.hmm</a:t>
            </a:r>
            <a:r>
              <a:rPr lang="en-US" dirty="0">
                <a:latin typeface="National Park " pitchFamily="2" charset="77"/>
              </a:rPr>
              <a:t> </a:t>
            </a:r>
            <a:r>
              <a:rPr lang="en-US" dirty="0" err="1">
                <a:latin typeface="National Park " pitchFamily="2" charset="77"/>
              </a:rPr>
              <a:t>input.fasta</a:t>
            </a:r>
            <a:br>
              <a:rPr lang="en-US" dirty="0">
                <a:latin typeface="National Park " pitchFamily="2" charset="77"/>
              </a:rPr>
            </a:br>
            <a:br>
              <a:rPr lang="en-US" dirty="0">
                <a:latin typeface="National Park " pitchFamily="2" charset="77"/>
              </a:rPr>
            </a:br>
            <a:r>
              <a:rPr lang="en-US" dirty="0">
                <a:latin typeface="National Park " pitchFamily="2" charset="77"/>
              </a:rPr>
              <a:t>ls | head -3</a:t>
            </a:r>
          </a:p>
          <a:p>
            <a:pPr marL="0" indent="0">
              <a:buNone/>
            </a:pPr>
            <a:r>
              <a:rPr lang="en-US" dirty="0">
                <a:latin typeface="National Park " pitchFamily="2" charset="77"/>
              </a:rPr>
              <a:t>uniprot_100.fasta</a:t>
            </a:r>
          </a:p>
          <a:p>
            <a:pPr marL="0" indent="0">
              <a:buNone/>
            </a:pPr>
            <a:r>
              <a:rPr lang="en-US" dirty="0">
                <a:latin typeface="National Park " pitchFamily="2" charset="77"/>
              </a:rPr>
              <a:t>uniprot_101.fasta</a:t>
            </a:r>
          </a:p>
          <a:p>
            <a:pPr marL="0" indent="0">
              <a:buNone/>
            </a:pPr>
            <a:r>
              <a:rPr lang="en-US" dirty="0">
                <a:latin typeface="National Park " pitchFamily="2" charset="77"/>
              </a:rPr>
              <a:t>uniprot_102.fasta</a:t>
            </a:r>
          </a:p>
          <a:p>
            <a:pPr marL="0" indent="0">
              <a:buNone/>
            </a:pPr>
            <a:r>
              <a:rPr lang="en-US" dirty="0">
                <a:latin typeface="National Park " pitchFamily="2" charset="77"/>
              </a:rPr>
              <a:t>find $PWD -type f | grep </a:t>
            </a:r>
            <a:r>
              <a:rPr lang="en-US" dirty="0" err="1">
                <a:latin typeface="National Park " pitchFamily="2" charset="77"/>
              </a:rPr>
              <a:t>fasta</a:t>
            </a:r>
            <a:r>
              <a:rPr lang="en-US" dirty="0">
                <a:latin typeface="National Park " pitchFamily="2" charset="77"/>
              </a:rPr>
              <a:t> | sort &gt; </a:t>
            </a:r>
            <a:r>
              <a:rPr lang="en-US">
                <a:latin typeface="National Park " pitchFamily="2" charset="77"/>
              </a:rPr>
              <a:t>input.txt</a:t>
            </a:r>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fontScale="90000"/>
          </a:bodyPr>
          <a:lstStyle/>
          <a:p>
            <a:pPr algn="ctr"/>
            <a:r>
              <a:rPr lang="en-US" dirty="0">
                <a:latin typeface="National Park " pitchFamily="2" charset="77"/>
              </a:rPr>
              <a:t>Part 8: Putting it all Together: Asynchronous Workflow Execution in HPC at Scale</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day to day tasks on the terminal as well as for larger workflows</a:t>
            </a:r>
          </a:p>
          <a:p>
            <a:r>
              <a:rPr lang="en-US" dirty="0">
                <a:latin typeface="National Park " pitchFamily="2" charset="77"/>
              </a:rPr>
              <a:t>Many many options to choose from to customize a parallel operation</a:t>
            </a:r>
          </a:p>
          <a:p>
            <a:r>
              <a:rPr lang="en-US" dirty="0">
                <a:latin typeface="National Park " pitchFamily="2" charset="77"/>
              </a:rPr>
              <a:t>Very handy for quick prototyping</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chor="ctr">
            <a:normAutofit/>
          </a:bodyPr>
          <a:lstStyle/>
          <a:p>
            <a:pPr marL="0" indent="0" algn="ctr">
              <a:buNone/>
            </a:pPr>
            <a:r>
              <a:rPr lang="en-US" dirty="0"/>
              <a:t>Slides and practice files available:</a:t>
            </a:r>
          </a:p>
          <a:p>
            <a:pPr marL="0" indent="0" algn="ctr">
              <a:buNone/>
            </a:pPr>
            <a:r>
              <a:rPr lang="en-US" sz="3200" dirty="0">
                <a:hlinkClick r:id="rId2"/>
              </a:rPr>
              <a:t>github.com/ketancmaheshwari/pearc24tut</a:t>
            </a:r>
            <a:endParaRPr lang="en-US"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60</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2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survived? Find the answer using spreadsheet functions only - don't perform any arithmetic by hand! </a:t>
            </a:r>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t>
            </a:r>
          </a:p>
          <a:p>
            <a:r>
              <a:rPr lang="en-US" dirty="0"/>
              <a:t>Partial </a:t>
            </a:r>
            <a:r>
              <a:rPr lang="en-US" b="1" dirty="0"/>
              <a:t>data available</a:t>
            </a:r>
            <a:r>
              <a:rPr lang="en-US" dirty="0"/>
              <a:t> on git repo at /data/datacenter-challenge </a:t>
            </a:r>
          </a:p>
          <a:p>
            <a:r>
              <a:rPr lang="en-US" dirty="0"/>
              <a:t>Although geared towards AI based models, GNU parallel 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63</a:t>
            </a:fld>
            <a:endParaRPr lang="en-US"/>
          </a:p>
        </p:txBody>
      </p:sp>
    </p:spTree>
    <p:extLst>
      <p:ext uri="{BB962C8B-B14F-4D97-AF65-F5344CB8AC3E}">
        <p14:creationId xmlns:p14="http://schemas.microsoft.com/office/powerpoint/2010/main" val="592777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646770"/>
            <a:ext cx="7886700" cy="3442009"/>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dirty="0">
                <a:latin typeface="National Park " pitchFamily="2" charset="77"/>
              </a:rPr>
              <a:t>I will be around through the rest of PEARC!</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cxnSp>
        <p:nvCxnSpPr>
          <p:cNvPr id="6" name="Straight Arrow Connector 5">
            <a:extLst>
              <a:ext uri="{FF2B5EF4-FFF2-40B4-BE49-F238E27FC236}">
                <a16:creationId xmlns:a16="http://schemas.microsoft.com/office/drawing/2014/main" id="{6AA8C634-C48A-54DA-E54E-E45F1EEA3CE1}"/>
              </a:ext>
            </a:extLst>
          </p:cNvPr>
          <p:cNvCxnSpPr/>
          <p:nvPr/>
        </p:nvCxnSpPr>
        <p:spPr>
          <a:xfrm flipH="1" flipV="1">
            <a:off x="4029075" y="3679902"/>
            <a:ext cx="1353247" cy="78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24AFDD-F80E-4DF6-CB26-0CAC1990E720}"/>
              </a:ext>
            </a:extLst>
          </p:cNvPr>
          <p:cNvSpPr txBox="1"/>
          <p:nvPr/>
        </p:nvSpPr>
        <p:spPr>
          <a:xfrm>
            <a:off x="5300554" y="4397931"/>
            <a:ext cx="584519" cy="369332"/>
          </a:xfrm>
          <a:prstGeom prst="rect">
            <a:avLst/>
          </a:prstGeom>
          <a:noFill/>
        </p:spPr>
        <p:txBody>
          <a:bodyPr wrap="none" rtlCol="0">
            <a:spAutoFit/>
          </a:bodyPr>
          <a:lstStyle/>
          <a:p>
            <a:r>
              <a:rPr lang="en-US" dirty="0"/>
              <a:t>zero</a:t>
            </a:r>
          </a:p>
        </p:txBody>
      </p:sp>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5-7 slides</a:t>
            </a:r>
          </a:p>
          <a:p>
            <a:r>
              <a:rPr lang="en-US" dirty="0"/>
              <a:t>Lots of examples in slides</a:t>
            </a:r>
          </a:p>
          <a:p>
            <a:r>
              <a:rPr lang="en-US" dirty="0"/>
              <a:t>Quick Exercises</a:t>
            </a:r>
          </a:p>
          <a:p>
            <a:r>
              <a:rPr lang="en-US" dirty="0"/>
              <a:t>Summary and Practice Exercises in the end</a:t>
            </a:r>
          </a:p>
          <a:p>
            <a:pPr marL="342900" lvl="1" indent="0">
              <a:buNone/>
            </a:pPr>
            <a:r>
              <a:rPr lang="en-US" dirty="0"/>
              <a:t>We try to solve them here (if time permits)</a:t>
            </a:r>
          </a:p>
          <a:p>
            <a:r>
              <a:rPr lang="en-US" dirty="0"/>
              <a:t>Solve it offline if we run out of time</a:t>
            </a:r>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64519</TotalTime>
  <Words>4999</Words>
  <Application>Microsoft Macintosh PowerPoint</Application>
  <PresentationFormat>On-screen Show (16:9)</PresentationFormat>
  <Paragraphs>482</Paragraphs>
  <Slides>64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 to GNU Parallel</vt:lpstr>
      <vt:lpstr>What is GNU Parallel</vt:lpstr>
      <vt:lpstr>Installation</vt:lpstr>
      <vt:lpstr>Many sources for getting help</vt:lpstr>
      <vt:lpstr>GNU Parallel Alternatives</vt:lpstr>
      <vt:lpstr>Exercise (7-8 minutes)</vt:lpstr>
      <vt:lpstr>Part 3: Features and Examples - I</vt:lpstr>
      <vt:lpstr>Anatomy of a Command</vt:lpstr>
      <vt:lpstr>Basic Syntax and Semantics</vt:lpstr>
      <vt:lpstr>Examples</vt:lpstr>
      <vt:lpstr>Examples</vt:lpstr>
      <vt:lpstr>Examples</vt:lpstr>
      <vt:lpstr>Highly Configurable - I</vt:lpstr>
      <vt:lpstr>Highly Configurable II</vt:lpstr>
      <vt:lpstr>Checkpoint and Resume</vt:lpstr>
      <vt:lpstr>Saving Output in Files, and Databases</vt:lpstr>
      <vt:lpstr>Config Profiles</vt:lpstr>
      <vt:lpstr>Multiple Config Profiles</vt:lpstr>
      <vt:lpstr>Example: Parallelize a Sequential Code</vt:lpstr>
      <vt:lpstr>Parameterize the loop</vt:lpstr>
      <vt:lpstr>fizzbuzz-par.c: code examines 1 number at a time</vt:lpstr>
      <vt:lpstr>Compile, test and run</vt:lpstr>
      <vt:lpstr>Exercise: FizzBuzz as bash one liner</vt:lpstr>
      <vt:lpstr>Exercise: Prime numbers over Partitions</vt:lpstr>
      <vt:lpstr>Part 4: Features and Examples - II</vt:lpstr>
      <vt:lpstr>Resource Management </vt:lpstr>
      <vt:lpstr>Run application over GPUs</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 Example</vt:lpstr>
      <vt:lpstr>A Real Application: Bioinformatics</vt:lpstr>
      <vt:lpstr>Part 8: Putting it all Together: Asynchronous Workflow Execution in HPC at Scale</vt:lpstr>
      <vt:lpstr>Summary</vt:lpstr>
      <vt:lpstr>Credits, references and resources</vt:lpstr>
      <vt:lpstr>Practice and Exercises : Titanic Data Challenge</vt:lpstr>
      <vt:lpstr>[longer] Practice and Exercises : MIT Datacenter Challenge</vt:lpstr>
      <vt:lpstr>Other Possible Venues to look for challenges</vt:lpstr>
      <vt:lpstr>Thank you for your time and attention! Questions?  I will be around through the rest of PEARC!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2266</cp:revision>
  <cp:lastPrinted>2019-10-28T17:12:39Z</cp:lastPrinted>
  <dcterms:created xsi:type="dcterms:W3CDTF">2016-08-27T04:51:03Z</dcterms:created>
  <dcterms:modified xsi:type="dcterms:W3CDTF">2024-07-15T23:19:16Z</dcterms:modified>
</cp:coreProperties>
</file>