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5"/>
  </p:notesMasterIdLst>
  <p:handoutMasterIdLst>
    <p:handoutMasterId r:id="rId76"/>
  </p:handoutMasterIdLst>
  <p:sldIdLst>
    <p:sldId id="256" r:id="rId2"/>
    <p:sldId id="445" r:id="rId3"/>
    <p:sldId id="304" r:id="rId4"/>
    <p:sldId id="335" r:id="rId5"/>
    <p:sldId id="257" r:id="rId6"/>
    <p:sldId id="407" r:id="rId7"/>
    <p:sldId id="373" r:id="rId8"/>
    <p:sldId id="336" r:id="rId9"/>
    <p:sldId id="413" r:id="rId10"/>
    <p:sldId id="433" r:id="rId11"/>
    <p:sldId id="416" r:id="rId12"/>
    <p:sldId id="472" r:id="rId13"/>
    <p:sldId id="473" r:id="rId14"/>
    <p:sldId id="498" r:id="rId15"/>
    <p:sldId id="460" r:id="rId16"/>
    <p:sldId id="428" r:id="rId17"/>
    <p:sldId id="412" r:id="rId18"/>
    <p:sldId id="267" r:id="rId19"/>
    <p:sldId id="414" r:id="rId20"/>
    <p:sldId id="415" r:id="rId21"/>
    <p:sldId id="442" r:id="rId22"/>
    <p:sldId id="470" r:id="rId23"/>
    <p:sldId id="471" r:id="rId24"/>
    <p:sldId id="417" r:id="rId25"/>
    <p:sldId id="418" r:id="rId26"/>
    <p:sldId id="419" r:id="rId27"/>
    <p:sldId id="454" r:id="rId28"/>
    <p:sldId id="420" r:id="rId29"/>
    <p:sldId id="438" r:id="rId30"/>
    <p:sldId id="461" r:id="rId31"/>
    <p:sldId id="462" r:id="rId32"/>
    <p:sldId id="463" r:id="rId33"/>
    <p:sldId id="464" r:id="rId34"/>
    <p:sldId id="465" r:id="rId35"/>
    <p:sldId id="459" r:id="rId36"/>
    <p:sldId id="429" r:id="rId37"/>
    <p:sldId id="437" r:id="rId38"/>
    <p:sldId id="448" r:id="rId39"/>
    <p:sldId id="421" r:id="rId40"/>
    <p:sldId id="453" r:id="rId41"/>
    <p:sldId id="451" r:id="rId42"/>
    <p:sldId id="452" r:id="rId43"/>
    <p:sldId id="443" r:id="rId44"/>
    <p:sldId id="466" r:id="rId45"/>
    <p:sldId id="430" r:id="rId46"/>
    <p:sldId id="440" r:id="rId47"/>
    <p:sldId id="441" r:id="rId48"/>
    <p:sldId id="444" r:id="rId49"/>
    <p:sldId id="425" r:id="rId50"/>
    <p:sldId id="439" r:id="rId51"/>
    <p:sldId id="499" r:id="rId52"/>
    <p:sldId id="277" r:id="rId53"/>
    <p:sldId id="278" r:id="rId54"/>
    <p:sldId id="285" r:id="rId55"/>
    <p:sldId id="500" r:id="rId56"/>
    <p:sldId id="431" r:id="rId57"/>
    <p:sldId id="427" r:id="rId58"/>
    <p:sldId id="446" r:id="rId59"/>
    <p:sldId id="447" r:id="rId60"/>
    <p:sldId id="457" r:id="rId61"/>
    <p:sldId id="504" r:id="rId62"/>
    <p:sldId id="450" r:id="rId63"/>
    <p:sldId id="501" r:id="rId64"/>
    <p:sldId id="502" r:id="rId65"/>
    <p:sldId id="492" r:id="rId66"/>
    <p:sldId id="503" r:id="rId67"/>
    <p:sldId id="505" r:id="rId68"/>
    <p:sldId id="411" r:id="rId69"/>
    <p:sldId id="288" r:id="rId70"/>
    <p:sldId id="398" r:id="rId71"/>
    <p:sldId id="393" r:id="rId72"/>
    <p:sldId id="456" r:id="rId73"/>
    <p:sldId id="309" r:id="rId74"/>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3"/>
    <p:restoredTop sz="82071"/>
  </p:normalViewPr>
  <p:slideViewPr>
    <p:cSldViewPr snapToGrid="0" snapToObjects="1">
      <p:cViewPr varScale="1">
        <p:scale>
          <a:sx n="172" d="100"/>
          <a:sy n="172" d="100"/>
        </p:scale>
        <p:origin x="1080"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7/18/24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7/18/24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18</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29</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69</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7/18/24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xml"/><Relationship Id="rId7" Type="http://schemas.openxmlformats.org/officeDocument/2006/relationships/slide" Target="slide4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16.xml"/><Relationship Id="rId10" Type="http://schemas.openxmlformats.org/officeDocument/2006/relationships/slide" Target="slide68.xml"/><Relationship Id="rId4" Type="http://schemas.openxmlformats.org/officeDocument/2006/relationships/slide" Target="slide8.xml"/><Relationship Id="rId9" Type="http://schemas.openxmlformats.org/officeDocument/2006/relationships/slide" Target="slide6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t>   </a:t>
            </a:r>
            <a:r>
              <a:rPr lang="en-US" dirty="0">
                <a:latin typeface="Courier New" panose="02070309020205020404" pitchFamily="49" charset="0"/>
                <a:cs typeface="Courier New" panose="02070309020205020404" pitchFamily="49" charset="0"/>
              </a:rPr>
              <a:t>cd parallel-&lt;tab&gt;</a:t>
            </a:r>
          </a:p>
          <a:p>
            <a:pPr marL="0" indent="0">
              <a:buNone/>
            </a:pPr>
            <a:r>
              <a:rPr lang="en-US" dirty="0">
                <a:latin typeface="Courier New" panose="02070309020205020404" pitchFamily="49" charset="0"/>
                <a:cs typeface="Courier New" panose="02070309020205020404" pitchFamily="49" charset="0"/>
              </a:rPr>
              <a:t> ./configure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 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 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 parallel, </a:t>
            </a:r>
            <a:r>
              <a:rPr lang="en-US" dirty="0" err="1"/>
              <a:t>parallel_tutorial</a:t>
            </a:r>
            <a:r>
              <a:rPr lang="en-US" dirty="0"/>
              <a:t>, </a:t>
            </a:r>
            <a:r>
              <a:rPr lang="en-US" dirty="0" err="1"/>
              <a:t>env_parallel</a:t>
            </a:r>
            <a:r>
              <a:rPr lang="en-US" dirty="0"/>
              <a:t>, </a:t>
            </a:r>
            <a:br>
              <a:rPr lang="en-US" dirty="0"/>
            </a:br>
            <a:r>
              <a:rPr lang="en-US" dirty="0"/>
              <a:t>           </a:t>
            </a:r>
            <a:r>
              <a:rPr lang="en-US" dirty="0" err="1"/>
              <a:t>parset</a:t>
            </a:r>
            <a:r>
              <a:rPr lang="en-US" dirty="0"/>
              <a:t>, </a:t>
            </a:r>
            <a:r>
              <a:rPr lang="en-US" dirty="0" err="1"/>
              <a:t>parsort</a:t>
            </a:r>
            <a:r>
              <a:rPr lang="en-US" dirty="0"/>
              <a:t>, </a:t>
            </a:r>
            <a:r>
              <a:rPr lang="en-US" dirty="0" err="1"/>
              <a:t>parallel_alternatives</a:t>
            </a:r>
            <a:r>
              <a:rPr lang="en-US" dirty="0"/>
              <a:t>,</a:t>
            </a:r>
            <a:br>
              <a:rPr lang="en-US" dirty="0"/>
            </a:br>
            <a:r>
              <a:rPr lang="en-US" dirty="0"/>
              <a:t>           </a:t>
            </a:r>
            <a:r>
              <a:rPr lang="en-US" dirty="0" err="1"/>
              <a:t>parallel_design</a:t>
            </a:r>
            <a:r>
              <a:rPr lang="en-US" dirty="0"/>
              <a:t>, </a:t>
            </a:r>
            <a:r>
              <a:rPr lang="en-US" dirty="0" err="1"/>
              <a:t>niceload</a:t>
            </a:r>
            <a:r>
              <a:rPr lang="en-US" dirty="0"/>
              <a:t> } </a:t>
            </a:r>
          </a:p>
          <a:p>
            <a:pPr marL="0" indent="0">
              <a:buNone/>
            </a:pPr>
            <a:br>
              <a:rPr lang="en-US" dirty="0"/>
            </a:b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Searching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3"/>
            <a:ext cx="7886700" cy="1129413"/>
          </a:xfrm>
        </p:spPr>
        <p:txBody>
          <a:bodyPr vert="horz" lIns="91440" tIns="45720" rIns="91440" bIns="45720" rtlCol="0" anchor="ctr">
            <a:normAutofit/>
          </a:bodyPr>
          <a:lstStyle/>
          <a:p>
            <a:pPr algn="ctr" defTabSz="914400"/>
            <a:r>
              <a:rPr lang="en-US" kern="1200" dirty="0">
                <a:solidFill>
                  <a:schemeClr val="tx1"/>
                </a:solidFill>
                <a:latin typeface="National Park " pitchFamily="2" charset="77"/>
              </a:rPr>
              <a:t>Scalability, Performance and Efficiency Showcase: Frontier</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5226999" y="1406619"/>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12</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255209" y="1268016"/>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13</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err="1">
                <a:hlinkClick r:id="rId2"/>
              </a:rPr>
              <a:t>github.com</a:t>
            </a:r>
            <a:r>
              <a:rPr lang="en-US" dirty="0">
                <a:hlinkClick r:id="rId2"/>
              </a:rPr>
              <a:t>/</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pPr marL="0" indent="0">
              <a:buNone/>
            </a:pPr>
            <a:endParaRPr lang="en-US" dirty="0"/>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15</a:t>
            </a:fld>
            <a:endParaRPr lang="en-US"/>
          </a:p>
        </p:txBody>
      </p:sp>
    </p:spTree>
    <p:extLst>
      <p:ext uri="{BB962C8B-B14F-4D97-AF65-F5344CB8AC3E}">
        <p14:creationId xmlns:p14="http://schemas.microsoft.com/office/powerpoint/2010/main" val="37071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21</a:t>
            </a:fld>
            <a:endParaRPr lang="en-US"/>
          </a:p>
        </p:txBody>
      </p:sp>
    </p:spTree>
    <p:extLst>
      <p:ext uri="{BB962C8B-B14F-4D97-AF65-F5344CB8AC3E}">
        <p14:creationId xmlns:p14="http://schemas.microsoft.com/office/powerpoint/2010/main" val="259905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27</a:t>
            </a:fld>
            <a:endParaRPr lang="en-US"/>
          </a:p>
        </p:txBody>
      </p:sp>
    </p:spTree>
    <p:extLst>
      <p:ext uri="{BB962C8B-B14F-4D97-AF65-F5344CB8AC3E}">
        <p14:creationId xmlns:p14="http://schemas.microsoft.com/office/powerpoint/2010/main" val="316136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28</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29</a:t>
            </a:fld>
            <a:endParaRPr lang="en-US"/>
          </a:p>
        </p:txBody>
      </p:sp>
    </p:spTree>
    <p:extLst>
      <p:ext uri="{BB962C8B-B14F-4D97-AF65-F5344CB8AC3E}">
        <p14:creationId xmlns:p14="http://schemas.microsoft.com/office/powerpoint/2010/main" val="174677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648820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31</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t>$ make </a:t>
            </a:r>
            <a:r>
              <a:rPr lang="en-US" dirty="0" err="1"/>
              <a:t>fizzbuzz</a:t>
            </a:r>
            <a:r>
              <a:rPr lang="en-US" dirty="0"/>
              <a:t>-par</a:t>
            </a:r>
            <a:br>
              <a:rPr lang="en-US" dirty="0"/>
            </a:br>
            <a:r>
              <a:rPr lang="en-US" dirty="0"/>
              <a:t>cc     </a:t>
            </a:r>
            <a:r>
              <a:rPr lang="en-US" dirty="0" err="1"/>
              <a:t>fizzbuzz-par.c</a:t>
            </a:r>
            <a:r>
              <a:rPr lang="en-US" dirty="0"/>
              <a:t>   -o </a:t>
            </a:r>
            <a:r>
              <a:rPr lang="en-US" dirty="0" err="1"/>
              <a:t>fizzbuzz</a:t>
            </a:r>
            <a:r>
              <a:rPr lang="en-US" dirty="0"/>
              <a:t>-par</a:t>
            </a:r>
          </a:p>
          <a:p>
            <a:pPr marL="0" indent="0">
              <a:buNone/>
            </a:pPr>
            <a:r>
              <a:rPr lang="en-US" dirty="0"/>
              <a:t>$ ./</a:t>
            </a:r>
            <a:r>
              <a:rPr lang="en-US" dirty="0" err="1"/>
              <a:t>fizzbuzz</a:t>
            </a:r>
            <a:r>
              <a:rPr lang="en-US" dirty="0"/>
              <a:t>-par 23</a:t>
            </a:r>
          </a:p>
          <a:p>
            <a:pPr marL="0" indent="0">
              <a:buNone/>
            </a:pPr>
            <a:r>
              <a:rPr lang="en-US" dirty="0"/>
              <a:t> 23 </a:t>
            </a:r>
          </a:p>
          <a:p>
            <a:pPr marL="0" indent="0">
              <a:buNone/>
            </a:pPr>
            <a:br>
              <a:rPr lang="en-US" dirty="0"/>
            </a:br>
            <a:r>
              <a:rPr lang="en-US" dirty="0"/>
              <a:t>parallel -k ./</a:t>
            </a:r>
            <a:r>
              <a:rPr lang="en-US" dirty="0" err="1"/>
              <a:t>fizzbuzz</a:t>
            </a:r>
            <a:r>
              <a:rPr lang="en-US" dirty="0"/>
              <a:t>-par ::: {1..100}</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75568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(~8-10min):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547696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35</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36</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3234956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1968320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1274291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706402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3721040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1107554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311948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540319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dirty="0">
                <a:latin typeface="Courier New" panose="02070309020205020404" pitchFamily="49" charset="0"/>
                <a:cs typeface="Courier New" panose="02070309020205020404" pitchFamily="49" charset="0"/>
              </a:rPr>
              <a:t>$SLURM_NODEID</a:t>
            </a:r>
            <a:br>
              <a:rPr lang="en-US" dirty="0"/>
            </a:br>
            <a:r>
              <a:rPr lang="en-US" dirty="0"/>
              <a:t>The relative node id of the current node.</a:t>
            </a:r>
          </a:p>
          <a:p>
            <a:pPr lvl="1"/>
            <a:r>
              <a:rPr lang="en-US"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47</a:t>
            </a:fld>
            <a:endParaRPr lang="en-US"/>
          </a:p>
        </p:txBody>
      </p:sp>
    </p:spTree>
    <p:extLst>
      <p:ext uri="{BB962C8B-B14F-4D97-AF65-F5344CB8AC3E}">
        <p14:creationId xmlns:p14="http://schemas.microsoft.com/office/powerpoint/2010/main" val="2637454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293708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Tutorial divided into 7 parts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50</a:t>
            </a:fld>
            <a:endParaRPr lang="en-US"/>
          </a:p>
        </p:txBody>
      </p:sp>
    </p:spTree>
    <p:extLst>
      <p:ext uri="{BB962C8B-B14F-4D97-AF65-F5344CB8AC3E}">
        <p14:creationId xmlns:p14="http://schemas.microsoft.com/office/powerpoint/2010/main" val="1932563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322325" y="205740"/>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dirty="0" err="1">
                <a:latin typeface="National Park " pitchFamily="2" charset="77"/>
              </a:rPr>
              <a:t>fizzbuzz</a:t>
            </a:r>
            <a:r>
              <a:rPr lang="en-US" dirty="0">
                <a:latin typeface="National Park " pitchFamily="2" charset="77"/>
              </a:rPr>
              <a:t> code and run it on a cluster!</a:t>
            </a:r>
          </a:p>
        </p:txBody>
      </p:sp>
      <p:sp>
        <p:nvSpPr>
          <p:cNvPr id="3" name="Content Placeholder 2">
            <a:extLst>
              <a:ext uri="{FF2B5EF4-FFF2-40B4-BE49-F238E27FC236}">
                <a16:creationId xmlns:a16="http://schemas.microsoft.com/office/drawing/2014/main" id="{EC405BBE-3AE4-EB4A-88C7-88487F0647C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94669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57</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58</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59</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316829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13D7-7640-9474-897B-00311FADC653}"/>
              </a:ext>
            </a:extLst>
          </p:cNvPr>
          <p:cNvSpPr>
            <a:spLocks noGrp="1"/>
          </p:cNvSpPr>
          <p:nvPr>
            <p:ph type="title"/>
          </p:nvPr>
        </p:nvSpPr>
        <p:spPr/>
        <p:txBody>
          <a:bodyPr/>
          <a:lstStyle/>
          <a:p>
            <a:pPr algn="ctr"/>
            <a:r>
              <a:rPr lang="en-US" dirty="0">
                <a:latin typeface="National Park " pitchFamily="2" charset="77"/>
              </a:rPr>
              <a:t>Exercise: </a:t>
            </a:r>
            <a:r>
              <a:rPr lang="en-US" dirty="0" err="1">
                <a:latin typeface="National Park " pitchFamily="2" charset="77"/>
              </a:rPr>
              <a:t>getdata</a:t>
            </a:r>
            <a:r>
              <a:rPr lang="en-US" dirty="0">
                <a:latin typeface="National Park " pitchFamily="2" charset="77"/>
              </a:rPr>
              <a:t> -&gt; </a:t>
            </a:r>
            <a:r>
              <a:rPr lang="en-US" dirty="0" err="1">
                <a:latin typeface="National Park " pitchFamily="2" charset="77"/>
              </a:rPr>
              <a:t>procdata</a:t>
            </a:r>
            <a:r>
              <a:rPr lang="en-US" dirty="0">
                <a:latin typeface="National Park " pitchFamily="2" charset="77"/>
              </a:rPr>
              <a:t> workflow</a:t>
            </a:r>
          </a:p>
        </p:txBody>
      </p:sp>
      <p:sp>
        <p:nvSpPr>
          <p:cNvPr id="3" name="Content Placeholder 2">
            <a:extLst>
              <a:ext uri="{FF2B5EF4-FFF2-40B4-BE49-F238E27FC236}">
                <a16:creationId xmlns:a16="http://schemas.microsoft.com/office/drawing/2014/main" id="{9FCD8F8B-95AE-8331-773F-A0D5B119E6D5}"/>
              </a:ext>
            </a:extLst>
          </p:cNvPr>
          <p:cNvSpPr>
            <a:spLocks noGrp="1"/>
          </p:cNvSpPr>
          <p:nvPr>
            <p:ph idx="1"/>
          </p:nvPr>
        </p:nvSpPr>
        <p:spPr/>
        <p:txBody>
          <a:bodyPr>
            <a:normAutofit lnSpcReduction="10000"/>
          </a:bodyPr>
          <a:lstStyle/>
          <a:p>
            <a:r>
              <a:rPr lang="en-US" dirty="0"/>
              <a:t>The workflow consists of two stages as follows:</a:t>
            </a:r>
          </a:p>
          <a:p>
            <a:r>
              <a:rPr lang="en-US" dirty="0"/>
              <a:t>First, 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Second, the </a:t>
            </a:r>
            <a:r>
              <a:rPr lang="en-US" dirty="0" err="1"/>
              <a:t>procdata</a:t>
            </a:r>
            <a:r>
              <a:rPr lang="en-US" dirty="0"/>
              <a:t> stage that looks into the images for white pixels and prints their percentage </a:t>
            </a:r>
            <a:r>
              <a:rPr lang="en-US" dirty="0" err="1"/>
              <a:t>ie</a:t>
            </a:r>
            <a:r>
              <a:rPr lang="en-US" dirty="0"/>
              <a:t>. approximating the cloud cover in those images</a:t>
            </a:r>
          </a:p>
          <a:p>
            <a:r>
              <a:rPr lang="en-US" dirty="0"/>
              <a:t>The code for </a:t>
            </a:r>
            <a:r>
              <a:rPr lang="en-US" dirty="0" err="1"/>
              <a:t>getdata</a:t>
            </a:r>
            <a:r>
              <a:rPr lang="en-US" dirty="0"/>
              <a:t> and </a:t>
            </a:r>
            <a:r>
              <a:rPr lang="en-US" dirty="0" err="1"/>
              <a:t>procdata</a:t>
            </a:r>
            <a:r>
              <a:rPr lang="en-US" dirty="0"/>
              <a:t> is available in </a:t>
            </a:r>
            <a:r>
              <a:rPr lang="en-US" dirty="0" err="1"/>
              <a:t>src</a:t>
            </a:r>
            <a:r>
              <a:rPr lang="en-US" dirty="0"/>
              <a:t>/workflow</a:t>
            </a:r>
          </a:p>
          <a:p>
            <a:r>
              <a:rPr lang="en-US" dirty="0"/>
              <a:t>Connect the two stages so that they can run asynchronously</a:t>
            </a:r>
          </a:p>
          <a:p>
            <a:r>
              <a:rPr lang="en-US" dirty="0"/>
              <a:t>Test the code by running them in two terminals</a:t>
            </a:r>
          </a:p>
        </p:txBody>
      </p:sp>
      <p:sp>
        <p:nvSpPr>
          <p:cNvPr id="4" name="Slide Number Placeholder 3">
            <a:extLst>
              <a:ext uri="{FF2B5EF4-FFF2-40B4-BE49-F238E27FC236}">
                <a16:creationId xmlns:a16="http://schemas.microsoft.com/office/drawing/2014/main" id="{989124B2-D6E2-6EEF-A524-C7E5426FAA93}"/>
              </a:ext>
            </a:extLst>
          </p:cNvPr>
          <p:cNvSpPr>
            <a:spLocks noGrp="1"/>
          </p:cNvSpPr>
          <p:nvPr>
            <p:ph type="sldNum" sz="quarter" idx="12"/>
          </p:nvPr>
        </p:nvSpPr>
        <p:spPr/>
        <p:txBody>
          <a:bodyPr/>
          <a:lstStyle/>
          <a:p>
            <a:fld id="{4E3AEE2C-3A74-8643-B4A2-442777B583A3}" type="slidenum">
              <a:rPr lang="en-US" smtClean="0"/>
              <a:t>61</a:t>
            </a:fld>
            <a:endParaRPr lang="en-US"/>
          </a:p>
        </p:txBody>
      </p:sp>
    </p:spTree>
    <p:extLst>
      <p:ext uri="{BB962C8B-B14F-4D97-AF65-F5344CB8AC3E}">
        <p14:creationId xmlns:p14="http://schemas.microsoft.com/office/powerpoint/2010/main" val="3704810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423-C366-EA59-DA8F-1990CAC3F423}"/>
              </a:ext>
            </a:extLst>
          </p:cNvPr>
          <p:cNvSpPr>
            <a:spLocks noGrp="1"/>
          </p:cNvSpPr>
          <p:nvPr>
            <p:ph type="title"/>
          </p:nvPr>
        </p:nvSpPr>
        <p:spPr/>
        <p:txBody>
          <a:bodyPr/>
          <a:lstStyle/>
          <a:p>
            <a:r>
              <a:rPr lang="en-US" dirty="0"/>
              <a:t>Exercise: Download HMMER, Data and </a:t>
            </a:r>
            <a:r>
              <a:rPr lang="en-US"/>
              <a:t>Try it!</a:t>
            </a:r>
          </a:p>
        </p:txBody>
      </p:sp>
      <p:sp>
        <p:nvSpPr>
          <p:cNvPr id="3" name="Content Placeholder 2">
            <a:extLst>
              <a:ext uri="{FF2B5EF4-FFF2-40B4-BE49-F238E27FC236}">
                <a16:creationId xmlns:a16="http://schemas.microsoft.com/office/drawing/2014/main" id="{684673AE-920A-6CFE-2AEB-AB58F037A6E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0DD8722-4A30-0B94-0073-709AF20943E5}"/>
              </a:ext>
            </a:extLst>
          </p:cNvPr>
          <p:cNvSpPr>
            <a:spLocks noGrp="1"/>
          </p:cNvSpPr>
          <p:nvPr>
            <p:ph type="sldNum" sz="quarter" idx="12"/>
          </p:nvPr>
        </p:nvSpPr>
        <p:spPr/>
        <p:txBody>
          <a:bodyPr/>
          <a:lstStyle/>
          <a:p>
            <a:fld id="{4E3AEE2C-3A74-8643-B4A2-442777B583A3}" type="slidenum">
              <a:rPr lang="en-US" smtClean="0"/>
              <a:t>67</a:t>
            </a:fld>
            <a:endParaRPr lang="en-US"/>
          </a:p>
        </p:txBody>
      </p:sp>
    </p:spTree>
    <p:extLst>
      <p:ext uri="{BB962C8B-B14F-4D97-AF65-F5344CB8AC3E}">
        <p14:creationId xmlns:p14="http://schemas.microsoft.com/office/powerpoint/2010/main" val="2073482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68</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69</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70</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72</a:t>
            </a:fld>
            <a:endParaRPr lang="en-US"/>
          </a:p>
        </p:txBody>
      </p:sp>
    </p:spTree>
    <p:extLst>
      <p:ext uri="{BB962C8B-B14F-4D97-AF65-F5344CB8AC3E}">
        <p14:creationId xmlns:p14="http://schemas.microsoft.com/office/powerpoint/2010/main" val="592777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73</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65552</TotalTime>
  <Words>5575</Words>
  <Application>Microsoft Macintosh PowerPoint</Application>
  <PresentationFormat>On-screen Show (16:9)</PresentationFormat>
  <Paragraphs>506</Paragraphs>
  <Slides>73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(~8-10min): FizzBuzz in bash</vt:lpstr>
      <vt:lpstr>Exercise (~8min):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Download HMMER,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2310</cp:revision>
  <cp:lastPrinted>2019-10-28T17:12:39Z</cp:lastPrinted>
  <dcterms:created xsi:type="dcterms:W3CDTF">2016-08-27T04:51:03Z</dcterms:created>
  <dcterms:modified xsi:type="dcterms:W3CDTF">2024-07-18T22:40:48Z</dcterms:modified>
</cp:coreProperties>
</file>