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6"/>
  </p:notesMasterIdLst>
  <p:handoutMasterIdLst>
    <p:handoutMasterId r:id="rId77"/>
  </p:handoutMasterIdLst>
  <p:sldIdLst>
    <p:sldId id="256" r:id="rId2"/>
    <p:sldId id="445" r:id="rId3"/>
    <p:sldId id="304" r:id="rId4"/>
    <p:sldId id="335" r:id="rId5"/>
    <p:sldId id="257" r:id="rId6"/>
    <p:sldId id="407" r:id="rId7"/>
    <p:sldId id="373" r:id="rId8"/>
    <p:sldId id="336" r:id="rId9"/>
    <p:sldId id="413" r:id="rId10"/>
    <p:sldId id="433" r:id="rId11"/>
    <p:sldId id="416" r:id="rId12"/>
    <p:sldId id="489" r:id="rId13"/>
    <p:sldId id="472" r:id="rId14"/>
    <p:sldId id="473" r:id="rId15"/>
    <p:sldId id="498" r:id="rId16"/>
    <p:sldId id="460" r:id="rId17"/>
    <p:sldId id="428" r:id="rId18"/>
    <p:sldId id="412" r:id="rId19"/>
    <p:sldId id="267" r:id="rId20"/>
    <p:sldId id="414" r:id="rId21"/>
    <p:sldId id="415" r:id="rId22"/>
    <p:sldId id="442" r:id="rId23"/>
    <p:sldId id="470" r:id="rId24"/>
    <p:sldId id="471" r:id="rId25"/>
    <p:sldId id="417" r:id="rId26"/>
    <p:sldId id="418" r:id="rId27"/>
    <p:sldId id="419" r:id="rId28"/>
    <p:sldId id="454" r:id="rId29"/>
    <p:sldId id="420" r:id="rId30"/>
    <p:sldId id="438" r:id="rId31"/>
    <p:sldId id="461" r:id="rId32"/>
    <p:sldId id="462" r:id="rId33"/>
    <p:sldId id="463" r:id="rId34"/>
    <p:sldId id="464" r:id="rId35"/>
    <p:sldId id="465" r:id="rId36"/>
    <p:sldId id="459" r:id="rId37"/>
    <p:sldId id="429" r:id="rId38"/>
    <p:sldId id="437" r:id="rId39"/>
    <p:sldId id="448" r:id="rId40"/>
    <p:sldId id="421" r:id="rId41"/>
    <p:sldId id="453" r:id="rId42"/>
    <p:sldId id="451" r:id="rId43"/>
    <p:sldId id="452" r:id="rId44"/>
    <p:sldId id="443" r:id="rId45"/>
    <p:sldId id="466" r:id="rId46"/>
    <p:sldId id="430" r:id="rId47"/>
    <p:sldId id="440" r:id="rId48"/>
    <p:sldId id="441" r:id="rId49"/>
    <p:sldId id="444" r:id="rId50"/>
    <p:sldId id="425" r:id="rId51"/>
    <p:sldId id="439" r:id="rId52"/>
    <p:sldId id="499" r:id="rId53"/>
    <p:sldId id="277" r:id="rId54"/>
    <p:sldId id="278" r:id="rId55"/>
    <p:sldId id="285" r:id="rId56"/>
    <p:sldId id="500" r:id="rId57"/>
    <p:sldId id="431" r:id="rId58"/>
    <p:sldId id="427" r:id="rId59"/>
    <p:sldId id="446" r:id="rId60"/>
    <p:sldId id="447" r:id="rId61"/>
    <p:sldId id="457" r:id="rId62"/>
    <p:sldId id="506" r:id="rId63"/>
    <p:sldId id="450" r:id="rId64"/>
    <p:sldId id="501" r:id="rId65"/>
    <p:sldId id="502" r:id="rId66"/>
    <p:sldId id="492" r:id="rId67"/>
    <p:sldId id="503" r:id="rId68"/>
    <p:sldId id="507" r:id="rId69"/>
    <p:sldId id="411" r:id="rId70"/>
    <p:sldId id="288" r:id="rId71"/>
    <p:sldId id="398" r:id="rId72"/>
    <p:sldId id="393" r:id="rId73"/>
    <p:sldId id="456" r:id="rId74"/>
    <p:sldId id="309" r:id="rId75"/>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82071"/>
  </p:normalViewPr>
  <p:slideViewPr>
    <p:cSldViewPr snapToGrid="0" snapToObjects="1">
      <p:cViewPr varScale="1">
        <p:scale>
          <a:sx n="172" d="100"/>
          <a:sy n="172" d="100"/>
        </p:scale>
        <p:origin x="792"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7/22/24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7/22/24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30</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70</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26" y="205741"/>
            <a:ext cx="8628678" cy="401648"/>
          </a:xfrm>
        </p:spPr>
        <p:txBody>
          <a:bodyPr/>
          <a:lstStyle>
            <a:lvl1pPr>
              <a:lnSpc>
                <a:spcPct val="90000"/>
              </a:lnSpc>
              <a:defRPr sz="24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348851" y="1083565"/>
            <a:ext cx="4130874" cy="3152958"/>
          </a:xfrm>
        </p:spPr>
        <p:txBody>
          <a:bodyPr/>
          <a:lstStyle>
            <a:lvl1pPr marL="172641" indent="-172641">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a:latin typeface="+mn-lt"/>
              </a:defRPr>
            </a:lvl2pPr>
            <a:lvl3pPr marL="685800" indent="-172641">
              <a:buClr>
                <a:schemeClr val="tx1"/>
              </a:buClr>
              <a:buFont typeface="Century Gothic" panose="020B0502020202020204" pitchFamily="34" charset="0"/>
              <a:buChar char="•"/>
              <a:defRPr sz="1200" baseline="0">
                <a:latin typeface="Century Gothic" panose="020B0502020202020204" pitchFamily="34" charset="0"/>
              </a:defRPr>
            </a:lvl3pPr>
            <a:lvl4pPr marL="728663" indent="0">
              <a:buClr>
                <a:schemeClr val="tx1"/>
              </a:buClr>
              <a:buFont typeface="Century Gothic" panose="020B0502020202020204" pitchFamily="34" charset="0"/>
              <a:buNone/>
              <a:defRPr sz="1050">
                <a:latin typeface="+mn-lt"/>
              </a:defRPr>
            </a:lvl4pPr>
            <a:lvl5pPr marL="1112044" indent="-166688">
              <a:buClr>
                <a:schemeClr val="tx1"/>
              </a:buClr>
              <a:buFont typeface="Century Gothic" panose="020B0502020202020204" pitchFamily="34" charset="0"/>
              <a:buChar char="•"/>
              <a:defRPr sz="1200">
                <a:latin typeface="+mn-lt"/>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681120" y="1083565"/>
            <a:ext cx="4128516" cy="3152958"/>
          </a:xfrm>
        </p:spPr>
        <p:txBody>
          <a:bodyPr/>
          <a:lstStyle>
            <a:lvl1pPr marL="215504" indent="-215504">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baseline="0">
                <a:latin typeface="Century Gothic" panose="020B0502020202020204" pitchFamily="34" charset="0"/>
              </a:defRPr>
            </a:lvl2pPr>
            <a:lvl3pPr marL="685800" indent="-172641">
              <a:buClr>
                <a:schemeClr val="tx1"/>
              </a:buClr>
              <a:buFont typeface="Century Gothic" panose="020B0502020202020204" pitchFamily="34" charset="0"/>
              <a:buChar char="•"/>
              <a:defRPr sz="1200">
                <a:latin typeface="+mn-lt"/>
              </a:defRPr>
            </a:lvl3pPr>
            <a:lvl4pPr marL="858441" indent="-129779">
              <a:buClr>
                <a:schemeClr val="tx1"/>
              </a:buClr>
              <a:buFont typeface="Century Gothic" panose="020B0502020202020204" pitchFamily="34" charset="0"/>
              <a:buChar char="•"/>
              <a:defRPr sz="1050">
                <a:latin typeface="+mn-lt"/>
              </a:defRPr>
            </a:lvl4pPr>
            <a:lvl5pPr marL="1112044" indent="-166688">
              <a:buClr>
                <a:schemeClr val="tx1"/>
              </a:buClr>
              <a:defRPr lang="en-US" sz="1200"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6007712" y="4937760"/>
            <a:ext cx="2895600" cy="136922"/>
          </a:xfrm>
          <a:prstGeom prst="rect">
            <a:avLst/>
          </a:prstGeom>
          <a:ln/>
        </p:spPr>
        <p:txBody>
          <a:bodyPr anchor="ctr"/>
          <a:lstStyle/>
          <a:p>
            <a:pPr algn="r"/>
            <a:r>
              <a:rPr lang="en-US" sz="750" dirty="0">
                <a:solidFill>
                  <a:srgbClr val="BFBFBF"/>
                </a:solidFill>
                <a:latin typeface="+mn-lt"/>
                <a:cs typeface="Arial" pitchFamily="34" charset="0"/>
              </a:rPr>
              <a:t> </a:t>
            </a:r>
          </a:p>
        </p:txBody>
      </p:sp>
    </p:spTree>
    <p:extLst>
      <p:ext uri="{BB962C8B-B14F-4D97-AF65-F5344CB8AC3E}">
        <p14:creationId xmlns:p14="http://schemas.microsoft.com/office/powerpoint/2010/main" val="37854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7/22/24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slide" Target="slide4.xml"/><Relationship Id="rId7" Type="http://schemas.openxmlformats.org/officeDocument/2006/relationships/slide" Target="slide4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17.xml"/><Relationship Id="rId10" Type="http://schemas.openxmlformats.org/officeDocument/2006/relationships/slide" Target="slide69.xml"/><Relationship Id="rId4" Type="http://schemas.openxmlformats.org/officeDocument/2006/relationships/slide" Target="slide8.xml"/><Relationship Id="rId9" Type="http://schemas.openxmlformats.org/officeDocument/2006/relationships/slide" Target="slide6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latin typeface="Courier New" panose="02070309020205020404" pitchFamily="49" charset="0"/>
                <a:cs typeface="Courier New" panose="02070309020205020404" pitchFamily="49" charset="0"/>
              </a:rPr>
              <a:t>cd parallel-&lt;tab&gt;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 parallel, </a:t>
            </a:r>
            <a:r>
              <a:rPr lang="en-US" dirty="0" err="1"/>
              <a:t>parallel_tutorial</a:t>
            </a:r>
            <a:r>
              <a:rPr lang="en-US" dirty="0"/>
              <a:t>, </a:t>
            </a:r>
            <a:r>
              <a:rPr lang="en-US" dirty="0" err="1"/>
              <a:t>env_parallel</a:t>
            </a:r>
            <a:r>
              <a:rPr lang="en-US" dirty="0"/>
              <a:t>, </a:t>
            </a:r>
            <a:br>
              <a:rPr lang="en-US" dirty="0"/>
            </a:br>
            <a:r>
              <a:rPr lang="en-US" dirty="0"/>
              <a:t>           </a:t>
            </a:r>
            <a:r>
              <a:rPr lang="en-US" dirty="0" err="1"/>
              <a:t>parset</a:t>
            </a:r>
            <a:r>
              <a:rPr lang="en-US" dirty="0"/>
              <a:t>, </a:t>
            </a:r>
            <a:r>
              <a:rPr lang="en-US" dirty="0" err="1"/>
              <a:t>parsort</a:t>
            </a:r>
            <a:r>
              <a:rPr lang="en-US" dirty="0"/>
              <a:t>, </a:t>
            </a:r>
            <a:r>
              <a:rPr lang="en-US" dirty="0" err="1"/>
              <a:t>parallel_alternatives</a:t>
            </a:r>
            <a:r>
              <a:rPr lang="en-US" dirty="0"/>
              <a:t>,</a:t>
            </a:r>
            <a:br>
              <a:rPr lang="en-US" dirty="0"/>
            </a:br>
            <a:r>
              <a:rPr lang="en-US" dirty="0"/>
              <a:t>           </a:t>
            </a:r>
            <a:r>
              <a:rPr lang="en-US" dirty="0" err="1"/>
              <a:t>parallel_design</a:t>
            </a:r>
            <a:r>
              <a:rPr lang="en-US" dirty="0"/>
              <a:t>, </a:t>
            </a:r>
            <a:r>
              <a:rPr lang="en-US" dirty="0" err="1"/>
              <a:t>niceload</a:t>
            </a:r>
            <a:r>
              <a:rPr lang="en-US" dirty="0"/>
              <a:t> } </a:t>
            </a:r>
          </a:p>
          <a:p>
            <a:pPr marL="0" indent="0">
              <a:buNone/>
            </a:pPr>
            <a:br>
              <a:rPr lang="en-US" dirty="0"/>
            </a:b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Searching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DF7-8C8A-869F-67A7-1BDE82C83531}"/>
              </a:ext>
            </a:extLst>
          </p:cNvPr>
          <p:cNvSpPr>
            <a:spLocks noGrp="1"/>
          </p:cNvSpPr>
          <p:nvPr>
            <p:ph type="title"/>
          </p:nvPr>
        </p:nvSpPr>
        <p:spPr>
          <a:xfrm>
            <a:off x="322326" y="205740"/>
            <a:ext cx="8628678" cy="593665"/>
          </a:xfrm>
        </p:spPr>
        <p:txBody>
          <a:bodyPr wrap="square" anchor="t">
            <a:normAutofit fontScale="90000"/>
          </a:bodyPr>
          <a:lstStyle/>
          <a:p>
            <a:pPr algn="ctr"/>
            <a:r>
              <a:rPr lang="en-US" kern="1200" dirty="0">
                <a:solidFill>
                  <a:schemeClr val="tx1"/>
                </a:solidFill>
                <a:latin typeface="National Park " pitchFamily="2" charset="77"/>
              </a:rPr>
              <a:t>Scalability, Performance and Efficiency Showcase: Frontier and Perlmutter</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C2FBDDC-F359-D67B-772D-D098F8200A61}"/>
              </a:ext>
            </a:extLst>
          </p:cNvPr>
          <p:cNvSpPr>
            <a:spLocks noGrp="1"/>
          </p:cNvSpPr>
          <p:nvPr>
            <p:ph sz="half" idx="2"/>
          </p:nvPr>
        </p:nvSpPr>
        <p:spPr>
          <a:xfrm>
            <a:off x="348851" y="1083565"/>
            <a:ext cx="4130874" cy="3152958"/>
          </a:xfrm>
        </p:spPr>
        <p:txBody>
          <a:bodyPr wrap="square" anchor="t">
            <a:normAutofit/>
          </a:bodyPr>
          <a:lstStyle/>
          <a:p>
            <a:r>
              <a:rPr lang="en-US" dirty="0"/>
              <a:t>Frontier</a:t>
            </a:r>
          </a:p>
          <a:p>
            <a:pPr lvl="1"/>
            <a:r>
              <a:rPr lang="en-US" dirty="0"/>
              <a:t>9400+ compute nodes, each consists of 128 AMD CPUs and 8 GPUs and 3.8T </a:t>
            </a:r>
            <a:r>
              <a:rPr lang="en-US" dirty="0" err="1"/>
              <a:t>NVMe</a:t>
            </a:r>
            <a:r>
              <a:rPr lang="en-US" dirty="0"/>
              <a:t> per node</a:t>
            </a:r>
          </a:p>
          <a:p>
            <a:r>
              <a:rPr lang="en-US" dirty="0"/>
              <a:t>Perlmutter</a:t>
            </a:r>
          </a:p>
          <a:p>
            <a:pPr lvl="1"/>
            <a:r>
              <a:rPr lang="en-US" dirty="0"/>
              <a:t>3,072 AMD Milan CPU and 1,792 Nvidia A100 GPU-accelerated nodes</a:t>
            </a:r>
          </a:p>
          <a:p>
            <a:r>
              <a:rPr lang="en-US" dirty="0"/>
              <a:t>Both systems running </a:t>
            </a:r>
            <a:r>
              <a:rPr lang="en-US" dirty="0" err="1"/>
              <a:t>Slurm</a:t>
            </a:r>
            <a:r>
              <a:rPr lang="en-US" dirty="0"/>
              <a:t> resource manager</a:t>
            </a:r>
          </a:p>
        </p:txBody>
      </p:sp>
      <p:pic>
        <p:nvPicPr>
          <p:cNvPr id="4" name="Picture 3" descr="A room with several servers&#10;&#10;Description automatically generated with medium confidence">
            <a:extLst>
              <a:ext uri="{FF2B5EF4-FFF2-40B4-BE49-F238E27FC236}">
                <a16:creationId xmlns:a16="http://schemas.microsoft.com/office/drawing/2014/main" id="{E7A505BA-3DEE-919F-24EE-F6A9AFD7E5CF}"/>
              </a:ext>
            </a:extLst>
          </p:cNvPr>
          <p:cNvPicPr>
            <a:picLocks noChangeAspect="1"/>
          </p:cNvPicPr>
          <p:nvPr/>
        </p:nvPicPr>
        <p:blipFill rotWithShape="1">
          <a:blip r:embed="rId2"/>
          <a:srcRect l="31749" t="30613" r="4934" b="25997"/>
          <a:stretch/>
        </p:blipFill>
        <p:spPr>
          <a:xfrm>
            <a:off x="4701305" y="799406"/>
            <a:ext cx="4128516" cy="2334089"/>
          </a:xfrm>
          <a:prstGeom prst="rect">
            <a:avLst/>
          </a:prstGeom>
          <a:noFill/>
        </p:spPr>
      </p:pic>
      <p:pic>
        <p:nvPicPr>
          <p:cNvPr id="6" name="Picture 5" descr="A row of lockers in a room&#10;&#10;Description automatically generated">
            <a:extLst>
              <a:ext uri="{FF2B5EF4-FFF2-40B4-BE49-F238E27FC236}">
                <a16:creationId xmlns:a16="http://schemas.microsoft.com/office/drawing/2014/main" id="{C93B182C-29F2-D4CC-72F9-AF790CDED9AF}"/>
              </a:ext>
            </a:extLst>
          </p:cNvPr>
          <p:cNvPicPr>
            <a:picLocks noChangeAspect="1"/>
          </p:cNvPicPr>
          <p:nvPr/>
        </p:nvPicPr>
        <p:blipFill>
          <a:blip r:embed="rId3"/>
          <a:stretch>
            <a:fillRect/>
          </a:stretch>
        </p:blipFill>
        <p:spPr>
          <a:xfrm>
            <a:off x="4701305" y="2716529"/>
            <a:ext cx="4257822" cy="2265294"/>
          </a:xfrm>
          <a:prstGeom prst="rect">
            <a:avLst/>
          </a:prstGeom>
        </p:spPr>
      </p:pic>
    </p:spTree>
    <p:extLst>
      <p:ext uri="{BB962C8B-B14F-4D97-AF65-F5344CB8AC3E}">
        <p14:creationId xmlns:p14="http://schemas.microsoft.com/office/powerpoint/2010/main" val="378406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4"/>
            <a:ext cx="7886700" cy="868862"/>
          </a:xfrm>
        </p:spPr>
        <p:txBody>
          <a:bodyPr vert="horz" lIns="91440" tIns="45720" rIns="91440" bIns="45720" rtlCol="0" anchor="ctr">
            <a:normAutofit fontScale="90000"/>
          </a:bodyPr>
          <a:lstStyle/>
          <a:p>
            <a:pPr algn="ctr" defTabSz="914400"/>
            <a:r>
              <a:rPr lang="en-US" kern="1200" dirty="0">
                <a:solidFill>
                  <a:schemeClr val="tx1"/>
                </a:solidFill>
                <a:latin typeface="National Park " pitchFamily="2" charset="77"/>
              </a:rPr>
              <a:t>9K nodes of Frontier and 100 nodes GPU scaling</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284445" y="1327141"/>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13</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4692764" y="1126138"/>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14</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a:hlinkClick r:id="rId2"/>
              </a:rPr>
              <a:t>github.com/</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r>
              <a:rPr lang="en-US" dirty="0"/>
              <a:t>Optional: Alias parallel to </a:t>
            </a:r>
            <a:r>
              <a:rPr lang="en-US" dirty="0">
                <a:latin typeface="Courier New" panose="02070309020205020404" pitchFamily="49" charset="0"/>
                <a:cs typeface="Courier New" panose="02070309020205020404" pitchFamily="49" charset="0"/>
              </a:rPr>
              <a:t>‘p’</a:t>
            </a:r>
            <a:r>
              <a:rPr lang="en-US" dirty="0"/>
              <a:t> or </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85BE044E-6EB3-8B84-FD32-D0A702B0EFBA}"/>
              </a:ext>
            </a:extLst>
          </p:cNvPr>
          <p:cNvSpPr txBox="1"/>
          <p:nvPr/>
        </p:nvSpPr>
        <p:spPr>
          <a:xfrm>
            <a:off x="1885950"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31613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174677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64882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33</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make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cc </a:t>
            </a:r>
            <a:r>
              <a:rPr lang="en-US" dirty="0" err="1">
                <a:latin typeface="Courier New" panose="02070309020205020404" pitchFamily="49" charset="0"/>
                <a:cs typeface="Courier New" panose="02070309020205020404" pitchFamily="49" charset="0"/>
              </a:rPr>
              <a:t>fizzbuzz-par.c</a:t>
            </a: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23</a:t>
            </a:r>
          </a:p>
          <a:p>
            <a:pPr marL="0" indent="0">
              <a:buNone/>
            </a:pPr>
            <a:r>
              <a:rPr lang="en-US" dirty="0">
                <a:latin typeface="Courier New" panose="02070309020205020404" pitchFamily="49" charset="0"/>
                <a:cs typeface="Courier New" panose="02070309020205020404" pitchFamily="49" charset="0"/>
              </a:rPr>
              <a:t> 23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 {1..100}</a:t>
            </a:r>
          </a:p>
          <a:p>
            <a:pPr marL="0" indent="0">
              <a:buNone/>
            </a:pPr>
            <a:r>
              <a:rPr lang="en-US" dirty="0">
                <a:latin typeface="Courier New" panose="02070309020205020404" pitchFamily="49" charset="0"/>
                <a:cs typeface="Courier New" panose="02070309020205020404" pitchFamily="49" charset="0"/>
              </a:rPr>
              <a:t>seq 100|parallel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7556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54769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36</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fontScale="92500" lnSpcReduction="10000"/>
          </a:bodyPr>
          <a:lstStyle/>
          <a:p>
            <a:r>
              <a:rPr lang="en-US" dirty="0"/>
              <a:t>--load </a:t>
            </a:r>
            <a:br>
              <a:rPr lang="en-US" dirty="0"/>
            </a:br>
            <a:r>
              <a:rPr lang="en-US" dirty="0">
                <a:latin typeface="Courier New" panose="02070309020205020404" pitchFamily="49" charset="0"/>
                <a:cs typeface="Courier New" panose="02070309020205020404" pitchFamily="49" charset="0"/>
              </a:rPr>
              <a:t>parallel --load 100% echo “load is less than {} job per </a:t>
            </a:r>
            <a:r>
              <a:rPr lang="en-US" dirty="0" err="1">
                <a:latin typeface="Courier New" panose="02070309020205020404" pitchFamily="49" charset="0"/>
                <a:cs typeface="Courier New" panose="02070309020205020404" pitchFamily="49" charset="0"/>
              </a:rPr>
              <a:t>cpu</a:t>
            </a:r>
            <a:r>
              <a:rPr lang="en-US" dirty="0">
                <a:latin typeface="Courier New" panose="02070309020205020404" pitchFamily="49" charset="0"/>
                <a:cs typeface="Courier New" panose="02070309020205020404" pitchFamily="49" charset="0"/>
              </a:rPr>
              <a:t>” ::: 1</a:t>
            </a:r>
          </a:p>
          <a:p>
            <a:r>
              <a:rPr lang="en-US" dirty="0"/>
              <a:t>--</a:t>
            </a:r>
            <a:r>
              <a:rPr lang="en-US" dirty="0" err="1"/>
              <a:t>noswap</a:t>
            </a:r>
            <a:r>
              <a:rPr lang="en-US" dirty="0"/>
              <a:t> to prevent thrashing</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noswap</a:t>
            </a:r>
            <a:r>
              <a:rPr lang="en-US" dirty="0">
                <a:latin typeface="Courier New" panose="02070309020205020404" pitchFamily="49" charset="0"/>
                <a:cs typeface="Courier New" panose="02070309020205020404" pitchFamily="49" charset="0"/>
              </a:rPr>
              <a:t> echo the system is not swapping ::: now</a:t>
            </a:r>
          </a:p>
          <a:p>
            <a:r>
              <a:rPr lang="en-US" dirty="0"/>
              <a:t>--</a:t>
            </a:r>
            <a:r>
              <a:rPr lang="en-US" dirty="0" err="1"/>
              <a:t>memfree</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memfree</a:t>
            </a:r>
            <a:r>
              <a:rPr lang="en-US" dirty="0">
                <a:latin typeface="Courier New" panose="02070309020205020404" pitchFamily="49" charset="0"/>
                <a:cs typeface="Courier New" panose="02070309020205020404" pitchFamily="49" charset="0"/>
              </a:rPr>
              <a:t> 1G echo will run if more than 1 GB is ::: free</a:t>
            </a:r>
          </a:p>
          <a:p>
            <a:r>
              <a:rPr lang="en-US" dirty="0"/>
              <a:t>--nice</a:t>
            </a:r>
            <a:br>
              <a:rPr lang="en-US" dirty="0"/>
            </a:br>
            <a:r>
              <a:rPr lang="en-US" dirty="0">
                <a:latin typeface="Courier New" panose="02070309020205020404" pitchFamily="49" charset="0"/>
                <a:cs typeface="Courier New" panose="02070309020205020404" pitchFamily="49" charset="0"/>
              </a:rPr>
              <a:t>parallel --nice 17 echo this is being run with nice -n ::: 17</a:t>
            </a:r>
          </a:p>
          <a:p>
            <a:pPr marL="0" indent="0">
              <a:buNone/>
            </a:pPr>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34956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a:xfrm>
            <a:off x="628650" y="273844"/>
            <a:ext cx="7886700" cy="707463"/>
          </a:xfrm>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196832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274291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706402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3721040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a:xfrm>
            <a:off x="628650" y="273844"/>
            <a:ext cx="7886700" cy="759502"/>
          </a:xfrm>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10755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311948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46</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47</a:t>
            </a:fld>
            <a:endParaRPr lang="en-US"/>
          </a:p>
        </p:txBody>
      </p:sp>
    </p:spTree>
    <p:extLst>
      <p:ext uri="{BB962C8B-B14F-4D97-AF65-F5344CB8AC3E}">
        <p14:creationId xmlns:p14="http://schemas.microsoft.com/office/powerpoint/2010/main" val="540319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br>
              <a:rPr lang="en-US" dirty="0"/>
            </a:br>
            <a:endParaRPr lang="en-US" dirty="0"/>
          </a:p>
          <a:p>
            <a:pPr lvl="1"/>
            <a:r>
              <a:rPr lang="en-US" dirty="0">
                <a:latin typeface="Courier New" panose="02070309020205020404" pitchFamily="49" charset="0"/>
                <a:cs typeface="Courier New" panose="02070309020205020404" pitchFamily="49" charset="0"/>
              </a:rPr>
              <a:t>$SLURM_NTASKS: </a:t>
            </a:r>
            <a:r>
              <a:rPr lang="en-US" dirty="0"/>
              <a:t>Same as -n, –</a:t>
            </a:r>
            <a:r>
              <a:rPr lang="en-US" dirty="0" err="1"/>
              <a:t>ntasks</a:t>
            </a:r>
            <a:r>
              <a:rPr lang="en-US" dirty="0"/>
              <a:t>. The number of tasks.</a:t>
            </a:r>
            <a:br>
              <a:rPr lang="en-US" dirty="0"/>
            </a:br>
            <a:endParaRPr lang="en-US" dirty="0"/>
          </a:p>
          <a:p>
            <a:pPr lvl="1"/>
            <a:r>
              <a:rPr lang="en-US" dirty="0">
                <a:latin typeface="Courier New" panose="02070309020205020404" pitchFamily="49" charset="0"/>
                <a:cs typeface="Courier New" panose="02070309020205020404" pitchFamily="49" charset="0"/>
              </a:rPr>
              <a:t>$SLURM_CPUS_PER_TASK: </a:t>
            </a:r>
            <a:r>
              <a:rPr lang="en-US" dirty="0"/>
              <a:t>Number of CPUs per task.</a:t>
            </a:r>
            <a:br>
              <a:rPr lang="en-US" dirty="0"/>
            </a:br>
            <a:endParaRPr lang="en-US" dirty="0"/>
          </a:p>
          <a:p>
            <a:pPr lvl="1"/>
            <a:r>
              <a:rPr lang="en-US" dirty="0">
                <a:latin typeface="Courier New" panose="02070309020205020404" pitchFamily="49" charset="0"/>
                <a:cs typeface="Courier New" panose="02070309020205020404" pitchFamily="49" charset="0"/>
              </a:rPr>
              <a:t>$SLURM_NODEID: </a:t>
            </a:r>
            <a:r>
              <a:rPr lang="en-US" dirty="0"/>
              <a:t>The relative node id of the current node.</a:t>
            </a:r>
            <a:br>
              <a:rPr lang="en-US" dirty="0"/>
            </a:br>
            <a:endParaRPr lang="en-US" dirty="0"/>
          </a:p>
          <a:p>
            <a:pPr lvl="1"/>
            <a:r>
              <a:rPr lang="en-US" dirty="0">
                <a:latin typeface="Courier New" panose="02070309020205020404" pitchFamily="49" charset="0"/>
                <a:cs typeface="Courier New" panose="02070309020205020404" pitchFamily="49" charset="0"/>
              </a:rPr>
              <a:t>$SLURM_NNODES: </a:t>
            </a:r>
            <a:r>
              <a:rPr lang="en-US" dirty="0"/>
              <a:t>Total nodes allocated to current job.</a:t>
            </a:r>
            <a:br>
              <a:rPr lang="en-US" dirty="0"/>
            </a:br>
            <a:endParaRPr lang="en-US" dirty="0"/>
          </a:p>
          <a:p>
            <a:pPr lvl="1"/>
            <a:r>
              <a:rPr lang="en-US" dirty="0">
                <a:latin typeface="Courier New" panose="02070309020205020404" pitchFamily="49" charset="0"/>
                <a:cs typeface="Courier New" panose="02070309020205020404" pitchFamily="49" charset="0"/>
              </a:rPr>
              <a:t>$SLURM_NODELIST: </a:t>
            </a: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2637454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--exclusive -N1 -n1 -c1"</a:t>
            </a:r>
          </a:p>
          <a:p>
            <a:pPr marL="0" indent="0">
              <a:buNone/>
            </a:pPr>
            <a:r>
              <a:rPr lang="en-US" dirty="0">
                <a:latin typeface="Courier New" panose="02070309020205020404" pitchFamily="49" charset="0"/>
                <a:cs typeface="Courier New" panose="02070309020205020404" pitchFamily="49" charset="0"/>
              </a:rPr>
              <a:t>parallel -j $SLURM_NTASKS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runtask.sh</a:t>
            </a:r>
            <a:r>
              <a:rPr lang="en-US"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-per-node=1 parallel -j $</a:t>
            </a:r>
            <a:r>
              <a:rPr lang="en-US" dirty="0" err="1">
                <a:latin typeface="Courier New" panose="02070309020205020404" pitchFamily="49" charset="0"/>
                <a:cs typeface="Courier New" panose="02070309020205020404" pitchFamily="49" charset="0"/>
              </a:rPr>
              <a:t>cores_per_node</a:t>
            </a:r>
            <a:r>
              <a:rPr lang="en-US" dirty="0">
                <a:latin typeface="Courier New" panose="02070309020205020404" pitchFamily="49" charset="0"/>
                <a:cs typeface="Courier New" panose="02070309020205020404" pitchFamily="49" charset="0"/>
              </a:rPr>
              <a:t> &lt;app&gt;</a:t>
            </a:r>
          </a:p>
          <a:p>
            <a:pPr marL="0" indent="0">
              <a:buNone/>
            </a:pPr>
            <a:r>
              <a:rPr lang="en-US" dirty="0"/>
              <a:t>Consensus: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Upper limit on how many </a:t>
            </a:r>
            <a:r>
              <a:rPr lang="en-US" dirty="0" err="1"/>
              <a:t>sruns</a:t>
            </a:r>
            <a:r>
              <a:rPr lang="en-US" dirty="0"/>
              <a:t> may run at </a:t>
            </a:r>
            <a:r>
              <a:rPr lang="en-US"/>
              <a:t>a time</a:t>
            </a:r>
            <a:endParaRPr lang="en-US" dirty="0"/>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29370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Tutorial divided into 7 parts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a:xfrm>
            <a:off x="628650" y="273844"/>
            <a:ext cx="7886700" cy="960835"/>
          </a:xfrm>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#SBATCH ... #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options</a:t>
            </a: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err="1">
                <a:latin typeface="Courier New" panose="02070309020205020404" pitchFamily="49" charset="0"/>
                <a:cs typeface="Courier New" panose="02070309020205020404" pitchFamily="49" charset="0"/>
              </a:rPr>
              <a:t>Rscript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R_array_test.R</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1932563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285750" y="2120776"/>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dirty="0" err="1">
                <a:latin typeface="National Park " pitchFamily="2" charset="77"/>
              </a:rPr>
              <a:t>fizzbuzz</a:t>
            </a:r>
            <a:r>
              <a:rPr lang="en-US" dirty="0">
                <a:latin typeface="National Park " pitchFamily="2" charset="77"/>
              </a:rPr>
              <a:t> code and run it on a cluster!</a:t>
            </a:r>
          </a:p>
        </p:txBody>
      </p:sp>
    </p:spTree>
    <p:extLst>
      <p:ext uri="{BB962C8B-B14F-4D97-AF65-F5344CB8AC3E}">
        <p14:creationId xmlns:p14="http://schemas.microsoft.com/office/powerpoint/2010/main" val="1494669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61</a:t>
            </a:fld>
            <a:endParaRPr lang="en-US"/>
          </a:p>
        </p:txBody>
      </p:sp>
    </p:spTree>
    <p:extLst>
      <p:ext uri="{BB962C8B-B14F-4D97-AF65-F5344CB8AC3E}">
        <p14:creationId xmlns:p14="http://schemas.microsoft.com/office/powerpoint/2010/main" val="316829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ADB-3962-08B3-67A8-3C36A4DE2833}"/>
              </a:ext>
            </a:extLst>
          </p:cNvPr>
          <p:cNvSpPr>
            <a:spLocks noGrp="1"/>
          </p:cNvSpPr>
          <p:nvPr>
            <p:ph type="title"/>
          </p:nvPr>
        </p:nvSpPr>
        <p:spPr>
          <a:xfrm>
            <a:off x="628650" y="147466"/>
            <a:ext cx="7886700" cy="994172"/>
          </a:xfrm>
        </p:spPr>
        <p:txBody>
          <a:bodyPr/>
          <a:lstStyle/>
          <a:p>
            <a:pPr algn="ctr"/>
            <a:r>
              <a:rPr lang="en-US" dirty="0">
                <a:latin typeface="National Park " pitchFamily="2" charset="77"/>
              </a:rPr>
              <a:t>Exercise: </a:t>
            </a:r>
            <a:r>
              <a:rPr lang="en-US" dirty="0" err="1">
                <a:latin typeface="National Park " pitchFamily="2" charset="77"/>
              </a:rPr>
              <a:t>getdata</a:t>
            </a:r>
            <a:r>
              <a:rPr lang="en-US" dirty="0">
                <a:latin typeface="National Park " pitchFamily="2" charset="77"/>
              </a:rPr>
              <a:t> -&gt; </a:t>
            </a:r>
            <a:r>
              <a:rPr lang="en-US" dirty="0" err="1">
                <a:latin typeface="National Park " pitchFamily="2" charset="77"/>
              </a:rPr>
              <a:t>procdata</a:t>
            </a:r>
            <a:r>
              <a:rPr lang="en-US" dirty="0">
                <a:latin typeface="National Park " pitchFamily="2" charset="77"/>
              </a:rPr>
              <a:t> workflow</a:t>
            </a:r>
          </a:p>
        </p:txBody>
      </p:sp>
      <p:sp>
        <p:nvSpPr>
          <p:cNvPr id="4" name="Slide Number Placeholder 3">
            <a:extLst>
              <a:ext uri="{FF2B5EF4-FFF2-40B4-BE49-F238E27FC236}">
                <a16:creationId xmlns:a16="http://schemas.microsoft.com/office/drawing/2014/main" id="{A8E1148C-4F12-CA9B-D3E6-5416D98CC961}"/>
              </a:ext>
            </a:extLst>
          </p:cNvPr>
          <p:cNvSpPr>
            <a:spLocks noGrp="1"/>
          </p:cNvSpPr>
          <p:nvPr>
            <p:ph type="sldNum" sz="quarter" idx="12"/>
          </p:nvPr>
        </p:nvSpPr>
        <p:spPr/>
        <p:txBody>
          <a:bodyPr/>
          <a:lstStyle/>
          <a:p>
            <a:fld id="{4E3AEE2C-3A74-8643-B4A2-442777B583A3}" type="slidenum">
              <a:rPr lang="en-US" smtClean="0"/>
              <a:t>62</a:t>
            </a:fld>
            <a:endParaRPr lang="en-US"/>
          </a:p>
        </p:txBody>
      </p:sp>
      <p:sp>
        <p:nvSpPr>
          <p:cNvPr id="5" name="Rounded Rectangle 4">
            <a:extLst>
              <a:ext uri="{FF2B5EF4-FFF2-40B4-BE49-F238E27FC236}">
                <a16:creationId xmlns:a16="http://schemas.microsoft.com/office/drawing/2014/main" id="{041A2D5B-A3E4-A539-425D-5B9D96F0A146}"/>
              </a:ext>
            </a:extLst>
          </p:cNvPr>
          <p:cNvSpPr/>
          <p:nvPr/>
        </p:nvSpPr>
        <p:spPr>
          <a:xfrm>
            <a:off x="1241503" y="1269526"/>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getdata</a:t>
            </a:r>
            <a:endParaRPr lang="en-US" dirty="0"/>
          </a:p>
        </p:txBody>
      </p:sp>
      <p:sp>
        <p:nvSpPr>
          <p:cNvPr id="6" name="Rounded Rectangle 5">
            <a:extLst>
              <a:ext uri="{FF2B5EF4-FFF2-40B4-BE49-F238E27FC236}">
                <a16:creationId xmlns:a16="http://schemas.microsoft.com/office/drawing/2014/main" id="{7254A2BD-46F7-A94E-075E-03DB2C2058DE}"/>
              </a:ext>
            </a:extLst>
          </p:cNvPr>
          <p:cNvSpPr/>
          <p:nvPr/>
        </p:nvSpPr>
        <p:spPr>
          <a:xfrm>
            <a:off x="6560636" y="1269525"/>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procdata</a:t>
            </a:r>
            <a:endParaRPr lang="en-US" dirty="0"/>
          </a:p>
        </p:txBody>
      </p:sp>
      <p:cxnSp>
        <p:nvCxnSpPr>
          <p:cNvPr id="8" name="Straight Arrow Connector 7">
            <a:extLst>
              <a:ext uri="{FF2B5EF4-FFF2-40B4-BE49-F238E27FC236}">
                <a16:creationId xmlns:a16="http://schemas.microsoft.com/office/drawing/2014/main" id="{DBB272D2-9897-3122-7941-92D7398B05FC}"/>
              </a:ext>
            </a:extLst>
          </p:cNvPr>
          <p:cNvCxnSpPr>
            <a:stCxn id="5" idx="3"/>
            <a:endCxn id="6" idx="1"/>
          </p:cNvCxnSpPr>
          <p:nvPr/>
        </p:nvCxnSpPr>
        <p:spPr>
          <a:xfrm flipV="1">
            <a:off x="2475571" y="1503701"/>
            <a:ext cx="408506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E3276A9-7D17-8307-78E2-9B0EDBB749C7}"/>
              </a:ext>
            </a:extLst>
          </p:cNvPr>
          <p:cNvSpPr>
            <a:spLocks noGrp="1"/>
          </p:cNvSpPr>
          <p:nvPr>
            <p:ph idx="1"/>
          </p:nvPr>
        </p:nvSpPr>
        <p:spPr>
          <a:xfrm>
            <a:off x="628650" y="1666582"/>
            <a:ext cx="7886700" cy="3263504"/>
          </a:xfrm>
        </p:spPr>
        <p:txBody>
          <a:bodyPr>
            <a:normAutofit/>
          </a:bodyPr>
          <a:lstStyle/>
          <a:p>
            <a:pPr marL="0" indent="0">
              <a:buNone/>
            </a:pPr>
            <a:endParaRPr lang="en-US" dirty="0"/>
          </a:p>
          <a:p>
            <a:r>
              <a:rPr lang="en-US" dirty="0"/>
              <a:t>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The </a:t>
            </a:r>
            <a:r>
              <a:rPr lang="en-US" dirty="0" err="1"/>
              <a:t>procdata</a:t>
            </a:r>
            <a:r>
              <a:rPr lang="en-US" dirty="0"/>
              <a:t> stage scans the images for white pixels and prints their percentage </a:t>
            </a:r>
            <a:r>
              <a:rPr lang="en-US" dirty="0" err="1"/>
              <a:t>ie</a:t>
            </a:r>
            <a:r>
              <a:rPr lang="en-US" dirty="0"/>
              <a:t>. approximating cloud cover</a:t>
            </a:r>
          </a:p>
          <a:p>
            <a:r>
              <a:rPr lang="en-US" dirty="0"/>
              <a:t>The code for </a:t>
            </a:r>
            <a:r>
              <a:rPr lang="en-US" dirty="0" err="1"/>
              <a:t>getdata</a:t>
            </a:r>
            <a:r>
              <a:rPr lang="en-US" dirty="0"/>
              <a:t> and </a:t>
            </a:r>
            <a:r>
              <a:rPr lang="en-US" dirty="0" err="1"/>
              <a:t>procdata</a:t>
            </a:r>
            <a:r>
              <a:rPr lang="en-US" dirty="0"/>
              <a:t> is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/workflow</a:t>
            </a:r>
          </a:p>
          <a:p>
            <a:r>
              <a:rPr lang="en-US" dirty="0"/>
              <a:t>Connect the two stages so that they can run asynchronously</a:t>
            </a:r>
          </a:p>
          <a:p>
            <a:r>
              <a:rPr lang="en-US" dirty="0"/>
              <a:t>Test the code by running them in two terminals</a:t>
            </a:r>
          </a:p>
        </p:txBody>
      </p:sp>
    </p:spTree>
    <p:extLst>
      <p:ext uri="{BB962C8B-B14F-4D97-AF65-F5344CB8AC3E}">
        <p14:creationId xmlns:p14="http://schemas.microsoft.com/office/powerpoint/2010/main" val="30532348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Exercise: Download App, Data and Try it!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68</a:t>
            </a:fld>
            <a:endParaRPr lang="en-US"/>
          </a:p>
        </p:txBody>
      </p:sp>
    </p:spTree>
    <p:extLst>
      <p:ext uri="{BB962C8B-B14F-4D97-AF65-F5344CB8AC3E}">
        <p14:creationId xmlns:p14="http://schemas.microsoft.com/office/powerpoint/2010/main" val="20971964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69</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70</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72</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73</a:t>
            </a:fld>
            <a:endParaRPr lang="en-US"/>
          </a:p>
        </p:txBody>
      </p:sp>
    </p:spTree>
    <p:extLst>
      <p:ext uri="{BB962C8B-B14F-4D97-AF65-F5344CB8AC3E}">
        <p14:creationId xmlns:p14="http://schemas.microsoft.com/office/powerpoint/2010/main" val="592777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74</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9E6331B5-56A4-DBCC-BAD9-08AD394B0C61}"/>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 easily portable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66083</TotalTime>
  <Words>5811</Words>
  <Application>Microsoft Macintosh PowerPoint</Application>
  <PresentationFormat>On-screen Show (16:9)</PresentationFormat>
  <Paragraphs>524</Paragraphs>
  <Slides>74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 and Perlmutter</vt:lpstr>
      <vt:lpstr>9K nodes of Frontier and 100 nodes GPU scaling</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(~8min): FizzBuzz in bash</vt:lpstr>
      <vt:lpstr>Exercise (~8min):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Download App,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2328</cp:revision>
  <cp:lastPrinted>2019-10-28T17:12:39Z</cp:lastPrinted>
  <dcterms:created xsi:type="dcterms:W3CDTF">2016-08-27T04:51:03Z</dcterms:created>
  <dcterms:modified xsi:type="dcterms:W3CDTF">2024-07-22T11:58:52Z</dcterms:modified>
</cp:coreProperties>
</file>