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8" r:id="rId6"/>
    <p:sldId id="259" r:id="rId7"/>
    <p:sldId id="261" r:id="rId8"/>
    <p:sldId id="262" r:id="rId9"/>
    <p:sldId id="263" r:id="rId10"/>
    <p:sldId id="265" r:id="rId11"/>
    <p:sldId id="268" r:id="rId12"/>
    <p:sldId id="278" r:id="rId13"/>
    <p:sldId id="271" r:id="rId14"/>
    <p:sldId id="264" r:id="rId15"/>
    <p:sldId id="270" r:id="rId16"/>
    <p:sldId id="266" r:id="rId17"/>
    <p:sldId id="272" r:id="rId18"/>
    <p:sldId id="273" r:id="rId19"/>
    <p:sldId id="267" r:id="rId20"/>
    <p:sldId id="275" r:id="rId21"/>
    <p:sldId id="280" r:id="rId22"/>
    <p:sldId id="274" r:id="rId23"/>
    <p:sldId id="283" r:id="rId24"/>
    <p:sldId id="276" r:id="rId25"/>
    <p:sldId id="277" r:id="rId26"/>
    <p:sldId id="279" r:id="rId27"/>
    <p:sldId id="281" r:id="rId28"/>
    <p:sldId id="260" r:id="rId29"/>
    <p:sldId id="282" r:id="rId3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6" autoAdjust="0"/>
    <p:restoredTop sz="95161" autoAdjust="0"/>
  </p:normalViewPr>
  <p:slideViewPr>
    <p:cSldViewPr snapToGrid="0" showGuides="1">
      <p:cViewPr varScale="1">
        <p:scale>
          <a:sx n="164" d="100"/>
          <a:sy n="164" d="100"/>
        </p:scale>
        <p:origin x="19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10/15/22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10/15/22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41B8D1F-18F7-DD4F-A231-C0A4DF0765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D82A355-F675-EB48-A9D4-9A739FA8565E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/>
              <a:t>Vim script -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3FE8-692F-1E45-8F88-6FBEEB088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Ketan Maheshwari</a:t>
            </a:r>
          </a:p>
          <a:p>
            <a:r>
              <a:rPr lang="en-US" dirty="0"/>
              <a:t>DLSW Group</a:t>
            </a:r>
            <a:r>
              <a:rPr lang="en-US"/>
              <a:t>, </a:t>
            </a:r>
          </a:p>
          <a:p>
            <a:r>
              <a:rPr lang="en-US"/>
              <a:t>NCCS, ORNL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4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56E1-5D29-8A3C-4610-FF35056B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B888-1DA3-B6DF-FF3C-4478FA1A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152816"/>
            <a:ext cx="11430000" cy="4397193"/>
          </a:xfrm>
        </p:spPr>
        <p:txBody>
          <a:bodyPr/>
          <a:lstStyle/>
          <a:p>
            <a:r>
              <a:rPr lang="en-US" dirty="0"/>
              <a:t>Concatenation: . is the string concatenation operator 🇳🇱</a:t>
            </a:r>
            <a:br>
              <a:rPr lang="en-US" dirty="0"/>
            </a:br>
            <a:r>
              <a:rPr lang="en-US" dirty="0"/>
              <a:t>(. is a bit overloaded and is used in other contexts)</a:t>
            </a:r>
          </a:p>
          <a:p>
            <a:r>
              <a:rPr lang="en-US" dirty="0"/>
              <a:t>String slicing like python: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=“Hello World”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[0:4]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[-3:]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[:-4]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5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BA97-9415-C5F1-E296-D4D28D2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55C8-9EB1-7E36-BFF1-72ABEDCF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011" y="1152940"/>
            <a:ext cx="3730085" cy="264778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100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x%2 == 0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“even”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“odd”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9FCAFD-8BFC-9A9C-927D-42499268EE1B}"/>
              </a:ext>
            </a:extLst>
          </p:cNvPr>
          <p:cNvSpPr txBox="1">
            <a:spLocks/>
          </p:cNvSpPr>
          <p:nvPr/>
        </p:nvSpPr>
        <p:spPr bwMode="auto">
          <a:xfrm>
            <a:off x="429767" y="4641876"/>
            <a:ext cx="7164262" cy="9399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n = 4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n &gt; 5 ? “n is big” : “n is small”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E6E0AA-4A9E-8104-15B0-05DAFACFC25B}"/>
              </a:ext>
            </a:extLst>
          </p:cNvPr>
          <p:cNvSpPr txBox="1">
            <a:spLocks/>
          </p:cNvSpPr>
          <p:nvPr/>
        </p:nvSpPr>
        <p:spPr bwMode="auto">
          <a:xfrm>
            <a:off x="429767" y="1179415"/>
            <a:ext cx="7164262" cy="32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Three forms:</a:t>
            </a:r>
            <a:br>
              <a:rPr lang="en-US" sz="2400" dirty="0">
                <a:latin typeface="+mn-lt"/>
                <a:cs typeface="Courier New" panose="02070309020205020404" pitchFamily="49" charset="0"/>
              </a:rPr>
            </a:br>
            <a:r>
              <a:rPr lang="en-US" sz="2400" dirty="0">
                <a:latin typeface="+mn-lt"/>
                <a:cs typeface="Courier New" panose="02070309020205020404" pitchFamily="49" charset="0"/>
              </a:rPr>
              <a:t>if endif, if else endif, if elseif endif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0 is false, everything else is true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Ternary conditional expression like C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str str comparison: byte values used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str num comparison: If str don’t look like number, they are converted to 0. 🇳🇱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6B727E-5BE4-E1B9-1E51-7798189CC78B}"/>
              </a:ext>
            </a:extLst>
          </p:cNvPr>
          <p:cNvSpPr txBox="1">
            <a:spLocks/>
          </p:cNvSpPr>
          <p:nvPr/>
        </p:nvSpPr>
        <p:spPr bwMode="auto">
          <a:xfrm>
            <a:off x="8032147" y="3945173"/>
            <a:ext cx="3730086" cy="26477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0 == “one”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“True”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“False”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 |“will print True</a:t>
            </a:r>
          </a:p>
        </p:txBody>
      </p:sp>
    </p:spTree>
    <p:extLst>
      <p:ext uri="{BB962C8B-B14F-4D97-AF65-F5344CB8AC3E}">
        <p14:creationId xmlns:p14="http://schemas.microsoft.com/office/powerpoint/2010/main" val="399634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5F10-C5E7-0628-5BCB-C48864AE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Comparison operators🇳🇱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5E5D94-6DA8-34ED-4EA1-A7E95E6CA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658062"/>
              </p:ext>
            </p:extLst>
          </p:nvPr>
        </p:nvGraphicFramePr>
        <p:xfrm>
          <a:off x="447675" y="1654175"/>
          <a:ext cx="1143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662397217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51873546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280426442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146157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‘</a:t>
                      </a:r>
                      <a:r>
                        <a:rPr lang="en-US" dirty="0" err="1"/>
                        <a:t>ignorecase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Ignore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43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5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3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8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Matches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2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not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Different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6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27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B8B2-9D40-2746-9176-0FE24C35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9A75-5BB2-9F2B-885F-44C0486D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4545364" cy="404777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are available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available and behave as expected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9941E4-6952-CBE1-559D-CFA7F663D686}"/>
              </a:ext>
            </a:extLst>
          </p:cNvPr>
          <p:cNvSpPr txBox="1">
            <a:spLocks/>
          </p:cNvSpPr>
          <p:nvPr/>
        </p:nvSpPr>
        <p:spPr bwMode="auto">
          <a:xfrm>
            <a:off x="5319424" y="1653735"/>
            <a:ext cx="6872578" cy="40477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“a multiplication table using while and for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X ”.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.“ =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”for loop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range(11)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X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=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2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C4D1-2166-D5D6-07AC-CF1895B1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CECA-B0DA-9DC4-B41E-12A0325C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3758185" cy="4351858"/>
          </a:xfrm>
        </p:spPr>
        <p:txBody>
          <a:bodyPr/>
          <a:lstStyle/>
          <a:p>
            <a:r>
              <a:rPr lang="en-US" dirty="0"/>
              <a:t>Dynamic lists are supported -- pretty much like python</a:t>
            </a:r>
          </a:p>
          <a:p>
            <a:r>
              <a:rPr lang="en-US" dirty="0"/>
              <a:t>Many </a:t>
            </a:r>
            <a:r>
              <a:rPr lang="en-US" dirty="0" err="1"/>
              <a:t>builtin</a:t>
            </a:r>
            <a:r>
              <a:rPr lang="en-US" dirty="0"/>
              <a:t> functions to work with lists, + for list </a:t>
            </a:r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Looping through lists is similar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608E7B-6973-3533-975D-5155509F9B35}"/>
              </a:ext>
            </a:extLst>
          </p:cNvPr>
          <p:cNvSpPr txBox="1">
            <a:spLocks/>
          </p:cNvSpPr>
          <p:nvPr/>
        </p:nvSpPr>
        <p:spPr bwMode="auto">
          <a:xfrm>
            <a:off x="5319424" y="1653734"/>
            <a:ext cx="6872578" cy="4500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“lists and list operations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 |”empty list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[‘foo’,’bar’,’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‘baa’)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‘moo’)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|”display list items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blist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empty(), insert(), sort(),max() reverse(),split(), join() etc. functions available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321-FDC3-04DC-75EA-1C0BE10A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AA45-3779-E318-F99F-1FC57A29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06" y="1653735"/>
            <a:ext cx="5647945" cy="4047778"/>
          </a:xfrm>
        </p:spPr>
        <p:txBody>
          <a:bodyPr/>
          <a:lstStyle/>
          <a:p>
            <a:r>
              <a:rPr lang="en-US" sz="2700" dirty="0"/>
              <a:t>Dictionaries in Vim script look similar to those in python</a:t>
            </a:r>
          </a:p>
          <a:p>
            <a:r>
              <a:rPr lang="en-US" sz="2700" dirty="0"/>
              <a:t>Supported by numerous functions</a:t>
            </a:r>
          </a:p>
          <a:p>
            <a:r>
              <a:rPr lang="en-US" sz="2700" dirty="0"/>
              <a:t>Close integration with user-defined functions (more soon)</a:t>
            </a:r>
          </a:p>
          <a:p>
            <a:endParaRPr lang="en-US" sz="2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DFD312-66AF-FA71-0B6B-F510836FA43D}"/>
              </a:ext>
            </a:extLst>
          </p:cNvPr>
          <p:cNvSpPr txBox="1">
            <a:spLocks/>
          </p:cNvSpPr>
          <p:nvPr/>
        </p:nvSpPr>
        <p:spPr bwMode="auto">
          <a:xfrm>
            <a:off x="6096000" y="1653734"/>
            <a:ext cx="6096002" cy="4500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 |”empty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cow’:‘moo’,’crow’:’caw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[‘crow’]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bdict.crow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|”same as above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bdict.sheep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‘baa’ |”update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“iteration over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“key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sort(keys(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key.”=&gt;”.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[key]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9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714F-2791-FEB1-0ED3-353F5951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F441-73D7-ECA5-23E9-7963FF696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510748"/>
            <a:ext cx="11430000" cy="4190765"/>
          </a:xfrm>
        </p:spPr>
        <p:txBody>
          <a:bodyPr/>
          <a:lstStyle/>
          <a:p>
            <a:r>
              <a:rPr lang="en-US" dirty="0"/>
              <a:t>Tons of </a:t>
            </a:r>
            <a:r>
              <a:rPr lang="en-US" dirty="0" err="1"/>
              <a:t>builtin</a:t>
            </a:r>
            <a:r>
              <a:rPr lang="en-US" dirty="0"/>
              <a:t> functions, following are just categories, each category has 5-30 functions:</a:t>
            </a:r>
            <a:br>
              <a:rPr lang="en-US" dirty="0"/>
            </a:br>
            <a:r>
              <a:rPr lang="en-US" dirty="0"/>
              <a:t>string manipulation, list manipulation, </a:t>
            </a:r>
            <a:r>
              <a:rPr lang="en-US" dirty="0" err="1"/>
              <a:t>dict</a:t>
            </a:r>
            <a:r>
              <a:rPr lang="en-US" dirty="0"/>
              <a:t> manipulation, floating point computations, variables, cursor and mark position, buffer manipulation, system functions, file manipulation, date and time, windows and argument lists, command line, syntax, spelling, highlight, mappings, interactive, testing, </a:t>
            </a:r>
            <a:r>
              <a:rPr lang="en-US" dirty="0" err="1"/>
              <a:t>ipc</a:t>
            </a:r>
            <a:r>
              <a:rPr lang="en-US" dirty="0"/>
              <a:t>, timers, job, </a:t>
            </a:r>
            <a:r>
              <a:rPr lang="en-US" dirty="0" err="1"/>
              <a:t>gui</a:t>
            </a:r>
            <a:r>
              <a:rPr lang="en-US" dirty="0"/>
              <a:t>, misc.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:h 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for an alphabetical list of all functions</a:t>
            </a:r>
          </a:p>
        </p:txBody>
      </p:sp>
    </p:spTree>
    <p:extLst>
      <p:ext uri="{BB962C8B-B14F-4D97-AF65-F5344CB8AC3E}">
        <p14:creationId xmlns:p14="http://schemas.microsoft.com/office/powerpoint/2010/main" val="87273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768A-3270-89AA-1C00-B556F7CF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26E4-56FA-C61E-F296-C0948E02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08598"/>
            <a:ext cx="7224954" cy="4492915"/>
          </a:xfrm>
        </p:spPr>
        <p:txBody>
          <a:bodyPr/>
          <a:lstStyle/>
          <a:p>
            <a:r>
              <a:rPr lang="en-US" dirty="0"/>
              <a:t>User defined functions are allowed, by default have a global scope but may be made local to script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Functions may be called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Function name must start with a capital letter 🇳🇱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:fun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To find all the user defined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8379D-7EFF-0733-E7CF-3A24A0E5EEAF}"/>
              </a:ext>
            </a:extLst>
          </p:cNvPr>
          <p:cNvSpPr txBox="1">
            <a:spLocks/>
          </p:cNvSpPr>
          <p:nvPr/>
        </p:nvSpPr>
        <p:spPr bwMode="auto">
          <a:xfrm>
            <a:off x="7999012" y="1208598"/>
            <a:ext cx="4055165" cy="24569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Min(n1, n2)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a:n1 &lt; a:n2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a:n1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a:n2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F7EC61-722B-6838-2EBA-C17E3E115F20}"/>
              </a:ext>
            </a:extLst>
          </p:cNvPr>
          <p:cNvSpPr txBox="1">
            <a:spLocks/>
          </p:cNvSpPr>
          <p:nvPr/>
        </p:nvSpPr>
        <p:spPr bwMode="auto">
          <a:xfrm>
            <a:off x="8000342" y="3802048"/>
            <a:ext cx="4055165" cy="17877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“redefine function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function! Min(n1, n2, n3)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0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DDC5-AC77-2585-7435-27F388B8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User Defined Functions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968B-C5AB-72DA-E31A-B8E8BA30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653735"/>
            <a:ext cx="3951668" cy="4887696"/>
          </a:xfrm>
        </p:spPr>
        <p:txBody>
          <a:bodyPr/>
          <a:lstStyle/>
          <a:p>
            <a:r>
              <a:rPr lang="en-US" sz="2700" dirty="0"/>
              <a:t>Functions may have a variable number of arguments</a:t>
            </a:r>
          </a:p>
          <a:p>
            <a:r>
              <a:rPr lang="en-US" sz="2700" dirty="0"/>
              <a:t>Those arguments may be called and used as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a:1</a:t>
            </a:r>
            <a:r>
              <a:rPr lang="en-US" sz="2700" dirty="0"/>
              <a:t>,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a:2</a:t>
            </a:r>
            <a:r>
              <a:rPr lang="en-US" sz="2700" dirty="0"/>
              <a:t>, ... up to the </a:t>
            </a:r>
            <a:r>
              <a:rPr lang="en-US" sz="2700" b="1" dirty="0"/>
              <a:t>value in</a:t>
            </a:r>
            <a:r>
              <a:rPr lang="en-US" sz="2700" dirty="0"/>
              <a:t>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a:0</a:t>
            </a:r>
            <a:r>
              <a:rPr lang="en-US" sz="2700" dirty="0"/>
              <a:t> which holds the total count of arguments (max 20) 🇳🇱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571154-34C1-F44E-7EBD-3587C4262B93}"/>
              </a:ext>
            </a:extLst>
          </p:cNvPr>
          <p:cNvSpPr txBox="1">
            <a:spLocks/>
          </p:cNvSpPr>
          <p:nvPr/>
        </p:nvSpPr>
        <p:spPr bwMode="auto">
          <a:xfrm>
            <a:off x="4399724" y="1653734"/>
            <a:ext cx="7792276" cy="48876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“may be invoked with up to 20 more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Show(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”First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is: “.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“Rest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are:”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a:0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a:{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 Show(“Hello”, “Hi”, “Greetings”)</a:t>
            </a:r>
          </a:p>
        </p:txBody>
      </p:sp>
    </p:spTree>
    <p:extLst>
      <p:ext uri="{BB962C8B-B14F-4D97-AF65-F5344CB8AC3E}">
        <p14:creationId xmlns:p14="http://schemas.microsoft.com/office/powerpoint/2010/main" val="304546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9D1E-CFBA-4F9B-1930-734DE959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Exception Handling try ... catch ... 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8116-FE7B-60AC-8C8B-D9E1CCB1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61" y="1653735"/>
            <a:ext cx="5647945" cy="4047778"/>
          </a:xfrm>
        </p:spPr>
        <p:txBody>
          <a:bodyPr/>
          <a:lstStyle/>
          <a:p>
            <a:r>
              <a:rPr lang="en-US" dirty="0"/>
              <a:t>Similar to other languages</a:t>
            </a:r>
          </a:p>
          <a:p>
            <a:r>
              <a:rPr lang="en-US" dirty="0"/>
              <a:t>An exception is simply a string with an exception number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will regex match🤯</a:t>
            </a:r>
          </a:p>
          <a:p>
            <a:r>
              <a:rPr lang="en-US" dirty="0"/>
              <a:t>There maybe multiple catch commands but only one finally command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F63829-ADDB-B2FB-AEDE-49ED168026A9}"/>
              </a:ext>
            </a:extLst>
          </p:cNvPr>
          <p:cNvSpPr txBox="1">
            <a:spLocks/>
          </p:cNvSpPr>
          <p:nvPr/>
        </p:nvSpPr>
        <p:spPr bwMode="auto">
          <a:xfrm>
            <a:off x="5975130" y="1653735"/>
            <a:ext cx="6216871" cy="40477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/E484:/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“Sorry file not found”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/E21:/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“Sorry file is not writable”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endtry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1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39BA-F5C7-4982-929B-1BC1595C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46A2-930F-DD7B-4A49-A17DF567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44764"/>
          </a:xfrm>
        </p:spPr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How to run a Vim script</a:t>
            </a:r>
          </a:p>
          <a:p>
            <a:r>
              <a:rPr lang="en-US" sz="2000" dirty="0"/>
              <a:t>Language Features and Examples (LF&amp;E)</a:t>
            </a:r>
          </a:p>
          <a:p>
            <a:pPr lvl="1"/>
            <a:r>
              <a:rPr lang="en-US" sz="2000" dirty="0"/>
              <a:t>Basic</a:t>
            </a:r>
          </a:p>
          <a:p>
            <a:pPr lvl="1"/>
            <a:r>
              <a:rPr lang="en-US" sz="2000" dirty="0"/>
              <a:t>Advanced</a:t>
            </a:r>
          </a:p>
          <a:p>
            <a:r>
              <a:rPr lang="en-US" sz="2000" dirty="0"/>
              <a:t>Vim script usage (</a:t>
            </a:r>
            <a:r>
              <a:rPr lang="en-US" sz="2000" b="1" dirty="0"/>
              <a:t>in part II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rc</a:t>
            </a:r>
            <a:r>
              <a:rPr lang="en-US" sz="2000" dirty="0"/>
              <a:t>, syntax files</a:t>
            </a:r>
          </a:p>
          <a:p>
            <a:pPr lvl="1"/>
            <a:r>
              <a:rPr lang="en-US" sz="2000" dirty="0"/>
              <a:t>plugins</a:t>
            </a:r>
          </a:p>
          <a:p>
            <a:r>
              <a:rPr lang="en-US" sz="2000" dirty="0"/>
              <a:t>Summary and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6C6D8-D9BA-3A30-D739-F2DFC8D80670}"/>
              </a:ext>
            </a:extLst>
          </p:cNvPr>
          <p:cNvSpPr txBox="1"/>
          <p:nvPr/>
        </p:nvSpPr>
        <p:spPr>
          <a:xfrm>
            <a:off x="5974687" y="5737504"/>
            <a:ext cx="5801710" cy="3485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ketancmaheshwari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/vim</a:t>
            </a:r>
          </a:p>
        </p:txBody>
      </p:sp>
    </p:spTree>
    <p:extLst>
      <p:ext uri="{BB962C8B-B14F-4D97-AF65-F5344CB8AC3E}">
        <p14:creationId xmlns:p14="http://schemas.microsoft.com/office/powerpoint/2010/main" val="284887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504A-9819-17B7-C12A-81CF076E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7CA0-0549-2043-C355-60D63CE8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237594"/>
            <a:ext cx="5464014" cy="5052846"/>
          </a:xfrm>
        </p:spPr>
        <p:txBody>
          <a:bodyPr/>
          <a:lstStyle/>
          <a:p>
            <a:r>
              <a:rPr lang="en-US" sz="2700" dirty="0"/>
              <a:t>Functions may be qualified with terms to give them special meaning or control them in other ways</a:t>
            </a:r>
          </a:p>
          <a:p>
            <a:r>
              <a:rPr lang="en-US" sz="2700" dirty="0" err="1"/>
              <a:t>eg.</a:t>
            </a:r>
            <a:r>
              <a:rPr lang="en-US" sz="2700" dirty="0"/>
              <a:t>, a function qualified with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700" dirty="0">
                <a:latin typeface="+mn-lt"/>
                <a:cs typeface="Courier New" panose="02070309020205020404" pitchFamily="49" charset="0"/>
              </a:rPr>
              <a:t> will work on a range of lines. </a:t>
            </a:r>
            <a:r>
              <a:rPr lang="en-US" sz="2700" dirty="0" err="1">
                <a:latin typeface="+mn-lt"/>
                <a:cs typeface="Courier New" panose="02070309020205020404" pitchFamily="49" charset="0"/>
              </a:rPr>
              <a:t>Countwords</a:t>
            </a:r>
            <a:r>
              <a:rPr lang="en-US" sz="2700" dirty="0">
                <a:latin typeface="+mn-lt"/>
                <a:cs typeface="Courier New" panose="02070309020205020404" pitchFamily="49" charset="0"/>
              </a:rPr>
              <a:t> will be invoked as:</a:t>
            </a:r>
            <a:br>
              <a:rPr lang="en-US" sz="2700" dirty="0">
                <a:latin typeface="+mn-lt"/>
                <a:cs typeface="Courier New" panose="02070309020205020404" pitchFamily="49" charset="0"/>
              </a:rPr>
            </a:b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:10,20call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Countwords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700" dirty="0">
                <a:latin typeface="+mn-lt"/>
                <a:cs typeface="Courier New" panose="02070309020205020404" pitchFamily="49" charset="0"/>
              </a:rPr>
            </a:b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a:firstline</a:t>
            </a:r>
            <a:r>
              <a:rPr lang="en-US" sz="27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a:lastline</a:t>
            </a:r>
            <a:r>
              <a:rPr lang="en-US" sz="2700" dirty="0">
                <a:latin typeface="+mn-lt"/>
                <a:cs typeface="Courier New" panose="02070309020205020404" pitchFamily="49" charset="0"/>
              </a:rPr>
              <a:t> are the built in </a:t>
            </a:r>
            <a:r>
              <a:rPr lang="en-US" sz="2700" dirty="0" err="1">
                <a:latin typeface="+mn-lt"/>
                <a:cs typeface="Courier New" panose="02070309020205020404" pitchFamily="49" charset="0"/>
              </a:rPr>
              <a:t>args</a:t>
            </a:r>
            <a:r>
              <a:rPr lang="en-US" sz="2700" dirty="0">
                <a:latin typeface="+mn-lt"/>
                <a:cs typeface="Courier New" panose="02070309020205020404" pitchFamily="49" charset="0"/>
              </a:rPr>
              <a:t> that will have 10 and 20 respectively</a:t>
            </a:r>
            <a:endParaRPr lang="en-US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5B0F9A-13E8-A2C6-0391-753D88DD59A3}"/>
              </a:ext>
            </a:extLst>
          </p:cNvPr>
          <p:cNvSpPr txBox="1">
            <a:spLocks/>
          </p:cNvSpPr>
          <p:nvPr/>
        </p:nvSpPr>
        <p:spPr bwMode="auto">
          <a:xfrm>
            <a:off x="5975130" y="1237594"/>
            <a:ext cx="6216871" cy="5052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“discontinue running at first error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Countwords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a:firstline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n = 0 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a:lastline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n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(split(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“found “.n.” words.”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1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D9A-EA4F-3D41-B910-BAE72A38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25CC-A9F7-083C-848A-C9870F75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5527075" cy="4047778"/>
          </a:xfrm>
        </p:spPr>
        <p:txBody>
          <a:bodyPr/>
          <a:lstStyle/>
          <a:p>
            <a:r>
              <a:rPr lang="en-US" dirty="0"/>
              <a:t>Functions may be assigned to variables as references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</a:t>
            </a:r>
            <a:r>
              <a:rPr lang="en-US" dirty="0"/>
              <a:t>function🇳🇱</a:t>
            </a:r>
          </a:p>
          <a:p>
            <a:r>
              <a:rPr lang="en-US" dirty="0"/>
              <a:t>The variable that holds a function reference is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funcref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Funcref</a:t>
            </a:r>
            <a:r>
              <a:rPr lang="en-US" dirty="0"/>
              <a:t> variable name must start with a capital letter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263545-6C67-BD5B-B4EB-BAC1589D2A6A}"/>
              </a:ext>
            </a:extLst>
          </p:cNvPr>
          <p:cNvSpPr txBox="1">
            <a:spLocks/>
          </p:cNvSpPr>
          <p:nvPr/>
        </p:nvSpPr>
        <p:spPr bwMode="auto">
          <a:xfrm>
            <a:off x="5975130" y="1237594"/>
            <a:ext cx="6216871" cy="5052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Fizzbuzz(n)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a:n % 3 == 0 &amp;&amp; a:n % 5 == 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elseif a:n % 3 == 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“Fizz”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elseif a:n % 5 == 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“Buzz”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“None”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endif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Afunc = function('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“call function may be used to invoke the function referred to by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funcref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call(Afunc, [15])</a:t>
            </a:r>
          </a:p>
        </p:txBody>
      </p:sp>
    </p:spTree>
    <p:extLst>
      <p:ext uri="{BB962C8B-B14F-4D97-AF65-F5344CB8AC3E}">
        <p14:creationId xmlns:p14="http://schemas.microsoft.com/office/powerpoint/2010/main" val="3961202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8858-DE1A-01FB-5B2F-C01A715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Functions 🇳🇱🤯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2A4E-04E8-09BE-F0BD-CD5D259F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37594"/>
            <a:ext cx="5527075" cy="5052847"/>
          </a:xfrm>
        </p:spPr>
        <p:txBody>
          <a:bodyPr/>
          <a:lstStyle/>
          <a:p>
            <a:r>
              <a:rPr lang="en-US" dirty="0"/>
              <a:t>Functions can be directly associated with a dictionary!</a:t>
            </a:r>
          </a:p>
          <a:p>
            <a:r>
              <a:rPr lang="en-US" dirty="0"/>
              <a:t>Apparently, they need not be starting with a capital letter!</a:t>
            </a:r>
          </a:p>
          <a:p>
            <a:r>
              <a:rPr lang="en-US" dirty="0"/>
              <a:t>The </a:t>
            </a:r>
            <a:r>
              <a:rPr lang="en-US" dirty="0" err="1"/>
              <a:t>dict</a:t>
            </a:r>
            <a:r>
              <a:rPr lang="en-US" dirty="0"/>
              <a:t> is referred using self inside the function</a:t>
            </a:r>
          </a:p>
          <a:p>
            <a:r>
              <a:rPr lang="en-US" dirty="0"/>
              <a:t>A </a:t>
            </a:r>
            <a:r>
              <a:rPr lang="en-US" dirty="0" err="1"/>
              <a:t>dict</a:t>
            </a:r>
            <a:r>
              <a:rPr lang="en-US" dirty="0"/>
              <a:t> function may be invoked using . on the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6FCC6F-4C50-6E89-90D1-1A879907BA14}"/>
              </a:ext>
            </a:extLst>
          </p:cNvPr>
          <p:cNvSpPr txBox="1">
            <a:spLocks/>
          </p:cNvSpPr>
          <p:nvPr/>
        </p:nvSpPr>
        <p:spPr bwMode="auto">
          <a:xfrm>
            <a:off x="5975130" y="1237594"/>
            <a:ext cx="6216871" cy="5052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en2es = {'one':'uno','two':'dos','three':'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en2es.translate(line)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return join(map(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split(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),'get(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self,v:val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,"???")’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en2es.translate('one two three four’)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“expected 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uno dos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28546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879F-AD83-B81E-AB5B-6210B421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C11A-0DF7-2942-53F7-1D14893C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4"/>
            <a:ext cx="5647945" cy="4411003"/>
          </a:xfrm>
        </p:spPr>
        <p:txBody>
          <a:bodyPr/>
          <a:lstStyle/>
          <a:p>
            <a:r>
              <a:rPr lang="en-US" dirty="0"/>
              <a:t>Abbreviations are allowed 🤯</a:t>
            </a:r>
          </a:p>
          <a:p>
            <a:r>
              <a:rPr lang="en-US" dirty="0"/>
              <a:t>No automatic garbage collection,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unlet var</a:t>
            </a:r>
            <a:r>
              <a:rPr lang="en-US" dirty="0"/>
              <a:t> to delete defined variables,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to delete functions</a:t>
            </a:r>
          </a:p>
          <a:p>
            <a:r>
              <a:rPr lang="en-US" dirty="0"/>
              <a:t>Special expressions for reading environment variables, Vim options and registers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C46E4C-1A34-DA0D-365B-5CE8B651281E}"/>
              </a:ext>
            </a:extLst>
          </p:cNvPr>
          <p:cNvSpPr txBox="1">
            <a:spLocks/>
          </p:cNvSpPr>
          <p:nvPr/>
        </p:nvSpPr>
        <p:spPr bwMode="auto">
          <a:xfrm>
            <a:off x="6650892" y="1653735"/>
            <a:ext cx="5404615" cy="48095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 This is valid code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 Mul(num)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range(11)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 X 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 = 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a:num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Mul(7)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900 |”define a var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unlet x |”undefine it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$PATH |”env var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|”value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tabstop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@r |”contents of register r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81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B19B-678B-2FA2-F0BD-6BE0CC47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35CE-5789-3903-437D-6C0E7360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scripting language that comes packed with an editor</a:t>
            </a:r>
          </a:p>
          <a:p>
            <a:r>
              <a:rPr lang="en-US" dirty="0"/>
              <a:t>Reasonably featureful</a:t>
            </a:r>
          </a:p>
          <a:p>
            <a:r>
              <a:rPr lang="en-US" dirty="0"/>
              <a:t>Portable -- works anywhere vim is installed</a:t>
            </a:r>
          </a:p>
          <a:p>
            <a:r>
              <a:rPr lang="en-US" dirty="0"/>
              <a:t>Actively being developed and maintained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58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873B-CAE7-4105-8554-DC5AB2CB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CAAF-9B19-9C49-128F-22B1781E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vimdoc.sourceforge.net</a:t>
            </a:r>
            <a:endParaRPr lang="en-US" dirty="0"/>
          </a:p>
          <a:p>
            <a:r>
              <a:rPr lang="en-US" dirty="0" err="1"/>
              <a:t>blog.prabir.me</a:t>
            </a:r>
            <a:r>
              <a:rPr lang="en-US" dirty="0"/>
              <a:t>/posts/learning-</a:t>
            </a:r>
            <a:r>
              <a:rPr lang="en-US" dirty="0" err="1"/>
              <a:t>vimscript</a:t>
            </a:r>
            <a:endParaRPr lang="en-US" dirty="0"/>
          </a:p>
          <a:p>
            <a:r>
              <a:rPr lang="en-US" dirty="0" err="1"/>
              <a:t>begriffs.com</a:t>
            </a:r>
            <a:r>
              <a:rPr lang="en-US" dirty="0"/>
              <a:t>/posts/2019-07-19-history-use-vim.html</a:t>
            </a:r>
          </a:p>
          <a:p>
            <a:r>
              <a:rPr lang="en-US" dirty="0" err="1"/>
              <a:t>learnvimscriptthehardway.stevelosh.com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7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3374-396B-5D80-A758-D98B3B3E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 Questions?</a:t>
            </a:r>
          </a:p>
        </p:txBody>
      </p:sp>
    </p:spTree>
    <p:extLst>
      <p:ext uri="{BB962C8B-B14F-4D97-AF65-F5344CB8AC3E}">
        <p14:creationId xmlns:p14="http://schemas.microsoft.com/office/powerpoint/2010/main" val="211895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4B14-074D-5BD3-02C7-F2F6E1DE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1154-F3DC-54C9-39F6-28410984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4"/>
            <a:ext cx="11430000" cy="4381305"/>
          </a:xfrm>
        </p:spPr>
        <p:txBody>
          <a:bodyPr/>
          <a:lstStyle/>
          <a:p>
            <a:r>
              <a:rPr lang="en-US" dirty="0"/>
              <a:t>Vim</a:t>
            </a:r>
          </a:p>
          <a:p>
            <a:pPr marL="0" indent="0">
              <a:buNone/>
            </a:pPr>
            <a:r>
              <a:rPr lang="en-US" dirty="0"/>
              <a:t>A popular text editor. </a:t>
            </a:r>
          </a:p>
          <a:p>
            <a:r>
              <a:rPr lang="en-US" dirty="0"/>
              <a:t>Vim script</a:t>
            </a:r>
          </a:p>
          <a:p>
            <a:pPr lvl="1"/>
            <a:r>
              <a:rPr lang="en-US" dirty="0"/>
              <a:t>A scripting language to control Vim:</a:t>
            </a:r>
            <a:br>
              <a:rPr lang="en-US" dirty="0"/>
            </a:br>
            <a:r>
              <a:rPr lang="en-US" dirty="0" err="1"/>
              <a:t>rcfiles</a:t>
            </a:r>
            <a:r>
              <a:rPr lang="en-US" dirty="0"/>
              <a:t>, colon commands, macros, plugins are all Vim scripts</a:t>
            </a:r>
          </a:p>
          <a:p>
            <a:pPr lvl="1"/>
            <a:r>
              <a:rPr lang="en-US" dirty="0"/>
              <a:t>Interpreted, dynamic, partial runtime type checks</a:t>
            </a:r>
          </a:p>
          <a:p>
            <a:pPr lvl="1"/>
            <a:r>
              <a:rPr lang="en-US" dirty="0"/>
              <a:t>Somewhat like python but has </a:t>
            </a:r>
            <a:r>
              <a:rPr lang="en-US" b="1" dirty="0"/>
              <a:t>lots of quirks</a:t>
            </a:r>
            <a:r>
              <a:rPr lang="en-US" dirty="0"/>
              <a:t>!🇳🇱</a:t>
            </a:r>
          </a:p>
          <a:p>
            <a:pPr lvl="1"/>
            <a:r>
              <a:rPr lang="en-US" dirty="0"/>
              <a:t>Some features are simply </a:t>
            </a:r>
            <a:r>
              <a:rPr lang="en-US" b="1" dirty="0"/>
              <a:t>mind blowing</a:t>
            </a:r>
            <a:r>
              <a:rPr lang="en-US" dirty="0"/>
              <a:t>!🤯</a:t>
            </a:r>
          </a:p>
          <a:p>
            <a:pPr lvl="1"/>
            <a:r>
              <a:rPr lang="en-US" dirty="0"/>
              <a:t>we will cover version &lt;= 8 (I hear v9 has new features)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6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8A4F-4C63-0016-3854-B2558AE4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Vim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7ADD-EF4C-766F-12C4-04FCA103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72136"/>
          </a:xfrm>
        </p:spPr>
        <p:txBody>
          <a:bodyPr/>
          <a:lstStyle/>
          <a:p>
            <a:r>
              <a:rPr lang="en-US" dirty="0"/>
              <a:t>Put the script in a .</a:t>
            </a:r>
            <a:r>
              <a:rPr lang="en-US" dirty="0" err="1"/>
              <a:t>vimrc</a:t>
            </a:r>
            <a:r>
              <a:rPr lang="en-US" dirty="0"/>
              <a:t> file and it will run when vim starts</a:t>
            </a:r>
          </a:p>
          <a:p>
            <a:r>
              <a:rPr lang="en-US" dirty="0"/>
              <a:t>Type the script in ex (aka colon) mode </a:t>
            </a:r>
          </a:p>
          <a:p>
            <a:r>
              <a:rPr lang="en-US" dirty="0"/>
              <a:t>source from within Vim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:so %</a:t>
            </a:r>
          </a:p>
          <a:p>
            <a:r>
              <a:rPr lang="en-US" dirty="0" err="1"/>
              <a:t>hashbang</a:t>
            </a:r>
            <a:r>
              <a:rPr lang="en-US" dirty="0"/>
              <a:t> on top of script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/>
              <a:t> the file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/bin/env vim -u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/bin/vim -u</a:t>
            </a:r>
          </a:p>
          <a:p>
            <a:pPr lvl="1"/>
            <a:r>
              <a:rPr lang="en-US" dirty="0"/>
              <a:t>Make sure to put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en-US" dirty="0"/>
              <a:t> command in the end else will end up in vim</a:t>
            </a:r>
          </a:p>
          <a:p>
            <a:r>
              <a:rPr lang="en-US" dirty="0"/>
              <a:t>run lines selectively from yank buffer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:@”</a:t>
            </a:r>
          </a:p>
        </p:txBody>
      </p:sp>
    </p:spTree>
    <p:extLst>
      <p:ext uri="{BB962C8B-B14F-4D97-AF65-F5344CB8AC3E}">
        <p14:creationId xmlns:p14="http://schemas.microsoft.com/office/powerpoint/2010/main" val="5634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9192-282A-9835-CB02-BDA2CB8B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3E05-4C02-0CD1-C5BF-FB5F3BD4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:help (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or simply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[variables, function, E128, list,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...]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Documentation -- Vim’s doc game is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top class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!</a:t>
            </a:r>
            <a:r>
              <a:rPr lang="en-US" dirty="0"/>
              <a:t> 🤯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Google /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Stackexchange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search returns relevant results</a:t>
            </a:r>
          </a:p>
          <a:p>
            <a:r>
              <a:rPr lang="en-US" dirty="0" err="1">
                <a:latin typeface="+mn-lt"/>
                <a:cs typeface="Courier New" panose="02070309020205020404" pitchFamily="49" charset="0"/>
              </a:rPr>
              <a:t>Youtube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has a few videos</a:t>
            </a:r>
          </a:p>
        </p:txBody>
      </p:sp>
    </p:spTree>
    <p:extLst>
      <p:ext uri="{BB962C8B-B14F-4D97-AF65-F5344CB8AC3E}">
        <p14:creationId xmlns:p14="http://schemas.microsoft.com/office/powerpoint/2010/main" val="118429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51A7-9C8E-A024-BA90-FF241C37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 and Examples (LF&amp;E) :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A403-9C67-4A2A-BB18-DF59E397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4" y="1653735"/>
            <a:ext cx="11350133" cy="364978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MAC127024:vimscript km0$ cat hello.vim 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#!/usr/bin/env vim -u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“This is a comment (only whole line comments allowed</a:t>
            </a:r>
            <a:r>
              <a:rPr lang="en-US" sz="2400" dirty="0"/>
              <a:t>🇳🇱)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“Hello World!”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msg =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again!”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saves message in message history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msg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“to quit from vim into terminal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A8225-C5E5-D5C1-E86F-1D9D20F4A402}"/>
              </a:ext>
            </a:extLst>
          </p:cNvPr>
          <p:cNvSpPr txBox="1"/>
          <p:nvPr/>
        </p:nvSpPr>
        <p:spPr>
          <a:xfrm>
            <a:off x="448054" y="5478449"/>
            <a:ext cx="4100092" cy="5978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hello.vim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hello.vim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1883-D670-E600-EBC8-CC6E9908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BDD2-AA5D-4CE7-4EEC-9859D86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variables</a:t>
            </a:r>
          </a:p>
          <a:p>
            <a:r>
              <a:rPr lang="en-US" dirty="0"/>
              <a:t>Vim script has 10 types of variables: </a:t>
            </a:r>
            <a:br>
              <a:rPr lang="en-US" dirty="0"/>
            </a:br>
            <a:r>
              <a:rPr lang="en-US" dirty="0"/>
              <a:t>string, number, float, list, </a:t>
            </a:r>
            <a:r>
              <a:rPr lang="en-US" dirty="0" err="1"/>
              <a:t>dict</a:t>
            </a:r>
            <a:r>
              <a:rPr lang="en-US" dirty="0"/>
              <a:t>, null, </a:t>
            </a:r>
            <a:r>
              <a:rPr lang="en-US" dirty="0" err="1"/>
              <a:t>funcref</a:t>
            </a:r>
            <a:r>
              <a:rPr lang="en-US" dirty="0"/>
              <a:t>, blob, job, channel</a:t>
            </a:r>
          </a:p>
          <a:p>
            <a:r>
              <a:rPr lang="en-US" dirty="0"/>
              <a:t>Create a variable: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r>
              <a:rPr lang="en-US" dirty="0"/>
              <a:t>There is no char type</a:t>
            </a:r>
          </a:p>
          <a:p>
            <a:r>
              <a:rPr lang="en-US" dirty="0"/>
              <a:t>Use type() to find variable type -- types are numerically encoded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type</a:t>
            </a:r>
            <a:r>
              <a:rPr lang="en-US" dirty="0"/>
              <a:t>) 🇳🇱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type(42)</a:t>
            </a:r>
          </a:p>
        </p:txBody>
      </p:sp>
    </p:spTree>
    <p:extLst>
      <p:ext uri="{BB962C8B-B14F-4D97-AF65-F5344CB8AC3E}">
        <p14:creationId xmlns:p14="http://schemas.microsoft.com/office/powerpoint/2010/main" val="185334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6338-E7C7-98F6-E0F5-00485820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6044"/>
          </a:xfrm>
        </p:spPr>
        <p:txBody>
          <a:bodyPr/>
          <a:lstStyle/>
          <a:p>
            <a:r>
              <a:rPr lang="en-US" dirty="0"/>
              <a:t>LF&amp;E: Variable Scoping (Namespace management) 🇳🇱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043A-4341-2BE7-BF1E-B3D26F8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343646"/>
            <a:ext cx="11430000" cy="4715248"/>
          </a:xfrm>
        </p:spPr>
        <p:txBody>
          <a:bodyPr/>
          <a:lstStyle/>
          <a:p>
            <a:r>
              <a:rPr lang="en-US" dirty="0"/>
              <a:t>By default, a variable is </a:t>
            </a:r>
            <a:r>
              <a:rPr lang="en-US" b="1" dirty="0"/>
              <a:t>global</a:t>
            </a:r>
            <a:r>
              <a:rPr lang="en-US" dirty="0"/>
              <a:t> - and it could be a problem</a:t>
            </a:r>
          </a:p>
          <a:p>
            <a:r>
              <a:rPr lang="en-US" dirty="0"/>
              <a:t>Scoping is defined by prepending a scope identifier in front of a variable name,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  <a:r>
              <a:rPr lang="en-US" dirty="0"/>
              <a:t> for global,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r>
              <a:rPr lang="en-US" dirty="0"/>
              <a:t> for script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v:</a:t>
            </a:r>
            <a:r>
              <a:rPr lang="en-US" dirty="0"/>
              <a:t> for vim specific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g:name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Mithun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700 | echo “upgrade!” | endif 🇳🇱</a:t>
            </a:r>
          </a:p>
          <a:p>
            <a:r>
              <a:rPr lang="en-US" dirty="0"/>
              <a:t>Other scopes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dirty="0"/>
              <a:t> for function arguments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for local to a buffer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w: </a:t>
            </a:r>
            <a:r>
              <a:rPr lang="en-US" dirty="0"/>
              <a:t>for local to a window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“find currently defined variables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:let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040B4-FA45-2F66-A3B9-E4BD0AC8B79B}"/>
              </a:ext>
            </a:extLst>
          </p:cNvPr>
          <p:cNvSpPr txBox="1"/>
          <p:nvPr/>
        </p:nvSpPr>
        <p:spPr>
          <a:xfrm>
            <a:off x="5096785" y="5971432"/>
            <a:ext cx="5032147" cy="590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+mn-lt"/>
              </a:rPr>
              <a:t> is used to separate commands in a line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Workaround to put comments on same line</a:t>
            </a:r>
          </a:p>
        </p:txBody>
      </p:sp>
    </p:spTree>
    <p:extLst>
      <p:ext uri="{BB962C8B-B14F-4D97-AF65-F5344CB8AC3E}">
        <p14:creationId xmlns:p14="http://schemas.microsoft.com/office/powerpoint/2010/main" val="270059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A04A-EB3E-3753-A445-BD52634F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7C85-5872-9486-A4CE-E9FE9128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009678"/>
            <a:ext cx="9173023" cy="5057167"/>
          </a:xfrm>
        </p:spPr>
        <p:txBody>
          <a:bodyPr/>
          <a:lstStyle/>
          <a:p>
            <a:r>
              <a:rPr lang="en-US" dirty="0"/>
              <a:t>Numbers are integers </a:t>
            </a:r>
          </a:p>
          <a:p>
            <a:r>
              <a:rPr lang="en-US" dirty="0"/>
              <a:t>3 kinds: Decimal, Octal and Hexadecimal</a:t>
            </a:r>
          </a:p>
          <a:p>
            <a:r>
              <a:rPr lang="en-US" dirty="0"/>
              <a:t>Octal numbers are represented with a leading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 != 11 🇳🇱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Hex numbers represented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However,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print them all in decimal 🇳🇱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Cool way to convert from hex, octal to decimal or do inter-base arithmetic 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0xabc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🤯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0x7f - 036</a:t>
            </a:r>
          </a:p>
        </p:txBody>
      </p:sp>
    </p:spTree>
    <p:extLst>
      <p:ext uri="{BB962C8B-B14F-4D97-AF65-F5344CB8AC3E}">
        <p14:creationId xmlns:p14="http://schemas.microsoft.com/office/powerpoint/2010/main" val="3434795515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7" id="{835B5F20-C770-8B44-AC75-C7C1311156F9}" vid="{B58A898B-D441-DB4A-BC4C-7E8EFD6FFE74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A20C22-D077-412B-81BA-8B2541026FAD}">
  <ds:schemaRefs>
    <ds:schemaRef ds:uri="http://www.w3.org/XML/1998/namespace"/>
    <ds:schemaRef ds:uri="http://schemas.microsoft.com/office/2006/documentManagement/types"/>
    <ds:schemaRef ds:uri="http://purl.org/dc/terms/"/>
    <ds:schemaRef ds:uri="38e4deb0-de08-4adb-aafc-d8ff0254417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2540</TotalTime>
  <Words>2305</Words>
  <Application>Microsoft Macintosh PowerPoint</Application>
  <PresentationFormat>Widescreen</PresentationFormat>
  <Paragraphs>192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Century Gothic</vt:lpstr>
      <vt:lpstr>Courier New</vt:lpstr>
      <vt:lpstr>ORNL</vt:lpstr>
      <vt:lpstr>Vim script - I</vt:lpstr>
      <vt:lpstr>Overview</vt:lpstr>
      <vt:lpstr>Introduction</vt:lpstr>
      <vt:lpstr>How to run a Vim script</vt:lpstr>
      <vt:lpstr>How to get help</vt:lpstr>
      <vt:lpstr>Language Features and Examples (LF&amp;E) : Hello World!</vt:lpstr>
      <vt:lpstr>LF&amp;E: Variables</vt:lpstr>
      <vt:lpstr>LF&amp;E: Variable Scoping (Namespace management) 🇳🇱 </vt:lpstr>
      <vt:lpstr>LF&amp;E: Numbers</vt:lpstr>
      <vt:lpstr>LF&amp;E: Strings</vt:lpstr>
      <vt:lpstr>LF&amp;E: Conditionals</vt:lpstr>
      <vt:lpstr>LF&amp;E: Comparison operators🇳🇱</vt:lpstr>
      <vt:lpstr>LF&amp;E: Loops</vt:lpstr>
      <vt:lpstr>LF&amp;E: Lists</vt:lpstr>
      <vt:lpstr>LF&amp;E: Dicts</vt:lpstr>
      <vt:lpstr>Built-in functions 🤯</vt:lpstr>
      <vt:lpstr>LF&amp;E: User Defined Functions</vt:lpstr>
      <vt:lpstr>LF&amp;E: User Defined Functions (contd)</vt:lpstr>
      <vt:lpstr>LF&amp;E: Exception Handling try ... catch ... finally</vt:lpstr>
      <vt:lpstr>Function Qualifiers</vt:lpstr>
      <vt:lpstr>Function References</vt:lpstr>
      <vt:lpstr>Dict Functions 🇳🇱🤯</vt:lpstr>
      <vt:lpstr>Miscellaneous </vt:lpstr>
      <vt:lpstr>Summary</vt:lpstr>
      <vt:lpstr>References</vt:lpstr>
      <vt:lpstr>Thank you for your time!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Vimscript</dc:title>
  <dc:subject/>
  <dc:creator>Maheshwari, Ketan</dc:creator>
  <cp:keywords/>
  <dc:description/>
  <cp:lastModifiedBy>Maheshwari, Ketan</cp:lastModifiedBy>
  <cp:revision>108</cp:revision>
  <dcterms:created xsi:type="dcterms:W3CDTF">2022-07-13T14:35:12Z</dcterms:created>
  <dcterms:modified xsi:type="dcterms:W3CDTF">2022-10-15T14:34:27Z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