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8" r:id="rId6"/>
    <p:sldId id="259" r:id="rId7"/>
    <p:sldId id="286" r:id="rId8"/>
    <p:sldId id="284" r:id="rId9"/>
    <p:sldId id="285" r:id="rId10"/>
    <p:sldId id="288" r:id="rId11"/>
    <p:sldId id="289" r:id="rId12"/>
    <p:sldId id="291" r:id="rId13"/>
    <p:sldId id="290" r:id="rId14"/>
    <p:sldId id="292" r:id="rId15"/>
    <p:sldId id="293" r:id="rId16"/>
    <p:sldId id="294" r:id="rId17"/>
    <p:sldId id="295" r:id="rId18"/>
    <p:sldId id="296" r:id="rId19"/>
    <p:sldId id="297" r:id="rId20"/>
    <p:sldId id="283" r:id="rId21"/>
    <p:sldId id="281" r:id="rId22"/>
    <p:sldId id="282" r:id="rId23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B9D"/>
    <a:srgbClr val="AEB0AF"/>
    <a:srgbClr val="CEC7C1"/>
    <a:srgbClr val="8C8D90"/>
    <a:srgbClr val="D25350"/>
    <a:srgbClr val="808184"/>
    <a:srgbClr val="75767A"/>
    <a:srgbClr val="4E4F54"/>
    <a:srgbClr val="84888B"/>
    <a:srgbClr val="A04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76" autoAdjust="0"/>
    <p:restoredTop sz="89807" autoAdjust="0"/>
  </p:normalViewPr>
  <p:slideViewPr>
    <p:cSldViewPr snapToGrid="0" showGuides="1">
      <p:cViewPr varScale="1">
        <p:scale>
          <a:sx n="147" d="100"/>
          <a:sy n="147" d="100"/>
        </p:scale>
        <p:origin x="880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>
        <p:scale>
          <a:sx n="50" d="100"/>
          <a:sy n="50" d="100"/>
        </p:scale>
        <p:origin x="5664" y="167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33024-10F1-4BC3-BAA5-CB28D8F9B6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8810624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A39D-78C5-4FF5-94A2-BCBFAF602A34}" type="datetimeFigureOut">
              <a:rPr lang="en-US" smtClean="0">
                <a:latin typeface="+mn-lt"/>
              </a:rPr>
              <a:t>2/14/23</a:t>
            </a:fld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2005F-34EB-4228-A469-9DA7EF685E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881062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C75DCF9F-B5D2-4E17-BF72-5579017E6EA3}" type="slidenum">
              <a:rPr lang="en-US" smtClean="0">
                <a:latin typeface="+mn-lt"/>
              </a:rPr>
              <a:pPr algn="l"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75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D7992059-949A-4D84-A84D-82EB5F97947B}" type="datetimeFigureOut">
              <a:rPr lang="en-US" smtClean="0"/>
              <a:pPr/>
              <a:t>2/14/23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7"/>
            <a:ext cx="5607050" cy="36607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lt"/>
              </a:defRPr>
            </a:lvl1pPr>
          </a:lstStyle>
          <a:p>
            <a:fld id="{DBFF095A-F86B-4B29-8A9F-DF3D3D1F3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 normal mode, substitute the word by itself triggering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iabbrev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 -- visual,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 into word s -- substitute and go to insert mode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\&lt;C-R&gt; -- ctrl-r is paste in insert mode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\” double quotes (default register)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 back space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\e escape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F095A-F86B-4B29-8A9F-DF3D3D1F3E2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83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A5D040-4FD6-4BA1-AC81-B5CFF26CC6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1" y="1074420"/>
            <a:ext cx="11334582" cy="4233245"/>
          </a:xfrm>
          <a:prstGeom prst="rect">
            <a:avLst/>
          </a:prstGeom>
        </p:spPr>
      </p:pic>
      <p:sp>
        <p:nvSpPr>
          <p:cNvPr id="15" name="Freeform 7">
            <a:extLst>
              <a:ext uri="{FF2B5EF4-FFF2-40B4-BE49-F238E27FC236}">
                <a16:creationId xmlns:a16="http://schemas.microsoft.com/office/drawing/2014/main" id="{454A96CC-B6D3-471D-892D-1DBFEFBD0D12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0494F7A-66DD-4829-9AF4-30A3A0F241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6" y="5392850"/>
            <a:ext cx="1644776" cy="4026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337BA4A-B024-42C0-AEE3-721B228F8259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E6EA7-E7F1-42F0-95B8-1B1A5A465AF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67160" y="5343835"/>
            <a:ext cx="538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ORNL is managed by UT-Battelle LLC 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28736" y="1388962"/>
            <a:ext cx="8678194" cy="978729"/>
          </a:xfrm>
        </p:spPr>
        <p:txBody>
          <a:bodyPr/>
          <a:lstStyle>
            <a:lvl1pPr algn="l">
              <a:defRPr sz="3200" b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47481" y="3013455"/>
            <a:ext cx="5440514" cy="2028101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E99884-2636-4794-A093-0F9256951E0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2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7" y="1083755"/>
            <a:ext cx="5486764" cy="421929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4221671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439C5-4231-ED43-91B8-86779195C11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7DBBE-95AC-E843-979A-A1A45836011E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9C1BABE-6AB9-4F04-A1D6-C28E4287362E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325F85-B4F1-4C5D-855D-1BE9D9C179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0" name="Line 5">
            <a:extLst>
              <a:ext uri="{FF2B5EF4-FFF2-40B4-BE49-F238E27FC236}">
                <a16:creationId xmlns:a16="http://schemas.microsoft.com/office/drawing/2014/main" id="{1F888CF4-3F65-4925-A47B-614AFCDC055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4CFFE01C-81C8-4437-B6F5-7BAAEE5FC2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1B955FFA-B6F5-4CDD-940A-DB05FD68B7CA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A5F7EA9-E5C6-4376-AC5D-CA0B1DA0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8079" y="2453317"/>
            <a:ext cx="5512904" cy="2690184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149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6" y="1078992"/>
            <a:ext cx="5487073" cy="4224052"/>
          </a:xfrm>
          <a:noFill/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5779008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453316"/>
            <a:ext cx="5512904" cy="4163291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6" name="Freeform 7">
            <a:extLst>
              <a:ext uri="{FF2B5EF4-FFF2-40B4-BE49-F238E27FC236}">
                <a16:creationId xmlns:a16="http://schemas.microsoft.com/office/drawing/2014/main" id="{2A500EEB-73EC-4C16-8273-4ED5425DD64C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0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k green picture layou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20595" y="1078989"/>
            <a:ext cx="7464186" cy="422600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1" y="1078991"/>
            <a:ext cx="3846274" cy="5779007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079" y="1275788"/>
            <a:ext cx="3576228" cy="97969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800350"/>
            <a:ext cx="3541945" cy="3816258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E0FFF716-AFC7-4054-A1F8-2C39C30731D0}"/>
              </a:ext>
            </a:extLst>
          </p:cNvPr>
          <p:cNvSpPr>
            <a:spLocks/>
          </p:cNvSpPr>
          <p:nvPr userDrawn="1"/>
        </p:nvSpPr>
        <p:spPr bwMode="auto">
          <a:xfrm>
            <a:off x="4120595" y="1"/>
            <a:ext cx="8071405" cy="6857998"/>
          </a:xfrm>
          <a:custGeom>
            <a:avLst/>
            <a:gdLst>
              <a:gd name="T0" fmla="*/ 4151 w 4490"/>
              <a:gd name="T1" fmla="*/ 0 h 3815"/>
              <a:gd name="T2" fmla="*/ 4151 w 4490"/>
              <a:gd name="T3" fmla="*/ 2951 h 3815"/>
              <a:gd name="T4" fmla="*/ 0 w 4490"/>
              <a:gd name="T5" fmla="*/ 2951 h 3815"/>
              <a:gd name="T6" fmla="*/ 0 w 4490"/>
              <a:gd name="T7" fmla="*/ 3815 h 3815"/>
              <a:gd name="T8" fmla="*/ 4490 w 4490"/>
              <a:gd name="T9" fmla="*/ 3815 h 3815"/>
              <a:gd name="T10" fmla="*/ 4490 w 4490"/>
              <a:gd name="T11" fmla="*/ 2969 h 3815"/>
              <a:gd name="T12" fmla="*/ 4490 w 4490"/>
              <a:gd name="T13" fmla="*/ 2951 h 3815"/>
              <a:gd name="T14" fmla="*/ 4490 w 4490"/>
              <a:gd name="T15" fmla="*/ 0 h 3815"/>
              <a:gd name="T16" fmla="*/ 4151 w 4490"/>
              <a:gd name="T17" fmla="*/ 0 h 3815"/>
              <a:gd name="T18" fmla="*/ 4151 w 4490"/>
              <a:gd name="T19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90" h="3815">
                <a:moveTo>
                  <a:pt x="4151" y="0"/>
                </a:moveTo>
                <a:lnTo>
                  <a:pt x="4151" y="2951"/>
                </a:lnTo>
                <a:lnTo>
                  <a:pt x="0" y="2951"/>
                </a:lnTo>
                <a:lnTo>
                  <a:pt x="0" y="3815"/>
                </a:lnTo>
                <a:lnTo>
                  <a:pt x="4490" y="3815"/>
                </a:lnTo>
                <a:lnTo>
                  <a:pt x="4490" y="2969"/>
                </a:lnTo>
                <a:lnTo>
                  <a:pt x="4490" y="2951"/>
                </a:lnTo>
                <a:lnTo>
                  <a:pt x="4490" y="0"/>
                </a:lnTo>
                <a:lnTo>
                  <a:pt x="4151" y="0"/>
                </a:lnTo>
                <a:lnTo>
                  <a:pt x="4151" y="0"/>
                </a:lnTo>
                <a:close/>
              </a:path>
            </a:pathLst>
          </a:custGeom>
          <a:solidFill>
            <a:srgbClr val="4C88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" y="2381"/>
            <a:ext cx="11312843" cy="6342021"/>
          </a:xfrm>
          <a:noFill/>
          <a:ln>
            <a:noFill/>
          </a:ln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9" y="274320"/>
            <a:ext cx="11000232" cy="53553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Rectangle 256">
            <a:extLst>
              <a:ext uri="{FF2B5EF4-FFF2-40B4-BE49-F238E27FC236}">
                <a16:creationId xmlns:a16="http://schemas.microsoft.com/office/drawing/2014/main" id="{50787286-CD5D-43D9-B8DA-70C3358DC82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3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D938724D-E109-43B4-9560-1552E26DB04A}"/>
              </a:ext>
            </a:extLst>
          </p:cNvPr>
          <p:cNvSpPr>
            <a:spLocks/>
          </p:cNvSpPr>
          <p:nvPr userDrawn="1"/>
        </p:nvSpPr>
        <p:spPr bwMode="auto">
          <a:xfrm>
            <a:off x="6026150" y="0"/>
            <a:ext cx="6165850" cy="6858000"/>
          </a:xfrm>
          <a:custGeom>
            <a:avLst/>
            <a:gdLst>
              <a:gd name="T0" fmla="*/ 3502 w 3884"/>
              <a:gd name="T1" fmla="*/ 0 h 4320"/>
              <a:gd name="T2" fmla="*/ 3502 w 3884"/>
              <a:gd name="T3" fmla="*/ 3998 h 4320"/>
              <a:gd name="T4" fmla="*/ 0 w 3884"/>
              <a:gd name="T5" fmla="*/ 3998 h 4320"/>
              <a:gd name="T6" fmla="*/ 0 w 3884"/>
              <a:gd name="T7" fmla="*/ 4320 h 4320"/>
              <a:gd name="T8" fmla="*/ 3502 w 3884"/>
              <a:gd name="T9" fmla="*/ 4320 h 4320"/>
              <a:gd name="T10" fmla="*/ 3884 w 3884"/>
              <a:gd name="T11" fmla="*/ 4320 h 4320"/>
              <a:gd name="T12" fmla="*/ 3884 w 3884"/>
              <a:gd name="T13" fmla="*/ 3998 h 4320"/>
              <a:gd name="T14" fmla="*/ 3884 w 3884"/>
              <a:gd name="T15" fmla="*/ 0 h 4320"/>
              <a:gd name="T16" fmla="*/ 3502 w 3884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4" h="4320">
                <a:moveTo>
                  <a:pt x="3502" y="0"/>
                </a:moveTo>
                <a:lnTo>
                  <a:pt x="3502" y="3998"/>
                </a:lnTo>
                <a:lnTo>
                  <a:pt x="0" y="3998"/>
                </a:lnTo>
                <a:lnTo>
                  <a:pt x="0" y="4320"/>
                </a:lnTo>
                <a:lnTo>
                  <a:pt x="3502" y="4320"/>
                </a:lnTo>
                <a:lnTo>
                  <a:pt x="3884" y="4320"/>
                </a:lnTo>
                <a:lnTo>
                  <a:pt x="3884" y="3998"/>
                </a:lnTo>
                <a:lnTo>
                  <a:pt x="3884" y="0"/>
                </a:lnTo>
                <a:lnTo>
                  <a:pt x="3502" y="0"/>
                </a:lnTo>
                <a:close/>
              </a:path>
            </a:pathLst>
          </a:custGeom>
          <a:solidFill>
            <a:srgbClr val="408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00E375-D0D6-466C-A383-E914B5C8AE5A}"/>
              </a:ext>
            </a:extLst>
          </p:cNvPr>
          <p:cNvSpPr/>
          <p:nvPr userDrawn="1"/>
        </p:nvSpPr>
        <p:spPr>
          <a:xfrm>
            <a:off x="0" y="6344402"/>
            <a:ext cx="274320" cy="510909"/>
          </a:xfrm>
          <a:prstGeom prst="rect">
            <a:avLst/>
          </a:prstGeom>
          <a:solidFill>
            <a:srgbClr val="397D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090841D-81E2-4E83-8067-E18C5C3AF8FF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41B8D1F-18F7-DD4F-A231-C0A4DF0765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590" y="6458660"/>
            <a:ext cx="1677848" cy="28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7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2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5840589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6351411" y="1412106"/>
            <a:ext cx="5840589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19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6351411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8" y="1005840"/>
            <a:ext cx="582168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12234" y="1527048"/>
            <a:ext cx="5783766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6351410" y="1005840"/>
            <a:ext cx="5840589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6351411" y="1527048"/>
            <a:ext cx="578557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8" y="365857"/>
            <a:ext cx="10363317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649F31-1D58-F243-85FD-74506880A33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38521-D276-4049-A4BA-98C27C6D825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F2F0951-0E05-43D4-AB3F-73E5681F4301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7EC139F-C616-4896-A830-8F9FC5B2C2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3" name="Rectangle 256">
            <a:extLst>
              <a:ext uri="{FF2B5EF4-FFF2-40B4-BE49-F238E27FC236}">
                <a16:creationId xmlns:a16="http://schemas.microsoft.com/office/drawing/2014/main" id="{D8ACAAE2-A531-47BE-8F4F-FFC18507ED0B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3747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4299090" y="1412106"/>
            <a:ext cx="3867912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8323860" y="1412106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3866758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4299089" y="948037"/>
            <a:ext cx="386791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8323860" y="948037"/>
            <a:ext cx="3885931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0178" y="1005840"/>
            <a:ext cx="387067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12234" y="1527048"/>
            <a:ext cx="379141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4297709" y="1005840"/>
            <a:ext cx="3866758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4295175" y="1527048"/>
            <a:ext cx="3860800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19718" y="1005840"/>
            <a:ext cx="3885931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8319719" y="1527048"/>
            <a:ext cx="3768204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8" y="365857"/>
            <a:ext cx="10418329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2881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19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328861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328861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630290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6302901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F09E4-91A6-437A-BED4-ED7995D473E7}"/>
              </a:ext>
            </a:extLst>
          </p:cNvPr>
          <p:cNvSpPr/>
          <p:nvPr userDrawn="1"/>
        </p:nvSpPr>
        <p:spPr>
          <a:xfrm>
            <a:off x="9317192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2D3D3-2A2D-4482-B3F5-B0CBCD39D93A}"/>
              </a:ext>
            </a:extLst>
          </p:cNvPr>
          <p:cNvSpPr/>
          <p:nvPr userDrawn="1"/>
        </p:nvSpPr>
        <p:spPr>
          <a:xfrm>
            <a:off x="9317193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9" y="1005840"/>
            <a:ext cx="2861458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74318" y="1527048"/>
            <a:ext cx="2861459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3288609" y="1005840"/>
            <a:ext cx="2874807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3288609" y="1527048"/>
            <a:ext cx="287480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312952" y="1005840"/>
            <a:ext cx="286475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6312952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65857"/>
            <a:ext cx="10418330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9317190" y="1005840"/>
            <a:ext cx="286475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9317190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5E4A85E-2D34-4FC1-90CE-1459D5681F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4" y="441571"/>
            <a:ext cx="1093661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6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047778"/>
          </a:xfrm>
        </p:spPr>
        <p:txBody>
          <a:bodyPr/>
          <a:lstStyle>
            <a:lvl1pPr marL="288925" indent="-288925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1031875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745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DAB3A-4154-42CC-B73A-07DD412DD1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1" b="-1"/>
          <a:stretch/>
        </p:blipFill>
        <p:spPr>
          <a:xfrm>
            <a:off x="6095998" y="1078992"/>
            <a:ext cx="5535025" cy="42286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 userDrawn="1"/>
        </p:nvSpPr>
        <p:spPr>
          <a:xfrm>
            <a:off x="274320" y="1078992"/>
            <a:ext cx="5821680" cy="4228673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352479"/>
            <a:ext cx="5413469" cy="1100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068FB31-3CF5-496E-BC0D-61D682234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2217" y="2891883"/>
            <a:ext cx="5431021" cy="2252546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buClr>
                <a:schemeClr val="tx1"/>
              </a:buClr>
              <a:buFont typeface="Century Gothic" panose="020B0502020202020204" pitchFamily="34" charset="0"/>
              <a:buChar char="–"/>
              <a:defRPr sz="1800">
                <a:latin typeface="Century Gothic" panose="020B0502020202020204" pitchFamily="34" charset="0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CC93F-6123-3F49-8C15-4A811AF8B7BB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756F41-5AD0-C346-AE90-A0206E07D1B9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E79036-1F33-40EB-AB47-F9529E5C3C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3E861E90-11A2-4A0B-85EB-1A2865C9A48F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7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5" y="1444753"/>
            <a:ext cx="5507832" cy="4203944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93" y="1444753"/>
            <a:ext cx="5504688" cy="4203944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05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135" y="1444752"/>
            <a:ext cx="5507832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5" y="2275467"/>
            <a:ext cx="5507832" cy="3373229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1493" y="1444752"/>
            <a:ext cx="5504688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93" y="2275467"/>
            <a:ext cx="5504688" cy="3373229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993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425236" cy="535531"/>
          </a:xfrm>
        </p:spPr>
        <p:txBody>
          <a:bodyPr/>
          <a:lstStyle>
            <a:lvl1pPr>
              <a:lnSpc>
                <a:spcPct val="90000"/>
              </a:lnSpc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8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debar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57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54864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54864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4682" y="1387602"/>
            <a:ext cx="54864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4682" y="2213184"/>
            <a:ext cx="54864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100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361047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361047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3659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3659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8562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48562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049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29768" y="274320"/>
            <a:ext cx="11430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1614" y="1650029"/>
            <a:ext cx="11419468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B0D07-6BED-A646-84B4-4749F06D657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832D77F-AA48-5846-ACCE-C0EB6A92350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16607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Open slide master to edit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5D82A355-F675-EB48-A9D4-9A739FA8565E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23590" y="6458660"/>
            <a:ext cx="1677848" cy="28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5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32" r:id="rId2"/>
    <p:sldLayoutId id="2147483716" r:id="rId3"/>
    <p:sldLayoutId id="2147483663" r:id="rId4"/>
    <p:sldLayoutId id="2147483758" r:id="rId5"/>
    <p:sldLayoutId id="2147483736" r:id="rId6"/>
    <p:sldLayoutId id="2147483759" r:id="rId7"/>
    <p:sldLayoutId id="2147483685" r:id="rId8"/>
    <p:sldLayoutId id="2147483757" r:id="rId9"/>
    <p:sldLayoutId id="2147483667" r:id="rId10"/>
    <p:sldLayoutId id="2147483725" r:id="rId11"/>
    <p:sldLayoutId id="2147483756" r:id="rId12"/>
    <p:sldLayoutId id="2147483678" r:id="rId13"/>
    <p:sldLayoutId id="2147483760" r:id="rId14"/>
    <p:sldLayoutId id="2147483761" r:id="rId15"/>
    <p:sldLayoutId id="2147483762" r:id="rId1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87338" indent="-28733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8975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030288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EF93-DE48-5442-870D-943F37571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736" y="1388962"/>
            <a:ext cx="8678194" cy="535531"/>
          </a:xfrm>
        </p:spPr>
        <p:txBody>
          <a:bodyPr/>
          <a:lstStyle/>
          <a:p>
            <a:r>
              <a:rPr lang="en-US" dirty="0"/>
              <a:t>Vim script -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73FE8-692F-1E45-8F88-6FBEEB088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Ketan Maheshwari</a:t>
            </a:r>
          </a:p>
          <a:p>
            <a:r>
              <a:rPr lang="en-US" dirty="0"/>
              <a:t>DLSW, </a:t>
            </a:r>
          </a:p>
          <a:p>
            <a:r>
              <a:rPr lang="en-US" dirty="0"/>
              <a:t>NCCS, ORNL</a:t>
            </a:r>
          </a:p>
          <a:p>
            <a:r>
              <a:rPr lang="en-US" dirty="0"/>
              <a:t>Feb 14, 2023</a:t>
            </a:r>
          </a:p>
        </p:txBody>
      </p:sp>
    </p:spTree>
    <p:extLst>
      <p:ext uri="{BB962C8B-B14F-4D97-AF65-F5344CB8AC3E}">
        <p14:creationId xmlns:p14="http://schemas.microsoft.com/office/powerpoint/2010/main" val="4172643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BCAF-5D47-7025-E82D-92B8B5DA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 Body: Safeguards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73F1F-F15F-19EF-FD11-1113FA5BA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“If the user already has a plugin with same name stop!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exists("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g:loaded_typecorr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finish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“set to true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g:loaded_typecorr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“save the compatibility in a temp var and set it to default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s:save_cpo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cpo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cpo&amp;vim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250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8A06-78F1-16C6-641C-B2647F265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 Body: Actual work and bookkeeping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DAAE1-283B-B9F7-1FDD-062B9A646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iabbrev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replaces first term with second when typed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iabbrev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iabbrev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otehr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other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iabbrev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want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iabbrev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synchronisation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\ synchronization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 Keep a count of corrections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4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39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406B-47FC-8DAD-937D-22B05362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 Body: Function to add new entry to correction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52E91-95E6-F796-9A4C-5F6AB7DC9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“function name must be preceded by 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s:Add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(from, correct)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let to = input(“type correction for ”.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a:from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.”: ”)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exe “: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iabbrev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“ .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a:from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 “ “ . to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a:correct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exe “normal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viws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\&lt;C-R&gt;\” \b\e”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endif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s:count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s:count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04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1798-4FAE-ECCF-31DF-CD54E677B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978729"/>
          </a:xfrm>
        </p:spPr>
        <p:txBody>
          <a:bodyPr/>
          <a:lstStyle/>
          <a:p>
            <a:r>
              <a:rPr lang="en-US" dirty="0"/>
              <a:t>The interesting stuff: give reigns to the Add function to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15133-F697-DB00-09E1-BAAB34FE6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“Vim provides &lt;Plug&gt; syntax to map functions inside scripts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“if user has not defined their own map to &lt;Plug&gt;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TypecorrAdd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!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hasmapto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('&lt;Plug&gt;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TypecorrAdd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“map \a to the Add function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Typecorr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“unique to make sure no other \a mapping exists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“&lt;Leader&gt; optionally allows user to define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mapleader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map &lt;unique&gt; &lt;Leader&gt;a &lt;Plug&gt;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TypecorrAdd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</a:p>
        </p:txBody>
      </p:sp>
    </p:spTree>
    <p:extLst>
      <p:ext uri="{BB962C8B-B14F-4D97-AF65-F5344CB8AC3E}">
        <p14:creationId xmlns:p14="http://schemas.microsoft.com/office/powerpoint/2010/main" val="2244941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A61B-B2CC-B25C-9800-B0FC7EF6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978729"/>
          </a:xfrm>
        </p:spPr>
        <p:txBody>
          <a:bodyPr/>
          <a:lstStyle/>
          <a:p>
            <a:r>
              <a:rPr lang="en-US" dirty="0"/>
              <a:t>More interesting stuff: Ensure the Add function from *this* instance of script at runtime is invoked!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F18E3-C6FF-4A97-57F3-8A63AB04D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63156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“we saw this in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slide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“\a is mapped to Add function 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Typecorr.vim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map &lt;unique&gt; &lt;Leader&gt;a &lt;Plug&gt;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TypecorrAdd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“Vim provides &lt;SID&gt; as a unique script id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TypecorrAdd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is mapped to *this* instance’s Add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noremap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&lt;unique&gt; &lt;script&gt; &lt;Plug&gt;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TypecorrAdd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&lt;SID&gt;Add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“Finally map the call to full invocation of the function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noremap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&lt;SID&gt;Add :call &lt;SID&gt;Add(expand("&lt;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cword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&gt;"), 1)&lt;CR&gt;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Note1: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cword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means word under the cursor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Note2: The &lt;script&gt; tag enables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noremap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to recursively map inside the script!</a:t>
            </a:r>
          </a:p>
        </p:txBody>
      </p:sp>
    </p:spTree>
    <p:extLst>
      <p:ext uri="{BB962C8B-B14F-4D97-AF65-F5344CB8AC3E}">
        <p14:creationId xmlns:p14="http://schemas.microsoft.com/office/powerpoint/2010/main" val="3727437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43D5-496C-0316-D5CD-4A865760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Command and cleanup / reset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CBAB7-5F5C-BF74-31BB-D19D4B813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“Define a command called Correct that will let user provide correction for a word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:Correct {word}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!exists(":Correct")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command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nargs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 Correct :call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s:Add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(&lt;q-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&gt;, 0)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“Finally reset the compatibility to saved value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s:save_cpo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unlet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s:save_cpo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283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3F5BD-6280-DC0F-1B5B-74B4388F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the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3C59B-0F28-3690-9144-4B0A03C1B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the script file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Typecorr.vim</a:t>
            </a:r>
            <a:r>
              <a:rPr lang="en-US" dirty="0"/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~/.vim/plugins/</a:t>
            </a:r>
          </a:p>
          <a:p>
            <a:endParaRPr lang="en-US" dirty="0"/>
          </a:p>
          <a:p>
            <a:r>
              <a:rPr lang="en-US" dirty="0"/>
              <a:t>Optionally, put the top-level &lt;Plug&gt; mapping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~/.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vimrc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noremap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,c &lt;Plug&gt;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TypecorrAdd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505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6FA1-3E4F-DFC8-5D8D-41B8A67F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glimpse of Vim9 </a:t>
            </a:r>
            <a:r>
              <a:rPr lang="en-US"/>
              <a:t>script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D0EF0-5721-8B5F-B99D-DB9EC8F1F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changes to look more like conventional languages</a:t>
            </a:r>
          </a:p>
          <a:p>
            <a:r>
              <a:rPr lang="en-US" dirty="0"/>
              <a:t>Performance improvements: </a:t>
            </a:r>
            <a:r>
              <a:rPr lang="en-US" b="1" dirty="0"/>
              <a:t>10-100X</a:t>
            </a:r>
            <a:r>
              <a:rPr lang="en-US" dirty="0"/>
              <a:t> speed up</a:t>
            </a:r>
          </a:p>
          <a:p>
            <a:r>
              <a:rPr lang="en-US" dirty="0"/>
              <a:t>Preserves backwards compatibility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news.itsfoss.com</a:t>
            </a:r>
            <a:r>
              <a:rPr lang="en-US" dirty="0"/>
              <a:t>/vim-9-0-release/</a:t>
            </a:r>
          </a:p>
        </p:txBody>
      </p:sp>
    </p:spTree>
    <p:extLst>
      <p:ext uri="{BB962C8B-B14F-4D97-AF65-F5344CB8AC3E}">
        <p14:creationId xmlns:p14="http://schemas.microsoft.com/office/powerpoint/2010/main" val="1811038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DB19B-678B-2FA2-F0BD-6BE0CC47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235CE-5789-3903-437D-6C0E7360A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Vim script to create a simple Vim plugin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58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3374-396B-5D80-A758-D98B3B3E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time! Questions?</a:t>
            </a:r>
          </a:p>
        </p:txBody>
      </p:sp>
    </p:spTree>
    <p:extLst>
      <p:ext uri="{BB962C8B-B14F-4D97-AF65-F5344CB8AC3E}">
        <p14:creationId xmlns:p14="http://schemas.microsoft.com/office/powerpoint/2010/main" val="211895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39BA-F5C7-4982-929B-1BC1595C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546A2-930F-DD7B-4A49-A17DF5674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544764"/>
          </a:xfrm>
        </p:spPr>
        <p:txBody>
          <a:bodyPr/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Quick recap to Part I</a:t>
            </a:r>
          </a:p>
          <a:p>
            <a:r>
              <a:rPr lang="en-US" sz="2000" dirty="0"/>
              <a:t>key mapping</a:t>
            </a:r>
          </a:p>
          <a:p>
            <a:r>
              <a:rPr lang="en-US" sz="2000" dirty="0"/>
              <a:t>plugins</a:t>
            </a:r>
          </a:p>
          <a:p>
            <a:r>
              <a:rPr lang="en-US" sz="2000" dirty="0"/>
              <a:t>Write and install a simple Vim plugin</a:t>
            </a:r>
          </a:p>
          <a:p>
            <a:r>
              <a:rPr lang="en-US" sz="2000" dirty="0"/>
              <a:t>A glimpse of Vim9 script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46C6D8-D9BA-3A30-D739-F2DFC8D80670}"/>
              </a:ext>
            </a:extLst>
          </p:cNvPr>
          <p:cNvSpPr txBox="1"/>
          <p:nvPr/>
        </p:nvSpPr>
        <p:spPr>
          <a:xfrm>
            <a:off x="5974687" y="5737504"/>
            <a:ext cx="5801710" cy="3485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ketancmaheshwari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/vim</a:t>
            </a:r>
          </a:p>
        </p:txBody>
      </p:sp>
    </p:spTree>
    <p:extLst>
      <p:ext uri="{BB962C8B-B14F-4D97-AF65-F5344CB8AC3E}">
        <p14:creationId xmlns:p14="http://schemas.microsoft.com/office/powerpoint/2010/main" val="284887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4B14-074D-5BD3-02C7-F2F6E1DE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D1154-F3DC-54C9-39F6-284109841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4"/>
            <a:ext cx="11430000" cy="4381305"/>
          </a:xfrm>
        </p:spPr>
        <p:txBody>
          <a:bodyPr/>
          <a:lstStyle/>
          <a:p>
            <a:r>
              <a:rPr lang="en-US" dirty="0"/>
              <a:t>Vim plugins are where Vim script is used most often</a:t>
            </a:r>
          </a:p>
          <a:p>
            <a:r>
              <a:rPr lang="en-US" dirty="0"/>
              <a:t>We will explore aspects of Vim plugins development and relevant features of Vim script used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36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1A3C-C464-E00B-9BC8-04BC4F08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to Part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BCA72-4258-536F-D752-792DE699A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Vim script is a featureful language that works closely with the Vim editor</a:t>
            </a:r>
          </a:p>
          <a:p>
            <a:r>
              <a:rPr lang="en-US" dirty="0"/>
              <a:t>Provides useful constructs like</a:t>
            </a:r>
          </a:p>
          <a:p>
            <a:pPr lvl="1"/>
            <a:r>
              <a:rPr lang="en-US" dirty="0"/>
              <a:t>variables .. script local, global, buffer qualifiers .. s:, g:, b:</a:t>
            </a:r>
          </a:p>
          <a:p>
            <a:pPr lvl="1"/>
            <a:r>
              <a:rPr lang="en-US" dirty="0"/>
              <a:t>conditionals .. 0 is false everything else true</a:t>
            </a:r>
          </a:p>
          <a:p>
            <a:pPr lvl="1"/>
            <a:r>
              <a:rPr lang="en-US" dirty="0"/>
              <a:t>comments with the double-quotes char ”</a:t>
            </a:r>
          </a:p>
          <a:p>
            <a:pPr lvl="1"/>
            <a:r>
              <a:rPr lang="en-US" dirty="0"/>
              <a:t>user-defined functions</a:t>
            </a:r>
          </a:p>
          <a:p>
            <a:pPr lvl="1"/>
            <a:r>
              <a:rPr lang="en-US" dirty="0"/>
              <a:t>Many built in functions, </a:t>
            </a:r>
            <a:r>
              <a:rPr lang="en-US" dirty="0" err="1"/>
              <a:t>eg.</a:t>
            </a:r>
            <a:r>
              <a:rPr lang="en-US" dirty="0"/>
              <a:t> min(), max(), input(), sort()</a:t>
            </a:r>
          </a:p>
        </p:txBody>
      </p:sp>
    </p:spTree>
    <p:extLst>
      <p:ext uri="{BB962C8B-B14F-4D97-AF65-F5344CB8AC3E}">
        <p14:creationId xmlns:p14="http://schemas.microsoft.com/office/powerpoint/2010/main" val="366951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CDC22-C8EF-3C05-E191-439BAF4E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key-mapping in vim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48D1A-6828-1F99-43BE-5361ADC7D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196535"/>
            <a:ext cx="11430000" cy="5064780"/>
          </a:xfrm>
        </p:spPr>
        <p:txBody>
          <a:bodyPr/>
          <a:lstStyle/>
          <a:p>
            <a:r>
              <a:rPr lang="en-US" dirty="0"/>
              <a:t>Key mapping maps a sequence of key presses to another sequence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:map &lt;F2&gt;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"""&lt;CR&gt;Author: KCM&lt;CR&gt;"""&lt;CR&gt;&lt;Esc&gt;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Mapping in different modes available:</a:t>
            </a:r>
            <a:br>
              <a:rPr lang="en-US" dirty="0">
                <a:latin typeface="+mn-lt"/>
                <a:cs typeface="Courier New" panose="02070309020205020404" pitchFamily="49" charset="0"/>
              </a:rPr>
            </a:br>
            <a:br>
              <a:rPr lang="en-US" dirty="0">
                <a:latin typeface="+mn-lt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normal + visual + operator-pending modes</a:t>
            </a:r>
            <a:br>
              <a:rPr lang="en-US" dirty="0">
                <a:latin typeface="+mn-lt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insert mode</a:t>
            </a:r>
            <a:br>
              <a:rPr lang="en-US" dirty="0">
                <a:latin typeface="+mn-lt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nmap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normal mode</a:t>
            </a:r>
            <a:br>
              <a:rPr lang="en-US" dirty="0">
                <a:latin typeface="+mn-lt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omap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operator-pending mode</a:t>
            </a:r>
            <a:br>
              <a:rPr lang="en-US" dirty="0">
                <a:latin typeface="+mn-lt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vmap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visual mode</a:t>
            </a:r>
            <a:br>
              <a:rPr lang="en-US" dirty="0">
                <a:latin typeface="+mn-lt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command mode</a:t>
            </a:r>
            <a:br>
              <a:rPr lang="en-US" dirty="0">
                <a:latin typeface="+mn-lt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map!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insert + command mode</a:t>
            </a:r>
          </a:p>
        </p:txBody>
      </p:sp>
    </p:spTree>
    <p:extLst>
      <p:ext uri="{BB962C8B-B14F-4D97-AF65-F5344CB8AC3E}">
        <p14:creationId xmlns:p14="http://schemas.microsoft.com/office/powerpoint/2010/main" val="273196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3B36-A6EF-37C4-D6E0-A4EA0E06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key mapping in vim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72C7B-8372-3CBC-CAF3-D62D41E3D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220610"/>
            <a:ext cx="11430000" cy="4737428"/>
          </a:xfrm>
        </p:spPr>
        <p:txBody>
          <a:bodyPr/>
          <a:lstStyle/>
          <a:p>
            <a:r>
              <a:rPr lang="en-US" dirty="0"/>
              <a:t>Meaning of </a:t>
            </a:r>
            <a:r>
              <a:rPr lang="en-US" dirty="0" err="1"/>
              <a:t>noremap</a:t>
            </a:r>
            <a:r>
              <a:rPr lang="en-US" dirty="0"/>
              <a:t>: ‘No recursive mapping’</a:t>
            </a:r>
          </a:p>
          <a:p>
            <a:pPr lvl="1"/>
            <a:r>
              <a:rPr lang="en-US" dirty="0"/>
              <a:t>Prevents possible expansion in the substring of a key</a:t>
            </a:r>
            <a:br>
              <a:rPr lang="en-US" dirty="0"/>
            </a:br>
            <a:r>
              <a:rPr lang="en-US" dirty="0"/>
              <a:t>:map Q </a:t>
            </a:r>
            <a:r>
              <a:rPr lang="en-US" dirty="0" err="1"/>
              <a:t>gq</a:t>
            </a:r>
            <a:br>
              <a:rPr lang="en-US" dirty="0"/>
            </a:br>
            <a:r>
              <a:rPr lang="en-US" dirty="0"/>
              <a:t>:map </a:t>
            </a:r>
            <a:r>
              <a:rPr lang="en-US" dirty="0" err="1"/>
              <a:t>gQ</a:t>
            </a:r>
            <a:r>
              <a:rPr lang="en-US" dirty="0"/>
              <a:t> Q</a:t>
            </a:r>
          </a:p>
          <a:p>
            <a:pPr lvl="1"/>
            <a:r>
              <a:rPr lang="en-US" dirty="0"/>
              <a:t>Prevents recursive expansion if the map has a key</a:t>
            </a:r>
            <a:br>
              <a:rPr lang="en-US" dirty="0"/>
            </a:br>
            <a:r>
              <a:rPr lang="en-US" dirty="0"/>
              <a:t>:</a:t>
            </a:r>
            <a:r>
              <a:rPr lang="en-US" dirty="0" err="1"/>
              <a:t>imap</a:t>
            </a:r>
            <a:r>
              <a:rPr lang="en-US" dirty="0"/>
              <a:t> &lt;F2&gt; &lt;Esc&gt;&lt;F3&gt;</a:t>
            </a:r>
            <a:br>
              <a:rPr lang="en-US" dirty="0"/>
            </a:br>
            <a:r>
              <a:rPr lang="en-US" dirty="0"/>
              <a:t>:map &lt;F3&gt;  </a:t>
            </a:r>
            <a:r>
              <a:rPr lang="en-US" dirty="0" err="1"/>
              <a:t>oDate</a:t>
            </a:r>
            <a:r>
              <a:rPr lang="en-US" dirty="0"/>
              <a:t>: &lt;Esc&gt;:read !date&lt;CR&gt;kJ</a:t>
            </a:r>
          </a:p>
          <a:p>
            <a:pPr lvl="1"/>
            <a:r>
              <a:rPr lang="en-US" dirty="0"/>
              <a:t>Similar to map, </a:t>
            </a:r>
            <a:r>
              <a:rPr lang="en-US" dirty="0" err="1"/>
              <a:t>noremap</a:t>
            </a:r>
            <a:r>
              <a:rPr lang="en-US" dirty="0"/>
              <a:t> has mode variations: </a:t>
            </a:r>
            <a:r>
              <a:rPr lang="en-US" dirty="0" err="1"/>
              <a:t>nnoremap</a:t>
            </a:r>
            <a:r>
              <a:rPr lang="en-US" dirty="0"/>
              <a:t>, </a:t>
            </a:r>
            <a:r>
              <a:rPr lang="en-US" dirty="0" err="1"/>
              <a:t>inoremap</a:t>
            </a:r>
            <a:r>
              <a:rPr lang="en-US" dirty="0"/>
              <a:t> ...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unmap</a:t>
            </a:r>
            <a:r>
              <a:rPr lang="en-US" dirty="0"/>
              <a:t> &lt;key&gt; to delete a mapping. Mode variations available</a:t>
            </a:r>
          </a:p>
          <a:p>
            <a:r>
              <a:rPr lang="en-US" dirty="0"/>
              <a:t>Note: ”remap” is an option in vim, not a command!</a:t>
            </a:r>
          </a:p>
        </p:txBody>
      </p:sp>
    </p:spTree>
    <p:extLst>
      <p:ext uri="{BB962C8B-B14F-4D97-AF65-F5344CB8AC3E}">
        <p14:creationId xmlns:p14="http://schemas.microsoft.com/office/powerpoint/2010/main" val="19248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161EF-2538-E31D-88EF-C58A9054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Vim 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B311C-5DE7-B91F-2100-F421A527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Reusable Vim scripts used to enhance, customize or modify certain behaviors in Vim</a:t>
            </a:r>
          </a:p>
          <a:p>
            <a:r>
              <a:rPr lang="en-US" dirty="0"/>
              <a:t>Vim provides special facilities to install and setup plugins</a:t>
            </a:r>
          </a:p>
          <a:p>
            <a:pPr lvl="1"/>
            <a:r>
              <a:rPr lang="en-US" dirty="0"/>
              <a:t>Location to place plugin artefacts</a:t>
            </a:r>
          </a:p>
          <a:p>
            <a:pPr lvl="1"/>
            <a:r>
              <a:rPr lang="en-US" dirty="0"/>
              <a:t>Commands specific to plugin management</a:t>
            </a:r>
          </a:p>
          <a:p>
            <a:r>
              <a:rPr lang="en-US" dirty="0"/>
              <a:t>Two main types of plugins:</a:t>
            </a:r>
          </a:p>
          <a:p>
            <a:pPr lvl="1"/>
            <a:r>
              <a:rPr lang="en-US" dirty="0"/>
              <a:t>global plugins: For all types of files</a:t>
            </a:r>
          </a:p>
          <a:p>
            <a:pPr lvl="1"/>
            <a:r>
              <a:rPr lang="en-US" dirty="0"/>
              <a:t>filetype plugins: Only for files of a specific type</a:t>
            </a:r>
          </a:p>
        </p:txBody>
      </p:sp>
    </p:spTree>
    <p:extLst>
      <p:ext uri="{BB962C8B-B14F-4D97-AF65-F5344CB8AC3E}">
        <p14:creationId xmlns:p14="http://schemas.microsoft.com/office/powerpoint/2010/main" val="332625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C23C-2FBA-B9C4-4A7D-9E33C55D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plugin: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6E735-EEA9-E663-C540-B0BD24C1D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514590"/>
          </a:xfrm>
        </p:spPr>
        <p:txBody>
          <a:bodyPr/>
          <a:lstStyle/>
          <a:p>
            <a:r>
              <a:rPr lang="en-US" dirty="0"/>
              <a:t>A plugin is a Vim script file </a:t>
            </a:r>
          </a:p>
          <a:p>
            <a:pPr lvl="1"/>
            <a:r>
              <a:rPr lang="en-US" dirty="0"/>
              <a:t>name should be 8 chars for backwards compatibility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dirty="0" err="1"/>
              <a:t>typecorr.vim</a:t>
            </a:r>
            <a:endParaRPr lang="en-US" dirty="0"/>
          </a:p>
          <a:p>
            <a:r>
              <a:rPr lang="en-US" dirty="0"/>
              <a:t>In addition to the core functionality, it contains constructs to help its usage in such a way that it cohabits with other plugins</a:t>
            </a:r>
          </a:p>
          <a:p>
            <a:r>
              <a:rPr lang="en-US" dirty="0"/>
              <a:t>Body may have usual Vim script constructs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dirty="0" err="1"/>
              <a:t>iabbrev</a:t>
            </a:r>
            <a:r>
              <a:rPr lang="en-US" dirty="0"/>
              <a:t> </a:t>
            </a:r>
            <a:r>
              <a:rPr lang="en-US" dirty="0" err="1"/>
              <a:t>teh</a:t>
            </a:r>
            <a:r>
              <a:rPr lang="en-US" dirty="0"/>
              <a:t> the</a:t>
            </a:r>
            <a:br>
              <a:rPr lang="en-US" dirty="0"/>
            </a:br>
            <a:r>
              <a:rPr lang="en-US" dirty="0"/>
              <a:t>       let </a:t>
            </a:r>
            <a:r>
              <a:rPr lang="en-US" dirty="0" err="1"/>
              <a:t>s:count</a:t>
            </a:r>
            <a:r>
              <a:rPr lang="en-US" dirty="0"/>
              <a:t> = 4</a:t>
            </a:r>
          </a:p>
          <a:p>
            <a:r>
              <a:rPr lang="en-US" dirty="0"/>
              <a:t>Take care with same name collisions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if exists(</a:t>
            </a:r>
            <a:r>
              <a:rPr lang="en-US" dirty="0" err="1"/>
              <a:t>g:loaded_typecorr</a:t>
            </a:r>
            <a:r>
              <a:rPr lang="en-US" dirty="0"/>
              <a:t>) | finish | endif</a:t>
            </a:r>
          </a:p>
        </p:txBody>
      </p:sp>
    </p:spTree>
    <p:extLst>
      <p:ext uri="{BB962C8B-B14F-4D97-AF65-F5344CB8AC3E}">
        <p14:creationId xmlns:p14="http://schemas.microsoft.com/office/powerpoint/2010/main" val="68678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3D50-341A-0078-779C-131E73419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05AFC-DEFC-6E75-DDC5-2B4922DA9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may contain the purpose of the plugin, the author's name and license info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“comments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 Vim global plugin for correcting typing mistakes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 Last Change: 2000 Oct 15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 Maintainer: Bram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Moolenaar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Bram@vim.org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 License: This file is placed in the public domain.</a:t>
            </a:r>
          </a:p>
        </p:txBody>
      </p:sp>
    </p:spTree>
    <p:extLst>
      <p:ext uri="{BB962C8B-B14F-4D97-AF65-F5344CB8AC3E}">
        <p14:creationId xmlns:p14="http://schemas.microsoft.com/office/powerpoint/2010/main" val="2498090831"/>
      </p:ext>
    </p:extLst>
  </p:cSld>
  <p:clrMapOvr>
    <a:masterClrMapping/>
  </p:clrMapOvr>
</p:sld>
</file>

<file path=ppt/theme/theme1.xml><?xml version="1.0" encoding="utf-8"?>
<a:theme xmlns:a="http://schemas.openxmlformats.org/drawingml/2006/main" name="ORNL">
  <a:themeElements>
    <a:clrScheme name="ORNL theme colors 180717 final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5000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7" id="{835B5F20-C770-8B44-AC75-C7C1311156F9}" vid="{B58A898B-D441-DB4A-BC4C-7E8EFD6FFE74}"/>
    </a:ext>
  </a:extLst>
</a:theme>
</file>

<file path=ppt/theme/theme2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6BFB3AB80EA044897B163D651BE7CF" ma:contentTypeVersion="12" ma:contentTypeDescription="Create a new document." ma:contentTypeScope="" ma:versionID="5ccae34aae965e24db62e9729d4dd5e4">
  <xsd:schema xmlns:xsd="http://www.w3.org/2001/XMLSchema" xmlns:xs="http://www.w3.org/2001/XMLSchema" xmlns:p="http://schemas.microsoft.com/office/2006/metadata/properties" xmlns:ns2="38e4deb0-de08-4adb-aafc-d8ff02544178" targetNamespace="http://schemas.microsoft.com/office/2006/metadata/properties" ma:root="true" ma:fieldsID="73e7bd080f35e63ea4fc24c5765ee755" ns2:_="">
    <xsd:import namespace="38e4deb0-de08-4adb-aafc-d8ff025441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4deb0-de08-4adb-aafc-d8ff025441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4FB6BD-000C-41AF-9DE8-4264F777F3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EF5AA9-B8DF-4DC7-90A1-A91BA595B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4deb0-de08-4adb-aafc-d8ff025441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A20C22-D077-412B-81BA-8B2541026FAD}">
  <ds:schemaRefs>
    <ds:schemaRef ds:uri="http://www.w3.org/XML/1998/namespace"/>
    <ds:schemaRef ds:uri="http://schemas.microsoft.com/office/2006/documentManagement/types"/>
    <ds:schemaRef ds:uri="http://purl.org/dc/terms/"/>
    <ds:schemaRef ds:uri="38e4deb0-de08-4adb-aafc-d8ff02544178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ORNL</Template>
  <TotalTime>3463</TotalTime>
  <Words>1260</Words>
  <Application>Microsoft Macintosh PowerPoint</Application>
  <PresentationFormat>Widescreen</PresentationFormat>
  <Paragraphs>78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Century Gothic</vt:lpstr>
      <vt:lpstr>Courier New</vt:lpstr>
      <vt:lpstr>ORNL</vt:lpstr>
      <vt:lpstr>Vim script - II</vt:lpstr>
      <vt:lpstr>Overview</vt:lpstr>
      <vt:lpstr>Introduction</vt:lpstr>
      <vt:lpstr>Quick Recap to Part I</vt:lpstr>
      <vt:lpstr>Summary of key-mapping in vim - I</vt:lpstr>
      <vt:lpstr>Summary of key mapping in vim - II</vt:lpstr>
      <vt:lpstr>Vim Plugins</vt:lpstr>
      <vt:lpstr>Global plugin: Basics</vt:lpstr>
      <vt:lpstr>Plugin Header</vt:lpstr>
      <vt:lpstr>Plugin Body: Safeguards</vt:lpstr>
      <vt:lpstr>Plugin Body: Actual work and bookkeeping</vt:lpstr>
      <vt:lpstr>Plugin Body: Function to add new entry to correction list</vt:lpstr>
      <vt:lpstr>The interesting stuff: give reigns to the Add function to user</vt:lpstr>
      <vt:lpstr>More interesting stuff: Ensure the Add function from *this* instance of script at runtime is invoked!</vt:lpstr>
      <vt:lpstr>User Command and cleanup / reset</vt:lpstr>
      <vt:lpstr>How to install the plugin</vt:lpstr>
      <vt:lpstr>A glimpse of Vim9 script Features</vt:lpstr>
      <vt:lpstr>Summary</vt:lpstr>
      <vt:lpstr>Thank you for your time! 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Vimscript</dc:title>
  <dc:subject/>
  <dc:creator>Maheshwari, Ketan</dc:creator>
  <cp:keywords/>
  <dc:description/>
  <cp:lastModifiedBy>Maheshwari, Ketan</cp:lastModifiedBy>
  <cp:revision>142</cp:revision>
  <dcterms:created xsi:type="dcterms:W3CDTF">2022-07-13T14:35:12Z</dcterms:created>
  <dcterms:modified xsi:type="dcterms:W3CDTF">2023-02-14T16:57:41Z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0x010100436BFB3AB80EA044897B163D651BE7CF</vt:lpwstr>
  </property>
  <property fmtid="{D5CDD505-2E9C-101B-9397-08002B2CF9AE}" pid="3" name="Order">
    <vt:r8>18100</vt:r8>
  </property>
  <property fmtid="{D5CDD505-2E9C-101B-9397-08002B2CF9AE}" pid="4" name="GUID">
    <vt:lpwstr>42b6f0ba-36c8-4301-8891-17ebf0c53400</vt:lpwstr>
  </property>
</Properties>
</file>