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1"/>
  </p:notesMasterIdLst>
  <p:handoutMasterIdLst>
    <p:handoutMasterId r:id="rId32"/>
  </p:handoutMasterIdLst>
  <p:sldIdLst>
    <p:sldId id="256" r:id="rId5"/>
    <p:sldId id="258" r:id="rId6"/>
    <p:sldId id="259" r:id="rId7"/>
    <p:sldId id="261" r:id="rId8"/>
    <p:sldId id="262" r:id="rId9"/>
    <p:sldId id="263" r:id="rId10"/>
    <p:sldId id="265" r:id="rId11"/>
    <p:sldId id="268" r:id="rId12"/>
    <p:sldId id="278" r:id="rId13"/>
    <p:sldId id="271" r:id="rId14"/>
    <p:sldId id="264" r:id="rId15"/>
    <p:sldId id="270" r:id="rId16"/>
    <p:sldId id="266" r:id="rId17"/>
    <p:sldId id="272" r:id="rId18"/>
    <p:sldId id="273" r:id="rId19"/>
    <p:sldId id="267" r:id="rId20"/>
    <p:sldId id="275" r:id="rId21"/>
    <p:sldId id="280" r:id="rId22"/>
    <p:sldId id="274" r:id="rId23"/>
    <p:sldId id="283" r:id="rId24"/>
    <p:sldId id="276" r:id="rId25"/>
    <p:sldId id="277" r:id="rId26"/>
    <p:sldId id="279" r:id="rId27"/>
    <p:sldId id="281" r:id="rId28"/>
    <p:sldId id="260" r:id="rId29"/>
    <p:sldId id="282" r:id="rId30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9B9D"/>
    <a:srgbClr val="AEB0AF"/>
    <a:srgbClr val="CEC7C1"/>
    <a:srgbClr val="8C8D90"/>
    <a:srgbClr val="D25350"/>
    <a:srgbClr val="808184"/>
    <a:srgbClr val="75767A"/>
    <a:srgbClr val="4E4F54"/>
    <a:srgbClr val="84888B"/>
    <a:srgbClr val="A04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86" autoAdjust="0"/>
    <p:restoredTop sz="95161" autoAdjust="0"/>
  </p:normalViewPr>
  <p:slideViewPr>
    <p:cSldViewPr snapToGrid="0" showGuides="1">
      <p:cViewPr varScale="1">
        <p:scale>
          <a:sx n="162" d="100"/>
          <a:sy n="162" d="100"/>
        </p:scale>
        <p:origin x="216" y="2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>
        <p:scale>
          <a:sx n="50" d="100"/>
          <a:sy n="50" d="100"/>
        </p:scale>
        <p:origin x="5664" y="167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533024-10F1-4BC3-BAA5-CB28D8F9B6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8810624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4A39D-78C5-4FF5-94A2-BCBFAF602A34}" type="datetimeFigureOut">
              <a:rPr lang="en-US" smtClean="0">
                <a:latin typeface="+mn-lt"/>
              </a:rPr>
              <a:t>8/23/22</a:t>
            </a:fld>
            <a:endParaRPr lang="en-US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2005F-34EB-4228-A469-9DA7EF685E3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0" y="8810626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l"/>
            <a:fld id="{C75DCF9F-B5D2-4E17-BF72-5579017E6EA3}" type="slidenum">
              <a:rPr lang="en-US" smtClean="0">
                <a:latin typeface="+mn-lt"/>
              </a:rPr>
              <a:pPr algn="l"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575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41" y="8801100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n-lt"/>
              </a:defRPr>
            </a:lvl1pPr>
          </a:lstStyle>
          <a:p>
            <a:fld id="{D7992059-949A-4D84-A84D-82EB5F97947B}" type="datetimeFigureOut">
              <a:rPr lang="en-US" smtClean="0"/>
              <a:pPr/>
              <a:t>8/23/22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7"/>
            <a:ext cx="5607050" cy="36607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" y="8801100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n-lt"/>
              </a:defRPr>
            </a:lvl1pPr>
          </a:lstStyle>
          <a:p>
            <a:fld id="{DBFF095A-F86B-4B29-8A9F-DF3D3D1F3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89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A5D040-4FD6-4BA1-AC81-B5CFF26CC6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321" y="1074420"/>
            <a:ext cx="11334582" cy="4233245"/>
          </a:xfrm>
          <a:prstGeom prst="rect">
            <a:avLst/>
          </a:prstGeom>
        </p:spPr>
      </p:pic>
      <p:sp>
        <p:nvSpPr>
          <p:cNvPr id="15" name="Freeform 7">
            <a:extLst>
              <a:ext uri="{FF2B5EF4-FFF2-40B4-BE49-F238E27FC236}">
                <a16:creationId xmlns:a16="http://schemas.microsoft.com/office/drawing/2014/main" id="{454A96CC-B6D3-471D-892D-1DBFEFBD0D12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latin typeface="+mn-lt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0494F7A-66DD-4829-9AF4-30A3A0F2418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576" y="5392850"/>
            <a:ext cx="1644776" cy="40263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337BA4A-B024-42C0-AEE3-721B228F8259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9E6EA7-E7F1-42F0-95B8-1B1A5A465AF6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67160" y="5343835"/>
            <a:ext cx="5384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chemeClr val="tx1"/>
                </a:solidFill>
                <a:latin typeface="Century Gothic" panose="020B0502020202020204" pitchFamily="34" charset="0"/>
              </a:rPr>
              <a:t>ORNL is managed by UT-Battelle LLC for the US Department of Energy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28736" y="1388962"/>
            <a:ext cx="8678194" cy="978729"/>
          </a:xfrm>
        </p:spPr>
        <p:txBody>
          <a:bodyPr/>
          <a:lstStyle>
            <a:lvl1pPr algn="l">
              <a:defRPr sz="3200" b="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447481" y="3013455"/>
            <a:ext cx="5440514" cy="2028101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E99884-2636-4794-A093-0F9256951E0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82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k green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637" y="1083755"/>
            <a:ext cx="5486764" cy="421929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74320" y="1078992"/>
            <a:ext cx="5821680" cy="4221671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079" y="1275788"/>
            <a:ext cx="5537405" cy="97872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3439C5-4231-ED43-91B8-86779195C116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C7DBBE-95AC-E843-979A-A1A45836011E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29C1BABE-6AB9-4F04-A1D6-C28E4287362E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D325F85-B4F1-4C5D-855D-1BE9D9C179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0" name="Line 5">
            <a:extLst>
              <a:ext uri="{FF2B5EF4-FFF2-40B4-BE49-F238E27FC236}">
                <a16:creationId xmlns:a16="http://schemas.microsoft.com/office/drawing/2014/main" id="{1F888CF4-3F65-4925-A47B-614AFCDC055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004175" y="82232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8" name="Line 6">
            <a:extLst>
              <a:ext uri="{FF2B5EF4-FFF2-40B4-BE49-F238E27FC236}">
                <a16:creationId xmlns:a16="http://schemas.microsoft.com/office/drawing/2014/main" id="{4CFFE01C-81C8-4437-B6F5-7BAAEE5FC29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004175" y="82232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1B955FFA-B6F5-4CDD-940A-DB05FD68B7CA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CA5F7EA9-E5C6-4376-AC5D-CA0B1DA0A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8079" y="2453317"/>
            <a:ext cx="5512904" cy="2690184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4149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k green pictur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636" y="1078992"/>
            <a:ext cx="5487073" cy="4224052"/>
          </a:xfrm>
          <a:noFill/>
        </p:spPr>
        <p:txBody>
          <a:bodyPr/>
          <a:lstStyle>
            <a:lvl1pPr marL="0" indent="0">
              <a:buFont typeface="Century Gothic" panose="020B0502020202020204" pitchFamily="34" charset="0"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74320" y="1078992"/>
            <a:ext cx="5821680" cy="5779008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079" y="1275788"/>
            <a:ext cx="5537405" cy="97872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079" y="2453316"/>
            <a:ext cx="5512904" cy="4163291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0DB01C-0316-7441-9D7D-F96D7A49FEAC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70CC82-0B8B-1D4B-9F0D-823E1CAB4A9C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732E67AB-06CD-417E-82A6-C485A480337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8EB24F-FBB3-41E8-90F7-B4AA493C6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6" name="Freeform 7">
            <a:extLst>
              <a:ext uri="{FF2B5EF4-FFF2-40B4-BE49-F238E27FC236}">
                <a16:creationId xmlns:a16="http://schemas.microsoft.com/office/drawing/2014/main" id="{2A500EEB-73EC-4C16-8273-4ED5425DD64C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302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k green picture layou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120595" y="1078989"/>
            <a:ext cx="7464186" cy="422600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74321" y="1078991"/>
            <a:ext cx="3846274" cy="5779007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079" y="1275788"/>
            <a:ext cx="3576228" cy="979691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079" y="2800350"/>
            <a:ext cx="3541945" cy="3816258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0DB01C-0316-7441-9D7D-F96D7A49FEAC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70CC82-0B8B-1D4B-9F0D-823E1CAB4A9C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732E67AB-06CD-417E-82A6-C485A480337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8EB24F-FBB3-41E8-90F7-B4AA493C6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8" name="Freeform 5">
            <a:extLst>
              <a:ext uri="{FF2B5EF4-FFF2-40B4-BE49-F238E27FC236}">
                <a16:creationId xmlns:a16="http://schemas.microsoft.com/office/drawing/2014/main" id="{E0FFF716-AFC7-4054-A1F8-2C39C30731D0}"/>
              </a:ext>
            </a:extLst>
          </p:cNvPr>
          <p:cNvSpPr>
            <a:spLocks/>
          </p:cNvSpPr>
          <p:nvPr userDrawn="1"/>
        </p:nvSpPr>
        <p:spPr bwMode="auto">
          <a:xfrm>
            <a:off x="4120595" y="1"/>
            <a:ext cx="8071405" cy="6857998"/>
          </a:xfrm>
          <a:custGeom>
            <a:avLst/>
            <a:gdLst>
              <a:gd name="T0" fmla="*/ 4151 w 4490"/>
              <a:gd name="T1" fmla="*/ 0 h 3815"/>
              <a:gd name="T2" fmla="*/ 4151 w 4490"/>
              <a:gd name="T3" fmla="*/ 2951 h 3815"/>
              <a:gd name="T4" fmla="*/ 0 w 4490"/>
              <a:gd name="T5" fmla="*/ 2951 h 3815"/>
              <a:gd name="T6" fmla="*/ 0 w 4490"/>
              <a:gd name="T7" fmla="*/ 3815 h 3815"/>
              <a:gd name="T8" fmla="*/ 4490 w 4490"/>
              <a:gd name="T9" fmla="*/ 3815 h 3815"/>
              <a:gd name="T10" fmla="*/ 4490 w 4490"/>
              <a:gd name="T11" fmla="*/ 2969 h 3815"/>
              <a:gd name="T12" fmla="*/ 4490 w 4490"/>
              <a:gd name="T13" fmla="*/ 2951 h 3815"/>
              <a:gd name="T14" fmla="*/ 4490 w 4490"/>
              <a:gd name="T15" fmla="*/ 0 h 3815"/>
              <a:gd name="T16" fmla="*/ 4151 w 4490"/>
              <a:gd name="T17" fmla="*/ 0 h 3815"/>
              <a:gd name="T18" fmla="*/ 4151 w 4490"/>
              <a:gd name="T19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90" h="3815">
                <a:moveTo>
                  <a:pt x="4151" y="0"/>
                </a:moveTo>
                <a:lnTo>
                  <a:pt x="4151" y="2951"/>
                </a:lnTo>
                <a:lnTo>
                  <a:pt x="0" y="2951"/>
                </a:lnTo>
                <a:lnTo>
                  <a:pt x="0" y="3815"/>
                </a:lnTo>
                <a:lnTo>
                  <a:pt x="4490" y="3815"/>
                </a:lnTo>
                <a:lnTo>
                  <a:pt x="4490" y="2969"/>
                </a:lnTo>
                <a:lnTo>
                  <a:pt x="4490" y="2951"/>
                </a:lnTo>
                <a:lnTo>
                  <a:pt x="4490" y="0"/>
                </a:lnTo>
                <a:lnTo>
                  <a:pt x="4151" y="0"/>
                </a:lnTo>
                <a:lnTo>
                  <a:pt x="4151" y="0"/>
                </a:lnTo>
                <a:close/>
              </a:path>
            </a:pathLst>
          </a:custGeom>
          <a:solidFill>
            <a:srgbClr val="4C88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22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layou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4320" y="2381"/>
            <a:ext cx="11312843" cy="6342021"/>
          </a:xfrm>
          <a:noFill/>
          <a:ln>
            <a:noFill/>
          </a:ln>
        </p:spPr>
        <p:txBody>
          <a:bodyPr/>
          <a:lstStyle>
            <a:lvl1pPr marL="0" indent="0">
              <a:buFont typeface="Century Gothic" panose="020B0502020202020204" pitchFamily="34" charset="0"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9" y="274320"/>
            <a:ext cx="11000232" cy="535531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Rectangle 256">
            <a:extLst>
              <a:ext uri="{FF2B5EF4-FFF2-40B4-BE49-F238E27FC236}">
                <a16:creationId xmlns:a16="http://schemas.microsoft.com/office/drawing/2014/main" id="{50787286-CD5D-43D9-B8DA-70C3358DC829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3" y="647700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 </a:t>
            </a:r>
          </a:p>
        </p:txBody>
      </p:sp>
      <p:sp>
        <p:nvSpPr>
          <p:cNvPr id="16" name="Freeform 9">
            <a:extLst>
              <a:ext uri="{FF2B5EF4-FFF2-40B4-BE49-F238E27FC236}">
                <a16:creationId xmlns:a16="http://schemas.microsoft.com/office/drawing/2014/main" id="{D938724D-E109-43B4-9560-1552E26DB04A}"/>
              </a:ext>
            </a:extLst>
          </p:cNvPr>
          <p:cNvSpPr>
            <a:spLocks/>
          </p:cNvSpPr>
          <p:nvPr userDrawn="1"/>
        </p:nvSpPr>
        <p:spPr bwMode="auto">
          <a:xfrm>
            <a:off x="6026150" y="0"/>
            <a:ext cx="6165850" cy="6858000"/>
          </a:xfrm>
          <a:custGeom>
            <a:avLst/>
            <a:gdLst>
              <a:gd name="T0" fmla="*/ 3502 w 3884"/>
              <a:gd name="T1" fmla="*/ 0 h 4320"/>
              <a:gd name="T2" fmla="*/ 3502 w 3884"/>
              <a:gd name="T3" fmla="*/ 3998 h 4320"/>
              <a:gd name="T4" fmla="*/ 0 w 3884"/>
              <a:gd name="T5" fmla="*/ 3998 h 4320"/>
              <a:gd name="T6" fmla="*/ 0 w 3884"/>
              <a:gd name="T7" fmla="*/ 4320 h 4320"/>
              <a:gd name="T8" fmla="*/ 3502 w 3884"/>
              <a:gd name="T9" fmla="*/ 4320 h 4320"/>
              <a:gd name="T10" fmla="*/ 3884 w 3884"/>
              <a:gd name="T11" fmla="*/ 4320 h 4320"/>
              <a:gd name="T12" fmla="*/ 3884 w 3884"/>
              <a:gd name="T13" fmla="*/ 3998 h 4320"/>
              <a:gd name="T14" fmla="*/ 3884 w 3884"/>
              <a:gd name="T15" fmla="*/ 0 h 4320"/>
              <a:gd name="T16" fmla="*/ 3502 w 3884"/>
              <a:gd name="T17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84" h="4320">
                <a:moveTo>
                  <a:pt x="3502" y="0"/>
                </a:moveTo>
                <a:lnTo>
                  <a:pt x="3502" y="3998"/>
                </a:lnTo>
                <a:lnTo>
                  <a:pt x="0" y="3998"/>
                </a:lnTo>
                <a:lnTo>
                  <a:pt x="0" y="4320"/>
                </a:lnTo>
                <a:lnTo>
                  <a:pt x="3502" y="4320"/>
                </a:lnTo>
                <a:lnTo>
                  <a:pt x="3884" y="4320"/>
                </a:lnTo>
                <a:lnTo>
                  <a:pt x="3884" y="3998"/>
                </a:lnTo>
                <a:lnTo>
                  <a:pt x="3884" y="0"/>
                </a:lnTo>
                <a:lnTo>
                  <a:pt x="3502" y="0"/>
                </a:lnTo>
                <a:close/>
              </a:path>
            </a:pathLst>
          </a:custGeom>
          <a:solidFill>
            <a:srgbClr val="4087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00E375-D0D6-466C-A383-E914B5C8AE5A}"/>
              </a:ext>
            </a:extLst>
          </p:cNvPr>
          <p:cNvSpPr/>
          <p:nvPr userDrawn="1"/>
        </p:nvSpPr>
        <p:spPr>
          <a:xfrm>
            <a:off x="0" y="6344402"/>
            <a:ext cx="274320" cy="510909"/>
          </a:xfrm>
          <a:prstGeom prst="rect">
            <a:avLst/>
          </a:prstGeom>
          <a:solidFill>
            <a:srgbClr val="397D5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D090841D-81E2-4E83-8067-E18C5C3AF8FF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A41B8D1F-18F7-DD4F-A231-C0A4DF0765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590" y="6458660"/>
            <a:ext cx="1677848" cy="28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07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2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20" y="1412106"/>
            <a:ext cx="5840589" cy="52934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6351411" y="1412106"/>
            <a:ext cx="5840589" cy="52934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19" y="948037"/>
            <a:ext cx="5840589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6351411" y="948037"/>
            <a:ext cx="5840589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74318" y="1005840"/>
            <a:ext cx="5821682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312234" y="1527048"/>
            <a:ext cx="5783766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6351410" y="1005840"/>
            <a:ext cx="5840589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6351411" y="1527048"/>
            <a:ext cx="5785575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668" y="365857"/>
            <a:ext cx="10363317" cy="406265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649F31-1D58-F243-85FD-74506880A336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038521-D276-4049-A4BA-98C27C6D8256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3F2F0951-0E05-43D4-AB3F-73E5681F4301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7EC139F-C616-4896-A830-8F9FC5B2C2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23" name="Rectangle 256">
            <a:extLst>
              <a:ext uri="{FF2B5EF4-FFF2-40B4-BE49-F238E27FC236}">
                <a16:creationId xmlns:a16="http://schemas.microsoft.com/office/drawing/2014/main" id="{D8ACAAE2-A531-47BE-8F4F-FFC18507ED0B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3747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20" y="1412106"/>
            <a:ext cx="3868138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4299090" y="1412106"/>
            <a:ext cx="3867912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4C995C-9C57-406C-A69D-7613F8F47165}"/>
              </a:ext>
            </a:extLst>
          </p:cNvPr>
          <p:cNvSpPr/>
          <p:nvPr userDrawn="1"/>
        </p:nvSpPr>
        <p:spPr>
          <a:xfrm>
            <a:off x="8323860" y="1412106"/>
            <a:ext cx="3868138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20" y="948037"/>
            <a:ext cx="3866758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4299089" y="948037"/>
            <a:ext cx="3867912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26A7F5-6E08-49A4-A894-85B35B49A075}"/>
              </a:ext>
            </a:extLst>
          </p:cNvPr>
          <p:cNvSpPr/>
          <p:nvPr userDrawn="1"/>
        </p:nvSpPr>
        <p:spPr>
          <a:xfrm>
            <a:off x="8323860" y="948037"/>
            <a:ext cx="3885931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70178" y="1005840"/>
            <a:ext cx="3870672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312234" y="1527048"/>
            <a:ext cx="3791415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4297709" y="1005840"/>
            <a:ext cx="3866758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4295175" y="1527048"/>
            <a:ext cx="3860800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8319718" y="1005840"/>
            <a:ext cx="3885931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 userDrawn="1">
            <p:ph sz="quarter" idx="11"/>
          </p:nvPr>
        </p:nvSpPr>
        <p:spPr>
          <a:xfrm>
            <a:off x="8319719" y="1527048"/>
            <a:ext cx="3768204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668" y="365857"/>
            <a:ext cx="10418329" cy="406265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38BD24-68BF-4642-BFC4-180B70D413B8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3BD6692-283A-4A7F-AE4C-0175D48F79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26" name="Rectangle 256">
            <a:extLst>
              <a:ext uri="{FF2B5EF4-FFF2-40B4-BE49-F238E27FC236}">
                <a16:creationId xmlns:a16="http://schemas.microsoft.com/office/drawing/2014/main" id="{7312AC61-61BF-4F96-99DC-555BD73A05FA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2881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19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20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3288610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3288610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4C995C-9C57-406C-A69D-7613F8F47165}"/>
              </a:ext>
            </a:extLst>
          </p:cNvPr>
          <p:cNvSpPr/>
          <p:nvPr userDrawn="1"/>
        </p:nvSpPr>
        <p:spPr>
          <a:xfrm>
            <a:off x="6302900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26A7F5-6E08-49A4-A894-85B35B49A075}"/>
              </a:ext>
            </a:extLst>
          </p:cNvPr>
          <p:cNvSpPr/>
          <p:nvPr userDrawn="1"/>
        </p:nvSpPr>
        <p:spPr>
          <a:xfrm>
            <a:off x="6302901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5F09E4-91A6-437A-BED4-ED7995D473E7}"/>
              </a:ext>
            </a:extLst>
          </p:cNvPr>
          <p:cNvSpPr/>
          <p:nvPr userDrawn="1"/>
        </p:nvSpPr>
        <p:spPr>
          <a:xfrm>
            <a:off x="9317192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92D3D3-2A2D-4482-B3F5-B0CBCD39D93A}"/>
              </a:ext>
            </a:extLst>
          </p:cNvPr>
          <p:cNvSpPr/>
          <p:nvPr userDrawn="1"/>
        </p:nvSpPr>
        <p:spPr>
          <a:xfrm>
            <a:off x="9317193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74319" y="1005840"/>
            <a:ext cx="2861458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274318" y="1527048"/>
            <a:ext cx="2861459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3288609" y="1005840"/>
            <a:ext cx="2874807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3288609" y="1527048"/>
            <a:ext cx="2874807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6312952" y="1005840"/>
            <a:ext cx="2864755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 userDrawn="1">
            <p:ph sz="quarter" idx="11"/>
          </p:nvPr>
        </p:nvSpPr>
        <p:spPr>
          <a:xfrm>
            <a:off x="6312952" y="1527048"/>
            <a:ext cx="2864755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669" y="365857"/>
            <a:ext cx="10418330" cy="406265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38BD24-68BF-4642-BFC4-180B70D413B8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757D323C-D2DD-42C4-81D6-6224EE035EE4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9317190" y="1005840"/>
            <a:ext cx="2864755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6D6262AB-5413-4C3B-B769-39B07A6E5626}"/>
              </a:ext>
            </a:extLst>
          </p:cNvPr>
          <p:cNvSpPr>
            <a:spLocks noGrp="1"/>
          </p:cNvSpPr>
          <p:nvPr userDrawn="1">
            <p:ph sz="quarter" idx="13"/>
          </p:nvPr>
        </p:nvSpPr>
        <p:spPr>
          <a:xfrm>
            <a:off x="9317190" y="1527048"/>
            <a:ext cx="2864755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5E4A85E-2D34-4FC1-90CE-1459D5681F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04" y="441571"/>
            <a:ext cx="1093661" cy="2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560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7" y="274320"/>
            <a:ext cx="11430000" cy="539496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55" y="1653735"/>
            <a:ext cx="11430000" cy="4047778"/>
          </a:xfrm>
        </p:spPr>
        <p:txBody>
          <a:bodyPr/>
          <a:lstStyle>
            <a:lvl1pPr marL="288925" indent="-288925">
              <a:spcBef>
                <a:spcPts val="1800"/>
              </a:spcBef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>
                <a:latin typeface="+mn-lt"/>
                <a:cs typeface="Arial" panose="020B0604020202020204" pitchFamily="34" charset="0"/>
              </a:defRPr>
            </a:lvl2pPr>
            <a:lvl3pPr marL="1031875" indent="-288925"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3pPr>
            <a:lvl4pPr>
              <a:buClr>
                <a:schemeClr val="tx1"/>
              </a:buClr>
              <a:defRPr>
                <a:latin typeface="+mn-lt"/>
                <a:cs typeface="Arial" panose="020B0604020202020204" pitchFamily="34" charset="0"/>
              </a:defRPr>
            </a:lvl4pPr>
            <a:lvl5pPr marL="1482725" indent="-222250">
              <a:buClr>
                <a:schemeClr val="tx1"/>
              </a:buClr>
              <a:buFont typeface="Arial" panose="020B0604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745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7DAB3A-4154-42CC-B73A-07DD412DD1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01" b="-1"/>
          <a:stretch/>
        </p:blipFill>
        <p:spPr>
          <a:xfrm>
            <a:off x="6095998" y="1078992"/>
            <a:ext cx="5535025" cy="42286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679D6E9-7CB6-4816-BA71-A98C108727C8}"/>
              </a:ext>
            </a:extLst>
          </p:cNvPr>
          <p:cNvSpPr/>
          <p:nvPr userDrawn="1"/>
        </p:nvSpPr>
        <p:spPr>
          <a:xfrm>
            <a:off x="274320" y="1078992"/>
            <a:ext cx="5821680" cy="4228673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2F47A-E421-4CE0-A746-76A8C436B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1352479"/>
            <a:ext cx="5413469" cy="1100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6068FB31-3CF5-496E-BC0D-61D682234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12217" y="2891883"/>
            <a:ext cx="5431021" cy="2252546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buClr>
                <a:schemeClr val="tx1"/>
              </a:buClr>
              <a:buFont typeface="Century Gothic" panose="020B0502020202020204" pitchFamily="34" charset="0"/>
              <a:buChar char="–"/>
              <a:defRPr sz="1800">
                <a:latin typeface="Century Gothic" panose="020B0502020202020204" pitchFamily="34" charset="0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ACC93F-6123-3F49-8C15-4A811AF8B7BB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756F41-5AD0-C346-AE90-A0206E07D1B9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E79036-1F33-40EB-AB47-F9529E5C3C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2" name="Freeform 7">
            <a:extLst>
              <a:ext uri="{FF2B5EF4-FFF2-40B4-BE49-F238E27FC236}">
                <a16:creationId xmlns:a16="http://schemas.microsoft.com/office/drawing/2014/main" id="{3E861E90-11A2-4A0B-85EB-1A2865C9A48F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67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5" y="1444753"/>
            <a:ext cx="5507832" cy="4203944"/>
          </a:xfrm>
        </p:spPr>
        <p:txBody>
          <a:bodyPr/>
          <a:lstStyle>
            <a:lvl1pPr marL="230188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>
                <a:latin typeface="+mn-lt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>
                <a:latin typeface="Century Gothic" panose="020B0502020202020204" pitchFamily="34" charset="0"/>
              </a:defRPr>
            </a:lvl3pPr>
            <a:lvl4pPr marL="971550" indent="0">
              <a:buClr>
                <a:schemeClr val="tx1"/>
              </a:buClr>
              <a:buFont typeface="Century Gothic" panose="020B0502020202020204" pitchFamily="34" charset="0"/>
              <a:buNone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1493" y="1444753"/>
            <a:ext cx="5504688" cy="4203944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 baseline="0">
                <a:latin typeface="Century Gothic" panose="020B0502020202020204" pitchFamily="34" charset="0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3pPr>
            <a:lvl4pPr marL="1144588" indent="-173038">
              <a:buClr>
                <a:schemeClr val="tx1"/>
              </a:buClr>
              <a:buFont typeface="Century Gothic" panose="020B0502020202020204" pitchFamily="34" charset="0"/>
              <a:buChar char="•"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56">
            <a:extLst>
              <a:ext uri="{FF2B5EF4-FFF2-40B4-BE49-F238E27FC236}">
                <a16:creationId xmlns:a16="http://schemas.microsoft.com/office/drawing/2014/main" id="{0ED8B866-A29F-4437-842E-6B7908B2FB7D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05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135" y="1444752"/>
            <a:ext cx="5507832" cy="821190"/>
          </a:xfr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5" y="2275467"/>
            <a:ext cx="5507832" cy="3373229"/>
          </a:xfrm>
        </p:spPr>
        <p:txBody>
          <a:bodyPr/>
          <a:lstStyle>
            <a:lvl1pPr marL="230188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>
                <a:latin typeface="+mn-lt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>
                <a:latin typeface="Century Gothic" panose="020B0502020202020204" pitchFamily="34" charset="0"/>
              </a:defRPr>
            </a:lvl3pPr>
            <a:lvl4pPr marL="971550" indent="0">
              <a:buClr>
                <a:schemeClr val="tx1"/>
              </a:buClr>
              <a:buFont typeface="Century Gothic" panose="020B0502020202020204" pitchFamily="34" charset="0"/>
              <a:buNone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1493" y="1444752"/>
            <a:ext cx="5504688" cy="821190"/>
          </a:xfr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1493" y="2275467"/>
            <a:ext cx="5504688" cy="3373229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 baseline="0">
                <a:latin typeface="Century Gothic" panose="020B0502020202020204" pitchFamily="34" charset="0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3pPr>
            <a:lvl4pPr marL="1144588" indent="-173038">
              <a:buClr>
                <a:schemeClr val="tx1"/>
              </a:buClr>
              <a:buFont typeface="Century Gothic" panose="020B0502020202020204" pitchFamily="34" charset="0"/>
              <a:buChar char="•"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56">
            <a:extLst>
              <a:ext uri="{FF2B5EF4-FFF2-40B4-BE49-F238E27FC236}">
                <a16:creationId xmlns:a16="http://schemas.microsoft.com/office/drawing/2014/main" id="{0ED8B866-A29F-4437-842E-6B7908B2FB7D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993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425236" cy="535531"/>
          </a:xfrm>
        </p:spPr>
        <p:txBody>
          <a:bodyPr/>
          <a:lstStyle>
            <a:lvl1pPr>
              <a:lnSpc>
                <a:spcPct val="90000"/>
              </a:lnSpc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58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idebar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9577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696" y="1387602"/>
            <a:ext cx="5486400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696" y="2208792"/>
            <a:ext cx="5486400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 baseline="0"/>
            </a:lvl1pPr>
            <a:lvl2pPr marL="514350" indent="-225425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600" baseline="0"/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4682" y="1387602"/>
            <a:ext cx="5486400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84682" y="2213184"/>
            <a:ext cx="5486400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6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Rectangle 256">
            <a:extLst>
              <a:ext uri="{FF2B5EF4-FFF2-40B4-BE49-F238E27FC236}">
                <a16:creationId xmlns:a16="http://schemas.microsoft.com/office/drawing/2014/main" id="{B764CAE0-734A-4D16-BDA1-3E43A810370F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100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3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696" y="1387602"/>
            <a:ext cx="361047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696" y="2208792"/>
            <a:ext cx="361047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 baseline="0"/>
            </a:lvl1pPr>
            <a:lvl2pPr marL="514350" indent="-225425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600" baseline="0"/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3659" y="1387602"/>
            <a:ext cx="360841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3659" y="2213184"/>
            <a:ext cx="360841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6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9D91D4C-0C90-4594-94C2-E939B6EF5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48562" y="1387602"/>
            <a:ext cx="360841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1A87D9D-30BD-4BC1-AB79-1F900F87185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248562" y="2213184"/>
            <a:ext cx="360841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6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Rectangle 256">
            <a:extLst>
              <a:ext uri="{FF2B5EF4-FFF2-40B4-BE49-F238E27FC236}">
                <a16:creationId xmlns:a16="http://schemas.microsoft.com/office/drawing/2014/main" id="{B764CAE0-734A-4D16-BDA1-3E43A810370F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049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29768" y="274320"/>
            <a:ext cx="1143000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1614" y="1650029"/>
            <a:ext cx="11419468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3B0D07-6BED-A646-84B4-4749F06D6579}"/>
              </a:ext>
            </a:extLst>
          </p:cNvPr>
          <p:cNvSpPr/>
          <p:nvPr userDrawn="1"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5832D77F-AA48-5846-ACCE-C0EB6A92350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16607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Rectangle 256">
            <a:extLst>
              <a:ext uri="{FF2B5EF4-FFF2-40B4-BE49-F238E27FC236}">
                <a16:creationId xmlns:a16="http://schemas.microsoft.com/office/drawing/2014/main" id="{323F2AC7-81B7-4181-8965-07F2D3F8B684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Open slide master to edit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5D82A355-F675-EB48-A9D4-9A739FA8565E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423590" y="6458660"/>
            <a:ext cx="1677848" cy="28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75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732" r:id="rId2"/>
    <p:sldLayoutId id="2147483716" r:id="rId3"/>
    <p:sldLayoutId id="2147483663" r:id="rId4"/>
    <p:sldLayoutId id="2147483758" r:id="rId5"/>
    <p:sldLayoutId id="2147483736" r:id="rId6"/>
    <p:sldLayoutId id="2147483759" r:id="rId7"/>
    <p:sldLayoutId id="2147483685" r:id="rId8"/>
    <p:sldLayoutId id="2147483757" r:id="rId9"/>
    <p:sldLayoutId id="2147483667" r:id="rId10"/>
    <p:sldLayoutId id="2147483725" r:id="rId11"/>
    <p:sldLayoutId id="2147483756" r:id="rId12"/>
    <p:sldLayoutId id="2147483678" r:id="rId13"/>
    <p:sldLayoutId id="2147483760" r:id="rId14"/>
    <p:sldLayoutId id="2147483761" r:id="rId15"/>
    <p:sldLayoutId id="2147483762" r:id="rId16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87338" indent="-28733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8975" indent="-2857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–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030288" indent="-2857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CEF93-DE48-5442-870D-943F37571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736" y="1388962"/>
            <a:ext cx="8678194" cy="535531"/>
          </a:xfrm>
        </p:spPr>
        <p:txBody>
          <a:bodyPr/>
          <a:lstStyle/>
          <a:p>
            <a:r>
              <a:rPr lang="en-US" dirty="0"/>
              <a:t>Vim script -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273FE8-692F-1E45-8F88-6FBEEB088B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Ketan M</a:t>
            </a:r>
          </a:p>
          <a:p>
            <a:r>
              <a:rPr lang="en-US" dirty="0"/>
              <a:t>NCCS</a:t>
            </a:r>
          </a:p>
        </p:txBody>
      </p:sp>
    </p:spTree>
    <p:extLst>
      <p:ext uri="{BB962C8B-B14F-4D97-AF65-F5344CB8AC3E}">
        <p14:creationId xmlns:p14="http://schemas.microsoft.com/office/powerpoint/2010/main" val="4172643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256E1-5D29-8A3C-4610-FF35056B6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LF&amp;E: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2B888-1DA3-B6DF-FF3C-4478FA1AB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152816"/>
            <a:ext cx="11430000" cy="4397193"/>
          </a:xfrm>
        </p:spPr>
        <p:txBody>
          <a:bodyPr/>
          <a:lstStyle/>
          <a:p>
            <a:r>
              <a:rPr lang="en-US" dirty="0"/>
              <a:t>Concatenation: . is the string concatenation operator 🇳🇱</a:t>
            </a:r>
            <a:br>
              <a:rPr lang="en-US" dirty="0"/>
            </a:br>
            <a:r>
              <a:rPr lang="en-US" dirty="0"/>
              <a:t>(. is a bit overloaded and is used in other contexts)</a:t>
            </a:r>
          </a:p>
          <a:p>
            <a:r>
              <a:rPr lang="en-US" dirty="0"/>
              <a:t>String slicing like python: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=“Hello World”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[0:4]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[5:]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[-3:]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[:-4]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757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1BA97-9415-C5F1-E296-D4D28D2CB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LF&amp;E: Conditionals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055C8-9EB1-7E36-BFF1-72ABEDCFF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9011" y="1152940"/>
            <a:ext cx="3730085" cy="2647785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let x = 100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x%2 == 0 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“even” 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else 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“odd”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9FCAFD-8BFC-9A9C-927D-42499268EE1B}"/>
              </a:ext>
            </a:extLst>
          </p:cNvPr>
          <p:cNvSpPr txBox="1">
            <a:spLocks/>
          </p:cNvSpPr>
          <p:nvPr/>
        </p:nvSpPr>
        <p:spPr bwMode="auto">
          <a:xfrm>
            <a:off x="429767" y="4641876"/>
            <a:ext cx="7164262" cy="93994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88925" indent="-288925" algn="l" rtl="0" eaLnBrk="1" fontAlgn="base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31875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entury Gothic" panose="020B0502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let n = 4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echo n &gt; 5 ? “n is big” : “n is small”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FE6E0AA-4A9E-8104-15B0-05DAFACFC25B}"/>
              </a:ext>
            </a:extLst>
          </p:cNvPr>
          <p:cNvSpPr txBox="1">
            <a:spLocks/>
          </p:cNvSpPr>
          <p:nvPr/>
        </p:nvSpPr>
        <p:spPr bwMode="auto">
          <a:xfrm>
            <a:off x="429767" y="1179415"/>
            <a:ext cx="7164262" cy="3289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88925" indent="-288925" algn="l" rtl="0" eaLnBrk="1" fontAlgn="base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31875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+mn-lt"/>
                <a:cs typeface="Courier New" panose="02070309020205020404" pitchFamily="49" charset="0"/>
              </a:rPr>
              <a:t>Three forms:</a:t>
            </a:r>
            <a:br>
              <a:rPr lang="en-US" sz="2400" dirty="0">
                <a:latin typeface="+mn-lt"/>
                <a:cs typeface="Courier New" panose="02070309020205020404" pitchFamily="49" charset="0"/>
              </a:rPr>
            </a:br>
            <a:r>
              <a:rPr lang="en-US" sz="2400" dirty="0">
                <a:latin typeface="+mn-lt"/>
                <a:cs typeface="Courier New" panose="02070309020205020404" pitchFamily="49" charset="0"/>
              </a:rPr>
              <a:t>if endif, if else endif, if elseif endif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0 is false everything else is true</a:t>
            </a:r>
            <a:endParaRPr lang="en-US" sz="2400" dirty="0">
              <a:latin typeface="+mn-lt"/>
              <a:cs typeface="Courier New" panose="02070309020205020404" pitchFamily="49" charset="0"/>
            </a:endParaRPr>
          </a:p>
          <a:p>
            <a:r>
              <a:rPr lang="en-US" sz="2400" dirty="0">
                <a:latin typeface="+mn-lt"/>
                <a:cs typeface="Courier New" panose="02070309020205020404" pitchFamily="49" charset="0"/>
              </a:rPr>
              <a:t>Ternary conditional expression like C</a:t>
            </a:r>
          </a:p>
          <a:p>
            <a:r>
              <a:rPr lang="en-US" sz="2400" dirty="0">
                <a:latin typeface="+mn-lt"/>
                <a:cs typeface="Courier New" panose="02070309020205020404" pitchFamily="49" charset="0"/>
              </a:rPr>
              <a:t>str str comparison: byte values used</a:t>
            </a:r>
          </a:p>
          <a:p>
            <a:r>
              <a:rPr lang="en-US" sz="2400" dirty="0">
                <a:latin typeface="+mn-lt"/>
                <a:cs typeface="Courier New" panose="02070309020205020404" pitchFamily="49" charset="0"/>
              </a:rPr>
              <a:t>str num comparison: If str don’t look like number, they are converted to 0. 🇳🇱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6B727E-5BE4-E1B9-1E51-7798189CC78B}"/>
              </a:ext>
            </a:extLst>
          </p:cNvPr>
          <p:cNvSpPr txBox="1">
            <a:spLocks/>
          </p:cNvSpPr>
          <p:nvPr/>
        </p:nvSpPr>
        <p:spPr bwMode="auto">
          <a:xfrm>
            <a:off x="8032147" y="3945173"/>
            <a:ext cx="3730086" cy="264778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88925" indent="-288925" algn="l" rtl="0" eaLnBrk="1" fontAlgn="base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31875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entury Gothic" panose="020B0502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0 == “one” 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“True” 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else 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“False”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 |“will print True</a:t>
            </a:r>
          </a:p>
        </p:txBody>
      </p:sp>
    </p:spTree>
    <p:extLst>
      <p:ext uri="{BB962C8B-B14F-4D97-AF65-F5344CB8AC3E}">
        <p14:creationId xmlns:p14="http://schemas.microsoft.com/office/powerpoint/2010/main" val="3996343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E5F10-C5E7-0628-5BCB-C48864AE1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LF&amp;E: Comparison operators🇳🇱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E5E5D94-6DA8-34ED-4EA1-A7E95E6CA7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3658062"/>
              </p:ext>
            </p:extLst>
          </p:nvPr>
        </p:nvGraphicFramePr>
        <p:xfrm>
          <a:off x="447675" y="1654175"/>
          <a:ext cx="11430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500">
                  <a:extLst>
                    <a:ext uri="{9D8B030D-6E8A-4147-A177-3AD203B41FA5}">
                      <a16:colId xmlns:a16="http://schemas.microsoft.com/office/drawing/2014/main" val="2662397217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3518735461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2280426442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4146157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‘</a:t>
                      </a:r>
                      <a:r>
                        <a:rPr lang="en-US" dirty="0" err="1"/>
                        <a:t>ignorecase</a:t>
                      </a:r>
                      <a:r>
                        <a:rPr lang="en-US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Match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Ignore case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431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==#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==?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753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!=#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!=?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236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981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Greater than or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&gt;=#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&gt;=?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699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964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Less than or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&lt;=#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&lt;=?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47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Matches with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=~#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=~?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423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Does not 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!~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!~#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!~?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194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Same instance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48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Different instance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isnot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isnot</a:t>
                      </a:r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isnot</a:t>
                      </a:r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360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7274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5B8B2-9D40-2746-9176-0FE24C357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LF&amp;E: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E9A75-5BB2-9F2B-885F-44C0486D2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653735"/>
            <a:ext cx="4545364" cy="4047778"/>
          </a:xfrm>
        </p:spPr>
        <p:txBody>
          <a:bodyPr/>
          <a:lstStyle/>
          <a:p>
            <a:r>
              <a:rPr lang="en-US" dirty="0"/>
              <a:t>While and for loops are available</a:t>
            </a:r>
          </a:p>
          <a:p>
            <a:r>
              <a:rPr lang="en-US" dirty="0"/>
              <a:t>break and continue available and behave as expected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9941E4-6952-CBE1-559D-CFA7F663D686}"/>
              </a:ext>
            </a:extLst>
          </p:cNvPr>
          <p:cNvSpPr txBox="1">
            <a:spLocks/>
          </p:cNvSpPr>
          <p:nvPr/>
        </p:nvSpPr>
        <p:spPr bwMode="auto">
          <a:xfrm>
            <a:off x="5319424" y="1653735"/>
            <a:ext cx="6872578" cy="404777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88925" indent="-288925" algn="l" rtl="0" eaLnBrk="1" fontAlgn="base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31875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“a multiplication table using while and for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s:ctr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=13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s:ctr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&lt;= 10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echo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.” X ”.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s:ctr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.“ = “.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s:ctr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let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s:ctr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endwhile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”for loop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range(11)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echo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.” X “.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.” = “.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s:nX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s:I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endfor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624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C4D1-2166-D5D6-07AC-CF1895B17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LF&amp;E: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3CECA-B0DA-9DC4-B41E-12A0325CE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653735"/>
            <a:ext cx="3758185" cy="4047778"/>
          </a:xfrm>
        </p:spPr>
        <p:txBody>
          <a:bodyPr/>
          <a:lstStyle/>
          <a:p>
            <a:r>
              <a:rPr lang="en-US" dirty="0"/>
              <a:t>Dynamic lists are supported -- pretty much like python</a:t>
            </a:r>
          </a:p>
          <a:p>
            <a:r>
              <a:rPr lang="en-US" dirty="0"/>
              <a:t>Many </a:t>
            </a:r>
            <a:r>
              <a:rPr lang="en-US" dirty="0" err="1"/>
              <a:t>builtin</a:t>
            </a:r>
            <a:r>
              <a:rPr lang="en-US" dirty="0"/>
              <a:t> functions to work with lists, + for </a:t>
            </a:r>
            <a:r>
              <a:rPr lang="en-US" dirty="0" err="1"/>
              <a:t>concat</a:t>
            </a:r>
            <a:endParaRPr lang="en-US" dirty="0"/>
          </a:p>
          <a:p>
            <a:r>
              <a:rPr lang="en-US" dirty="0"/>
              <a:t>Looping through lists is similar to in python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608E7B-6973-3533-975D-5155509F9B35}"/>
              </a:ext>
            </a:extLst>
          </p:cNvPr>
          <p:cNvSpPr txBox="1">
            <a:spLocks/>
          </p:cNvSpPr>
          <p:nvPr/>
        </p:nvSpPr>
        <p:spPr bwMode="auto">
          <a:xfrm>
            <a:off x="5319424" y="1653734"/>
            <a:ext cx="6872578" cy="45005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88925" indent="-288925" algn="l" rtl="0" eaLnBrk="1" fontAlgn="base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31875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“lists and list operations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[] |”empty list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[‘foo’,’bar’,’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’]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call add(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‘baa’)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call add(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‘moo’)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|”display list items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n in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blist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echo n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endfor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(), empty(), insert(), sort(),max() reverse(),split(), join() etc. functions available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270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B2321-FDC3-04DC-75EA-1C0BE10A5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LF&amp;E: </a:t>
            </a:r>
            <a:r>
              <a:rPr lang="en-US" dirty="0" err="1"/>
              <a:t>Dicts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3AA45-3779-E318-F99F-1FC57A297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653735"/>
            <a:ext cx="5647945" cy="4047778"/>
          </a:xfrm>
        </p:spPr>
        <p:txBody>
          <a:bodyPr/>
          <a:lstStyle/>
          <a:p>
            <a:r>
              <a:rPr lang="en-US" dirty="0"/>
              <a:t>Dictionaries in Vim script look similar to those in python</a:t>
            </a:r>
          </a:p>
          <a:p>
            <a:r>
              <a:rPr lang="en-US" dirty="0"/>
              <a:t>Supported by numerous functions</a:t>
            </a:r>
          </a:p>
          <a:p>
            <a:r>
              <a:rPr lang="en-US" dirty="0"/>
              <a:t>Close integration with user-defined functions (more later)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2DFD312-66AF-FA71-0B6B-F510836FA43D}"/>
              </a:ext>
            </a:extLst>
          </p:cNvPr>
          <p:cNvSpPr txBox="1">
            <a:spLocks/>
          </p:cNvSpPr>
          <p:nvPr/>
        </p:nvSpPr>
        <p:spPr bwMode="auto">
          <a:xfrm>
            <a:off x="6096000" y="1653734"/>
            <a:ext cx="6096002" cy="45005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88925" indent="-288925" algn="l" rtl="0" eaLnBrk="1" fontAlgn="base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31875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operations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adict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{} |”empty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bdict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{‘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cow’:‘moo’,’crow’:’caw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’}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bdict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[‘crow’]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bdict.crow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|”same as above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bdict.sheep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‘baa’ |”update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“iteration over a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echo “key =&gt;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key in sort(keys(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bdict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echo key.”=&gt;”.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bdict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[key]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endfor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491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C714F-2791-FEB1-0ED3-353F59516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functions 🤯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3F441-73D7-ECA5-23E9-7963FF696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510748"/>
            <a:ext cx="11430000" cy="4190765"/>
          </a:xfrm>
        </p:spPr>
        <p:txBody>
          <a:bodyPr/>
          <a:lstStyle/>
          <a:p>
            <a:r>
              <a:rPr lang="en-US" dirty="0"/>
              <a:t>Tons of </a:t>
            </a:r>
            <a:r>
              <a:rPr lang="en-US" dirty="0" err="1"/>
              <a:t>builtin</a:t>
            </a:r>
            <a:r>
              <a:rPr lang="en-US" dirty="0"/>
              <a:t> functions, following are just categories, each category has 5-30 functions:</a:t>
            </a:r>
            <a:br>
              <a:rPr lang="en-US" dirty="0"/>
            </a:br>
            <a:r>
              <a:rPr lang="en-US" dirty="0"/>
              <a:t>string manipulation, list manipulation, </a:t>
            </a:r>
            <a:r>
              <a:rPr lang="en-US" dirty="0" err="1"/>
              <a:t>dict</a:t>
            </a:r>
            <a:r>
              <a:rPr lang="en-US" dirty="0"/>
              <a:t> manipulation, floating point computations, variables, cursor and mark position, buffer manipulation, system functions, file manipulation, date and time, windows and argument lists, command line, syntax, spelling, highlight, mappings, interactive, testing, </a:t>
            </a:r>
            <a:r>
              <a:rPr lang="en-US" dirty="0" err="1"/>
              <a:t>ipc</a:t>
            </a:r>
            <a:r>
              <a:rPr lang="en-US" dirty="0"/>
              <a:t>, timers, job, </a:t>
            </a:r>
            <a:r>
              <a:rPr lang="en-US" dirty="0" err="1"/>
              <a:t>gui</a:t>
            </a:r>
            <a:r>
              <a:rPr lang="en-US" dirty="0"/>
              <a:t>, misc.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:h functions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for an alphabetical list of all functions</a:t>
            </a:r>
          </a:p>
        </p:txBody>
      </p:sp>
    </p:spTree>
    <p:extLst>
      <p:ext uri="{BB962C8B-B14F-4D97-AF65-F5344CB8AC3E}">
        <p14:creationId xmlns:p14="http://schemas.microsoft.com/office/powerpoint/2010/main" val="872730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3768A-3270-89AA-1C00-B556F7CF4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LF&amp;E: User Defined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A26E4-56FA-C61E-F296-C0948E022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208598"/>
            <a:ext cx="7224954" cy="4492915"/>
          </a:xfrm>
        </p:spPr>
        <p:txBody>
          <a:bodyPr/>
          <a:lstStyle/>
          <a:p>
            <a:r>
              <a:rPr lang="en-US" dirty="0"/>
              <a:t>User defined functions are allowed, by default have a global scope but may be made local to script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s:</a:t>
            </a: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Functions may be called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Function name must start with a capital letter 🇳🇱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:fun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To find all the user defined functions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E8379D-7EFF-0733-E7CF-3A24A0E5EEAF}"/>
              </a:ext>
            </a:extLst>
          </p:cNvPr>
          <p:cNvSpPr txBox="1">
            <a:spLocks/>
          </p:cNvSpPr>
          <p:nvPr/>
        </p:nvSpPr>
        <p:spPr bwMode="auto">
          <a:xfrm>
            <a:off x="7999012" y="1208598"/>
            <a:ext cx="4055165" cy="245695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88925" indent="-288925" algn="l" rtl="0" eaLnBrk="1" fontAlgn="base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31875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entury Gothic" panose="020B0502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Min(n1, n2)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if a:n1 &lt; a:n2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a:n1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a:n2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endif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endfunction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Century Gothic" panose="020B0502020202020204" pitchFamily="34" charset="0"/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F7EC61-722B-6838-2EBA-C17E3E115F20}"/>
              </a:ext>
            </a:extLst>
          </p:cNvPr>
          <p:cNvSpPr txBox="1">
            <a:spLocks/>
          </p:cNvSpPr>
          <p:nvPr/>
        </p:nvSpPr>
        <p:spPr bwMode="auto">
          <a:xfrm>
            <a:off x="8000342" y="3802048"/>
            <a:ext cx="4055165" cy="178771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88925" indent="-288925" algn="l" rtl="0" eaLnBrk="1" fontAlgn="base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31875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entury Gothic" panose="020B0502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“redefine function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function! Min(n1, n2, n3)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&lt;body&gt;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endfunction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Century Gothic" panose="020B0502020202020204" pitchFamily="34" charset="0"/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001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DDC5-AC77-2585-7435-27F388B85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LF&amp;E: User Defined Functions (</a:t>
            </a:r>
            <a:r>
              <a:rPr lang="en-US" dirty="0" err="1"/>
              <a:t>contd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9968B-C5AB-72DA-E31A-B8E8BA302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653735"/>
            <a:ext cx="3951668" cy="4887696"/>
          </a:xfrm>
        </p:spPr>
        <p:txBody>
          <a:bodyPr/>
          <a:lstStyle/>
          <a:p>
            <a:r>
              <a:rPr lang="en-US" dirty="0"/>
              <a:t>Functions may have variable number of arguments</a:t>
            </a:r>
          </a:p>
          <a:p>
            <a:r>
              <a:rPr lang="en-US" dirty="0"/>
              <a:t>Those arguments may be called and used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a:1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a:2</a:t>
            </a:r>
            <a:r>
              <a:rPr lang="en-US" dirty="0"/>
              <a:t>, ... up to the </a:t>
            </a:r>
            <a:r>
              <a:rPr lang="en-US" b="1" dirty="0"/>
              <a:t>value in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a:0</a:t>
            </a:r>
            <a:r>
              <a:rPr lang="en-US" dirty="0"/>
              <a:t> which holds the total count of arguments 🇳🇱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571154-34C1-F44E-7EBD-3587C4262B93}"/>
              </a:ext>
            </a:extLst>
          </p:cNvPr>
          <p:cNvSpPr txBox="1">
            <a:spLocks/>
          </p:cNvSpPr>
          <p:nvPr/>
        </p:nvSpPr>
        <p:spPr bwMode="auto">
          <a:xfrm>
            <a:off x="4399724" y="1653734"/>
            <a:ext cx="7792276" cy="488769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88925" indent="-288925" algn="l" rtl="0" eaLnBrk="1" fontAlgn="base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31875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entury Gothic" panose="020B0502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“may be invoked with up to 20 more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Show(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...)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echo ”First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is: “.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a:st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let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echo “Rest of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are:”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while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&lt;= a:0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echo a:{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let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endwhile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endfunction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call Show(“Hello”, “Hi”, “Greetings”)</a:t>
            </a:r>
          </a:p>
        </p:txBody>
      </p:sp>
    </p:spTree>
    <p:extLst>
      <p:ext uri="{BB962C8B-B14F-4D97-AF65-F5344CB8AC3E}">
        <p14:creationId xmlns:p14="http://schemas.microsoft.com/office/powerpoint/2010/main" val="3045469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99D1E-CFBA-4F9B-1930-734DE9598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LF&amp;E: Exception Handling try ... catch ... finally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C8116-FE7B-60AC-8C8B-D9E1CCB15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161" y="1653735"/>
            <a:ext cx="5647945" cy="4047778"/>
          </a:xfrm>
        </p:spPr>
        <p:txBody>
          <a:bodyPr/>
          <a:lstStyle/>
          <a:p>
            <a:r>
              <a:rPr lang="en-US" dirty="0"/>
              <a:t>Similar to other languages</a:t>
            </a:r>
          </a:p>
          <a:p>
            <a:r>
              <a:rPr lang="en-US" dirty="0"/>
              <a:t>An exception is simply a string with an exception number that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/>
              <a:t> will regex match🤯</a:t>
            </a:r>
          </a:p>
          <a:p>
            <a:r>
              <a:rPr lang="en-US" dirty="0"/>
              <a:t>There maybe multiple catch commands but only one finally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F63829-ADDB-B2FB-AEDE-49ED168026A9}"/>
              </a:ext>
            </a:extLst>
          </p:cNvPr>
          <p:cNvSpPr txBox="1">
            <a:spLocks/>
          </p:cNvSpPr>
          <p:nvPr/>
        </p:nvSpPr>
        <p:spPr bwMode="auto">
          <a:xfrm>
            <a:off x="5975130" y="1653735"/>
            <a:ext cx="6216871" cy="404777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88925" indent="-288925" algn="l" rtl="0" eaLnBrk="1" fontAlgn="base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31875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call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Updatefile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catch /E484:/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echo “Sorry file not found”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catch /E21:/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echo “Sorry file is not writable”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call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Wrapup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foobar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endtry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012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B39BA-F5C7-4982-929B-1BC1595CA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546A2-930F-DD7B-4A49-A17DF5674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653735"/>
            <a:ext cx="11430000" cy="4544764"/>
          </a:xfrm>
        </p:spPr>
        <p:txBody>
          <a:bodyPr/>
          <a:lstStyle/>
          <a:p>
            <a:r>
              <a:rPr lang="en-US" sz="2000" dirty="0"/>
              <a:t>Introduction</a:t>
            </a:r>
          </a:p>
          <a:p>
            <a:r>
              <a:rPr lang="en-US" sz="2000" dirty="0"/>
              <a:t>How to run a Vim script</a:t>
            </a:r>
          </a:p>
          <a:p>
            <a:r>
              <a:rPr lang="en-US" sz="2000" dirty="0"/>
              <a:t>Language Features and Examples (LF&amp;E)</a:t>
            </a:r>
          </a:p>
          <a:p>
            <a:pPr lvl="1"/>
            <a:r>
              <a:rPr lang="en-US" sz="2000" dirty="0"/>
              <a:t>Basic</a:t>
            </a:r>
          </a:p>
          <a:p>
            <a:pPr lvl="1"/>
            <a:r>
              <a:rPr lang="en-US" sz="2000" dirty="0"/>
              <a:t>Advanced</a:t>
            </a:r>
          </a:p>
          <a:p>
            <a:r>
              <a:rPr lang="en-US" sz="2000" dirty="0"/>
              <a:t>Vim script usage</a:t>
            </a:r>
          </a:p>
          <a:p>
            <a:pPr lvl="1"/>
            <a:r>
              <a:rPr lang="en-US" sz="2000" dirty="0" err="1"/>
              <a:t>rc</a:t>
            </a:r>
            <a:r>
              <a:rPr lang="en-US" sz="2000" dirty="0"/>
              <a:t>, syntax files</a:t>
            </a:r>
          </a:p>
          <a:p>
            <a:pPr lvl="1"/>
            <a:r>
              <a:rPr lang="en-US" sz="2000" dirty="0"/>
              <a:t>plugins</a:t>
            </a:r>
          </a:p>
          <a:p>
            <a:r>
              <a:rPr lang="en-US" sz="2000" dirty="0"/>
              <a:t>Summary and 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46C6D8-D9BA-3A30-D739-F2DFC8D80670}"/>
              </a:ext>
            </a:extLst>
          </p:cNvPr>
          <p:cNvSpPr txBox="1"/>
          <p:nvPr/>
        </p:nvSpPr>
        <p:spPr>
          <a:xfrm>
            <a:off x="6253655" y="6024220"/>
            <a:ext cx="5801710" cy="3485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ketancmaheshwari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/vim</a:t>
            </a:r>
          </a:p>
        </p:txBody>
      </p:sp>
    </p:spTree>
    <p:extLst>
      <p:ext uri="{BB962C8B-B14F-4D97-AF65-F5344CB8AC3E}">
        <p14:creationId xmlns:p14="http://schemas.microsoft.com/office/powerpoint/2010/main" val="2848878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1504A-9819-17B7-C12A-81CF076E4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Qualifiers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E7CA0-0549-2043-C355-60D63CE87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237594"/>
            <a:ext cx="5464014" cy="5052846"/>
          </a:xfrm>
        </p:spPr>
        <p:txBody>
          <a:bodyPr/>
          <a:lstStyle/>
          <a:p>
            <a:r>
              <a:rPr lang="en-US" dirty="0"/>
              <a:t>Functions may be qualified with terms to give them special meaning or control them in other ways</a:t>
            </a:r>
          </a:p>
          <a:p>
            <a:r>
              <a:rPr lang="en-US" dirty="0" err="1"/>
              <a:t>eg.</a:t>
            </a:r>
            <a:r>
              <a:rPr lang="en-US" dirty="0"/>
              <a:t>, a function qualified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will work on a range of lines. </a:t>
            </a:r>
            <a:r>
              <a:rPr lang="en-US" dirty="0" err="1">
                <a:latin typeface="+mn-lt"/>
                <a:cs typeface="Courier New" panose="02070309020205020404" pitchFamily="49" charset="0"/>
              </a:rPr>
              <a:t>Countwords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will be invoked as:</a:t>
            </a:r>
            <a:br>
              <a:rPr lang="en-US" dirty="0">
                <a:latin typeface="+mn-lt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:10,20call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Countwords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dirty="0">
                <a:latin typeface="+mn-lt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a:firstline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a:lastline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are the built in </a:t>
            </a:r>
            <a:r>
              <a:rPr lang="en-US" dirty="0" err="1">
                <a:latin typeface="+mn-lt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that will have 10 and 20 respectively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5B0F9A-13E8-A2C6-0391-753D88DD59A3}"/>
              </a:ext>
            </a:extLst>
          </p:cNvPr>
          <p:cNvSpPr txBox="1">
            <a:spLocks/>
          </p:cNvSpPr>
          <p:nvPr/>
        </p:nvSpPr>
        <p:spPr bwMode="auto">
          <a:xfrm>
            <a:off x="5975130" y="1237594"/>
            <a:ext cx="6216871" cy="505284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88925" indent="-288925" algn="l" rtl="0" eaLnBrk="1" fontAlgn="base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31875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“discontinue running at first error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data.json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”)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abort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endfunction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Countwords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let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a:firstline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let n = 0  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while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a:lastline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let n +=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(split(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endwhile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echo “found “.n.” words.”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endfunction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916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3D9A-EA4F-3D41-B910-BAE72A38C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325CC-A9F7-083C-848A-C9870F75B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202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8858-DE1A-01FB-5B2F-C01A71582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Dict</a:t>
            </a:r>
            <a:r>
              <a:rPr lang="en-US" dirty="0"/>
              <a:t>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52A4E-04E8-09BE-F0BD-CD5D259FC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61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879F-AD83-B81E-AB5B-6210B4214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7C11A-0DF7-2942-53F7-1D14893C4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653734"/>
            <a:ext cx="5647945" cy="4411003"/>
          </a:xfrm>
        </p:spPr>
        <p:txBody>
          <a:bodyPr/>
          <a:lstStyle/>
          <a:p>
            <a:r>
              <a:rPr lang="en-US" dirty="0"/>
              <a:t>Abbreviations are allowed 🤯</a:t>
            </a:r>
          </a:p>
          <a:p>
            <a:r>
              <a:rPr lang="en-US" dirty="0"/>
              <a:t>No automatic garbage collection,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unlet var</a:t>
            </a:r>
            <a:r>
              <a:rPr lang="en-US" dirty="0"/>
              <a:t> to delete defined variables,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to delete functions</a:t>
            </a:r>
          </a:p>
          <a:p>
            <a:r>
              <a:rPr lang="en-US" dirty="0"/>
              <a:t>Special expressions for reading environment variables, Vim options and registers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EC46E4C-1A34-DA0D-365B-5CE8B651281E}"/>
              </a:ext>
            </a:extLst>
          </p:cNvPr>
          <p:cNvSpPr txBox="1">
            <a:spLocks/>
          </p:cNvSpPr>
          <p:nvPr/>
        </p:nvSpPr>
        <p:spPr bwMode="auto">
          <a:xfrm>
            <a:off x="6650892" y="1653735"/>
            <a:ext cx="5404615" cy="48095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88925" indent="-288925" algn="l" rtl="0" eaLnBrk="1" fontAlgn="base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31875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 This is valid code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 Mul(num)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range(11)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." X ".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a:num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." = ".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a:num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endfor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endfu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call Mul(7)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x = 900 |”define a var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unlet x |”undefine it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echo $PATH |”env var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echo &amp;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|”value of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tabstop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echo @r |”contents of register r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Century Gothic" panose="020B0502020202020204" pitchFamily="34" charset="0"/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881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DB19B-678B-2FA2-F0BD-6BE0CC47F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235CE-5789-3903-437D-6C0E7360A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scripting language that comes packed with an editor</a:t>
            </a:r>
          </a:p>
          <a:p>
            <a:r>
              <a:rPr lang="en-US" dirty="0"/>
              <a:t>Reasonably featureful</a:t>
            </a:r>
          </a:p>
          <a:p>
            <a:r>
              <a:rPr lang="en-US" dirty="0"/>
              <a:t>Portable -- works anywhere vim is installed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580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7873B-CAE7-4105-8554-DC5AB2CBF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6CAAF-9B19-9C49-128F-22B1781E6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vimdoc.sourceforge.net</a:t>
            </a:r>
            <a:endParaRPr lang="en-US" dirty="0"/>
          </a:p>
          <a:p>
            <a:r>
              <a:rPr lang="en-US" dirty="0" err="1"/>
              <a:t>blog.prabir.me</a:t>
            </a:r>
            <a:r>
              <a:rPr lang="en-US" dirty="0"/>
              <a:t>/posts/learning-</a:t>
            </a:r>
            <a:r>
              <a:rPr lang="en-US" dirty="0" err="1"/>
              <a:t>vimscript</a:t>
            </a:r>
            <a:endParaRPr lang="en-US" dirty="0"/>
          </a:p>
          <a:p>
            <a:r>
              <a:rPr lang="en-US" dirty="0" err="1"/>
              <a:t>begriffs.com</a:t>
            </a:r>
            <a:r>
              <a:rPr lang="en-US" dirty="0"/>
              <a:t>/posts/2019-07-19-history-use-vim.html</a:t>
            </a:r>
          </a:p>
          <a:p>
            <a:r>
              <a:rPr lang="en-US" dirty="0" err="1"/>
              <a:t>learnvimscriptthehardway.stevelosh.com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173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83374-396B-5D80-A758-D98B3B3ED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time! Questions?</a:t>
            </a:r>
          </a:p>
        </p:txBody>
      </p:sp>
    </p:spTree>
    <p:extLst>
      <p:ext uri="{BB962C8B-B14F-4D97-AF65-F5344CB8AC3E}">
        <p14:creationId xmlns:p14="http://schemas.microsoft.com/office/powerpoint/2010/main" val="2118955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F4B14-074D-5BD3-02C7-F2F6E1DEF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D1154-F3DC-54C9-39F6-284109841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653734"/>
            <a:ext cx="11430000" cy="4381305"/>
          </a:xfrm>
        </p:spPr>
        <p:txBody>
          <a:bodyPr/>
          <a:lstStyle/>
          <a:p>
            <a:r>
              <a:rPr lang="en-US" dirty="0"/>
              <a:t>Vim</a:t>
            </a:r>
          </a:p>
          <a:p>
            <a:pPr marL="0" indent="0">
              <a:buNone/>
            </a:pPr>
            <a:r>
              <a:rPr lang="en-US" dirty="0"/>
              <a:t>A popular text editor. </a:t>
            </a:r>
          </a:p>
          <a:p>
            <a:r>
              <a:rPr lang="en-US" dirty="0"/>
              <a:t>Vim script</a:t>
            </a:r>
          </a:p>
          <a:p>
            <a:pPr lvl="1"/>
            <a:r>
              <a:rPr lang="en-US" dirty="0"/>
              <a:t>A scripting language to control Vim:</a:t>
            </a:r>
            <a:br>
              <a:rPr lang="en-US" dirty="0"/>
            </a:br>
            <a:r>
              <a:rPr lang="en-US" dirty="0" err="1"/>
              <a:t>rcfiles</a:t>
            </a:r>
            <a:r>
              <a:rPr lang="en-US" dirty="0"/>
              <a:t>, colon commands, macros, plugins are all Vim scripts</a:t>
            </a:r>
          </a:p>
          <a:p>
            <a:pPr lvl="1"/>
            <a:r>
              <a:rPr lang="en-US" dirty="0"/>
              <a:t>Interpreted, dynamic, partial runtime type checks</a:t>
            </a:r>
          </a:p>
          <a:p>
            <a:pPr lvl="1"/>
            <a:r>
              <a:rPr lang="en-US" dirty="0"/>
              <a:t>Somewhat like python but has </a:t>
            </a:r>
            <a:r>
              <a:rPr lang="en-US" b="1" dirty="0"/>
              <a:t>lots of quirks</a:t>
            </a:r>
            <a:r>
              <a:rPr lang="en-US" dirty="0"/>
              <a:t>!🇳🇱</a:t>
            </a:r>
          </a:p>
          <a:p>
            <a:pPr lvl="1"/>
            <a:r>
              <a:rPr lang="en-US" dirty="0"/>
              <a:t>Some features are simply </a:t>
            </a:r>
            <a:r>
              <a:rPr lang="en-US" b="1" dirty="0"/>
              <a:t>mind blowing</a:t>
            </a:r>
            <a:r>
              <a:rPr lang="en-US" dirty="0"/>
              <a:t>!🤯</a:t>
            </a:r>
          </a:p>
          <a:p>
            <a:pPr lvl="1"/>
            <a:r>
              <a:rPr lang="en-US" dirty="0"/>
              <a:t>we will cover version &lt;= 8 (I hear v9 has new features)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366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F8A4F-4C63-0016-3854-B2558AE45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a Vim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C7ADD-EF4C-766F-12C4-04FCA1030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653735"/>
            <a:ext cx="11430000" cy="4572136"/>
          </a:xfrm>
        </p:spPr>
        <p:txBody>
          <a:bodyPr/>
          <a:lstStyle/>
          <a:p>
            <a:r>
              <a:rPr lang="en-US" dirty="0"/>
              <a:t>Put the script in a .</a:t>
            </a:r>
            <a:r>
              <a:rPr lang="en-US" dirty="0" err="1"/>
              <a:t>vimrc</a:t>
            </a:r>
            <a:r>
              <a:rPr lang="en-US" dirty="0"/>
              <a:t> file and it will run when vim starts</a:t>
            </a:r>
          </a:p>
          <a:p>
            <a:r>
              <a:rPr lang="en-US" dirty="0"/>
              <a:t>Type the script in ex (aka colon) mode </a:t>
            </a:r>
          </a:p>
          <a:p>
            <a:r>
              <a:rPr lang="en-US" dirty="0"/>
              <a:t>source from within Vim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:so %</a:t>
            </a:r>
          </a:p>
          <a:p>
            <a:r>
              <a:rPr lang="en-US" dirty="0" err="1"/>
              <a:t>hashbang</a:t>
            </a:r>
            <a:r>
              <a:rPr lang="en-US" dirty="0"/>
              <a:t> on top of script 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u+x</a:t>
            </a:r>
            <a:r>
              <a:rPr lang="en-US" dirty="0"/>
              <a:t> the file</a:t>
            </a:r>
          </a:p>
          <a:p>
            <a:pPr lvl="1"/>
            <a:r>
              <a:rPr lang="en-US" dirty="0"/>
              <a:t>#!/</a:t>
            </a:r>
            <a:r>
              <a:rPr lang="en-US" dirty="0" err="1"/>
              <a:t>usr</a:t>
            </a:r>
            <a:r>
              <a:rPr lang="en-US" dirty="0"/>
              <a:t>/bin/env vim -u</a:t>
            </a:r>
          </a:p>
          <a:p>
            <a:pPr lvl="1"/>
            <a:r>
              <a:rPr lang="en-US" dirty="0"/>
              <a:t>#!/</a:t>
            </a:r>
            <a:r>
              <a:rPr lang="en-US" dirty="0" err="1"/>
              <a:t>usr</a:t>
            </a:r>
            <a:r>
              <a:rPr lang="en-US" dirty="0"/>
              <a:t>/bin/vim -u</a:t>
            </a:r>
          </a:p>
          <a:p>
            <a:pPr lvl="1"/>
            <a:r>
              <a:rPr lang="en-US" dirty="0"/>
              <a:t>Make sure to put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quit</a:t>
            </a:r>
            <a:r>
              <a:rPr lang="en-US" dirty="0"/>
              <a:t> command in the end else will end up in vim</a:t>
            </a:r>
          </a:p>
          <a:p>
            <a:r>
              <a:rPr lang="en-US" dirty="0"/>
              <a:t>run lines selectively from yank buffer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:@”</a:t>
            </a:r>
          </a:p>
        </p:txBody>
      </p:sp>
    </p:spTree>
    <p:extLst>
      <p:ext uri="{BB962C8B-B14F-4D97-AF65-F5344CB8AC3E}">
        <p14:creationId xmlns:p14="http://schemas.microsoft.com/office/powerpoint/2010/main" val="563426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B9192-282A-9835-CB02-BDA2CB8B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F3E05-4C02-0CD1-C5BF-FB5F3BD41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:help (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or simply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:h [variables, function, E128, list,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...]</a:t>
            </a: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Documentation -- Vim’s doc game is </a:t>
            </a:r>
            <a:r>
              <a:rPr lang="en-US" b="1" dirty="0">
                <a:latin typeface="+mn-lt"/>
                <a:cs typeface="Courier New" panose="02070309020205020404" pitchFamily="49" charset="0"/>
              </a:rPr>
              <a:t>top class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!</a:t>
            </a:r>
            <a:r>
              <a:rPr lang="en-US" dirty="0"/>
              <a:t> 🤯</a:t>
            </a:r>
            <a:endParaRPr lang="en-US" dirty="0">
              <a:latin typeface="+mn-lt"/>
              <a:cs typeface="Courier New" panose="02070309020205020404" pitchFamily="49" charset="0"/>
            </a:endParaRPr>
          </a:p>
          <a:p>
            <a:endParaRPr lang="en-US" dirty="0">
              <a:latin typeface="+mn-lt"/>
              <a:cs typeface="Courier New" panose="02070309020205020404" pitchFamily="49" charset="0"/>
            </a:endParaRP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Google / </a:t>
            </a:r>
            <a:r>
              <a:rPr lang="en-US" dirty="0" err="1">
                <a:latin typeface="+mn-lt"/>
                <a:cs typeface="Courier New" panose="02070309020205020404" pitchFamily="49" charset="0"/>
              </a:rPr>
              <a:t>Stackexchange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search returns relevant results</a:t>
            </a:r>
          </a:p>
          <a:p>
            <a:r>
              <a:rPr lang="en-US" dirty="0" err="1">
                <a:latin typeface="+mn-lt"/>
                <a:cs typeface="Courier New" panose="02070309020205020404" pitchFamily="49" charset="0"/>
              </a:rPr>
              <a:t>Youtube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has a few videos</a:t>
            </a:r>
          </a:p>
        </p:txBody>
      </p:sp>
    </p:spTree>
    <p:extLst>
      <p:ext uri="{BB962C8B-B14F-4D97-AF65-F5344CB8AC3E}">
        <p14:creationId xmlns:p14="http://schemas.microsoft.com/office/powerpoint/2010/main" val="1184299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D51A7-9C8E-A024-BA90-FF241C37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Features and Examples (LF&amp;E) : Hello World!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9A403-9C67-4A2A-BB18-DF59E397F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4" y="1653735"/>
            <a:ext cx="11350133" cy="3649786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MAC127024:vimscript km0$ cat hello.vim 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#!/usr/bin/env vim -u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“This is a comment (only whole line comments allowed</a:t>
            </a:r>
            <a:r>
              <a:rPr lang="en-US" sz="2400" dirty="0"/>
              <a:t>🇳🇱)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echo “Hello World!”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let msg =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“Hello again!”</a:t>
            </a:r>
            <a:b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saves message in message history</a:t>
            </a:r>
            <a:b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echom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msg</a:t>
            </a:r>
            <a:b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“to quit from vim into terminal</a:t>
            </a:r>
            <a:b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quit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A8225-C5E5-D5C1-E86F-1D9D20F4A402}"/>
              </a:ext>
            </a:extLst>
          </p:cNvPr>
          <p:cNvSpPr txBox="1"/>
          <p:nvPr/>
        </p:nvSpPr>
        <p:spPr>
          <a:xfrm>
            <a:off x="448054" y="5478449"/>
            <a:ext cx="4100092" cy="5978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u+x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hello.vim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hello.vim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069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01883-D670-E600-EBC8-CC6E9908A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LF&amp;E: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EBDD2-AA5D-4CE7-4EEC-9859D8641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:h variables</a:t>
            </a:r>
          </a:p>
          <a:p>
            <a:r>
              <a:rPr lang="en-US" dirty="0"/>
              <a:t>Vim script has 10 types of variables: </a:t>
            </a:r>
            <a:br>
              <a:rPr lang="en-US" dirty="0"/>
            </a:br>
            <a:r>
              <a:rPr lang="en-US" dirty="0"/>
              <a:t>string, number, float, list, </a:t>
            </a:r>
            <a:r>
              <a:rPr lang="en-US" dirty="0" err="1"/>
              <a:t>dict</a:t>
            </a:r>
            <a:r>
              <a:rPr lang="en-US" dirty="0"/>
              <a:t>, null, </a:t>
            </a:r>
            <a:r>
              <a:rPr lang="en-US" dirty="0" err="1"/>
              <a:t>funcref</a:t>
            </a:r>
            <a:r>
              <a:rPr lang="en-US" dirty="0"/>
              <a:t>, blob, job, channel</a:t>
            </a:r>
          </a:p>
          <a:p>
            <a:r>
              <a:rPr lang="en-US" dirty="0"/>
              <a:t>Create a variable: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value</a:t>
            </a:r>
          </a:p>
          <a:p>
            <a:r>
              <a:rPr lang="en-US" dirty="0"/>
              <a:t>There is no char type</a:t>
            </a:r>
          </a:p>
          <a:p>
            <a:r>
              <a:rPr lang="en-US" dirty="0"/>
              <a:t>Use type() to find variable type -- types are numerically encoded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:h type</a:t>
            </a:r>
            <a:r>
              <a:rPr lang="en-US" dirty="0"/>
              <a:t>) 🇳🇱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:echo type(42)</a:t>
            </a:r>
          </a:p>
        </p:txBody>
      </p:sp>
    </p:spTree>
    <p:extLst>
      <p:ext uri="{BB962C8B-B14F-4D97-AF65-F5344CB8AC3E}">
        <p14:creationId xmlns:p14="http://schemas.microsoft.com/office/powerpoint/2010/main" val="1853348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96338-E7C7-98F6-E0F5-00485820B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7" y="274320"/>
            <a:ext cx="11430000" cy="536044"/>
          </a:xfrm>
        </p:spPr>
        <p:txBody>
          <a:bodyPr/>
          <a:lstStyle/>
          <a:p>
            <a:r>
              <a:rPr lang="en-US" dirty="0"/>
              <a:t>LF&amp;E: Variable Scoping (Namespace management) 🇳🇱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5043A-4341-2BE7-BF1E-B3D26F8B0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343646"/>
            <a:ext cx="11430000" cy="4715248"/>
          </a:xfrm>
        </p:spPr>
        <p:txBody>
          <a:bodyPr/>
          <a:lstStyle/>
          <a:p>
            <a:r>
              <a:rPr lang="en-US" dirty="0"/>
              <a:t>By default, a variable is </a:t>
            </a:r>
            <a:r>
              <a:rPr lang="en-US" b="1" dirty="0"/>
              <a:t>global</a:t>
            </a:r>
            <a:r>
              <a:rPr lang="en-US" dirty="0"/>
              <a:t> - and it could be a problem</a:t>
            </a:r>
          </a:p>
          <a:p>
            <a:r>
              <a:rPr lang="en-US" dirty="0"/>
              <a:t>Scoping is defined by prepending a scope identifier in front of a variable name,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  <a:r>
              <a:rPr lang="en-US" dirty="0"/>
              <a:t> for global,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s:</a:t>
            </a:r>
            <a:r>
              <a:rPr lang="en-US" dirty="0"/>
              <a:t> for script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v:</a:t>
            </a:r>
            <a:r>
              <a:rPr lang="en-US" dirty="0"/>
              <a:t> for vim specific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g:name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Mithun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s:temp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-24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v:version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700 | echo “upgrade!” | endif 🇳🇱</a:t>
            </a:r>
          </a:p>
          <a:p>
            <a:r>
              <a:rPr lang="en-US" dirty="0"/>
              <a:t>Other scopes are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a:</a:t>
            </a:r>
            <a:r>
              <a:rPr lang="en-US" dirty="0"/>
              <a:t> for function arguments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b: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dirty="0"/>
              <a:t>for local to a buffer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w: </a:t>
            </a:r>
            <a:r>
              <a:rPr lang="en-US" dirty="0"/>
              <a:t>for local to a window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“find currently defined variables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:let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0040B4-FA45-2F66-A3B9-E4BD0AC8B79B}"/>
              </a:ext>
            </a:extLst>
          </p:cNvPr>
          <p:cNvSpPr txBox="1"/>
          <p:nvPr/>
        </p:nvSpPr>
        <p:spPr>
          <a:xfrm>
            <a:off x="5096785" y="5971432"/>
            <a:ext cx="5032147" cy="5909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dirty="0">
                <a:latin typeface="+mn-lt"/>
              </a:rPr>
              <a:t> is used to separate commands in a line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Workaround to put comments on same line</a:t>
            </a:r>
          </a:p>
        </p:txBody>
      </p:sp>
    </p:spTree>
    <p:extLst>
      <p:ext uri="{BB962C8B-B14F-4D97-AF65-F5344CB8AC3E}">
        <p14:creationId xmlns:p14="http://schemas.microsoft.com/office/powerpoint/2010/main" val="2700598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6A04A-EB3E-3753-A445-BD52634F4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LF&amp;E: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77C85-5872-9486-A4CE-E9FE9128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009678"/>
            <a:ext cx="9173023" cy="5057167"/>
          </a:xfrm>
        </p:spPr>
        <p:txBody>
          <a:bodyPr/>
          <a:lstStyle/>
          <a:p>
            <a:r>
              <a:rPr lang="en-US" dirty="0"/>
              <a:t>Numbers are integers </a:t>
            </a:r>
          </a:p>
          <a:p>
            <a:r>
              <a:rPr lang="en-US" dirty="0"/>
              <a:t>3 kinds: Decimal, Octal and Hexadecimal</a:t>
            </a:r>
          </a:p>
          <a:p>
            <a:r>
              <a:rPr lang="en-US" dirty="0"/>
              <a:t>Octal numbers are represented with a leading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011 != 11 🇳🇱</a:t>
            </a: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Hex numbers represented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However,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will print them all in decimal 🇳🇱</a:t>
            </a: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Cool way to convert from hex, octal to decimal or do inter-base arithmetic </a:t>
            </a:r>
            <a:br>
              <a:rPr lang="en-US" dirty="0">
                <a:latin typeface="+mn-lt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:echo 0xabc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🤯</a:t>
            </a:r>
            <a:br>
              <a:rPr lang="en-US" dirty="0">
                <a:latin typeface="+mn-lt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:echo 0x7f - 036</a:t>
            </a:r>
          </a:p>
        </p:txBody>
      </p:sp>
    </p:spTree>
    <p:extLst>
      <p:ext uri="{BB962C8B-B14F-4D97-AF65-F5344CB8AC3E}">
        <p14:creationId xmlns:p14="http://schemas.microsoft.com/office/powerpoint/2010/main" val="3434795515"/>
      </p:ext>
    </p:extLst>
  </p:cSld>
  <p:clrMapOvr>
    <a:masterClrMapping/>
  </p:clrMapOvr>
</p:sld>
</file>

<file path=ppt/theme/theme1.xml><?xml version="1.0" encoding="utf-8"?>
<a:theme xmlns:a="http://schemas.openxmlformats.org/drawingml/2006/main" name="ORNL">
  <a:themeElements>
    <a:clrScheme name="ORNL theme colors 180717 final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3BA2AD"/>
      </a:accent1>
      <a:accent2>
        <a:srgbClr val="8FBB55"/>
      </a:accent2>
      <a:accent3>
        <a:srgbClr val="5785B7"/>
      </a:accent3>
      <a:accent4>
        <a:srgbClr val="E5A940"/>
      </a:accent4>
      <a:accent5>
        <a:srgbClr val="919785"/>
      </a:accent5>
      <a:accent6>
        <a:srgbClr val="CB4D3D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accent1">
              <a:lumMod val="50000"/>
            </a:schemeClr>
          </a:solidFill>
          <a:miter lim="800000"/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7" id="{835B5F20-C770-8B44-AC75-C7C1311156F9}" vid="{B58A898B-D441-DB4A-BC4C-7E8EFD6FFE74}"/>
    </a:ext>
  </a:extLst>
</a:theme>
</file>

<file path=ppt/theme/theme2.xml><?xml version="1.0" encoding="utf-8"?>
<a:theme xmlns:a="http://schemas.openxmlformats.org/drawingml/2006/main" name="Office Theme">
  <a:themeElements>
    <a:clrScheme name="ORNL presentation palette 180710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17A6B6"/>
      </a:accent1>
      <a:accent2>
        <a:srgbClr val="98BA6A"/>
      </a:accent2>
      <a:accent3>
        <a:srgbClr val="5085C0"/>
      </a:accent3>
      <a:accent4>
        <a:srgbClr val="EC855C"/>
      </a:accent4>
      <a:accent5>
        <a:srgbClr val="8E7B6C"/>
      </a:accent5>
      <a:accent6>
        <a:srgbClr val="C75653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NL presentation palette 180710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17A6B6"/>
      </a:accent1>
      <a:accent2>
        <a:srgbClr val="98BA6A"/>
      </a:accent2>
      <a:accent3>
        <a:srgbClr val="5085C0"/>
      </a:accent3>
      <a:accent4>
        <a:srgbClr val="EC855C"/>
      </a:accent4>
      <a:accent5>
        <a:srgbClr val="8E7B6C"/>
      </a:accent5>
      <a:accent6>
        <a:srgbClr val="C75653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6BFB3AB80EA044897B163D651BE7CF" ma:contentTypeVersion="12" ma:contentTypeDescription="Create a new document." ma:contentTypeScope="" ma:versionID="5ccae34aae965e24db62e9729d4dd5e4">
  <xsd:schema xmlns:xsd="http://www.w3.org/2001/XMLSchema" xmlns:xs="http://www.w3.org/2001/XMLSchema" xmlns:p="http://schemas.microsoft.com/office/2006/metadata/properties" xmlns:ns2="38e4deb0-de08-4adb-aafc-d8ff02544178" targetNamespace="http://schemas.microsoft.com/office/2006/metadata/properties" ma:root="true" ma:fieldsID="73e7bd080f35e63ea4fc24c5765ee755" ns2:_="">
    <xsd:import namespace="38e4deb0-de08-4adb-aafc-d8ff025441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e4deb0-de08-4adb-aafc-d8ff025441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14FB6BD-000C-41AF-9DE8-4264F777F3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EF5AA9-B8DF-4DC7-90A1-A91BA595B6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e4deb0-de08-4adb-aafc-d8ff025441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A20C22-D077-412B-81BA-8B2541026FAD}">
  <ds:schemaRefs>
    <ds:schemaRef ds:uri="http://www.w3.org/XML/1998/namespace"/>
    <ds:schemaRef ds:uri="http://schemas.microsoft.com/office/2006/documentManagement/types"/>
    <ds:schemaRef ds:uri="http://purl.org/dc/terms/"/>
    <ds:schemaRef ds:uri="38e4deb0-de08-4adb-aafc-d8ff02544178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ORNL</Template>
  <TotalTime>2451</TotalTime>
  <Words>2024</Words>
  <Application>Microsoft Macintosh PowerPoint</Application>
  <PresentationFormat>Widescreen</PresentationFormat>
  <Paragraphs>178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Arial Black</vt:lpstr>
      <vt:lpstr>Century Gothic</vt:lpstr>
      <vt:lpstr>Courier New</vt:lpstr>
      <vt:lpstr>ORNL</vt:lpstr>
      <vt:lpstr>Vim script - I</vt:lpstr>
      <vt:lpstr>Overview</vt:lpstr>
      <vt:lpstr>Introduction</vt:lpstr>
      <vt:lpstr>How to run a Vim script</vt:lpstr>
      <vt:lpstr>How to get help</vt:lpstr>
      <vt:lpstr>Language Features and Examples (LF&amp;E) : Hello World!</vt:lpstr>
      <vt:lpstr>LF&amp;E: Variables</vt:lpstr>
      <vt:lpstr>LF&amp;E: Variable Scoping (Namespace management) 🇳🇱 </vt:lpstr>
      <vt:lpstr>LF&amp;E: Numbers</vt:lpstr>
      <vt:lpstr>LF&amp;E: Strings</vt:lpstr>
      <vt:lpstr>LF&amp;E: Conditionals</vt:lpstr>
      <vt:lpstr>LF&amp;E: Comparison operators🇳🇱</vt:lpstr>
      <vt:lpstr>LF&amp;E: Loops</vt:lpstr>
      <vt:lpstr>LF&amp;E: Lists</vt:lpstr>
      <vt:lpstr>LF&amp;E: Dicts</vt:lpstr>
      <vt:lpstr>Built-in functions 🤯</vt:lpstr>
      <vt:lpstr>LF&amp;E: User Defined Functions</vt:lpstr>
      <vt:lpstr>LF&amp;E: User Defined Functions (contd)</vt:lpstr>
      <vt:lpstr>LF&amp;E: Exception Handling try ... catch ... finally</vt:lpstr>
      <vt:lpstr>Function Qualifiers</vt:lpstr>
      <vt:lpstr>Function References</vt:lpstr>
      <vt:lpstr>Dict Functions</vt:lpstr>
      <vt:lpstr>Miscellaneous </vt:lpstr>
      <vt:lpstr>Summary</vt:lpstr>
      <vt:lpstr>References</vt:lpstr>
      <vt:lpstr>Thank you for your time! Questions?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Vimscript</dc:title>
  <dc:subject/>
  <dc:creator>Maheshwari, Ketan</dc:creator>
  <cp:keywords/>
  <dc:description/>
  <cp:lastModifiedBy>Maheshwari, Ketan</cp:lastModifiedBy>
  <cp:revision>91</cp:revision>
  <dcterms:created xsi:type="dcterms:W3CDTF">2022-07-13T14:35:12Z</dcterms:created>
  <dcterms:modified xsi:type="dcterms:W3CDTF">2022-08-23T14:45:27Z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0x010100436BFB3AB80EA044897B163D651BE7CF</vt:lpwstr>
  </property>
  <property fmtid="{D5CDD505-2E9C-101B-9397-08002B2CF9AE}" pid="3" name="Order">
    <vt:r8>18100</vt:r8>
  </property>
  <property fmtid="{D5CDD505-2E9C-101B-9397-08002B2CF9AE}" pid="4" name="GUID">
    <vt:lpwstr>42b6f0ba-36c8-4301-8891-17ebf0c53400</vt:lpwstr>
  </property>
</Properties>
</file>