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Source Sans Pro" panose="020B0503030403020204" pitchFamily="34" charset="0"/>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181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3630930"/>
            <a:ext cx="8232577" cy="967621"/>
          </a:xfrm>
          <a:prstGeom prst="rect">
            <a:avLst/>
          </a:prstGeom>
          <a:noFill/>
          <a:ln/>
        </p:spPr>
        <p:txBody>
          <a:bodyPr wrap="none" lIns="0" tIns="0" rIns="0" bIns="0" rtlCol="0" anchor="t"/>
          <a:lstStyle/>
          <a:p>
            <a:pPr marL="0" indent="0" algn="l">
              <a:lnSpc>
                <a:spcPts val="7600"/>
              </a:lnSpc>
              <a:buNone/>
            </a:pPr>
            <a:r>
              <a:rPr lang="en-US" sz="6050" b="1" dirty="0">
                <a:solidFill>
                  <a:srgbClr val="FFFFFF"/>
                </a:solidFill>
                <a:latin typeface="Montserrat Bold" pitchFamily="34" charset="0"/>
                <a:ea typeface="Montserrat Bold" pitchFamily="34" charset="-122"/>
                <a:cs typeface="Montserrat Bold" pitchFamily="34" charset="-120"/>
              </a:rPr>
              <a:t>Phishing Awareness</a:t>
            </a:r>
            <a:endParaRPr lang="en-US" sz="6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2673191"/>
            <a:ext cx="7416403" cy="1402556"/>
          </a:xfrm>
          <a:prstGeom prst="rect">
            <a:avLst/>
          </a:prstGeom>
          <a:noFill/>
          <a:ln/>
        </p:spPr>
        <p:txBody>
          <a:bodyPr wrap="squar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Phishing Awareness Training</a:t>
            </a:r>
            <a:endParaRPr lang="en-US" sz="4400" dirty="0"/>
          </a:p>
        </p:txBody>
      </p:sp>
      <p:sp>
        <p:nvSpPr>
          <p:cNvPr id="4" name="Text 1"/>
          <p:cNvSpPr/>
          <p:nvPr/>
        </p:nvSpPr>
        <p:spPr>
          <a:xfrm>
            <a:off x="6350198" y="4445913"/>
            <a:ext cx="7416403" cy="1110496"/>
          </a:xfrm>
          <a:prstGeom prst="rect">
            <a:avLst/>
          </a:prstGeom>
          <a:noFill/>
          <a:ln/>
        </p:spPr>
        <p:txBody>
          <a:bodyPr wrap="squar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Welcome to our essential training on phishing awareness. This session will equip you with the knowledge and tools to identify and avoid sophisticated cyber threats.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3798" y="1920002"/>
            <a:ext cx="12690515" cy="701278"/>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Recognizing Phishing Emails and Websites</a:t>
            </a:r>
            <a:endParaRPr lang="en-US" sz="4400" dirty="0"/>
          </a:p>
        </p:txBody>
      </p:sp>
      <p:sp>
        <p:nvSpPr>
          <p:cNvPr id="3" name="Text 1"/>
          <p:cNvSpPr/>
          <p:nvPr/>
        </p:nvSpPr>
        <p:spPr>
          <a:xfrm>
            <a:off x="863798" y="3238262"/>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Email Red Flags</a:t>
            </a:r>
            <a:endParaRPr lang="en-US" sz="2200" dirty="0"/>
          </a:p>
        </p:txBody>
      </p:sp>
      <p:sp>
        <p:nvSpPr>
          <p:cNvPr id="4" name="Text 2"/>
          <p:cNvSpPr/>
          <p:nvPr/>
        </p:nvSpPr>
        <p:spPr>
          <a:xfrm>
            <a:off x="863798" y="3835718"/>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Generic greetings.</a:t>
            </a:r>
            <a:endParaRPr lang="en-US" sz="1900" dirty="0"/>
          </a:p>
        </p:txBody>
      </p:sp>
      <p:sp>
        <p:nvSpPr>
          <p:cNvPr id="5" name="Text 3"/>
          <p:cNvSpPr/>
          <p:nvPr/>
        </p:nvSpPr>
        <p:spPr>
          <a:xfrm>
            <a:off x="863798" y="4292203"/>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Urgent or threatening language.</a:t>
            </a:r>
            <a:endParaRPr lang="en-US" sz="1900" dirty="0"/>
          </a:p>
        </p:txBody>
      </p:sp>
      <p:sp>
        <p:nvSpPr>
          <p:cNvPr id="6" name="Text 4"/>
          <p:cNvSpPr/>
          <p:nvPr/>
        </p:nvSpPr>
        <p:spPr>
          <a:xfrm>
            <a:off x="863798" y="4748689"/>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Suspicious sender addresses.</a:t>
            </a:r>
            <a:endParaRPr lang="en-US" sz="1900" dirty="0"/>
          </a:p>
        </p:txBody>
      </p:sp>
      <p:sp>
        <p:nvSpPr>
          <p:cNvPr id="7" name="Text 5"/>
          <p:cNvSpPr/>
          <p:nvPr/>
        </p:nvSpPr>
        <p:spPr>
          <a:xfrm>
            <a:off x="863798" y="5205174"/>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Attachments from unknown sources.</a:t>
            </a:r>
            <a:endParaRPr lang="en-US" sz="1900" dirty="0"/>
          </a:p>
        </p:txBody>
      </p:sp>
      <p:sp>
        <p:nvSpPr>
          <p:cNvPr id="8" name="Text 6"/>
          <p:cNvSpPr/>
          <p:nvPr/>
        </p:nvSpPr>
        <p:spPr>
          <a:xfrm>
            <a:off x="7623929" y="3238262"/>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Website Red Flags</a:t>
            </a:r>
            <a:endParaRPr lang="en-US" sz="2200" dirty="0"/>
          </a:p>
        </p:txBody>
      </p:sp>
      <p:sp>
        <p:nvSpPr>
          <p:cNvPr id="9" name="Text 7"/>
          <p:cNvSpPr/>
          <p:nvPr/>
        </p:nvSpPr>
        <p:spPr>
          <a:xfrm>
            <a:off x="7623929" y="3835718"/>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Mismatching URLs.</a:t>
            </a:r>
            <a:endParaRPr lang="en-US" sz="1900" dirty="0"/>
          </a:p>
        </p:txBody>
      </p:sp>
      <p:sp>
        <p:nvSpPr>
          <p:cNvPr id="10" name="Text 8"/>
          <p:cNvSpPr/>
          <p:nvPr/>
        </p:nvSpPr>
        <p:spPr>
          <a:xfrm>
            <a:off x="7623929" y="4292203"/>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Poor grammar or spelling.</a:t>
            </a:r>
            <a:endParaRPr lang="en-US" sz="1900" dirty="0"/>
          </a:p>
        </p:txBody>
      </p:sp>
      <p:sp>
        <p:nvSpPr>
          <p:cNvPr id="11" name="Text 9"/>
          <p:cNvSpPr/>
          <p:nvPr/>
        </p:nvSpPr>
        <p:spPr>
          <a:xfrm>
            <a:off x="7623929" y="4748689"/>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Lack of padlock icon (HTTPS).</a:t>
            </a:r>
            <a:endParaRPr lang="en-US" sz="1900" dirty="0"/>
          </a:p>
        </p:txBody>
      </p:sp>
      <p:sp>
        <p:nvSpPr>
          <p:cNvPr id="12" name="Text 10"/>
          <p:cNvSpPr/>
          <p:nvPr/>
        </p:nvSpPr>
        <p:spPr>
          <a:xfrm>
            <a:off x="7623929" y="5205174"/>
            <a:ext cx="6150293" cy="370165"/>
          </a:xfrm>
          <a:prstGeom prst="rect">
            <a:avLst/>
          </a:prstGeom>
          <a:noFill/>
          <a:ln/>
        </p:spPr>
        <p:txBody>
          <a:bodyPr wrap="none" lIns="0" tIns="0" rIns="0" bIns="0" rtlCol="0" anchor="t"/>
          <a:lstStyle/>
          <a:p>
            <a:pPr marL="342900" indent="-342900" algn="l">
              <a:lnSpc>
                <a:spcPts val="2900"/>
              </a:lnSpc>
              <a:buSzPct val="100000"/>
              <a:buChar char="•"/>
            </a:pPr>
            <a:r>
              <a:rPr lang="en-US" sz="1900" dirty="0">
                <a:solidFill>
                  <a:srgbClr val="E2E6E9"/>
                </a:solidFill>
                <a:latin typeface="Source Sans Pro" pitchFamily="34" charset="0"/>
                <a:ea typeface="Source Sans Pro" pitchFamily="34" charset="-122"/>
                <a:cs typeface="Source Sans Pro" pitchFamily="34" charset="-120"/>
              </a:rPr>
              <a:t>Requests for excessive personal data.</a:t>
            </a:r>
            <a:endParaRPr lang="en-US" sz="1900" dirty="0"/>
          </a:p>
        </p:txBody>
      </p:sp>
      <p:sp>
        <p:nvSpPr>
          <p:cNvPr id="13" name="Text 11"/>
          <p:cNvSpPr/>
          <p:nvPr/>
        </p:nvSpPr>
        <p:spPr>
          <a:xfrm>
            <a:off x="863798" y="5939314"/>
            <a:ext cx="12902803" cy="370165"/>
          </a:xfrm>
          <a:prstGeom prst="rect">
            <a:avLst/>
          </a:prstGeom>
          <a:noFill/>
          <a:ln/>
        </p:spPr>
        <p:txBody>
          <a:bodyPr wrap="none" lIns="0" tIns="0" rIns="0" bIns="0" rtlCol="0" anchor="t"/>
          <a:lstStyle/>
          <a:p>
            <a:pPr marL="0" indent="0" algn="l">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Learn to spot the subtle clues in emails and websites that signal a phishing attempt. Vigilance is your first line of defense.</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56310" y="3173730"/>
            <a:ext cx="3573780" cy="1882140"/>
          </a:xfrm>
          <a:prstGeom prst="rect">
            <a:avLst/>
          </a:prstGeom>
        </p:spPr>
      </p:pic>
      <p:sp>
        <p:nvSpPr>
          <p:cNvPr id="4" name="Text 0"/>
          <p:cNvSpPr/>
          <p:nvPr/>
        </p:nvSpPr>
        <p:spPr>
          <a:xfrm>
            <a:off x="6350198" y="705683"/>
            <a:ext cx="7416403" cy="1192054"/>
          </a:xfrm>
          <a:prstGeom prst="rect">
            <a:avLst/>
          </a:prstGeom>
          <a:noFill/>
          <a:ln/>
        </p:spPr>
        <p:txBody>
          <a:bodyPr wrap="square" lIns="0" tIns="0" rIns="0" bIns="0" rtlCol="0" anchor="t"/>
          <a:lstStyle/>
          <a:p>
            <a:pPr marL="0" indent="0" algn="l">
              <a:lnSpc>
                <a:spcPts val="4650"/>
              </a:lnSpc>
              <a:buNone/>
            </a:pPr>
            <a:r>
              <a:rPr lang="en-US" sz="3750" b="1" dirty="0">
                <a:solidFill>
                  <a:srgbClr val="FFFFFF"/>
                </a:solidFill>
                <a:latin typeface="Montserrat Bold" pitchFamily="34" charset="0"/>
                <a:ea typeface="Montserrat Bold" pitchFamily="34" charset="-122"/>
                <a:cs typeface="Montserrat Bold" pitchFamily="34" charset="-120"/>
              </a:rPr>
              <a:t>Social Engineering Tactics Used by Attackers</a:t>
            </a:r>
            <a:endParaRPr lang="en-US" sz="3750" dirty="0"/>
          </a:p>
        </p:txBody>
      </p:sp>
      <p:pic>
        <p:nvPicPr>
          <p:cNvPr id="5" name="Image 2" descr="preencoded.png"/>
          <p:cNvPicPr>
            <a:picLocks noChangeAspect="1"/>
          </p:cNvPicPr>
          <p:nvPr/>
        </p:nvPicPr>
        <p:blipFill>
          <a:blip r:embed="rId5"/>
          <a:stretch>
            <a:fillRect/>
          </a:stretch>
        </p:blipFill>
        <p:spPr>
          <a:xfrm>
            <a:off x="6350198" y="2212419"/>
            <a:ext cx="488156" cy="488156"/>
          </a:xfrm>
          <a:prstGeom prst="rect">
            <a:avLst/>
          </a:prstGeom>
        </p:spPr>
      </p:pic>
      <p:sp>
        <p:nvSpPr>
          <p:cNvPr id="6" name="Text 1"/>
          <p:cNvSpPr/>
          <p:nvPr/>
        </p:nvSpPr>
        <p:spPr>
          <a:xfrm>
            <a:off x="6350198" y="2962751"/>
            <a:ext cx="2297311" cy="297894"/>
          </a:xfrm>
          <a:prstGeom prst="rect">
            <a:avLst/>
          </a:prstGeom>
          <a:noFill/>
          <a:ln/>
        </p:spPr>
        <p:txBody>
          <a:bodyPr wrap="none" lIns="0" tIns="0" rIns="0" bIns="0" rtlCol="0" anchor="t"/>
          <a:lstStyle/>
          <a:p>
            <a:pPr marL="0" indent="0" algn="l">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Pretexting</a:t>
            </a:r>
            <a:endParaRPr lang="en-US" sz="1850" dirty="0"/>
          </a:p>
        </p:txBody>
      </p:sp>
      <p:sp>
        <p:nvSpPr>
          <p:cNvPr id="7" name="Text 2"/>
          <p:cNvSpPr/>
          <p:nvPr/>
        </p:nvSpPr>
        <p:spPr>
          <a:xfrm>
            <a:off x="6350198" y="3386495"/>
            <a:ext cx="2297311" cy="629364"/>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Creating a fake scenario to gain trust.</a:t>
            </a:r>
            <a:endParaRPr lang="en-US" sz="1650" dirty="0"/>
          </a:p>
        </p:txBody>
      </p:sp>
      <p:pic>
        <p:nvPicPr>
          <p:cNvPr id="8" name="Image 3" descr="preencoded.png"/>
          <p:cNvPicPr>
            <a:picLocks noChangeAspect="1"/>
          </p:cNvPicPr>
          <p:nvPr/>
        </p:nvPicPr>
        <p:blipFill>
          <a:blip r:embed="rId6"/>
          <a:stretch>
            <a:fillRect/>
          </a:stretch>
        </p:blipFill>
        <p:spPr>
          <a:xfrm>
            <a:off x="8909685" y="2212419"/>
            <a:ext cx="488156" cy="488156"/>
          </a:xfrm>
          <a:prstGeom prst="rect">
            <a:avLst/>
          </a:prstGeom>
        </p:spPr>
      </p:pic>
      <p:sp>
        <p:nvSpPr>
          <p:cNvPr id="9" name="Text 3"/>
          <p:cNvSpPr/>
          <p:nvPr/>
        </p:nvSpPr>
        <p:spPr>
          <a:xfrm>
            <a:off x="8909685" y="2962751"/>
            <a:ext cx="2297311" cy="297894"/>
          </a:xfrm>
          <a:prstGeom prst="rect">
            <a:avLst/>
          </a:prstGeom>
          <a:noFill/>
          <a:ln/>
        </p:spPr>
        <p:txBody>
          <a:bodyPr wrap="none" lIns="0" tIns="0" rIns="0" bIns="0" rtlCol="0" anchor="t"/>
          <a:lstStyle/>
          <a:p>
            <a:pPr marL="0" indent="0" algn="l">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Baiting</a:t>
            </a:r>
            <a:endParaRPr lang="en-US" sz="1850" dirty="0"/>
          </a:p>
        </p:txBody>
      </p:sp>
      <p:sp>
        <p:nvSpPr>
          <p:cNvPr id="10" name="Text 4"/>
          <p:cNvSpPr/>
          <p:nvPr/>
        </p:nvSpPr>
        <p:spPr>
          <a:xfrm>
            <a:off x="8909685" y="3386495"/>
            <a:ext cx="2297311" cy="629364"/>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Offering something enticing to lure victims.</a:t>
            </a:r>
            <a:endParaRPr lang="en-US" sz="1650" dirty="0"/>
          </a:p>
        </p:txBody>
      </p:sp>
      <p:pic>
        <p:nvPicPr>
          <p:cNvPr id="11" name="Image 4" descr="preencoded.png"/>
          <p:cNvPicPr>
            <a:picLocks noChangeAspect="1"/>
          </p:cNvPicPr>
          <p:nvPr/>
        </p:nvPicPr>
        <p:blipFill>
          <a:blip r:embed="rId7"/>
          <a:stretch>
            <a:fillRect/>
          </a:stretch>
        </p:blipFill>
        <p:spPr>
          <a:xfrm>
            <a:off x="11469172" y="2212419"/>
            <a:ext cx="488156" cy="488156"/>
          </a:xfrm>
          <a:prstGeom prst="rect">
            <a:avLst/>
          </a:prstGeom>
        </p:spPr>
      </p:pic>
      <p:sp>
        <p:nvSpPr>
          <p:cNvPr id="12" name="Text 5"/>
          <p:cNvSpPr/>
          <p:nvPr/>
        </p:nvSpPr>
        <p:spPr>
          <a:xfrm>
            <a:off x="11469172" y="2962751"/>
            <a:ext cx="2297430" cy="297894"/>
          </a:xfrm>
          <a:prstGeom prst="rect">
            <a:avLst/>
          </a:prstGeom>
          <a:noFill/>
          <a:ln/>
        </p:spPr>
        <p:txBody>
          <a:bodyPr wrap="none" lIns="0" tIns="0" rIns="0" bIns="0" rtlCol="0" anchor="t"/>
          <a:lstStyle/>
          <a:p>
            <a:pPr marL="0" indent="0" algn="l">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Quid Pro Quo</a:t>
            </a:r>
            <a:endParaRPr lang="en-US" sz="1850" dirty="0"/>
          </a:p>
        </p:txBody>
      </p:sp>
      <p:sp>
        <p:nvSpPr>
          <p:cNvPr id="13" name="Text 6"/>
          <p:cNvSpPr/>
          <p:nvPr/>
        </p:nvSpPr>
        <p:spPr>
          <a:xfrm>
            <a:off x="11469172" y="3386495"/>
            <a:ext cx="2297430" cy="629364"/>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Promising a benefit for information.</a:t>
            </a:r>
            <a:endParaRPr lang="en-US" sz="1650" dirty="0"/>
          </a:p>
        </p:txBody>
      </p:sp>
      <p:pic>
        <p:nvPicPr>
          <p:cNvPr id="14" name="Image 5" descr="preencoded.png"/>
          <p:cNvPicPr>
            <a:picLocks noChangeAspect="1"/>
          </p:cNvPicPr>
          <p:nvPr/>
        </p:nvPicPr>
        <p:blipFill>
          <a:blip r:embed="rId8"/>
          <a:stretch>
            <a:fillRect/>
          </a:stretch>
        </p:blipFill>
        <p:spPr>
          <a:xfrm>
            <a:off x="6350198" y="4540329"/>
            <a:ext cx="488156" cy="488156"/>
          </a:xfrm>
          <a:prstGeom prst="rect">
            <a:avLst/>
          </a:prstGeom>
        </p:spPr>
      </p:pic>
      <p:sp>
        <p:nvSpPr>
          <p:cNvPr id="15" name="Text 7"/>
          <p:cNvSpPr/>
          <p:nvPr/>
        </p:nvSpPr>
        <p:spPr>
          <a:xfrm>
            <a:off x="6350198" y="5290661"/>
            <a:ext cx="2297311" cy="297894"/>
          </a:xfrm>
          <a:prstGeom prst="rect">
            <a:avLst/>
          </a:prstGeom>
          <a:noFill/>
          <a:ln/>
        </p:spPr>
        <p:txBody>
          <a:bodyPr wrap="none" lIns="0" tIns="0" rIns="0" bIns="0" rtlCol="0" anchor="t"/>
          <a:lstStyle/>
          <a:p>
            <a:pPr marL="0" indent="0" algn="l">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Tailgating</a:t>
            </a:r>
            <a:endParaRPr lang="en-US" sz="1850" dirty="0"/>
          </a:p>
        </p:txBody>
      </p:sp>
      <p:sp>
        <p:nvSpPr>
          <p:cNvPr id="16" name="Text 8"/>
          <p:cNvSpPr/>
          <p:nvPr/>
        </p:nvSpPr>
        <p:spPr>
          <a:xfrm>
            <a:off x="6350198" y="5714405"/>
            <a:ext cx="2297311" cy="944047"/>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Following authorized personnel into restricted areas.</a:t>
            </a:r>
            <a:endParaRPr lang="en-US" sz="1650" dirty="0"/>
          </a:p>
        </p:txBody>
      </p:sp>
      <p:sp>
        <p:nvSpPr>
          <p:cNvPr id="17" name="Text 9"/>
          <p:cNvSpPr/>
          <p:nvPr/>
        </p:nvSpPr>
        <p:spPr>
          <a:xfrm>
            <a:off x="6350198" y="6894433"/>
            <a:ext cx="7416403" cy="629364"/>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Attackers exploit human psychology. Understanding these tactics helps you resist manipulation.</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28342"/>
          </a:xfrm>
          <a:prstGeom prst="rect">
            <a:avLst/>
          </a:prstGeom>
        </p:spPr>
      </p:pic>
      <p:sp>
        <p:nvSpPr>
          <p:cNvPr id="3" name="Text 0"/>
          <p:cNvSpPr/>
          <p:nvPr/>
        </p:nvSpPr>
        <p:spPr>
          <a:xfrm>
            <a:off x="863084" y="3606403"/>
            <a:ext cx="12904232" cy="1331119"/>
          </a:xfrm>
          <a:prstGeom prst="rect">
            <a:avLst/>
          </a:prstGeom>
          <a:noFill/>
          <a:ln/>
        </p:spPr>
        <p:txBody>
          <a:bodyPr wrap="square" lIns="0" tIns="0" rIns="0" bIns="0" rtlCol="0" anchor="t"/>
          <a:lstStyle/>
          <a:p>
            <a:pPr marL="0" indent="0" algn="l">
              <a:lnSpc>
                <a:spcPts val="5200"/>
              </a:lnSpc>
              <a:buNone/>
            </a:pPr>
            <a:r>
              <a:rPr lang="en-US" sz="4150" b="1" dirty="0">
                <a:solidFill>
                  <a:srgbClr val="FFFFFF"/>
                </a:solidFill>
                <a:latin typeface="Montserrat Bold" pitchFamily="34" charset="0"/>
                <a:ea typeface="Montserrat Bold" pitchFamily="34" charset="-122"/>
                <a:cs typeface="Montserrat Bold" pitchFamily="34" charset="-120"/>
              </a:rPr>
              <a:t>Best Practices and Tips to Avoid Falling Victim</a:t>
            </a:r>
            <a:endParaRPr lang="en-US" sz="4150" dirty="0"/>
          </a:p>
        </p:txBody>
      </p:sp>
      <p:pic>
        <p:nvPicPr>
          <p:cNvPr id="4" name="Image 1" descr="preencoded.png"/>
          <p:cNvPicPr>
            <a:picLocks noChangeAspect="1"/>
          </p:cNvPicPr>
          <p:nvPr/>
        </p:nvPicPr>
        <p:blipFill>
          <a:blip r:embed="rId4"/>
          <a:stretch>
            <a:fillRect/>
          </a:stretch>
        </p:blipFill>
        <p:spPr>
          <a:xfrm>
            <a:off x="863084" y="5288875"/>
            <a:ext cx="585668" cy="585668"/>
          </a:xfrm>
          <a:prstGeom prst="rect">
            <a:avLst/>
          </a:prstGeom>
        </p:spPr>
      </p:pic>
      <p:sp>
        <p:nvSpPr>
          <p:cNvPr id="5" name="Text 1"/>
          <p:cNvSpPr/>
          <p:nvPr/>
        </p:nvSpPr>
        <p:spPr>
          <a:xfrm>
            <a:off x="1741527" y="5427940"/>
            <a:ext cx="2128004" cy="332780"/>
          </a:xfrm>
          <a:prstGeom prst="rect">
            <a:avLst/>
          </a:prstGeom>
          <a:noFill/>
          <a:ln/>
        </p:spPr>
        <p:txBody>
          <a:bodyPr wrap="none" lIns="0" tIns="0" rIns="0" bIns="0" rtlCol="0" anchor="t"/>
          <a:lstStyle/>
          <a:p>
            <a:pPr marL="0" indent="0" algn="l">
              <a:lnSpc>
                <a:spcPts val="2600"/>
              </a:lnSpc>
              <a:buNone/>
            </a:pPr>
            <a:r>
              <a:rPr lang="en-US" sz="2050" b="1" dirty="0">
                <a:solidFill>
                  <a:srgbClr val="E2E6E9"/>
                </a:solidFill>
                <a:latin typeface="Montserrat Bold" pitchFamily="34" charset="0"/>
                <a:ea typeface="Montserrat Bold" pitchFamily="34" charset="-122"/>
                <a:cs typeface="Montserrat Bold" pitchFamily="34" charset="-120"/>
              </a:rPr>
              <a:t>Verify Sender</a:t>
            </a:r>
            <a:endParaRPr lang="en-US" sz="2050" dirty="0"/>
          </a:p>
        </p:txBody>
      </p:sp>
      <p:sp>
        <p:nvSpPr>
          <p:cNvPr id="6" name="Text 2"/>
          <p:cNvSpPr/>
          <p:nvPr/>
        </p:nvSpPr>
        <p:spPr>
          <a:xfrm>
            <a:off x="1741527" y="5901214"/>
            <a:ext cx="2128004" cy="702945"/>
          </a:xfrm>
          <a:prstGeom prst="rect">
            <a:avLst/>
          </a:prstGeom>
          <a:noFill/>
          <a:ln/>
        </p:spPr>
        <p:txBody>
          <a:bodyPr wrap="square" lIns="0" tIns="0" rIns="0" bIns="0" rtlCol="0" anchor="t"/>
          <a:lstStyle/>
          <a:p>
            <a:pPr marL="0" indent="0" algn="l">
              <a:lnSpc>
                <a:spcPts val="2750"/>
              </a:lnSpc>
              <a:buNone/>
            </a:pPr>
            <a:r>
              <a:rPr lang="en-US" sz="1800" dirty="0">
                <a:solidFill>
                  <a:srgbClr val="E2E6E9"/>
                </a:solidFill>
                <a:latin typeface="Source Sans Pro" pitchFamily="34" charset="0"/>
                <a:ea typeface="Source Sans Pro" pitchFamily="34" charset="-122"/>
                <a:cs typeface="Source Sans Pro" pitchFamily="34" charset="-120"/>
              </a:rPr>
              <a:t>Always confirm email authenticity.</a:t>
            </a:r>
            <a:endParaRPr lang="en-US" sz="1800" dirty="0"/>
          </a:p>
        </p:txBody>
      </p:sp>
      <p:pic>
        <p:nvPicPr>
          <p:cNvPr id="7" name="Image 2" descr="preencoded.png"/>
          <p:cNvPicPr>
            <a:picLocks noChangeAspect="1"/>
          </p:cNvPicPr>
          <p:nvPr/>
        </p:nvPicPr>
        <p:blipFill>
          <a:blip r:embed="rId5"/>
          <a:stretch>
            <a:fillRect/>
          </a:stretch>
        </p:blipFill>
        <p:spPr>
          <a:xfrm>
            <a:off x="4162306" y="5288875"/>
            <a:ext cx="585668" cy="585668"/>
          </a:xfrm>
          <a:prstGeom prst="rect">
            <a:avLst/>
          </a:prstGeom>
        </p:spPr>
      </p:pic>
      <p:sp>
        <p:nvSpPr>
          <p:cNvPr id="8" name="Text 3"/>
          <p:cNvSpPr/>
          <p:nvPr/>
        </p:nvSpPr>
        <p:spPr>
          <a:xfrm>
            <a:off x="5040749" y="5427940"/>
            <a:ext cx="2128004" cy="665559"/>
          </a:xfrm>
          <a:prstGeom prst="rect">
            <a:avLst/>
          </a:prstGeom>
          <a:noFill/>
          <a:ln/>
        </p:spPr>
        <p:txBody>
          <a:bodyPr wrap="square" lIns="0" tIns="0" rIns="0" bIns="0" rtlCol="0" anchor="t"/>
          <a:lstStyle/>
          <a:p>
            <a:pPr marL="0" indent="0" algn="l">
              <a:lnSpc>
                <a:spcPts val="2600"/>
              </a:lnSpc>
              <a:buNone/>
            </a:pPr>
            <a:r>
              <a:rPr lang="en-US" sz="2050" b="1" dirty="0">
                <a:solidFill>
                  <a:srgbClr val="E2E6E9"/>
                </a:solidFill>
                <a:latin typeface="Montserrat Bold" pitchFamily="34" charset="0"/>
                <a:ea typeface="Montserrat Bold" pitchFamily="34" charset="-122"/>
                <a:cs typeface="Montserrat Bold" pitchFamily="34" charset="-120"/>
              </a:rPr>
              <a:t>Hover Over Links</a:t>
            </a:r>
            <a:endParaRPr lang="en-US" sz="2050" dirty="0"/>
          </a:p>
        </p:txBody>
      </p:sp>
      <p:sp>
        <p:nvSpPr>
          <p:cNvPr id="9" name="Text 4"/>
          <p:cNvSpPr/>
          <p:nvPr/>
        </p:nvSpPr>
        <p:spPr>
          <a:xfrm>
            <a:off x="5040749" y="6233993"/>
            <a:ext cx="2128004" cy="702945"/>
          </a:xfrm>
          <a:prstGeom prst="rect">
            <a:avLst/>
          </a:prstGeom>
          <a:noFill/>
          <a:ln/>
        </p:spPr>
        <p:txBody>
          <a:bodyPr wrap="square" lIns="0" tIns="0" rIns="0" bIns="0" rtlCol="0" anchor="t"/>
          <a:lstStyle/>
          <a:p>
            <a:pPr marL="0" indent="0" algn="l">
              <a:lnSpc>
                <a:spcPts val="2750"/>
              </a:lnSpc>
              <a:buNone/>
            </a:pPr>
            <a:r>
              <a:rPr lang="en-US" sz="1800" dirty="0">
                <a:solidFill>
                  <a:srgbClr val="E2E6E9"/>
                </a:solidFill>
                <a:latin typeface="Source Sans Pro" pitchFamily="34" charset="0"/>
                <a:ea typeface="Source Sans Pro" pitchFamily="34" charset="-122"/>
                <a:cs typeface="Source Sans Pro" pitchFamily="34" charset="-120"/>
              </a:rPr>
              <a:t>Check the actual URL before clicking.</a:t>
            </a:r>
            <a:endParaRPr lang="en-US" sz="1800" dirty="0"/>
          </a:p>
        </p:txBody>
      </p:sp>
      <p:pic>
        <p:nvPicPr>
          <p:cNvPr id="10" name="Image 3" descr="preencoded.png"/>
          <p:cNvPicPr>
            <a:picLocks noChangeAspect="1"/>
          </p:cNvPicPr>
          <p:nvPr/>
        </p:nvPicPr>
        <p:blipFill>
          <a:blip r:embed="rId6"/>
          <a:stretch>
            <a:fillRect/>
          </a:stretch>
        </p:blipFill>
        <p:spPr>
          <a:xfrm>
            <a:off x="7461528" y="5288875"/>
            <a:ext cx="585668" cy="585668"/>
          </a:xfrm>
          <a:prstGeom prst="rect">
            <a:avLst/>
          </a:prstGeom>
        </p:spPr>
      </p:pic>
      <p:sp>
        <p:nvSpPr>
          <p:cNvPr id="11" name="Text 5"/>
          <p:cNvSpPr/>
          <p:nvPr/>
        </p:nvSpPr>
        <p:spPr>
          <a:xfrm>
            <a:off x="8339971" y="5427940"/>
            <a:ext cx="2128004" cy="665559"/>
          </a:xfrm>
          <a:prstGeom prst="rect">
            <a:avLst/>
          </a:prstGeom>
          <a:noFill/>
          <a:ln/>
        </p:spPr>
        <p:txBody>
          <a:bodyPr wrap="square" lIns="0" tIns="0" rIns="0" bIns="0" rtlCol="0" anchor="t"/>
          <a:lstStyle/>
          <a:p>
            <a:pPr marL="0" indent="0" algn="l">
              <a:lnSpc>
                <a:spcPts val="2600"/>
              </a:lnSpc>
              <a:buNone/>
            </a:pPr>
            <a:r>
              <a:rPr lang="en-US" sz="2050" b="1" dirty="0">
                <a:solidFill>
                  <a:srgbClr val="E2E6E9"/>
                </a:solidFill>
                <a:latin typeface="Montserrat Bold" pitchFamily="34" charset="0"/>
                <a:ea typeface="Montserrat Bold" pitchFamily="34" charset="-122"/>
                <a:cs typeface="Montserrat Bold" pitchFamily="34" charset="-120"/>
              </a:rPr>
              <a:t>Strong Passwords</a:t>
            </a:r>
            <a:endParaRPr lang="en-US" sz="2050" dirty="0"/>
          </a:p>
        </p:txBody>
      </p:sp>
      <p:sp>
        <p:nvSpPr>
          <p:cNvPr id="12" name="Text 6"/>
          <p:cNvSpPr/>
          <p:nvPr/>
        </p:nvSpPr>
        <p:spPr>
          <a:xfrm>
            <a:off x="8339971" y="6233993"/>
            <a:ext cx="2128004" cy="702945"/>
          </a:xfrm>
          <a:prstGeom prst="rect">
            <a:avLst/>
          </a:prstGeom>
          <a:noFill/>
          <a:ln/>
        </p:spPr>
        <p:txBody>
          <a:bodyPr wrap="square" lIns="0" tIns="0" rIns="0" bIns="0" rtlCol="0" anchor="t"/>
          <a:lstStyle/>
          <a:p>
            <a:pPr marL="0" indent="0" algn="l">
              <a:lnSpc>
                <a:spcPts val="2750"/>
              </a:lnSpc>
              <a:buNone/>
            </a:pPr>
            <a:r>
              <a:rPr lang="en-US" sz="1800" dirty="0">
                <a:solidFill>
                  <a:srgbClr val="E2E6E9"/>
                </a:solidFill>
                <a:latin typeface="Source Sans Pro" pitchFamily="34" charset="0"/>
                <a:ea typeface="Source Sans Pro" pitchFamily="34" charset="-122"/>
                <a:cs typeface="Source Sans Pro" pitchFamily="34" charset="-120"/>
              </a:rPr>
              <a:t>Use complex, unique passwords.</a:t>
            </a:r>
            <a:endParaRPr lang="en-US" sz="1800" dirty="0"/>
          </a:p>
        </p:txBody>
      </p:sp>
      <p:pic>
        <p:nvPicPr>
          <p:cNvPr id="13" name="Image 4" descr="preencoded.png"/>
          <p:cNvPicPr>
            <a:picLocks noChangeAspect="1"/>
          </p:cNvPicPr>
          <p:nvPr/>
        </p:nvPicPr>
        <p:blipFill>
          <a:blip r:embed="rId7"/>
          <a:stretch>
            <a:fillRect/>
          </a:stretch>
        </p:blipFill>
        <p:spPr>
          <a:xfrm>
            <a:off x="10760750" y="5288875"/>
            <a:ext cx="585668" cy="585668"/>
          </a:xfrm>
          <a:prstGeom prst="rect">
            <a:avLst/>
          </a:prstGeom>
        </p:spPr>
      </p:pic>
      <p:sp>
        <p:nvSpPr>
          <p:cNvPr id="14" name="Text 7"/>
          <p:cNvSpPr/>
          <p:nvPr/>
        </p:nvSpPr>
        <p:spPr>
          <a:xfrm>
            <a:off x="11639193" y="5427940"/>
            <a:ext cx="2128123" cy="332780"/>
          </a:xfrm>
          <a:prstGeom prst="rect">
            <a:avLst/>
          </a:prstGeom>
          <a:noFill/>
          <a:ln/>
        </p:spPr>
        <p:txBody>
          <a:bodyPr wrap="none" lIns="0" tIns="0" rIns="0" bIns="0" rtlCol="0" anchor="t"/>
          <a:lstStyle/>
          <a:p>
            <a:pPr marL="0" indent="0" algn="l">
              <a:lnSpc>
                <a:spcPts val="2600"/>
              </a:lnSpc>
              <a:buNone/>
            </a:pPr>
            <a:r>
              <a:rPr lang="en-US" sz="2050" b="1" dirty="0">
                <a:solidFill>
                  <a:srgbClr val="E2E6E9"/>
                </a:solidFill>
                <a:latin typeface="Montserrat Bold" pitchFamily="34" charset="0"/>
                <a:ea typeface="Montserrat Bold" pitchFamily="34" charset="-122"/>
                <a:cs typeface="Montserrat Bold" pitchFamily="34" charset="-120"/>
              </a:rPr>
              <a:t>Enable 2FA</a:t>
            </a:r>
            <a:endParaRPr lang="en-US" sz="2050" dirty="0"/>
          </a:p>
        </p:txBody>
      </p:sp>
      <p:sp>
        <p:nvSpPr>
          <p:cNvPr id="15" name="Text 8"/>
          <p:cNvSpPr/>
          <p:nvPr/>
        </p:nvSpPr>
        <p:spPr>
          <a:xfrm>
            <a:off x="11639193" y="5901214"/>
            <a:ext cx="2128123" cy="702945"/>
          </a:xfrm>
          <a:prstGeom prst="rect">
            <a:avLst/>
          </a:prstGeom>
          <a:noFill/>
          <a:ln/>
        </p:spPr>
        <p:txBody>
          <a:bodyPr wrap="square" lIns="0" tIns="0" rIns="0" bIns="0" rtlCol="0" anchor="t"/>
          <a:lstStyle/>
          <a:p>
            <a:pPr marL="0" indent="0" algn="l">
              <a:lnSpc>
                <a:spcPts val="2750"/>
              </a:lnSpc>
              <a:buNone/>
            </a:pPr>
            <a:r>
              <a:rPr lang="en-US" sz="1800" dirty="0">
                <a:solidFill>
                  <a:srgbClr val="E2E6E9"/>
                </a:solidFill>
                <a:latin typeface="Source Sans Pro" pitchFamily="34" charset="0"/>
                <a:ea typeface="Source Sans Pro" pitchFamily="34" charset="-122"/>
                <a:cs typeface="Source Sans Pro" pitchFamily="34" charset="-120"/>
              </a:rPr>
              <a:t>Add an extra layer of security.</a:t>
            </a:r>
            <a:endParaRPr lang="en-US" sz="1800" dirty="0"/>
          </a:p>
        </p:txBody>
      </p:sp>
      <p:sp>
        <p:nvSpPr>
          <p:cNvPr id="16" name="Text 9"/>
          <p:cNvSpPr/>
          <p:nvPr/>
        </p:nvSpPr>
        <p:spPr>
          <a:xfrm>
            <a:off x="863084" y="7200424"/>
            <a:ext cx="12904232" cy="351472"/>
          </a:xfrm>
          <a:prstGeom prst="rect">
            <a:avLst/>
          </a:prstGeom>
          <a:noFill/>
          <a:ln/>
        </p:spPr>
        <p:txBody>
          <a:bodyPr wrap="none" lIns="0" tIns="0" rIns="0" bIns="0" rtlCol="0" anchor="t"/>
          <a:lstStyle/>
          <a:p>
            <a:pPr marL="0" indent="0" algn="l">
              <a:lnSpc>
                <a:spcPts val="2750"/>
              </a:lnSpc>
              <a:buNone/>
            </a:pPr>
            <a:r>
              <a:rPr lang="en-US" sz="1800" dirty="0">
                <a:solidFill>
                  <a:srgbClr val="E2E6E9"/>
                </a:solidFill>
                <a:latin typeface="Source Sans Pro" pitchFamily="34" charset="0"/>
                <a:ea typeface="Source Sans Pro" pitchFamily="34" charset="-122"/>
                <a:cs typeface="Source Sans Pro" pitchFamily="34" charset="-120"/>
              </a:rPr>
              <a:t>Proactive measures are key to personal and organizational security. Implement these tips daily.</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3798" y="680799"/>
            <a:ext cx="11307485" cy="596027"/>
          </a:xfrm>
          <a:prstGeom prst="rect">
            <a:avLst/>
          </a:prstGeom>
          <a:noFill/>
          <a:ln/>
        </p:spPr>
        <p:txBody>
          <a:bodyPr wrap="none" lIns="0" tIns="0" rIns="0" bIns="0" rtlCol="0" anchor="t"/>
          <a:lstStyle/>
          <a:p>
            <a:pPr marL="0" indent="0" algn="l">
              <a:lnSpc>
                <a:spcPts val="4650"/>
              </a:lnSpc>
              <a:buNone/>
            </a:pPr>
            <a:r>
              <a:rPr lang="en-US" sz="3750" b="1" dirty="0">
                <a:solidFill>
                  <a:srgbClr val="FFFFFF"/>
                </a:solidFill>
                <a:latin typeface="Montserrat Bold" pitchFamily="34" charset="0"/>
                <a:ea typeface="Montserrat Bold" pitchFamily="34" charset="-122"/>
                <a:cs typeface="Montserrat Bold" pitchFamily="34" charset="-120"/>
              </a:rPr>
              <a:t>Real-World Examples and Interactive Quizzes</a:t>
            </a:r>
            <a:endParaRPr lang="en-US" sz="3750" dirty="0"/>
          </a:p>
        </p:txBody>
      </p:sp>
      <p:pic>
        <p:nvPicPr>
          <p:cNvPr id="3" name="Image 0" descr="preencoded.png"/>
          <p:cNvPicPr>
            <a:picLocks noChangeAspect="1"/>
          </p:cNvPicPr>
          <p:nvPr/>
        </p:nvPicPr>
        <p:blipFill>
          <a:blip r:embed="rId3"/>
          <a:stretch>
            <a:fillRect/>
          </a:stretch>
        </p:blipFill>
        <p:spPr>
          <a:xfrm>
            <a:off x="863798" y="1696403"/>
            <a:ext cx="3507105" cy="2167533"/>
          </a:xfrm>
          <a:prstGeom prst="rect">
            <a:avLst/>
          </a:prstGeom>
        </p:spPr>
      </p:pic>
      <p:sp>
        <p:nvSpPr>
          <p:cNvPr id="4" name="Text 1"/>
          <p:cNvSpPr/>
          <p:nvPr/>
        </p:nvSpPr>
        <p:spPr>
          <a:xfrm>
            <a:off x="863798" y="4073723"/>
            <a:ext cx="4126111" cy="595789"/>
          </a:xfrm>
          <a:prstGeom prst="rect">
            <a:avLst/>
          </a:prstGeom>
          <a:noFill/>
          <a:ln/>
        </p:spPr>
        <p:txBody>
          <a:bodyPr wrap="square" lIns="0" tIns="0" rIns="0" bIns="0" rtlCol="0" anchor="t"/>
          <a:lstStyle/>
          <a:p>
            <a:pPr marL="0" indent="0" algn="l">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2017 Google Docs phishing attack</a:t>
            </a:r>
            <a:endParaRPr lang="en-US" sz="1850" dirty="0"/>
          </a:p>
        </p:txBody>
      </p:sp>
      <p:sp>
        <p:nvSpPr>
          <p:cNvPr id="5" name="Text 2"/>
          <p:cNvSpPr/>
          <p:nvPr/>
        </p:nvSpPr>
        <p:spPr>
          <a:xfrm>
            <a:off x="863798" y="4795361"/>
            <a:ext cx="4126111" cy="1888093"/>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A highly sophisticated campaign impersonated Google to trick users into granting access to their accounts via a fake Google Docs application. Users clicked what appeared to be a legitimate link, giving malicious apps permission to access their data.</a:t>
            </a:r>
            <a:endParaRPr lang="en-US" sz="1650" dirty="0"/>
          </a:p>
        </p:txBody>
      </p:sp>
      <p:pic>
        <p:nvPicPr>
          <p:cNvPr id="6" name="Image 1" descr="preencoded.png"/>
          <p:cNvPicPr>
            <a:picLocks noChangeAspect="1"/>
          </p:cNvPicPr>
          <p:nvPr/>
        </p:nvPicPr>
        <p:blipFill>
          <a:blip r:embed="rId4"/>
          <a:stretch>
            <a:fillRect/>
          </a:stretch>
        </p:blipFill>
        <p:spPr>
          <a:xfrm>
            <a:off x="5252085" y="1696403"/>
            <a:ext cx="3507105" cy="2167533"/>
          </a:xfrm>
          <a:prstGeom prst="rect">
            <a:avLst/>
          </a:prstGeom>
        </p:spPr>
      </p:pic>
      <p:sp>
        <p:nvSpPr>
          <p:cNvPr id="7" name="Text 3"/>
          <p:cNvSpPr/>
          <p:nvPr/>
        </p:nvSpPr>
        <p:spPr>
          <a:xfrm>
            <a:off x="5252085" y="4073723"/>
            <a:ext cx="3750231" cy="297894"/>
          </a:xfrm>
          <a:prstGeom prst="rect">
            <a:avLst/>
          </a:prstGeom>
          <a:noFill/>
          <a:ln/>
        </p:spPr>
        <p:txBody>
          <a:bodyPr wrap="none" lIns="0" tIns="0" rIns="0" bIns="0" rtlCol="0" anchor="t"/>
          <a:lstStyle/>
          <a:p>
            <a:pPr marL="0" indent="0" algn="l">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COVID-19 phishing campaigns</a:t>
            </a:r>
            <a:endParaRPr lang="en-US" sz="1850" dirty="0"/>
          </a:p>
        </p:txBody>
      </p:sp>
      <p:sp>
        <p:nvSpPr>
          <p:cNvPr id="8" name="Text 4"/>
          <p:cNvSpPr/>
          <p:nvPr/>
        </p:nvSpPr>
        <p:spPr>
          <a:xfrm>
            <a:off x="5252085" y="4497467"/>
            <a:ext cx="4126111" cy="2202775"/>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Attackers exploited the pandemic by sending emails impersonating health organizations, government agencies, or even vaccine providers. These scams often aimed to steal personal information, financial details, or distribute malware under the guise of urgent health updates or relief packages.</a:t>
            </a:r>
            <a:endParaRPr lang="en-US" sz="1650" dirty="0"/>
          </a:p>
        </p:txBody>
      </p:sp>
      <p:pic>
        <p:nvPicPr>
          <p:cNvPr id="9" name="Image 2" descr="preencoded.png"/>
          <p:cNvPicPr>
            <a:picLocks noChangeAspect="1"/>
          </p:cNvPicPr>
          <p:nvPr/>
        </p:nvPicPr>
        <p:blipFill>
          <a:blip r:embed="rId5"/>
          <a:stretch>
            <a:fillRect/>
          </a:stretch>
        </p:blipFill>
        <p:spPr>
          <a:xfrm>
            <a:off x="9640372" y="1696403"/>
            <a:ext cx="3507224" cy="2167533"/>
          </a:xfrm>
          <a:prstGeom prst="rect">
            <a:avLst/>
          </a:prstGeom>
        </p:spPr>
      </p:pic>
      <p:sp>
        <p:nvSpPr>
          <p:cNvPr id="10" name="Text 5"/>
          <p:cNvSpPr/>
          <p:nvPr/>
        </p:nvSpPr>
        <p:spPr>
          <a:xfrm>
            <a:off x="9640372" y="4073723"/>
            <a:ext cx="4126230" cy="595789"/>
          </a:xfrm>
          <a:prstGeom prst="rect">
            <a:avLst/>
          </a:prstGeom>
          <a:noFill/>
          <a:ln/>
        </p:spPr>
        <p:txBody>
          <a:bodyPr wrap="square" lIns="0" tIns="0" rIns="0" bIns="0" rtlCol="0" anchor="t"/>
          <a:lstStyle/>
          <a:p>
            <a:pPr marL="0" indent="0" algn="l">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Nigerian Prince Scams (419 Fraud)</a:t>
            </a:r>
            <a:endParaRPr lang="en-US" sz="1850" dirty="0"/>
          </a:p>
        </p:txBody>
      </p:sp>
      <p:sp>
        <p:nvSpPr>
          <p:cNvPr id="11" name="Text 6"/>
          <p:cNvSpPr/>
          <p:nvPr/>
        </p:nvSpPr>
        <p:spPr>
          <a:xfrm>
            <a:off x="9640372" y="4795361"/>
            <a:ext cx="4126230" cy="2202775"/>
          </a:xfrm>
          <a:prstGeom prst="rect">
            <a:avLst/>
          </a:prstGeom>
          <a:noFill/>
          <a:ln/>
        </p:spPr>
        <p:txBody>
          <a:bodyPr wrap="square" lIns="0" tIns="0" rIns="0" bIns="0" rtlCol="0" anchor="t"/>
          <a:lstStyle/>
          <a:p>
            <a:pPr marL="0" indent="0" algn="l">
              <a:lnSpc>
                <a:spcPts val="2450"/>
              </a:lnSpc>
              <a:buNone/>
            </a:pPr>
            <a:r>
              <a:rPr lang="en-US" sz="1650" dirty="0">
                <a:solidFill>
                  <a:srgbClr val="E2E6E9"/>
                </a:solidFill>
                <a:latin typeface="Source Sans Pro" pitchFamily="34" charset="0"/>
                <a:ea typeface="Source Sans Pro" pitchFamily="34" charset="-122"/>
                <a:cs typeface="Source Sans Pro" pitchFamily="34" charset="-120"/>
              </a:rPr>
              <a:t>One of the oldest and most enduring phishing schemes, these scams involve unsolicited emails from individuals claiming to be Nigerian royalty or officials, promising a large sum of money in exchange for upfront fees. They rely on social engineering and victims' greed to extract funds.</a:t>
            </a:r>
            <a:endParaRPr lang="en-US" sz="1650" dirty="0"/>
          </a:p>
        </p:txBody>
      </p:sp>
      <p:sp>
        <p:nvSpPr>
          <p:cNvPr id="12" name="Text 7"/>
          <p:cNvSpPr/>
          <p:nvPr/>
        </p:nvSpPr>
        <p:spPr>
          <a:xfrm>
            <a:off x="863798" y="7234118"/>
            <a:ext cx="12902803" cy="314682"/>
          </a:xfrm>
          <a:prstGeom prst="rect">
            <a:avLst/>
          </a:prstGeom>
          <a:noFill/>
          <a:ln/>
        </p:spPr>
        <p:txBody>
          <a:bodyPr wrap="none" lIns="0" tIns="0" rIns="0" bIns="0" rtlCol="0" anchor="t"/>
          <a:lstStyle/>
          <a:p>
            <a:pPr marL="0" indent="0" algn="l">
              <a:lnSpc>
                <a:spcPts val="2450"/>
              </a:lnSpc>
              <a:buNone/>
            </a:pP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693182"/>
            <a:ext cx="7416403" cy="1262063"/>
          </a:xfrm>
          <a:prstGeom prst="rect">
            <a:avLst/>
          </a:prstGeom>
          <a:noFill/>
          <a:ln/>
        </p:spPr>
        <p:txBody>
          <a:bodyPr wrap="square" lIns="0" tIns="0" rIns="0" bIns="0" rtlCol="0" anchor="t"/>
          <a:lstStyle/>
          <a:p>
            <a:pPr marL="0" indent="0" algn="l">
              <a:lnSpc>
                <a:spcPts val="4950"/>
              </a:lnSpc>
              <a:buNone/>
            </a:pPr>
            <a:r>
              <a:rPr lang="en-US" sz="3950" b="1" dirty="0">
                <a:solidFill>
                  <a:srgbClr val="FFFFFF"/>
                </a:solidFill>
                <a:latin typeface="Montserrat Bold" pitchFamily="34" charset="0"/>
                <a:ea typeface="Montserrat Bold" pitchFamily="34" charset="-122"/>
                <a:cs typeface="Montserrat Bold" pitchFamily="34" charset="-120"/>
              </a:rPr>
              <a:t>Continued Awareness Against Phishing</a:t>
            </a:r>
            <a:endParaRPr lang="en-US" sz="3950" dirty="0"/>
          </a:p>
        </p:txBody>
      </p:sp>
      <p:sp>
        <p:nvSpPr>
          <p:cNvPr id="4" name="Text 1"/>
          <p:cNvSpPr/>
          <p:nvPr/>
        </p:nvSpPr>
        <p:spPr>
          <a:xfrm>
            <a:off x="6350198" y="2288381"/>
            <a:ext cx="7416403" cy="666512"/>
          </a:xfrm>
          <a:prstGeom prst="rect">
            <a:avLst/>
          </a:prstGeom>
          <a:noFill/>
          <a:ln/>
        </p:spPr>
        <p:txBody>
          <a:bodyPr wrap="square" lIns="0" tIns="0" rIns="0" bIns="0" rtlCol="0" anchor="t"/>
          <a:lstStyle/>
          <a:p>
            <a:pPr marL="0" indent="0" algn="l">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Phishing threats constantly evolve. Continuous learning is vital for staying secure.</a:t>
            </a:r>
            <a:endParaRPr lang="en-US" sz="1700" dirty="0"/>
          </a:p>
        </p:txBody>
      </p:sp>
      <p:sp>
        <p:nvSpPr>
          <p:cNvPr id="5" name="Shape 2"/>
          <p:cNvSpPr/>
          <p:nvPr/>
        </p:nvSpPr>
        <p:spPr>
          <a:xfrm>
            <a:off x="6350198" y="3204805"/>
            <a:ext cx="222052" cy="1332786"/>
          </a:xfrm>
          <a:prstGeom prst="roundRect">
            <a:avLst>
              <a:gd name="adj" fmla="val 15007"/>
            </a:avLst>
          </a:prstGeom>
          <a:solidFill>
            <a:srgbClr val="303132"/>
          </a:solidFill>
          <a:ln/>
        </p:spPr>
      </p:sp>
      <p:sp>
        <p:nvSpPr>
          <p:cNvPr id="6" name="Text 3"/>
          <p:cNvSpPr/>
          <p:nvPr/>
        </p:nvSpPr>
        <p:spPr>
          <a:xfrm>
            <a:off x="6794302" y="3426857"/>
            <a:ext cx="2524363" cy="315516"/>
          </a:xfrm>
          <a:prstGeom prst="rect">
            <a:avLst/>
          </a:prstGeom>
          <a:noFill/>
          <a:ln/>
        </p:spPr>
        <p:txBody>
          <a:bodyPr wrap="none" lIns="0" tIns="0" rIns="0" bIns="0" rtlCol="0" anchor="t"/>
          <a:lstStyle/>
          <a:p>
            <a:pPr marL="0" indent="0" algn="l">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Stay Updated</a:t>
            </a:r>
            <a:endParaRPr lang="en-US" sz="1950" dirty="0"/>
          </a:p>
        </p:txBody>
      </p:sp>
      <p:sp>
        <p:nvSpPr>
          <p:cNvPr id="7" name="Text 4"/>
          <p:cNvSpPr/>
          <p:nvPr/>
        </p:nvSpPr>
        <p:spPr>
          <a:xfrm>
            <a:off x="6794302" y="3875603"/>
            <a:ext cx="6972300" cy="333256"/>
          </a:xfrm>
          <a:prstGeom prst="rect">
            <a:avLst/>
          </a:prstGeom>
          <a:noFill/>
          <a:ln/>
        </p:spPr>
        <p:txBody>
          <a:bodyPr wrap="none" lIns="0" tIns="0" rIns="0" bIns="0" rtlCol="0" anchor="t"/>
          <a:lstStyle/>
          <a:p>
            <a:pPr marL="0" indent="0" algn="l">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Follow the latest cybersecurity news.</a:t>
            </a:r>
            <a:endParaRPr lang="en-US" sz="1700" dirty="0"/>
          </a:p>
        </p:txBody>
      </p:sp>
      <p:sp>
        <p:nvSpPr>
          <p:cNvPr id="8" name="Shape 5"/>
          <p:cNvSpPr/>
          <p:nvPr/>
        </p:nvSpPr>
        <p:spPr>
          <a:xfrm>
            <a:off x="6683335" y="4704159"/>
            <a:ext cx="222052" cy="1332786"/>
          </a:xfrm>
          <a:prstGeom prst="roundRect">
            <a:avLst>
              <a:gd name="adj" fmla="val 15007"/>
            </a:avLst>
          </a:prstGeom>
          <a:solidFill>
            <a:srgbClr val="303132"/>
          </a:solidFill>
          <a:ln/>
        </p:spPr>
      </p:sp>
      <p:sp>
        <p:nvSpPr>
          <p:cNvPr id="9" name="Text 6"/>
          <p:cNvSpPr/>
          <p:nvPr/>
        </p:nvSpPr>
        <p:spPr>
          <a:xfrm>
            <a:off x="7127438" y="4926211"/>
            <a:ext cx="3474125" cy="315516"/>
          </a:xfrm>
          <a:prstGeom prst="rect">
            <a:avLst/>
          </a:prstGeom>
          <a:noFill/>
          <a:ln/>
        </p:spPr>
        <p:txBody>
          <a:bodyPr wrap="none" lIns="0" tIns="0" rIns="0" bIns="0" rtlCol="0" anchor="t"/>
          <a:lstStyle/>
          <a:p>
            <a:pPr marL="0" indent="0" algn="l">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Report Suspicious Activity</a:t>
            </a:r>
            <a:endParaRPr lang="en-US" sz="1950" dirty="0"/>
          </a:p>
        </p:txBody>
      </p:sp>
      <p:sp>
        <p:nvSpPr>
          <p:cNvPr id="10" name="Text 7"/>
          <p:cNvSpPr/>
          <p:nvPr/>
        </p:nvSpPr>
        <p:spPr>
          <a:xfrm>
            <a:off x="7127438" y="5374958"/>
            <a:ext cx="6639163" cy="333256"/>
          </a:xfrm>
          <a:prstGeom prst="rect">
            <a:avLst/>
          </a:prstGeom>
          <a:noFill/>
          <a:ln/>
        </p:spPr>
        <p:txBody>
          <a:bodyPr wrap="none" lIns="0" tIns="0" rIns="0" bIns="0" rtlCol="0" anchor="t"/>
          <a:lstStyle/>
          <a:p>
            <a:pPr marL="0" indent="0" algn="l">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Inform IT of any dubious emails.</a:t>
            </a:r>
            <a:endParaRPr lang="en-US" sz="1700" dirty="0"/>
          </a:p>
        </p:txBody>
      </p:sp>
      <p:sp>
        <p:nvSpPr>
          <p:cNvPr id="11" name="Shape 8"/>
          <p:cNvSpPr/>
          <p:nvPr/>
        </p:nvSpPr>
        <p:spPr>
          <a:xfrm>
            <a:off x="7016591" y="6203513"/>
            <a:ext cx="222052" cy="1332786"/>
          </a:xfrm>
          <a:prstGeom prst="roundRect">
            <a:avLst>
              <a:gd name="adj" fmla="val 15007"/>
            </a:avLst>
          </a:prstGeom>
          <a:solidFill>
            <a:srgbClr val="303132"/>
          </a:solidFill>
          <a:ln/>
        </p:spPr>
      </p:sp>
      <p:sp>
        <p:nvSpPr>
          <p:cNvPr id="12" name="Text 9"/>
          <p:cNvSpPr/>
          <p:nvPr/>
        </p:nvSpPr>
        <p:spPr>
          <a:xfrm>
            <a:off x="7460694" y="6425565"/>
            <a:ext cx="2524363" cy="315516"/>
          </a:xfrm>
          <a:prstGeom prst="rect">
            <a:avLst/>
          </a:prstGeom>
          <a:noFill/>
          <a:ln/>
        </p:spPr>
        <p:txBody>
          <a:bodyPr wrap="none" lIns="0" tIns="0" rIns="0" bIns="0" rtlCol="0" anchor="t"/>
          <a:lstStyle/>
          <a:p>
            <a:pPr marL="0" indent="0" algn="l">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Share Knowledge</a:t>
            </a:r>
            <a:endParaRPr lang="en-US" sz="1950" dirty="0"/>
          </a:p>
        </p:txBody>
      </p:sp>
      <p:sp>
        <p:nvSpPr>
          <p:cNvPr id="13" name="Text 10"/>
          <p:cNvSpPr/>
          <p:nvPr/>
        </p:nvSpPr>
        <p:spPr>
          <a:xfrm>
            <a:off x="7460694" y="6874312"/>
            <a:ext cx="6305907" cy="333256"/>
          </a:xfrm>
          <a:prstGeom prst="rect">
            <a:avLst/>
          </a:prstGeom>
          <a:noFill/>
          <a:ln/>
        </p:spPr>
        <p:txBody>
          <a:bodyPr wrap="none" lIns="0" tIns="0" rIns="0" bIns="0" rtlCol="0" anchor="t"/>
          <a:lstStyle/>
          <a:p>
            <a:pPr marL="0" indent="0" algn="l">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Educate colleagues and friends.</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52845" y="670203"/>
            <a:ext cx="6808708" cy="449818"/>
          </a:xfrm>
          <a:prstGeom prst="rect">
            <a:avLst/>
          </a:prstGeom>
          <a:noFill/>
          <a:ln/>
        </p:spPr>
        <p:txBody>
          <a:bodyPr wrap="none" lIns="0" tIns="0" rIns="0" bIns="0" rtlCol="0" anchor="t"/>
          <a:lstStyle/>
          <a:p>
            <a:pPr marL="0" indent="0" algn="l">
              <a:lnSpc>
                <a:spcPts val="3500"/>
              </a:lnSpc>
              <a:buNone/>
            </a:pPr>
            <a:r>
              <a:rPr lang="en-US" sz="2800" b="1" dirty="0">
                <a:solidFill>
                  <a:srgbClr val="FFFFFF"/>
                </a:solidFill>
                <a:latin typeface="Montserrat Bold" pitchFamily="34" charset="0"/>
                <a:ea typeface="Montserrat Bold" pitchFamily="34" charset="-122"/>
                <a:cs typeface="Montserrat Bold" pitchFamily="34" charset="-120"/>
              </a:rPr>
              <a:t>Phishing Quiz: Test Your Knowledge</a:t>
            </a:r>
            <a:endParaRPr lang="en-US" sz="2800" dirty="0"/>
          </a:p>
        </p:txBody>
      </p:sp>
      <p:sp>
        <p:nvSpPr>
          <p:cNvPr id="3" name="Text 1"/>
          <p:cNvSpPr/>
          <p:nvPr/>
        </p:nvSpPr>
        <p:spPr>
          <a:xfrm>
            <a:off x="852845" y="1436727"/>
            <a:ext cx="12924711" cy="237530"/>
          </a:xfrm>
          <a:prstGeom prst="rect">
            <a:avLst/>
          </a:prstGeom>
          <a:noFill/>
          <a:ln/>
        </p:spPr>
        <p:txBody>
          <a:bodyPr wrap="none" lIns="0" tIns="0" rIns="0" bIns="0" rtlCol="0" anchor="t"/>
          <a:lstStyle/>
          <a:p>
            <a:pPr marL="0" indent="0" algn="l">
              <a:lnSpc>
                <a:spcPts val="1850"/>
              </a:lnSpc>
              <a:buNone/>
            </a:pPr>
            <a:r>
              <a:rPr lang="en-US" sz="1200" dirty="0">
                <a:solidFill>
                  <a:srgbClr val="E2E6E9"/>
                </a:solidFill>
                <a:latin typeface="Source Sans Pro" pitchFamily="34" charset="0"/>
                <a:ea typeface="Source Sans Pro" pitchFamily="34" charset="-122"/>
                <a:cs typeface="Source Sans Pro" pitchFamily="34" charset="-120"/>
              </a:rPr>
              <a:t>How well can you spot the signs of a phishing attempt? For each scenario, identify the most significant red flag or the best course of action.</a:t>
            </a:r>
            <a:endParaRPr lang="en-US" sz="1200" dirty="0"/>
          </a:p>
        </p:txBody>
      </p:sp>
      <p:sp>
        <p:nvSpPr>
          <p:cNvPr id="4" name="Shape 2"/>
          <p:cNvSpPr/>
          <p:nvPr/>
        </p:nvSpPr>
        <p:spPr>
          <a:xfrm>
            <a:off x="852845" y="1852374"/>
            <a:ext cx="6383179" cy="2893100"/>
          </a:xfrm>
          <a:prstGeom prst="roundRect">
            <a:avLst>
              <a:gd name="adj" fmla="val 821"/>
            </a:avLst>
          </a:prstGeom>
          <a:solidFill>
            <a:srgbClr val="303132"/>
          </a:solidFill>
          <a:ln/>
        </p:spPr>
      </p:sp>
      <p:sp>
        <p:nvSpPr>
          <p:cNvPr id="5" name="Text 3"/>
          <p:cNvSpPr/>
          <p:nvPr/>
        </p:nvSpPr>
        <p:spPr>
          <a:xfrm>
            <a:off x="1011198" y="2010728"/>
            <a:ext cx="3244929" cy="225028"/>
          </a:xfrm>
          <a:prstGeom prst="rect">
            <a:avLst/>
          </a:prstGeom>
          <a:noFill/>
          <a:ln/>
        </p:spPr>
        <p:txBody>
          <a:bodyPr wrap="none" lIns="0" tIns="0" rIns="0" bIns="0" rtlCol="0" anchor="t"/>
          <a:lstStyle/>
          <a:p>
            <a:pPr marL="0" indent="0" algn="l">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Scenario 1: Urgent Password Reset</a:t>
            </a:r>
            <a:endParaRPr lang="en-US" sz="1400" dirty="0"/>
          </a:p>
        </p:txBody>
      </p:sp>
      <p:sp>
        <p:nvSpPr>
          <p:cNvPr id="6" name="Text 4"/>
          <p:cNvSpPr/>
          <p:nvPr/>
        </p:nvSpPr>
        <p:spPr>
          <a:xfrm>
            <a:off x="1011198" y="2330768"/>
            <a:ext cx="6066473" cy="712589"/>
          </a:xfrm>
          <a:prstGeom prst="rect">
            <a:avLst/>
          </a:prstGeom>
          <a:noFill/>
          <a:ln/>
        </p:spPr>
        <p:txBody>
          <a:bodyPr wrap="square" lIns="0" tIns="0" rIns="0" bIns="0" rtlCol="0" anchor="t"/>
          <a:lstStyle/>
          <a:p>
            <a:pPr marL="0" indent="0" algn="l">
              <a:lnSpc>
                <a:spcPts val="1850"/>
              </a:lnSpc>
              <a:buNone/>
            </a:pPr>
            <a:r>
              <a:rPr lang="en-US" sz="1200" dirty="0">
                <a:solidFill>
                  <a:srgbClr val="E2E6E9"/>
                </a:solidFill>
                <a:latin typeface="Source Sans Pro" pitchFamily="34" charset="0"/>
                <a:ea typeface="Source Sans Pro" pitchFamily="34" charset="-122"/>
                <a:cs typeface="Source Sans Pro" pitchFamily="34" charset="-120"/>
              </a:rPr>
              <a:t>You receive an email from "your bank" asking you to click a link immediately to reset your password due to "suspicious activity." The sender's email address looks slightly misspelled (e.g., "bannk.com").</a:t>
            </a:r>
            <a:endParaRPr lang="en-US" sz="1200" dirty="0"/>
          </a:p>
        </p:txBody>
      </p:sp>
      <p:sp>
        <p:nvSpPr>
          <p:cNvPr id="7" name="Text 5"/>
          <p:cNvSpPr/>
          <p:nvPr/>
        </p:nvSpPr>
        <p:spPr>
          <a:xfrm>
            <a:off x="1011198" y="3138368"/>
            <a:ext cx="6066473" cy="237530"/>
          </a:xfrm>
          <a:prstGeom prst="rect">
            <a:avLst/>
          </a:prstGeom>
          <a:noFill/>
          <a:ln/>
        </p:spPr>
        <p:txBody>
          <a:bodyPr wrap="none" lIns="0" tIns="0" rIns="0" bIns="0" rtlCol="0" anchor="t"/>
          <a:lstStyle/>
          <a:p>
            <a:pPr marL="0" indent="0" algn="l">
              <a:lnSpc>
                <a:spcPts val="1850"/>
              </a:lnSpc>
              <a:buNone/>
            </a:pPr>
            <a:r>
              <a:rPr lang="en-US" sz="1200" b="1" dirty="0">
                <a:solidFill>
                  <a:srgbClr val="E2E6E9"/>
                </a:solidFill>
                <a:latin typeface="Source Sans Pro" pitchFamily="34" charset="0"/>
                <a:ea typeface="Source Sans Pro" pitchFamily="34" charset="-122"/>
                <a:cs typeface="Source Sans Pro" pitchFamily="34" charset="-120"/>
              </a:rPr>
              <a:t>What is the biggest red flag?</a:t>
            </a:r>
            <a:endParaRPr lang="en-US" sz="1200" dirty="0"/>
          </a:p>
        </p:txBody>
      </p:sp>
      <p:sp>
        <p:nvSpPr>
          <p:cNvPr id="8" name="Text 6"/>
          <p:cNvSpPr/>
          <p:nvPr/>
        </p:nvSpPr>
        <p:spPr>
          <a:xfrm>
            <a:off x="1011198" y="3470910"/>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The email requests immediate action.</a:t>
            </a:r>
            <a:endParaRPr lang="en-US" sz="1200" dirty="0"/>
          </a:p>
        </p:txBody>
      </p:sp>
      <p:sp>
        <p:nvSpPr>
          <p:cNvPr id="9" name="Text 7"/>
          <p:cNvSpPr/>
          <p:nvPr/>
        </p:nvSpPr>
        <p:spPr>
          <a:xfrm>
            <a:off x="1011198" y="3763804"/>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The sender's email address is misspelled.</a:t>
            </a:r>
            <a:endParaRPr lang="en-US" sz="1200" dirty="0"/>
          </a:p>
        </p:txBody>
      </p:sp>
      <p:sp>
        <p:nvSpPr>
          <p:cNvPr id="10" name="Text 8"/>
          <p:cNvSpPr/>
          <p:nvPr/>
        </p:nvSpPr>
        <p:spPr>
          <a:xfrm>
            <a:off x="1011198" y="4056698"/>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It mentions "suspicious activity."</a:t>
            </a:r>
            <a:endParaRPr lang="en-US" sz="1200" dirty="0"/>
          </a:p>
        </p:txBody>
      </p:sp>
      <p:sp>
        <p:nvSpPr>
          <p:cNvPr id="11" name="Text 9"/>
          <p:cNvSpPr/>
          <p:nvPr/>
        </p:nvSpPr>
        <p:spPr>
          <a:xfrm>
            <a:off x="1011198" y="4349591"/>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It asks you to reset your password.</a:t>
            </a:r>
            <a:endParaRPr lang="en-US" sz="1200" dirty="0"/>
          </a:p>
        </p:txBody>
      </p:sp>
      <p:sp>
        <p:nvSpPr>
          <p:cNvPr id="12" name="Shape 10"/>
          <p:cNvSpPr/>
          <p:nvPr/>
        </p:nvSpPr>
        <p:spPr>
          <a:xfrm>
            <a:off x="7394377" y="1852374"/>
            <a:ext cx="6383179" cy="2893100"/>
          </a:xfrm>
          <a:prstGeom prst="roundRect">
            <a:avLst>
              <a:gd name="adj" fmla="val 821"/>
            </a:avLst>
          </a:prstGeom>
          <a:solidFill>
            <a:srgbClr val="303132"/>
          </a:solidFill>
          <a:ln/>
        </p:spPr>
      </p:sp>
      <p:sp>
        <p:nvSpPr>
          <p:cNvPr id="13" name="Text 11"/>
          <p:cNvSpPr/>
          <p:nvPr/>
        </p:nvSpPr>
        <p:spPr>
          <a:xfrm>
            <a:off x="7552730" y="2010728"/>
            <a:ext cx="2943820" cy="225028"/>
          </a:xfrm>
          <a:prstGeom prst="rect">
            <a:avLst/>
          </a:prstGeom>
          <a:noFill/>
          <a:ln/>
        </p:spPr>
        <p:txBody>
          <a:bodyPr wrap="none" lIns="0" tIns="0" rIns="0" bIns="0" rtlCol="0" anchor="t"/>
          <a:lstStyle/>
          <a:p>
            <a:pPr marL="0" indent="0" algn="l">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Scenario 2: Unexpected Invoice</a:t>
            </a:r>
            <a:endParaRPr lang="en-US" sz="1400" dirty="0"/>
          </a:p>
        </p:txBody>
      </p:sp>
      <p:sp>
        <p:nvSpPr>
          <p:cNvPr id="14" name="Text 12"/>
          <p:cNvSpPr/>
          <p:nvPr/>
        </p:nvSpPr>
        <p:spPr>
          <a:xfrm>
            <a:off x="7552730" y="2330768"/>
            <a:ext cx="6066473" cy="475059"/>
          </a:xfrm>
          <a:prstGeom prst="rect">
            <a:avLst/>
          </a:prstGeom>
          <a:noFill/>
          <a:ln/>
        </p:spPr>
        <p:txBody>
          <a:bodyPr wrap="square" lIns="0" tIns="0" rIns="0" bIns="0" rtlCol="0" anchor="t"/>
          <a:lstStyle/>
          <a:p>
            <a:pPr marL="0" indent="0" algn="l">
              <a:lnSpc>
                <a:spcPts val="1850"/>
              </a:lnSpc>
              <a:buNone/>
            </a:pPr>
            <a:r>
              <a:rPr lang="en-US" sz="1200" dirty="0">
                <a:solidFill>
                  <a:srgbClr val="E2E6E9"/>
                </a:solidFill>
                <a:latin typeface="Source Sans Pro" pitchFamily="34" charset="0"/>
                <a:ea typeface="Source Sans Pro" pitchFamily="34" charset="-122"/>
                <a:cs typeface="Source Sans Pro" pitchFamily="34" charset="-120"/>
              </a:rPr>
              <a:t>An email arrives with an attached PDF invoice for an item you didn't purchase, with a strong warning that legal action will be taken if not paid within 24 hours.</a:t>
            </a:r>
            <a:endParaRPr lang="en-US" sz="1200" dirty="0"/>
          </a:p>
        </p:txBody>
      </p:sp>
      <p:sp>
        <p:nvSpPr>
          <p:cNvPr id="15" name="Text 13"/>
          <p:cNvSpPr/>
          <p:nvPr/>
        </p:nvSpPr>
        <p:spPr>
          <a:xfrm>
            <a:off x="7552730" y="2900839"/>
            <a:ext cx="6066473" cy="237530"/>
          </a:xfrm>
          <a:prstGeom prst="rect">
            <a:avLst/>
          </a:prstGeom>
          <a:noFill/>
          <a:ln/>
        </p:spPr>
        <p:txBody>
          <a:bodyPr wrap="none" lIns="0" tIns="0" rIns="0" bIns="0" rtlCol="0" anchor="t"/>
          <a:lstStyle/>
          <a:p>
            <a:pPr marL="0" indent="0" algn="l">
              <a:lnSpc>
                <a:spcPts val="1850"/>
              </a:lnSpc>
              <a:buNone/>
            </a:pPr>
            <a:r>
              <a:rPr lang="en-US" sz="1200" b="1" dirty="0">
                <a:solidFill>
                  <a:srgbClr val="E2E6E9"/>
                </a:solidFill>
                <a:latin typeface="Source Sans Pro" pitchFamily="34" charset="0"/>
                <a:ea typeface="Source Sans Pro" pitchFamily="34" charset="-122"/>
                <a:cs typeface="Source Sans Pro" pitchFamily="34" charset="-120"/>
              </a:rPr>
              <a:t>What should be your primary concern?</a:t>
            </a:r>
            <a:endParaRPr lang="en-US" sz="1200" dirty="0"/>
          </a:p>
        </p:txBody>
      </p:sp>
      <p:sp>
        <p:nvSpPr>
          <p:cNvPr id="16" name="Text 14"/>
          <p:cNvSpPr/>
          <p:nvPr/>
        </p:nvSpPr>
        <p:spPr>
          <a:xfrm>
            <a:off x="7552730" y="3233380"/>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The threat of legal action.</a:t>
            </a:r>
            <a:endParaRPr lang="en-US" sz="1200" dirty="0"/>
          </a:p>
        </p:txBody>
      </p:sp>
      <p:sp>
        <p:nvSpPr>
          <p:cNvPr id="17" name="Text 15"/>
          <p:cNvSpPr/>
          <p:nvPr/>
        </p:nvSpPr>
        <p:spPr>
          <a:xfrm>
            <a:off x="7552730" y="3526274"/>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The attached PDF file.</a:t>
            </a:r>
            <a:endParaRPr lang="en-US" sz="1200" dirty="0"/>
          </a:p>
        </p:txBody>
      </p:sp>
      <p:sp>
        <p:nvSpPr>
          <p:cNvPr id="18" name="Text 16"/>
          <p:cNvSpPr/>
          <p:nvPr/>
        </p:nvSpPr>
        <p:spPr>
          <a:xfrm>
            <a:off x="7552730" y="3819168"/>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The item you didn't purchase.</a:t>
            </a:r>
            <a:endParaRPr lang="en-US" sz="1200" dirty="0"/>
          </a:p>
        </p:txBody>
      </p:sp>
      <p:sp>
        <p:nvSpPr>
          <p:cNvPr id="19" name="Text 17"/>
          <p:cNvSpPr/>
          <p:nvPr/>
        </p:nvSpPr>
        <p:spPr>
          <a:xfrm>
            <a:off x="7552730" y="4112062"/>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The 24-hour payment deadline.</a:t>
            </a:r>
            <a:endParaRPr lang="en-US" sz="1200" dirty="0"/>
          </a:p>
        </p:txBody>
      </p:sp>
      <p:sp>
        <p:nvSpPr>
          <p:cNvPr id="20" name="Shape 18"/>
          <p:cNvSpPr/>
          <p:nvPr/>
        </p:nvSpPr>
        <p:spPr>
          <a:xfrm>
            <a:off x="852845" y="4903827"/>
            <a:ext cx="6383179" cy="2655570"/>
          </a:xfrm>
          <a:prstGeom prst="roundRect">
            <a:avLst>
              <a:gd name="adj" fmla="val 895"/>
            </a:avLst>
          </a:prstGeom>
          <a:solidFill>
            <a:srgbClr val="303132"/>
          </a:solidFill>
          <a:ln/>
        </p:spPr>
      </p:sp>
      <p:sp>
        <p:nvSpPr>
          <p:cNvPr id="21" name="Text 19"/>
          <p:cNvSpPr/>
          <p:nvPr/>
        </p:nvSpPr>
        <p:spPr>
          <a:xfrm>
            <a:off x="1011198" y="5062180"/>
            <a:ext cx="3513534" cy="225028"/>
          </a:xfrm>
          <a:prstGeom prst="rect">
            <a:avLst/>
          </a:prstGeom>
          <a:noFill/>
          <a:ln/>
        </p:spPr>
        <p:txBody>
          <a:bodyPr wrap="none" lIns="0" tIns="0" rIns="0" bIns="0" rtlCol="0" anchor="t"/>
          <a:lstStyle/>
          <a:p>
            <a:pPr marL="0" indent="0" algn="l">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Scenario 3: Too Good to Be True Offer</a:t>
            </a:r>
            <a:endParaRPr lang="en-US" sz="1400" dirty="0"/>
          </a:p>
        </p:txBody>
      </p:sp>
      <p:sp>
        <p:nvSpPr>
          <p:cNvPr id="22" name="Text 20"/>
          <p:cNvSpPr/>
          <p:nvPr/>
        </p:nvSpPr>
        <p:spPr>
          <a:xfrm>
            <a:off x="1011198" y="5382220"/>
            <a:ext cx="6066473" cy="475059"/>
          </a:xfrm>
          <a:prstGeom prst="rect">
            <a:avLst/>
          </a:prstGeom>
          <a:noFill/>
          <a:ln/>
        </p:spPr>
        <p:txBody>
          <a:bodyPr wrap="square" lIns="0" tIns="0" rIns="0" bIns="0" rtlCol="0" anchor="t"/>
          <a:lstStyle/>
          <a:p>
            <a:pPr marL="0" indent="0" algn="l">
              <a:lnSpc>
                <a:spcPts val="1850"/>
              </a:lnSpc>
              <a:buNone/>
            </a:pPr>
            <a:r>
              <a:rPr lang="en-US" sz="1200" dirty="0">
                <a:solidFill>
                  <a:srgbClr val="E2E6E9"/>
                </a:solidFill>
                <a:latin typeface="Source Sans Pro" pitchFamily="34" charset="0"/>
                <a:ea typeface="Source Sans Pro" pitchFamily="34" charset="-122"/>
                <a:cs typeface="Source Sans Pro" pitchFamily="34" charset="-120"/>
              </a:rPr>
              <a:t>A social media message from a friend promises you a luxury prize if you click a link and provide your full personal and banking details to cover a small "processing fee."</a:t>
            </a:r>
            <a:endParaRPr lang="en-US" sz="1200" dirty="0"/>
          </a:p>
        </p:txBody>
      </p:sp>
      <p:sp>
        <p:nvSpPr>
          <p:cNvPr id="23" name="Text 21"/>
          <p:cNvSpPr/>
          <p:nvPr/>
        </p:nvSpPr>
        <p:spPr>
          <a:xfrm>
            <a:off x="1011198" y="5952292"/>
            <a:ext cx="6066473" cy="237530"/>
          </a:xfrm>
          <a:prstGeom prst="rect">
            <a:avLst/>
          </a:prstGeom>
          <a:noFill/>
          <a:ln/>
        </p:spPr>
        <p:txBody>
          <a:bodyPr wrap="none" lIns="0" tIns="0" rIns="0" bIns="0" rtlCol="0" anchor="t"/>
          <a:lstStyle/>
          <a:p>
            <a:pPr marL="0" indent="0" algn="l">
              <a:lnSpc>
                <a:spcPts val="1850"/>
              </a:lnSpc>
              <a:buNone/>
            </a:pPr>
            <a:r>
              <a:rPr lang="en-US" sz="1200" b="1" dirty="0">
                <a:solidFill>
                  <a:srgbClr val="E2E6E9"/>
                </a:solidFill>
                <a:latin typeface="Source Sans Pro" pitchFamily="34" charset="0"/>
                <a:ea typeface="Source Sans Pro" pitchFamily="34" charset="-122"/>
                <a:cs typeface="Source Sans Pro" pitchFamily="34" charset="-120"/>
              </a:rPr>
              <a:t>What makes this suspicious?</a:t>
            </a:r>
            <a:endParaRPr lang="en-US" sz="1200" dirty="0"/>
          </a:p>
        </p:txBody>
      </p:sp>
      <p:sp>
        <p:nvSpPr>
          <p:cNvPr id="24" name="Text 22"/>
          <p:cNvSpPr/>
          <p:nvPr/>
        </p:nvSpPr>
        <p:spPr>
          <a:xfrm>
            <a:off x="1011198" y="6284833"/>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The message came from a friend's account.</a:t>
            </a:r>
            <a:endParaRPr lang="en-US" sz="1200" dirty="0"/>
          </a:p>
        </p:txBody>
      </p:sp>
      <p:sp>
        <p:nvSpPr>
          <p:cNvPr id="25" name="Text 23"/>
          <p:cNvSpPr/>
          <p:nvPr/>
        </p:nvSpPr>
        <p:spPr>
          <a:xfrm>
            <a:off x="1011198" y="6577727"/>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It promises a luxury prize.</a:t>
            </a:r>
            <a:endParaRPr lang="en-US" sz="1200" dirty="0"/>
          </a:p>
        </p:txBody>
      </p:sp>
      <p:sp>
        <p:nvSpPr>
          <p:cNvPr id="26" name="Text 24"/>
          <p:cNvSpPr/>
          <p:nvPr/>
        </p:nvSpPr>
        <p:spPr>
          <a:xfrm>
            <a:off x="1011198" y="6870621"/>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It asks for personal and banking details for a fee.</a:t>
            </a:r>
            <a:endParaRPr lang="en-US" sz="1200" dirty="0"/>
          </a:p>
        </p:txBody>
      </p:sp>
      <p:sp>
        <p:nvSpPr>
          <p:cNvPr id="27" name="Text 25"/>
          <p:cNvSpPr/>
          <p:nvPr/>
        </p:nvSpPr>
        <p:spPr>
          <a:xfrm>
            <a:off x="1011198" y="7163514"/>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It's a social media message.</a:t>
            </a:r>
            <a:endParaRPr lang="en-US" sz="1200" dirty="0"/>
          </a:p>
        </p:txBody>
      </p:sp>
      <p:sp>
        <p:nvSpPr>
          <p:cNvPr id="28" name="Shape 26"/>
          <p:cNvSpPr/>
          <p:nvPr/>
        </p:nvSpPr>
        <p:spPr>
          <a:xfrm>
            <a:off x="7394377" y="4903827"/>
            <a:ext cx="6383179" cy="2655570"/>
          </a:xfrm>
          <a:prstGeom prst="roundRect">
            <a:avLst>
              <a:gd name="adj" fmla="val 895"/>
            </a:avLst>
          </a:prstGeom>
          <a:solidFill>
            <a:srgbClr val="303132"/>
          </a:solidFill>
          <a:ln/>
        </p:spPr>
      </p:sp>
      <p:sp>
        <p:nvSpPr>
          <p:cNvPr id="29" name="Text 27"/>
          <p:cNvSpPr/>
          <p:nvPr/>
        </p:nvSpPr>
        <p:spPr>
          <a:xfrm>
            <a:off x="7552730" y="5062180"/>
            <a:ext cx="2851904" cy="225028"/>
          </a:xfrm>
          <a:prstGeom prst="rect">
            <a:avLst/>
          </a:prstGeom>
          <a:noFill/>
          <a:ln/>
        </p:spPr>
        <p:txBody>
          <a:bodyPr wrap="none" lIns="0" tIns="0" rIns="0" bIns="0" rtlCol="0" anchor="t"/>
          <a:lstStyle/>
          <a:p>
            <a:pPr marL="0" indent="0" algn="l">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Scenario 4: Fake Tech Support</a:t>
            </a:r>
            <a:endParaRPr lang="en-US" sz="1400" dirty="0"/>
          </a:p>
        </p:txBody>
      </p:sp>
      <p:sp>
        <p:nvSpPr>
          <p:cNvPr id="30" name="Text 28"/>
          <p:cNvSpPr/>
          <p:nvPr/>
        </p:nvSpPr>
        <p:spPr>
          <a:xfrm>
            <a:off x="7552730" y="5382220"/>
            <a:ext cx="6066473" cy="475059"/>
          </a:xfrm>
          <a:prstGeom prst="rect">
            <a:avLst/>
          </a:prstGeom>
          <a:noFill/>
          <a:ln/>
        </p:spPr>
        <p:txBody>
          <a:bodyPr wrap="square" lIns="0" tIns="0" rIns="0" bIns="0" rtlCol="0" anchor="t"/>
          <a:lstStyle/>
          <a:p>
            <a:pPr marL="0" indent="0" algn="l">
              <a:lnSpc>
                <a:spcPts val="1850"/>
              </a:lnSpc>
              <a:buNone/>
            </a:pPr>
            <a:r>
              <a:rPr lang="en-US" sz="1200" dirty="0">
                <a:solidFill>
                  <a:srgbClr val="E2E6E9"/>
                </a:solidFill>
                <a:latin typeface="Source Sans Pro" pitchFamily="34" charset="0"/>
                <a:ea typeface="Source Sans Pro" pitchFamily="34" charset="-122"/>
                <a:cs typeface="Source Sans Pro" pitchFamily="34" charset="-120"/>
              </a:rPr>
              <a:t>While browsing online, a pop-up appears, claiming your computer is infected with viruses and instructing you to call a toll-free number for immediate assistance.</a:t>
            </a:r>
            <a:endParaRPr lang="en-US" sz="1200" dirty="0"/>
          </a:p>
        </p:txBody>
      </p:sp>
      <p:sp>
        <p:nvSpPr>
          <p:cNvPr id="31" name="Text 29"/>
          <p:cNvSpPr/>
          <p:nvPr/>
        </p:nvSpPr>
        <p:spPr>
          <a:xfrm>
            <a:off x="7552730" y="5952292"/>
            <a:ext cx="6066473" cy="237530"/>
          </a:xfrm>
          <a:prstGeom prst="rect">
            <a:avLst/>
          </a:prstGeom>
          <a:noFill/>
          <a:ln/>
        </p:spPr>
        <p:txBody>
          <a:bodyPr wrap="none" lIns="0" tIns="0" rIns="0" bIns="0" rtlCol="0" anchor="t"/>
          <a:lstStyle/>
          <a:p>
            <a:pPr marL="0" indent="0" algn="l">
              <a:lnSpc>
                <a:spcPts val="1850"/>
              </a:lnSpc>
              <a:buNone/>
            </a:pPr>
            <a:r>
              <a:rPr lang="en-US" sz="1200" b="1" dirty="0">
                <a:solidFill>
                  <a:srgbClr val="E2E6E9"/>
                </a:solidFill>
                <a:latin typeface="Source Sans Pro" pitchFamily="34" charset="0"/>
                <a:ea typeface="Source Sans Pro" pitchFamily="34" charset="-122"/>
                <a:cs typeface="Source Sans Pro" pitchFamily="34" charset="-120"/>
              </a:rPr>
              <a:t>What is the recommended action?</a:t>
            </a:r>
            <a:endParaRPr lang="en-US" sz="1200" dirty="0"/>
          </a:p>
        </p:txBody>
      </p:sp>
      <p:sp>
        <p:nvSpPr>
          <p:cNvPr id="32" name="Text 30"/>
          <p:cNvSpPr/>
          <p:nvPr/>
        </p:nvSpPr>
        <p:spPr>
          <a:xfrm>
            <a:off x="7552730" y="6284833"/>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Call the toll-free number immediately.</a:t>
            </a:r>
            <a:endParaRPr lang="en-US" sz="1200" dirty="0"/>
          </a:p>
        </p:txBody>
      </p:sp>
      <p:sp>
        <p:nvSpPr>
          <p:cNvPr id="33" name="Text 31"/>
          <p:cNvSpPr/>
          <p:nvPr/>
        </p:nvSpPr>
        <p:spPr>
          <a:xfrm>
            <a:off x="7552730" y="6577727"/>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Click on the pop-up to remove the virus.</a:t>
            </a:r>
            <a:endParaRPr lang="en-US" sz="1200" dirty="0"/>
          </a:p>
        </p:txBody>
      </p:sp>
      <p:sp>
        <p:nvSpPr>
          <p:cNvPr id="34" name="Text 32"/>
          <p:cNvSpPr/>
          <p:nvPr/>
        </p:nvSpPr>
        <p:spPr>
          <a:xfrm>
            <a:off x="7552730" y="6870621"/>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Shut down your computer immediately.</a:t>
            </a:r>
            <a:endParaRPr lang="en-US" sz="1200" dirty="0"/>
          </a:p>
        </p:txBody>
      </p:sp>
      <p:sp>
        <p:nvSpPr>
          <p:cNvPr id="35" name="Text 33"/>
          <p:cNvSpPr/>
          <p:nvPr/>
        </p:nvSpPr>
        <p:spPr>
          <a:xfrm>
            <a:off x="7552730" y="7163514"/>
            <a:ext cx="6066473" cy="237530"/>
          </a:xfrm>
          <a:prstGeom prst="rect">
            <a:avLst/>
          </a:prstGeom>
          <a:noFill/>
          <a:ln/>
        </p:spPr>
        <p:txBody>
          <a:bodyPr wrap="none" lIns="0" tIns="0" rIns="0" bIns="0" rtlCol="0" anchor="t"/>
          <a:lstStyle/>
          <a:p>
            <a:pPr marL="342900" indent="-342900" algn="l">
              <a:lnSpc>
                <a:spcPts val="1850"/>
              </a:lnSpc>
              <a:buSzPct val="100000"/>
              <a:buChar char="•"/>
            </a:pPr>
            <a:r>
              <a:rPr lang="en-US" sz="1200" dirty="0">
                <a:solidFill>
                  <a:srgbClr val="E2E6E9"/>
                </a:solidFill>
                <a:latin typeface="Source Sans Pro" pitchFamily="34" charset="0"/>
                <a:ea typeface="Source Sans Pro" pitchFamily="34" charset="-122"/>
                <a:cs typeface="Source Sans Pro" pitchFamily="34" charset="-120"/>
              </a:rPr>
              <a:t>Close the browser tab and scan your computer with trusted antivirus software.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756</Words>
  <Application>Microsoft Office PowerPoint</Application>
  <PresentationFormat>Custom</PresentationFormat>
  <Paragraphs>88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Montserrat Bold</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Ketan Desale</cp:lastModifiedBy>
  <cp:revision>2</cp:revision>
  <dcterms:created xsi:type="dcterms:W3CDTF">2025-06-14T09:07:48Z</dcterms:created>
  <dcterms:modified xsi:type="dcterms:W3CDTF">2025-06-14T09:14:14Z</dcterms:modified>
</cp:coreProperties>
</file>