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2061" autoAdjust="0"/>
  </p:normalViewPr>
  <p:slideViewPr>
    <p:cSldViewPr snapToGrid="0">
      <p:cViewPr varScale="1">
        <p:scale>
          <a:sx n="58" d="100"/>
          <a:sy n="58" d="100"/>
        </p:scale>
        <p:origin x="157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47D9C7-3F27-43DC-B9D6-3EED26F34EB0}" type="doc">
      <dgm:prSet loTypeId="urn:microsoft.com/office/officeart/2005/8/layout/cycle4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5F47EBA-5BF5-4D36-BD0D-94B926CBEB4D}">
      <dgm:prSet phldrT="[Text]" custT="1"/>
      <dgm:spPr/>
      <dgm:t>
        <a:bodyPr/>
        <a:lstStyle/>
        <a:p>
          <a:pPr algn="r"/>
          <a:r>
            <a:rPr lang="en-US" sz="2000" b="1" dirty="0">
              <a:latin typeface="Aptos Narrow" panose="020B0004020202020204" pitchFamily="34" charset="0"/>
            </a:rPr>
            <a:t>Loan Production</a:t>
          </a:r>
        </a:p>
      </dgm:t>
    </dgm:pt>
    <dgm:pt modelId="{ECC9284C-8735-465E-B2F0-3C38488742CF}" type="parTrans" cxnId="{39FFCA0C-2A84-4BCC-A6DE-AB26B98CA3BA}">
      <dgm:prSet/>
      <dgm:spPr/>
      <dgm:t>
        <a:bodyPr/>
        <a:lstStyle/>
        <a:p>
          <a:endParaRPr lang="en-US"/>
        </a:p>
      </dgm:t>
    </dgm:pt>
    <dgm:pt modelId="{D7A9B270-E34C-47E5-88EB-E7C79D1BF3EF}" type="sibTrans" cxnId="{39FFCA0C-2A84-4BCC-A6DE-AB26B98CA3BA}">
      <dgm:prSet/>
      <dgm:spPr/>
      <dgm:t>
        <a:bodyPr/>
        <a:lstStyle/>
        <a:p>
          <a:endParaRPr lang="en-US"/>
        </a:p>
      </dgm:t>
    </dgm:pt>
    <dgm:pt modelId="{84605D56-7332-41E0-80EA-C2DE46F29766}">
      <dgm:prSet phldrT="[Text]" custT="1"/>
      <dgm:spPr/>
      <dgm:t>
        <a:bodyPr/>
        <a:lstStyle/>
        <a:p>
          <a:pPr marL="0" indent="0" algn="just">
            <a:buNone/>
          </a:pPr>
          <a:r>
            <a:rPr lang="en-US" sz="1400" dirty="0">
              <a:latin typeface="Aptos Narrow" panose="020B0004020202020204" pitchFamily="34" charset="0"/>
            </a:rPr>
            <a:t>Originating, processing, underwriting, closing package, wiring funds </a:t>
          </a:r>
        </a:p>
      </dgm:t>
    </dgm:pt>
    <dgm:pt modelId="{5FC8A3BB-2A9B-4964-AB0B-D245CD6B4335}" type="parTrans" cxnId="{83541D82-F412-4FDA-BD29-E4D98E8BD68E}">
      <dgm:prSet/>
      <dgm:spPr/>
      <dgm:t>
        <a:bodyPr/>
        <a:lstStyle/>
        <a:p>
          <a:endParaRPr lang="en-US"/>
        </a:p>
      </dgm:t>
    </dgm:pt>
    <dgm:pt modelId="{78ECA00D-2028-479C-9DCB-2613CC8B9DB0}" type="sibTrans" cxnId="{83541D82-F412-4FDA-BD29-E4D98E8BD68E}">
      <dgm:prSet/>
      <dgm:spPr/>
      <dgm:t>
        <a:bodyPr/>
        <a:lstStyle/>
        <a:p>
          <a:endParaRPr lang="en-US"/>
        </a:p>
      </dgm:t>
    </dgm:pt>
    <dgm:pt modelId="{D21F32AE-E8E9-4BDD-8AC8-E0A49E386174}">
      <dgm:prSet phldrT="[Text]" custT="1"/>
      <dgm:spPr/>
      <dgm:t>
        <a:bodyPr/>
        <a:lstStyle/>
        <a:p>
          <a:pPr algn="l"/>
          <a:r>
            <a:rPr lang="en-US" sz="2000" b="1" dirty="0">
              <a:latin typeface="Aptos Narrow" panose="020B0004020202020204" pitchFamily="34" charset="0"/>
            </a:rPr>
            <a:t>Funding, </a:t>
          </a:r>
          <a:r>
            <a:rPr lang="en-US" sz="2000" b="1" dirty="0" err="1">
              <a:latin typeface="Aptos Narrow" panose="020B0004020202020204" pitchFamily="34" charset="0"/>
            </a:rPr>
            <a:t>WarehousingShipping</a:t>
          </a:r>
          <a:endParaRPr lang="en-US" sz="2000" b="1" dirty="0">
            <a:latin typeface="Aptos Narrow" panose="020B0004020202020204" pitchFamily="34" charset="0"/>
          </a:endParaRPr>
        </a:p>
      </dgm:t>
    </dgm:pt>
    <dgm:pt modelId="{FFDE6A63-59FC-441A-AD12-03C43F30A316}" type="parTrans" cxnId="{AEF2144F-67B4-4A0C-9BAE-49F7DBB46E15}">
      <dgm:prSet/>
      <dgm:spPr/>
      <dgm:t>
        <a:bodyPr/>
        <a:lstStyle/>
        <a:p>
          <a:endParaRPr lang="en-US"/>
        </a:p>
      </dgm:t>
    </dgm:pt>
    <dgm:pt modelId="{15C1B2BF-F31D-47F8-B3A8-F534D74FB275}" type="sibTrans" cxnId="{AEF2144F-67B4-4A0C-9BAE-49F7DBB46E15}">
      <dgm:prSet/>
      <dgm:spPr/>
      <dgm:t>
        <a:bodyPr/>
        <a:lstStyle/>
        <a:p>
          <a:endParaRPr lang="en-US"/>
        </a:p>
      </dgm:t>
    </dgm:pt>
    <dgm:pt modelId="{C8132129-74FB-4B1B-8BD2-A7C506A92429}">
      <dgm:prSet phldrT="[Text]" custT="1"/>
      <dgm:spPr/>
      <dgm:t>
        <a:bodyPr/>
        <a:lstStyle/>
        <a:p>
          <a:pPr marL="0" indent="0" algn="just">
            <a:buFont typeface="Arial" panose="020B0604020202020204" pitchFamily="34" charset="0"/>
            <a:buNone/>
          </a:pPr>
          <a:r>
            <a:rPr lang="en-US" sz="1400" dirty="0">
              <a:latin typeface="Aptos Narrow" panose="020B0004020202020204" pitchFamily="34" charset="0"/>
            </a:rPr>
            <a:t>provide short-term line of credit funds to the lender, giving the lender capital to fund loans</a:t>
          </a:r>
        </a:p>
      </dgm:t>
    </dgm:pt>
    <dgm:pt modelId="{0537A572-1C21-41B1-AC07-B3A0BD055141}" type="parTrans" cxnId="{83F04A1F-30ED-490D-A4F9-F9BF29F2547F}">
      <dgm:prSet/>
      <dgm:spPr/>
      <dgm:t>
        <a:bodyPr/>
        <a:lstStyle/>
        <a:p>
          <a:endParaRPr lang="en-US"/>
        </a:p>
      </dgm:t>
    </dgm:pt>
    <dgm:pt modelId="{DCB8ED29-0E21-431D-8ED9-21B760881F1A}" type="sibTrans" cxnId="{83F04A1F-30ED-490D-A4F9-F9BF29F2547F}">
      <dgm:prSet/>
      <dgm:spPr/>
      <dgm:t>
        <a:bodyPr/>
        <a:lstStyle/>
        <a:p>
          <a:endParaRPr lang="en-US"/>
        </a:p>
      </dgm:t>
    </dgm:pt>
    <dgm:pt modelId="{B58B4037-8C3E-44FB-8A38-56A9D8B4D6C2}">
      <dgm:prSet phldrT="[Text]" custT="1"/>
      <dgm:spPr/>
      <dgm:t>
        <a:bodyPr/>
        <a:lstStyle/>
        <a:p>
          <a:pPr algn="l"/>
          <a:r>
            <a:rPr lang="en-US" sz="2000" b="1" dirty="0">
              <a:latin typeface="Aptos Narrow" panose="020B0004020202020204" pitchFamily="34" charset="0"/>
            </a:rPr>
            <a:t>Secondary Market</a:t>
          </a:r>
        </a:p>
      </dgm:t>
    </dgm:pt>
    <dgm:pt modelId="{19760E75-DE0C-4981-9C58-822B0F90651A}" type="parTrans" cxnId="{E907D3DF-0022-468C-A451-FF11A2120343}">
      <dgm:prSet/>
      <dgm:spPr/>
      <dgm:t>
        <a:bodyPr/>
        <a:lstStyle/>
        <a:p>
          <a:endParaRPr lang="en-US"/>
        </a:p>
      </dgm:t>
    </dgm:pt>
    <dgm:pt modelId="{41AA57DA-E8D8-4132-A323-4E846DD8A6AE}" type="sibTrans" cxnId="{E907D3DF-0022-468C-A451-FF11A2120343}">
      <dgm:prSet/>
      <dgm:spPr/>
      <dgm:t>
        <a:bodyPr/>
        <a:lstStyle/>
        <a:p>
          <a:endParaRPr lang="en-US"/>
        </a:p>
      </dgm:t>
    </dgm:pt>
    <dgm:pt modelId="{1E0B7E77-A7D9-40EF-A115-74CA3D4BD57D}">
      <dgm:prSet phldrT="[Text]" custT="1"/>
      <dgm:spPr/>
      <dgm:t>
        <a:bodyPr/>
        <a:lstStyle/>
        <a:p>
          <a:pPr marL="60325" indent="-60325" algn="r">
            <a:buNone/>
          </a:pPr>
          <a:r>
            <a:rPr lang="en-US" sz="1400" dirty="0">
              <a:latin typeface="Aptos Narrow" panose="020B0004020202020204" pitchFamily="34" charset="0"/>
            </a:rPr>
            <a:t> Buy loans and securitize them for sale on wall street as mortgage-backed securities (MBS)</a:t>
          </a:r>
        </a:p>
      </dgm:t>
    </dgm:pt>
    <dgm:pt modelId="{F5A578D1-0A64-4F99-A27B-4398B8140131}" type="parTrans" cxnId="{7637FD08-6CEC-48D6-81D3-F00D743A6087}">
      <dgm:prSet/>
      <dgm:spPr/>
      <dgm:t>
        <a:bodyPr/>
        <a:lstStyle/>
        <a:p>
          <a:endParaRPr lang="en-US"/>
        </a:p>
      </dgm:t>
    </dgm:pt>
    <dgm:pt modelId="{6052A796-5D04-4690-9E0F-EC58FF28B0FF}" type="sibTrans" cxnId="{7637FD08-6CEC-48D6-81D3-F00D743A6087}">
      <dgm:prSet/>
      <dgm:spPr/>
      <dgm:t>
        <a:bodyPr/>
        <a:lstStyle/>
        <a:p>
          <a:endParaRPr lang="en-US"/>
        </a:p>
      </dgm:t>
    </dgm:pt>
    <dgm:pt modelId="{8B4BF84A-DF96-462C-A39F-D110D13DDBE9}">
      <dgm:prSet phldrT="[Text]" custT="1"/>
      <dgm:spPr/>
      <dgm:t>
        <a:bodyPr/>
        <a:lstStyle/>
        <a:p>
          <a:pPr algn="r"/>
          <a:r>
            <a:rPr lang="en-US" sz="2000" b="1" dirty="0">
              <a:latin typeface="Aptos Narrow" panose="020B0004020202020204" pitchFamily="34" charset="0"/>
            </a:rPr>
            <a:t>Loan </a:t>
          </a:r>
        </a:p>
        <a:p>
          <a:pPr algn="r"/>
          <a:r>
            <a:rPr lang="en-US" sz="2000" b="1" dirty="0">
              <a:latin typeface="Aptos Narrow" panose="020B0004020202020204" pitchFamily="34" charset="0"/>
            </a:rPr>
            <a:t>Servicing</a:t>
          </a:r>
          <a:endParaRPr lang="en-US" sz="1600" b="1" dirty="0">
            <a:latin typeface="Aptos Narrow" panose="020B0004020202020204" pitchFamily="34" charset="0"/>
          </a:endParaRPr>
        </a:p>
      </dgm:t>
    </dgm:pt>
    <dgm:pt modelId="{A1413268-4C33-426C-982D-8376FD15A14A}" type="parTrans" cxnId="{DF15D497-51B6-4DAB-B5D6-12D4113D6F96}">
      <dgm:prSet/>
      <dgm:spPr/>
      <dgm:t>
        <a:bodyPr/>
        <a:lstStyle/>
        <a:p>
          <a:endParaRPr lang="en-US"/>
        </a:p>
      </dgm:t>
    </dgm:pt>
    <dgm:pt modelId="{1F0230A4-89FB-4F09-BC5A-A4FF6F69269D}" type="sibTrans" cxnId="{DF15D497-51B6-4DAB-B5D6-12D4113D6F96}">
      <dgm:prSet/>
      <dgm:spPr/>
      <dgm:t>
        <a:bodyPr/>
        <a:lstStyle/>
        <a:p>
          <a:endParaRPr lang="en-US"/>
        </a:p>
      </dgm:t>
    </dgm:pt>
    <dgm:pt modelId="{A94ABBF2-B6FE-463A-B8FA-C4D5BD6BD629}">
      <dgm:prSet phldrT="[Text]" custT="1"/>
      <dgm:spPr/>
      <dgm:t>
        <a:bodyPr/>
        <a:lstStyle/>
        <a:p>
          <a:pPr marL="0" indent="0" algn="l">
            <a:buNone/>
          </a:pPr>
          <a:r>
            <a:rPr lang="en-US" sz="1400" dirty="0">
              <a:latin typeface="Aptos Narrow" panose="020B0004020202020204" pitchFamily="34" charset="0"/>
            </a:rPr>
            <a:t>Servicing – handling borrower, managing escrows, payoffs, assumptions, loss mitigation, foreclosures</a:t>
          </a:r>
        </a:p>
      </dgm:t>
    </dgm:pt>
    <dgm:pt modelId="{CFF71A58-6A0E-4457-AFDF-0EA3ECF5077B}" type="parTrans" cxnId="{FA9E69DE-F048-4A8E-987E-F4CE9F021B58}">
      <dgm:prSet/>
      <dgm:spPr/>
      <dgm:t>
        <a:bodyPr/>
        <a:lstStyle/>
        <a:p>
          <a:endParaRPr lang="en-US"/>
        </a:p>
      </dgm:t>
    </dgm:pt>
    <dgm:pt modelId="{5DF9AAF6-1CB0-4F25-AE82-BE6D159C21A1}" type="sibTrans" cxnId="{FA9E69DE-F048-4A8E-987E-F4CE9F021B58}">
      <dgm:prSet/>
      <dgm:spPr/>
      <dgm:t>
        <a:bodyPr/>
        <a:lstStyle/>
        <a:p>
          <a:endParaRPr lang="en-US"/>
        </a:p>
      </dgm:t>
    </dgm:pt>
    <dgm:pt modelId="{ADBAADCB-AAAE-403C-8E0C-131F31BDA0E7}" type="pres">
      <dgm:prSet presAssocID="{F047D9C7-3F27-43DC-B9D6-3EED26F34EB0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A0FCE2AA-CE1B-4B10-9D98-D1E4D6710BAB}" type="pres">
      <dgm:prSet presAssocID="{F047D9C7-3F27-43DC-B9D6-3EED26F34EB0}" presName="children" presStyleCnt="0"/>
      <dgm:spPr/>
    </dgm:pt>
    <dgm:pt modelId="{45FD1347-FD69-4B52-9482-0F504539BD8D}" type="pres">
      <dgm:prSet presAssocID="{F047D9C7-3F27-43DC-B9D6-3EED26F34EB0}" presName="child1group" presStyleCnt="0"/>
      <dgm:spPr/>
    </dgm:pt>
    <dgm:pt modelId="{2D7AB964-2D21-429E-AB02-9B69812EF79E}" type="pres">
      <dgm:prSet presAssocID="{F047D9C7-3F27-43DC-B9D6-3EED26F34EB0}" presName="child1" presStyleLbl="bgAcc1" presStyleIdx="0" presStyleCnt="4"/>
      <dgm:spPr/>
    </dgm:pt>
    <dgm:pt modelId="{015C1388-6098-4F5B-B54D-752704C726FF}" type="pres">
      <dgm:prSet presAssocID="{F047D9C7-3F27-43DC-B9D6-3EED26F34EB0}" presName="child1Text" presStyleLbl="bgAcc1" presStyleIdx="0" presStyleCnt="4">
        <dgm:presLayoutVars>
          <dgm:bulletEnabled val="1"/>
        </dgm:presLayoutVars>
      </dgm:prSet>
      <dgm:spPr/>
    </dgm:pt>
    <dgm:pt modelId="{F6A8E92F-FF52-47E3-872D-B15FA4338121}" type="pres">
      <dgm:prSet presAssocID="{F047D9C7-3F27-43DC-B9D6-3EED26F34EB0}" presName="child2group" presStyleCnt="0"/>
      <dgm:spPr/>
    </dgm:pt>
    <dgm:pt modelId="{72522F4D-1B91-4313-89C0-2B6A271FE98F}" type="pres">
      <dgm:prSet presAssocID="{F047D9C7-3F27-43DC-B9D6-3EED26F34EB0}" presName="child2" presStyleLbl="bgAcc1" presStyleIdx="1" presStyleCnt="4"/>
      <dgm:spPr/>
    </dgm:pt>
    <dgm:pt modelId="{34F06952-B322-4682-8678-4235285F0118}" type="pres">
      <dgm:prSet presAssocID="{F047D9C7-3F27-43DC-B9D6-3EED26F34EB0}" presName="child2Text" presStyleLbl="bgAcc1" presStyleIdx="1" presStyleCnt="4">
        <dgm:presLayoutVars>
          <dgm:bulletEnabled val="1"/>
        </dgm:presLayoutVars>
      </dgm:prSet>
      <dgm:spPr/>
    </dgm:pt>
    <dgm:pt modelId="{A8BCB266-DA9A-4DE7-A9E5-01D4C12AE1F6}" type="pres">
      <dgm:prSet presAssocID="{F047D9C7-3F27-43DC-B9D6-3EED26F34EB0}" presName="child3group" presStyleCnt="0"/>
      <dgm:spPr/>
    </dgm:pt>
    <dgm:pt modelId="{81D2469A-C0BE-4537-8E87-E2B4EB776897}" type="pres">
      <dgm:prSet presAssocID="{F047D9C7-3F27-43DC-B9D6-3EED26F34EB0}" presName="child3" presStyleLbl="bgAcc1" presStyleIdx="2" presStyleCnt="4"/>
      <dgm:spPr/>
    </dgm:pt>
    <dgm:pt modelId="{258BFA1B-CEC7-4CC9-89F2-B1BECB3439DE}" type="pres">
      <dgm:prSet presAssocID="{F047D9C7-3F27-43DC-B9D6-3EED26F34EB0}" presName="child3Text" presStyleLbl="bgAcc1" presStyleIdx="2" presStyleCnt="4">
        <dgm:presLayoutVars>
          <dgm:bulletEnabled val="1"/>
        </dgm:presLayoutVars>
      </dgm:prSet>
      <dgm:spPr/>
    </dgm:pt>
    <dgm:pt modelId="{BD4C6D88-7566-40F7-988D-0E995D264694}" type="pres">
      <dgm:prSet presAssocID="{F047D9C7-3F27-43DC-B9D6-3EED26F34EB0}" presName="child4group" presStyleCnt="0"/>
      <dgm:spPr/>
    </dgm:pt>
    <dgm:pt modelId="{36CCE2B9-CCC9-4576-8A4B-023C80C6D4E5}" type="pres">
      <dgm:prSet presAssocID="{F047D9C7-3F27-43DC-B9D6-3EED26F34EB0}" presName="child4" presStyleLbl="bgAcc1" presStyleIdx="3" presStyleCnt="4"/>
      <dgm:spPr/>
    </dgm:pt>
    <dgm:pt modelId="{2F847D76-EC5E-42E9-8E8B-A679AD8D452B}" type="pres">
      <dgm:prSet presAssocID="{F047D9C7-3F27-43DC-B9D6-3EED26F34EB0}" presName="child4Text" presStyleLbl="bgAcc1" presStyleIdx="3" presStyleCnt="4">
        <dgm:presLayoutVars>
          <dgm:bulletEnabled val="1"/>
        </dgm:presLayoutVars>
      </dgm:prSet>
      <dgm:spPr/>
    </dgm:pt>
    <dgm:pt modelId="{34C7C865-8DEF-4818-B123-8DB756AE5D8A}" type="pres">
      <dgm:prSet presAssocID="{F047D9C7-3F27-43DC-B9D6-3EED26F34EB0}" presName="childPlaceholder" presStyleCnt="0"/>
      <dgm:spPr/>
    </dgm:pt>
    <dgm:pt modelId="{3B818822-3185-4D08-B3EF-5DF3DD654DD9}" type="pres">
      <dgm:prSet presAssocID="{F047D9C7-3F27-43DC-B9D6-3EED26F34EB0}" presName="circle" presStyleCnt="0"/>
      <dgm:spPr/>
    </dgm:pt>
    <dgm:pt modelId="{2CB18576-127E-4FE9-8581-CD1CB1CEA17E}" type="pres">
      <dgm:prSet presAssocID="{F047D9C7-3F27-43DC-B9D6-3EED26F34EB0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AE21167D-4CE1-4C8D-B5CD-19FFE3A62C6A}" type="pres">
      <dgm:prSet presAssocID="{F047D9C7-3F27-43DC-B9D6-3EED26F34EB0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85AFF38C-DAD1-487D-8FF9-C81C6A253ED9}" type="pres">
      <dgm:prSet presAssocID="{F047D9C7-3F27-43DC-B9D6-3EED26F34EB0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8F64C8BE-F644-400F-B48F-8B14EAAA3F30}" type="pres">
      <dgm:prSet presAssocID="{F047D9C7-3F27-43DC-B9D6-3EED26F34EB0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A233E5BF-8149-4FBF-BD4F-A14FDDEE06A9}" type="pres">
      <dgm:prSet presAssocID="{F047D9C7-3F27-43DC-B9D6-3EED26F34EB0}" presName="quadrantPlaceholder" presStyleCnt="0"/>
      <dgm:spPr/>
    </dgm:pt>
    <dgm:pt modelId="{473D06A6-5750-4A48-838E-174978477239}" type="pres">
      <dgm:prSet presAssocID="{F047D9C7-3F27-43DC-B9D6-3EED26F34EB0}" presName="center1" presStyleLbl="fgShp" presStyleIdx="0" presStyleCnt="2"/>
      <dgm:spPr/>
    </dgm:pt>
    <dgm:pt modelId="{A5BD0517-2B03-469A-A4C8-F44596DB7813}" type="pres">
      <dgm:prSet presAssocID="{F047D9C7-3F27-43DC-B9D6-3EED26F34EB0}" presName="center2" presStyleLbl="fgShp" presStyleIdx="1" presStyleCnt="2"/>
      <dgm:spPr/>
    </dgm:pt>
  </dgm:ptLst>
  <dgm:cxnLst>
    <dgm:cxn modelId="{739FE300-9004-4449-A5D0-C39E225F2E81}" type="presOf" srcId="{D21F32AE-E8E9-4BDD-8AC8-E0A49E386174}" destId="{AE21167D-4CE1-4C8D-B5CD-19FFE3A62C6A}" srcOrd="0" destOrd="0" presId="urn:microsoft.com/office/officeart/2005/8/layout/cycle4"/>
    <dgm:cxn modelId="{7637FD08-6CEC-48D6-81D3-F00D743A6087}" srcId="{B58B4037-8C3E-44FB-8A38-56A9D8B4D6C2}" destId="{1E0B7E77-A7D9-40EF-A115-74CA3D4BD57D}" srcOrd="0" destOrd="0" parTransId="{F5A578D1-0A64-4F99-A27B-4398B8140131}" sibTransId="{6052A796-5D04-4690-9E0F-EC58FF28B0FF}"/>
    <dgm:cxn modelId="{39FFCA0C-2A84-4BCC-A6DE-AB26B98CA3BA}" srcId="{F047D9C7-3F27-43DC-B9D6-3EED26F34EB0}" destId="{A5F47EBA-5BF5-4D36-BD0D-94B926CBEB4D}" srcOrd="0" destOrd="0" parTransId="{ECC9284C-8735-465E-B2F0-3C38488742CF}" sibTransId="{D7A9B270-E34C-47E5-88EB-E7C79D1BF3EF}"/>
    <dgm:cxn modelId="{83F04A1F-30ED-490D-A4F9-F9BF29F2547F}" srcId="{D21F32AE-E8E9-4BDD-8AC8-E0A49E386174}" destId="{C8132129-74FB-4B1B-8BD2-A7C506A92429}" srcOrd="0" destOrd="0" parTransId="{0537A572-1C21-41B1-AC07-B3A0BD055141}" sibTransId="{DCB8ED29-0E21-431D-8ED9-21B760881F1A}"/>
    <dgm:cxn modelId="{957CF046-0938-4AE9-A2B7-1953BDA59D9C}" type="presOf" srcId="{84605D56-7332-41E0-80EA-C2DE46F29766}" destId="{2D7AB964-2D21-429E-AB02-9B69812EF79E}" srcOrd="0" destOrd="0" presId="urn:microsoft.com/office/officeart/2005/8/layout/cycle4"/>
    <dgm:cxn modelId="{AEF2144F-67B4-4A0C-9BAE-49F7DBB46E15}" srcId="{F047D9C7-3F27-43DC-B9D6-3EED26F34EB0}" destId="{D21F32AE-E8E9-4BDD-8AC8-E0A49E386174}" srcOrd="1" destOrd="0" parTransId="{FFDE6A63-59FC-441A-AD12-03C43F30A316}" sibTransId="{15C1B2BF-F31D-47F8-B3A8-F534D74FB275}"/>
    <dgm:cxn modelId="{6F267B6F-7078-4EF8-864F-5014FCA91735}" type="presOf" srcId="{C8132129-74FB-4B1B-8BD2-A7C506A92429}" destId="{34F06952-B322-4682-8678-4235285F0118}" srcOrd="1" destOrd="0" presId="urn:microsoft.com/office/officeart/2005/8/layout/cycle4"/>
    <dgm:cxn modelId="{42655C76-2BC7-4193-9EE0-817B4576F954}" type="presOf" srcId="{1E0B7E77-A7D9-40EF-A115-74CA3D4BD57D}" destId="{258BFA1B-CEC7-4CC9-89F2-B1BECB3439DE}" srcOrd="1" destOrd="0" presId="urn:microsoft.com/office/officeart/2005/8/layout/cycle4"/>
    <dgm:cxn modelId="{83541D82-F412-4FDA-BD29-E4D98E8BD68E}" srcId="{A5F47EBA-5BF5-4D36-BD0D-94B926CBEB4D}" destId="{84605D56-7332-41E0-80EA-C2DE46F29766}" srcOrd="0" destOrd="0" parTransId="{5FC8A3BB-2A9B-4964-AB0B-D245CD6B4335}" sibTransId="{78ECA00D-2028-479C-9DCB-2613CC8B9DB0}"/>
    <dgm:cxn modelId="{2AFDAF90-05C4-4529-B5C3-A0D97255C904}" type="presOf" srcId="{C8132129-74FB-4B1B-8BD2-A7C506A92429}" destId="{72522F4D-1B91-4313-89C0-2B6A271FE98F}" srcOrd="0" destOrd="0" presId="urn:microsoft.com/office/officeart/2005/8/layout/cycle4"/>
    <dgm:cxn modelId="{A8A54595-17E9-47AF-ACE0-D5955CB05BE2}" type="presOf" srcId="{84605D56-7332-41E0-80EA-C2DE46F29766}" destId="{015C1388-6098-4F5B-B54D-752704C726FF}" srcOrd="1" destOrd="0" presId="urn:microsoft.com/office/officeart/2005/8/layout/cycle4"/>
    <dgm:cxn modelId="{DF15D497-51B6-4DAB-B5D6-12D4113D6F96}" srcId="{F047D9C7-3F27-43DC-B9D6-3EED26F34EB0}" destId="{8B4BF84A-DF96-462C-A39F-D110D13DDBE9}" srcOrd="3" destOrd="0" parTransId="{A1413268-4C33-426C-982D-8376FD15A14A}" sibTransId="{1F0230A4-89FB-4F09-BC5A-A4FF6F69269D}"/>
    <dgm:cxn modelId="{542F07A4-F02B-48E9-981C-ED8F38B4EC05}" type="presOf" srcId="{B58B4037-8C3E-44FB-8A38-56A9D8B4D6C2}" destId="{85AFF38C-DAD1-487D-8FF9-C81C6A253ED9}" srcOrd="0" destOrd="0" presId="urn:microsoft.com/office/officeart/2005/8/layout/cycle4"/>
    <dgm:cxn modelId="{67F388A7-41AD-46BD-9FAB-94D85AD0FB9C}" type="presOf" srcId="{8B4BF84A-DF96-462C-A39F-D110D13DDBE9}" destId="{8F64C8BE-F644-400F-B48F-8B14EAAA3F30}" srcOrd="0" destOrd="0" presId="urn:microsoft.com/office/officeart/2005/8/layout/cycle4"/>
    <dgm:cxn modelId="{9459B0BB-DD3C-4A25-ACD6-0A309BA76425}" type="presOf" srcId="{A5F47EBA-5BF5-4D36-BD0D-94B926CBEB4D}" destId="{2CB18576-127E-4FE9-8581-CD1CB1CEA17E}" srcOrd="0" destOrd="0" presId="urn:microsoft.com/office/officeart/2005/8/layout/cycle4"/>
    <dgm:cxn modelId="{03D992CE-C152-48E4-859B-C9AF741E35A6}" type="presOf" srcId="{1E0B7E77-A7D9-40EF-A115-74CA3D4BD57D}" destId="{81D2469A-C0BE-4537-8E87-E2B4EB776897}" srcOrd="0" destOrd="0" presId="urn:microsoft.com/office/officeart/2005/8/layout/cycle4"/>
    <dgm:cxn modelId="{FA9E69DE-F048-4A8E-987E-F4CE9F021B58}" srcId="{8B4BF84A-DF96-462C-A39F-D110D13DDBE9}" destId="{A94ABBF2-B6FE-463A-B8FA-C4D5BD6BD629}" srcOrd="0" destOrd="0" parTransId="{CFF71A58-6A0E-4457-AFDF-0EA3ECF5077B}" sibTransId="{5DF9AAF6-1CB0-4F25-AE82-BE6D159C21A1}"/>
    <dgm:cxn modelId="{E907D3DF-0022-468C-A451-FF11A2120343}" srcId="{F047D9C7-3F27-43DC-B9D6-3EED26F34EB0}" destId="{B58B4037-8C3E-44FB-8A38-56A9D8B4D6C2}" srcOrd="2" destOrd="0" parTransId="{19760E75-DE0C-4981-9C58-822B0F90651A}" sibTransId="{41AA57DA-E8D8-4132-A323-4E846DD8A6AE}"/>
    <dgm:cxn modelId="{A59A13E0-3C76-49A9-A8AA-6BF660CD1445}" type="presOf" srcId="{A94ABBF2-B6FE-463A-B8FA-C4D5BD6BD629}" destId="{2F847D76-EC5E-42E9-8E8B-A679AD8D452B}" srcOrd="1" destOrd="0" presId="urn:microsoft.com/office/officeart/2005/8/layout/cycle4"/>
    <dgm:cxn modelId="{AE8325E6-01EC-4E1F-BAAF-DB0705CC53B5}" type="presOf" srcId="{A94ABBF2-B6FE-463A-B8FA-C4D5BD6BD629}" destId="{36CCE2B9-CCC9-4576-8A4B-023C80C6D4E5}" srcOrd="0" destOrd="0" presId="urn:microsoft.com/office/officeart/2005/8/layout/cycle4"/>
    <dgm:cxn modelId="{514581F6-9F6B-41F6-8A5D-49AC025AB580}" type="presOf" srcId="{F047D9C7-3F27-43DC-B9D6-3EED26F34EB0}" destId="{ADBAADCB-AAAE-403C-8E0C-131F31BDA0E7}" srcOrd="0" destOrd="0" presId="urn:microsoft.com/office/officeart/2005/8/layout/cycle4"/>
    <dgm:cxn modelId="{0455C258-0859-4392-84CC-5C12F300795D}" type="presParOf" srcId="{ADBAADCB-AAAE-403C-8E0C-131F31BDA0E7}" destId="{A0FCE2AA-CE1B-4B10-9D98-D1E4D6710BAB}" srcOrd="0" destOrd="0" presId="urn:microsoft.com/office/officeart/2005/8/layout/cycle4"/>
    <dgm:cxn modelId="{C296E8EE-DE23-460E-BB2E-A340ECDE46A6}" type="presParOf" srcId="{A0FCE2AA-CE1B-4B10-9D98-D1E4D6710BAB}" destId="{45FD1347-FD69-4B52-9482-0F504539BD8D}" srcOrd="0" destOrd="0" presId="urn:microsoft.com/office/officeart/2005/8/layout/cycle4"/>
    <dgm:cxn modelId="{DBD3B0C3-6F03-4E41-940B-E6FE802FF0D2}" type="presParOf" srcId="{45FD1347-FD69-4B52-9482-0F504539BD8D}" destId="{2D7AB964-2D21-429E-AB02-9B69812EF79E}" srcOrd="0" destOrd="0" presId="urn:microsoft.com/office/officeart/2005/8/layout/cycle4"/>
    <dgm:cxn modelId="{ADECEBBA-D8A3-408C-9A95-E67DB80FD300}" type="presParOf" srcId="{45FD1347-FD69-4B52-9482-0F504539BD8D}" destId="{015C1388-6098-4F5B-B54D-752704C726FF}" srcOrd="1" destOrd="0" presId="urn:microsoft.com/office/officeart/2005/8/layout/cycle4"/>
    <dgm:cxn modelId="{5F54C546-24BA-4144-BB73-813F9D9C5C85}" type="presParOf" srcId="{A0FCE2AA-CE1B-4B10-9D98-D1E4D6710BAB}" destId="{F6A8E92F-FF52-47E3-872D-B15FA4338121}" srcOrd="1" destOrd="0" presId="urn:microsoft.com/office/officeart/2005/8/layout/cycle4"/>
    <dgm:cxn modelId="{1AFF528B-7EAC-4A43-B0E8-8DCBAA7AD53D}" type="presParOf" srcId="{F6A8E92F-FF52-47E3-872D-B15FA4338121}" destId="{72522F4D-1B91-4313-89C0-2B6A271FE98F}" srcOrd="0" destOrd="0" presId="urn:microsoft.com/office/officeart/2005/8/layout/cycle4"/>
    <dgm:cxn modelId="{219238F9-4EF7-4873-8D39-2CEFA851DDA7}" type="presParOf" srcId="{F6A8E92F-FF52-47E3-872D-B15FA4338121}" destId="{34F06952-B322-4682-8678-4235285F0118}" srcOrd="1" destOrd="0" presId="urn:microsoft.com/office/officeart/2005/8/layout/cycle4"/>
    <dgm:cxn modelId="{D9F32150-F262-4ECA-9BE1-3A52E5F7E699}" type="presParOf" srcId="{A0FCE2AA-CE1B-4B10-9D98-D1E4D6710BAB}" destId="{A8BCB266-DA9A-4DE7-A9E5-01D4C12AE1F6}" srcOrd="2" destOrd="0" presId="urn:microsoft.com/office/officeart/2005/8/layout/cycle4"/>
    <dgm:cxn modelId="{D92F0534-A144-419A-99CB-D4C01DB4816D}" type="presParOf" srcId="{A8BCB266-DA9A-4DE7-A9E5-01D4C12AE1F6}" destId="{81D2469A-C0BE-4537-8E87-E2B4EB776897}" srcOrd="0" destOrd="0" presId="urn:microsoft.com/office/officeart/2005/8/layout/cycle4"/>
    <dgm:cxn modelId="{23ECA2D0-0CC9-4464-A662-60ACFAB8A1F8}" type="presParOf" srcId="{A8BCB266-DA9A-4DE7-A9E5-01D4C12AE1F6}" destId="{258BFA1B-CEC7-4CC9-89F2-B1BECB3439DE}" srcOrd="1" destOrd="0" presId="urn:microsoft.com/office/officeart/2005/8/layout/cycle4"/>
    <dgm:cxn modelId="{81108695-A4D1-4C3C-9244-FF5632100EDB}" type="presParOf" srcId="{A0FCE2AA-CE1B-4B10-9D98-D1E4D6710BAB}" destId="{BD4C6D88-7566-40F7-988D-0E995D264694}" srcOrd="3" destOrd="0" presId="urn:microsoft.com/office/officeart/2005/8/layout/cycle4"/>
    <dgm:cxn modelId="{764B5421-A43A-4C12-85D3-C98C640598AC}" type="presParOf" srcId="{BD4C6D88-7566-40F7-988D-0E995D264694}" destId="{36CCE2B9-CCC9-4576-8A4B-023C80C6D4E5}" srcOrd="0" destOrd="0" presId="urn:microsoft.com/office/officeart/2005/8/layout/cycle4"/>
    <dgm:cxn modelId="{A5455990-2585-4651-897D-F5DA785CFDBE}" type="presParOf" srcId="{BD4C6D88-7566-40F7-988D-0E995D264694}" destId="{2F847D76-EC5E-42E9-8E8B-A679AD8D452B}" srcOrd="1" destOrd="0" presId="urn:microsoft.com/office/officeart/2005/8/layout/cycle4"/>
    <dgm:cxn modelId="{5C8B525F-BDD9-4685-80D3-ECE21C072C88}" type="presParOf" srcId="{A0FCE2AA-CE1B-4B10-9D98-D1E4D6710BAB}" destId="{34C7C865-8DEF-4818-B123-8DB756AE5D8A}" srcOrd="4" destOrd="0" presId="urn:microsoft.com/office/officeart/2005/8/layout/cycle4"/>
    <dgm:cxn modelId="{F890E861-338C-495A-8AC1-4E3CB9E8DD83}" type="presParOf" srcId="{ADBAADCB-AAAE-403C-8E0C-131F31BDA0E7}" destId="{3B818822-3185-4D08-B3EF-5DF3DD654DD9}" srcOrd="1" destOrd="0" presId="urn:microsoft.com/office/officeart/2005/8/layout/cycle4"/>
    <dgm:cxn modelId="{F404BFBC-FDBC-489F-B214-C6C4EE297132}" type="presParOf" srcId="{3B818822-3185-4D08-B3EF-5DF3DD654DD9}" destId="{2CB18576-127E-4FE9-8581-CD1CB1CEA17E}" srcOrd="0" destOrd="0" presId="urn:microsoft.com/office/officeart/2005/8/layout/cycle4"/>
    <dgm:cxn modelId="{5AE3D60C-0F20-4790-8A8B-D8AB70938FC3}" type="presParOf" srcId="{3B818822-3185-4D08-B3EF-5DF3DD654DD9}" destId="{AE21167D-4CE1-4C8D-B5CD-19FFE3A62C6A}" srcOrd="1" destOrd="0" presId="urn:microsoft.com/office/officeart/2005/8/layout/cycle4"/>
    <dgm:cxn modelId="{28B8F981-9A20-4DDB-8BC9-6E7C7075F720}" type="presParOf" srcId="{3B818822-3185-4D08-B3EF-5DF3DD654DD9}" destId="{85AFF38C-DAD1-487D-8FF9-C81C6A253ED9}" srcOrd="2" destOrd="0" presId="urn:microsoft.com/office/officeart/2005/8/layout/cycle4"/>
    <dgm:cxn modelId="{BE4865DD-E40C-41B4-A005-A618BE13436D}" type="presParOf" srcId="{3B818822-3185-4D08-B3EF-5DF3DD654DD9}" destId="{8F64C8BE-F644-400F-B48F-8B14EAAA3F30}" srcOrd="3" destOrd="0" presId="urn:microsoft.com/office/officeart/2005/8/layout/cycle4"/>
    <dgm:cxn modelId="{3B0B4D3D-0AD5-4011-9B60-21F2AD8FBCBB}" type="presParOf" srcId="{3B818822-3185-4D08-B3EF-5DF3DD654DD9}" destId="{A233E5BF-8149-4FBF-BD4F-A14FDDEE06A9}" srcOrd="4" destOrd="0" presId="urn:microsoft.com/office/officeart/2005/8/layout/cycle4"/>
    <dgm:cxn modelId="{61ADB7ED-12FD-427C-A026-665E2C7329C1}" type="presParOf" srcId="{ADBAADCB-AAAE-403C-8E0C-131F31BDA0E7}" destId="{473D06A6-5750-4A48-838E-174978477239}" srcOrd="2" destOrd="0" presId="urn:microsoft.com/office/officeart/2005/8/layout/cycle4"/>
    <dgm:cxn modelId="{A77A4292-9012-4B2E-9B72-48460FD7D20C}" type="presParOf" srcId="{ADBAADCB-AAAE-403C-8E0C-131F31BDA0E7}" destId="{A5BD0517-2B03-469A-A4C8-F44596DB7813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D2469A-C0BE-4537-8E87-E2B4EB776897}">
      <dsp:nvSpPr>
        <dsp:cNvPr id="0" name=""/>
        <dsp:cNvSpPr/>
      </dsp:nvSpPr>
      <dsp:spPr>
        <a:xfrm>
          <a:off x="4909312" y="3684693"/>
          <a:ext cx="2676821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60325" lvl="1" indent="-60325" algn="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>
              <a:latin typeface="Aptos Narrow" panose="020B0004020202020204" pitchFamily="34" charset="0"/>
            </a:rPr>
            <a:t> Buy loans and securitize them for sale on wall street as mortgage-backed securities (MBS)</a:t>
          </a:r>
        </a:p>
      </dsp:txBody>
      <dsp:txXfrm>
        <a:off x="5750448" y="4156276"/>
        <a:ext cx="1797595" cy="1224300"/>
      </dsp:txXfrm>
    </dsp:sp>
    <dsp:sp modelId="{36CCE2B9-CCC9-4576-8A4B-023C80C6D4E5}">
      <dsp:nvSpPr>
        <dsp:cNvPr id="0" name=""/>
        <dsp:cNvSpPr/>
      </dsp:nvSpPr>
      <dsp:spPr>
        <a:xfrm>
          <a:off x="541866" y="3684693"/>
          <a:ext cx="2676821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>
              <a:latin typeface="Aptos Narrow" panose="020B0004020202020204" pitchFamily="34" charset="0"/>
            </a:rPr>
            <a:t>Servicing – handling borrower, managing escrows, payoffs, assumptions, loss mitigation, foreclosures</a:t>
          </a:r>
        </a:p>
      </dsp:txBody>
      <dsp:txXfrm>
        <a:off x="579956" y="4156276"/>
        <a:ext cx="1797595" cy="1224300"/>
      </dsp:txXfrm>
    </dsp:sp>
    <dsp:sp modelId="{72522F4D-1B91-4313-89C0-2B6A271FE98F}">
      <dsp:nvSpPr>
        <dsp:cNvPr id="0" name=""/>
        <dsp:cNvSpPr/>
      </dsp:nvSpPr>
      <dsp:spPr>
        <a:xfrm>
          <a:off x="4909312" y="0"/>
          <a:ext cx="2676821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1" indent="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400" kern="1200" dirty="0">
              <a:latin typeface="Aptos Narrow" panose="020B0004020202020204" pitchFamily="34" charset="0"/>
            </a:rPr>
            <a:t>provide short-term line of credit funds to the lender, giving the lender capital to fund loans</a:t>
          </a:r>
        </a:p>
      </dsp:txBody>
      <dsp:txXfrm>
        <a:off x="5750448" y="38090"/>
        <a:ext cx="1797595" cy="1224300"/>
      </dsp:txXfrm>
    </dsp:sp>
    <dsp:sp modelId="{2D7AB964-2D21-429E-AB02-9B69812EF79E}">
      <dsp:nvSpPr>
        <dsp:cNvPr id="0" name=""/>
        <dsp:cNvSpPr/>
      </dsp:nvSpPr>
      <dsp:spPr>
        <a:xfrm>
          <a:off x="541866" y="0"/>
          <a:ext cx="2676821" cy="173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1" indent="0" algn="just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>
              <a:latin typeface="Aptos Narrow" panose="020B0004020202020204" pitchFamily="34" charset="0"/>
            </a:rPr>
            <a:t>Originating, processing, underwriting, closing package, wiring funds </a:t>
          </a:r>
        </a:p>
      </dsp:txBody>
      <dsp:txXfrm>
        <a:off x="579956" y="38090"/>
        <a:ext cx="1797595" cy="1224300"/>
      </dsp:txXfrm>
    </dsp:sp>
    <dsp:sp modelId="{2CB18576-127E-4FE9-8581-CD1CB1CEA17E}">
      <dsp:nvSpPr>
        <dsp:cNvPr id="0" name=""/>
        <dsp:cNvSpPr/>
      </dsp:nvSpPr>
      <dsp:spPr>
        <a:xfrm>
          <a:off x="1663530" y="308864"/>
          <a:ext cx="2346282" cy="2346282"/>
        </a:xfrm>
        <a:prstGeom prst="pieWedg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Aptos Narrow" panose="020B0004020202020204" pitchFamily="34" charset="0"/>
            </a:rPr>
            <a:t>Loan Production</a:t>
          </a:r>
        </a:p>
      </dsp:txBody>
      <dsp:txXfrm>
        <a:off x="2350740" y="996074"/>
        <a:ext cx="1659072" cy="1659072"/>
      </dsp:txXfrm>
    </dsp:sp>
    <dsp:sp modelId="{AE21167D-4CE1-4C8D-B5CD-19FFE3A62C6A}">
      <dsp:nvSpPr>
        <dsp:cNvPr id="0" name=""/>
        <dsp:cNvSpPr/>
      </dsp:nvSpPr>
      <dsp:spPr>
        <a:xfrm rot="5400000">
          <a:off x="4118186" y="308864"/>
          <a:ext cx="2346282" cy="2346282"/>
        </a:xfrm>
        <a:prstGeom prst="pieWedge">
          <a:avLst/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Aptos Narrow" panose="020B0004020202020204" pitchFamily="34" charset="0"/>
            </a:rPr>
            <a:t>Funding, </a:t>
          </a:r>
          <a:r>
            <a:rPr lang="en-US" sz="2000" b="1" kern="1200" dirty="0" err="1">
              <a:latin typeface="Aptos Narrow" panose="020B0004020202020204" pitchFamily="34" charset="0"/>
            </a:rPr>
            <a:t>WarehousingShipping</a:t>
          </a:r>
          <a:endParaRPr lang="en-US" sz="2000" b="1" kern="1200" dirty="0">
            <a:latin typeface="Aptos Narrow" panose="020B0004020202020204" pitchFamily="34" charset="0"/>
          </a:endParaRPr>
        </a:p>
      </dsp:txBody>
      <dsp:txXfrm rot="-5400000">
        <a:off x="4118186" y="996074"/>
        <a:ext cx="1659072" cy="1659072"/>
      </dsp:txXfrm>
    </dsp:sp>
    <dsp:sp modelId="{85AFF38C-DAD1-487D-8FF9-C81C6A253ED9}">
      <dsp:nvSpPr>
        <dsp:cNvPr id="0" name=""/>
        <dsp:cNvSpPr/>
      </dsp:nvSpPr>
      <dsp:spPr>
        <a:xfrm rot="10800000">
          <a:off x="4118186" y="2763520"/>
          <a:ext cx="2346282" cy="2346282"/>
        </a:xfrm>
        <a:prstGeom prst="pieWedge">
          <a:avLst/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Aptos Narrow" panose="020B0004020202020204" pitchFamily="34" charset="0"/>
            </a:rPr>
            <a:t>Secondary Market</a:t>
          </a:r>
        </a:p>
      </dsp:txBody>
      <dsp:txXfrm rot="10800000">
        <a:off x="4118186" y="2763520"/>
        <a:ext cx="1659072" cy="1659072"/>
      </dsp:txXfrm>
    </dsp:sp>
    <dsp:sp modelId="{8F64C8BE-F644-400F-B48F-8B14EAAA3F30}">
      <dsp:nvSpPr>
        <dsp:cNvPr id="0" name=""/>
        <dsp:cNvSpPr/>
      </dsp:nvSpPr>
      <dsp:spPr>
        <a:xfrm rot="16200000">
          <a:off x="1663530" y="2763520"/>
          <a:ext cx="2346282" cy="2346282"/>
        </a:xfrm>
        <a:prstGeom prst="pieWedge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Aptos Narrow" panose="020B0004020202020204" pitchFamily="34" charset="0"/>
            </a:rPr>
            <a:t>Loan </a:t>
          </a:r>
        </a:p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Aptos Narrow" panose="020B0004020202020204" pitchFamily="34" charset="0"/>
            </a:rPr>
            <a:t>Servicing</a:t>
          </a:r>
          <a:endParaRPr lang="en-US" sz="1600" b="1" kern="1200" dirty="0">
            <a:latin typeface="Aptos Narrow" panose="020B0004020202020204" pitchFamily="34" charset="0"/>
          </a:endParaRPr>
        </a:p>
      </dsp:txBody>
      <dsp:txXfrm rot="5400000">
        <a:off x="2350740" y="2763520"/>
        <a:ext cx="1659072" cy="1659072"/>
      </dsp:txXfrm>
    </dsp:sp>
    <dsp:sp modelId="{473D06A6-5750-4A48-838E-174978477239}">
      <dsp:nvSpPr>
        <dsp:cNvPr id="0" name=""/>
        <dsp:cNvSpPr/>
      </dsp:nvSpPr>
      <dsp:spPr>
        <a:xfrm>
          <a:off x="3658954" y="2221653"/>
          <a:ext cx="810090" cy="704426"/>
        </a:xfrm>
        <a:prstGeom prst="circular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BD0517-2B03-469A-A4C8-F44596DB7813}">
      <dsp:nvSpPr>
        <dsp:cNvPr id="0" name=""/>
        <dsp:cNvSpPr/>
      </dsp:nvSpPr>
      <dsp:spPr>
        <a:xfrm rot="10800000">
          <a:off x="3658954" y="2492586"/>
          <a:ext cx="810090" cy="704426"/>
        </a:xfrm>
        <a:prstGeom prst="circularArrow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3DC015-94FC-4DF8-8E30-FEEC3E27F108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B3646B-0213-4CF9-AC23-56A953888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9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B3646B-0213-4CF9-AC23-56A953888B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0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E4030-7426-19F0-01AC-FBB7AC2FE6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752E2-C697-D249-B019-5E86121DF6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B5F30-5A94-CF4D-AE49-B69291FA0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BF4C-A505-402D-AD01-4DD74EA69870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51743-97BF-7FBF-09EA-1AD7815B7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9A037-F7FD-A318-005A-69AC0EE3F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0E7D5-0367-4ECF-8EAE-909F4F879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21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B3603-6138-0183-7F4D-235887982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589916-28EB-CE68-D721-B329DD6DA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277D5-6332-2A4D-283E-396D57C8A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BF4C-A505-402D-AD01-4DD74EA69870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57F2D-FD02-7D68-77D4-D3FDBB578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E4C97-8805-09D0-F337-B9C0EC111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0E7D5-0367-4ECF-8EAE-909F4F879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32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FBBFC0-8C3F-964A-6578-92C6767012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1FAB00-623D-B426-6F5D-EAFA8E95A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E7A88-E3C1-57B6-4D17-B69ADAF5E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BF4C-A505-402D-AD01-4DD74EA69870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24DB8-2B90-7606-BB73-40B082D9B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32898-62BF-763D-15A0-5AF9C4859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0E7D5-0367-4ECF-8EAE-909F4F879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45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6D7DC-1A89-2347-EEB9-CB4CF9119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DBCFE-AF91-CDF7-E262-82B6E9264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A2681-84EA-FC89-B651-528DF8999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BF4C-A505-402D-AD01-4DD74EA69870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9B0BB-FB42-059B-E7EA-274B1EE0A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822B4-3B1F-7610-13D4-700E527F0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0E7D5-0367-4ECF-8EAE-909F4F879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7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31FFB-F795-E173-2B76-070DB0CB0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38422-FAD4-CA7C-87BD-57FC8DF95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CB054-D9FF-7FFE-EC1C-EBBAF5FEF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BF4C-A505-402D-AD01-4DD74EA69870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F763C-48FA-6DD9-3C70-10E80FCC2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D3824-ECD2-0D0A-C2FE-EC237EE91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0E7D5-0367-4ECF-8EAE-909F4F879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134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16ACA-BBBB-9C62-2566-5867255CA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E8F0E-AEED-CDA8-A41D-CCE522CD50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34DCA-C6F6-646F-A2E9-4DCEFAC23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B00CEB-F933-C663-D7C2-DAE5F9AFF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BF4C-A505-402D-AD01-4DD74EA69870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81B0ED-B373-32EC-2C99-E36FC25F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8C3DF-7574-032A-41D1-DF9E65AB7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0E7D5-0367-4ECF-8EAE-909F4F879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09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6528A-77D8-29D2-7769-455FDD98C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CE5A9-6476-2EE7-0EE4-D0CCBD085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40848B-1BF6-61A4-51BD-F7114C4F4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C0C747-14E5-3D88-8A8E-498EBC978A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BECE57-4BE7-BA27-FDD2-D63CD9D7F5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F74984-CBC2-0BC0-2398-2373A9CB4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BF4C-A505-402D-AD01-4DD74EA69870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219C8B-8ACA-D2E2-07A4-A860219B2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51C03A-0B94-7F7F-7AC7-7908489D5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0E7D5-0367-4ECF-8EAE-909F4F879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238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F4210-ACE9-D8A5-D190-11428FFAE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40D244-9B5E-4D69-A1D2-893F6ADCA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BF4C-A505-402D-AD01-4DD74EA69870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FD3723-EE18-73C2-F133-EF5AEBD95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8DC254-DA44-86A9-269D-B0D43B88D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0E7D5-0367-4ECF-8EAE-909F4F879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32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B091A2-1D46-F4EE-87E4-CF1B87E05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BF4C-A505-402D-AD01-4DD74EA69870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963F01-DD5E-C700-5668-E9188029B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2772C-363A-3564-8E77-D91BB5E83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0E7D5-0367-4ECF-8EAE-909F4F879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759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E9A74-5EF2-610E-BDD4-FF25133B5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34599-9202-E776-4AFA-C17CF6CC4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F505EB-6630-9C10-EB72-7CE656A0E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233AB-AB36-3BC9-164E-4078457AD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BF4C-A505-402D-AD01-4DD74EA69870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E1DEB-F33F-8F4A-9B46-5FCFDB420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F6C53-57A3-2D89-FA27-49B06A47C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0E7D5-0367-4ECF-8EAE-909F4F879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76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3C7D5-9CC7-E2C7-8719-436BCB6B0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6F4FFE-88AD-5DB8-3AA8-B4250B9D2D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88504-B791-0B55-81C4-3E829B5A0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57BB6E-BB5C-8306-096D-41CE2AE9A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BF4C-A505-402D-AD01-4DD74EA69870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E6851E-A908-597F-5977-CAA003B72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A64046-6375-463F-E1F8-BAD1855F7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0E7D5-0367-4ECF-8EAE-909F4F879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21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C0BE4A-ED65-7819-EE6F-6E93F1A31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E0B20-5293-E95F-6B87-B13ECA2AA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16DF1-018A-513F-60D7-E3B846B6CC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CBF4C-A505-402D-AD01-4DD74EA69870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3D2C1-46E6-92DA-EFEB-3EE70F2C2D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5E197-1A38-D0F2-A89E-ED0707FE5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0E7D5-0367-4ECF-8EAE-909F4F879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2821B9D-5F05-4F69-A91D-19E5A12399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391076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69562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44C2B3F-A97B-7560-C15E-FB9814CAF7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258487"/>
              </p:ext>
            </p:extLst>
          </p:nvPr>
        </p:nvGraphicFramePr>
        <p:xfrm>
          <a:off x="700154" y="1996440"/>
          <a:ext cx="10481365" cy="28651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17384">
                  <a:extLst>
                    <a:ext uri="{9D8B030D-6E8A-4147-A177-3AD203B41FA5}">
                      <a16:colId xmlns:a16="http://schemas.microsoft.com/office/drawing/2014/main" val="244075114"/>
                    </a:ext>
                  </a:extLst>
                </a:gridCol>
                <a:gridCol w="2574111">
                  <a:extLst>
                    <a:ext uri="{9D8B030D-6E8A-4147-A177-3AD203B41FA5}">
                      <a16:colId xmlns:a16="http://schemas.microsoft.com/office/drawing/2014/main" val="4017941430"/>
                    </a:ext>
                  </a:extLst>
                </a:gridCol>
                <a:gridCol w="939788">
                  <a:extLst>
                    <a:ext uri="{9D8B030D-6E8A-4147-A177-3AD203B41FA5}">
                      <a16:colId xmlns:a16="http://schemas.microsoft.com/office/drawing/2014/main" val="138580515"/>
                    </a:ext>
                  </a:extLst>
                </a:gridCol>
                <a:gridCol w="914872">
                  <a:extLst>
                    <a:ext uri="{9D8B030D-6E8A-4147-A177-3AD203B41FA5}">
                      <a16:colId xmlns:a16="http://schemas.microsoft.com/office/drawing/2014/main" val="2280703920"/>
                    </a:ext>
                  </a:extLst>
                </a:gridCol>
                <a:gridCol w="965138">
                  <a:extLst>
                    <a:ext uri="{9D8B030D-6E8A-4147-A177-3AD203B41FA5}">
                      <a16:colId xmlns:a16="http://schemas.microsoft.com/office/drawing/2014/main" val="796469426"/>
                    </a:ext>
                  </a:extLst>
                </a:gridCol>
                <a:gridCol w="713800">
                  <a:extLst>
                    <a:ext uri="{9D8B030D-6E8A-4147-A177-3AD203B41FA5}">
                      <a16:colId xmlns:a16="http://schemas.microsoft.com/office/drawing/2014/main" val="3948647603"/>
                    </a:ext>
                  </a:extLst>
                </a:gridCol>
                <a:gridCol w="965138">
                  <a:extLst>
                    <a:ext uri="{9D8B030D-6E8A-4147-A177-3AD203B41FA5}">
                      <a16:colId xmlns:a16="http://schemas.microsoft.com/office/drawing/2014/main" val="868906328"/>
                    </a:ext>
                  </a:extLst>
                </a:gridCol>
                <a:gridCol w="1045567">
                  <a:extLst>
                    <a:ext uri="{9D8B030D-6E8A-4147-A177-3AD203B41FA5}">
                      <a16:colId xmlns:a16="http://schemas.microsoft.com/office/drawing/2014/main" val="1680155278"/>
                    </a:ext>
                  </a:extLst>
                </a:gridCol>
                <a:gridCol w="1045567">
                  <a:extLst>
                    <a:ext uri="{9D8B030D-6E8A-4147-A177-3AD203B41FA5}">
                      <a16:colId xmlns:a16="http://schemas.microsoft.com/office/drawing/2014/main" val="42143471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Entity</a:t>
                      </a:r>
                      <a:endParaRPr lang="en-US" sz="12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  <a:endParaRPr lang="en-US" sz="12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Origination</a:t>
                      </a:r>
                      <a:endParaRPr lang="en-US" sz="10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Processing</a:t>
                      </a:r>
                      <a:endParaRPr lang="en-US" sz="10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Underwriting</a:t>
                      </a:r>
                      <a:endParaRPr lang="en-US" sz="10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Closing</a:t>
                      </a:r>
                      <a:endParaRPr lang="en-US" sz="10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Funding</a:t>
                      </a:r>
                      <a:endParaRPr lang="en-US" sz="10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Secondary  Market Sale</a:t>
                      </a:r>
                      <a:endParaRPr lang="en-US" sz="10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Aptos Narrow" panose="020B0004020202020204" pitchFamily="34" charset="0"/>
                        </a:rPr>
                        <a:t>Loan Administration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538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Mortgage Banker</a:t>
                      </a:r>
                      <a:endParaRPr lang="en-US" sz="12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Independent mortgage banker or depository institution</a:t>
                      </a:r>
                      <a:endParaRPr lang="en-US" sz="12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ptos Narrow" panose="020B00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1000" dirty="0"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ptos Narrow" panose="020B00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1000" dirty="0"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ptos Narrow" panose="020B00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1000" dirty="0"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ptos Narrow" panose="020B00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1000" dirty="0"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ptos Narrow" panose="020B00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1000" dirty="0"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ptos Narrow" panose="020B00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1000" dirty="0"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ptos Narrow" panose="020B00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1000" dirty="0"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6385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Correspondent</a:t>
                      </a:r>
                      <a:endParaRPr lang="en-US" sz="12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Specialized mortgage banker involved in production of loan and sale to bank under commitment</a:t>
                      </a:r>
                      <a:endParaRPr lang="en-US" sz="12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ptos Narrow" panose="020B00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1000" dirty="0"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ptos Narrow" panose="020B00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1000" dirty="0"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ptos Narrow" panose="020B00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1000" dirty="0"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ptos Narrow" panose="020B00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1000" dirty="0"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ptos Narrow" panose="020B00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1000" dirty="0"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ptos Narrow" panose="020B00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1000" dirty="0"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ptos Narrow" panose="020B0004020202020204" pitchFamily="34" charset="0"/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7905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Broker</a:t>
                      </a:r>
                      <a:endParaRPr lang="en-US" sz="12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For commission matches borrower and lender</a:t>
                      </a:r>
                      <a:endParaRPr lang="en-US" sz="12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ptos Narrow" panose="020B00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1000" dirty="0"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ptos Narrow" panose="020B00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1000" dirty="0"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ptos Narrow" panose="020B0004020202020204" pitchFamily="34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ptos Narrow" panose="020B0004020202020204" pitchFamily="34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ptos Narrow" panose="020B0004020202020204" pitchFamily="34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ptos Narrow" panose="020B0004020202020204" pitchFamily="34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ptos Narrow" panose="020B0004020202020204" pitchFamily="34" charset="0"/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4553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Wholesaler</a:t>
                      </a:r>
                      <a:endParaRPr lang="en-US" sz="12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Purchases and services loans from brokers, non-banks, banks</a:t>
                      </a:r>
                      <a:endParaRPr lang="en-US" sz="12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ptos Narrow" panose="020B0004020202020204" pitchFamily="34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ptos Narrow" panose="020B0004020202020204" pitchFamily="34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ptos Narrow" panose="020B00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1000" dirty="0"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ptos Narrow" panose="020B00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1000" dirty="0"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ptos Narrow" panose="020B00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1000" dirty="0"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ptos Narrow" panose="020B00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1000" dirty="0"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latin typeface="Aptos Narrow" panose="020B00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1000" dirty="0"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7096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Conduit</a:t>
                      </a:r>
                      <a:endParaRPr lang="en-US" sz="12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Purchases closed loans and pools for sale to investors</a:t>
                      </a:r>
                      <a:endParaRPr lang="en-US" sz="12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ptos Narrow" panose="020B0004020202020204" pitchFamily="34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ptos Narrow" panose="020B0004020202020204" pitchFamily="34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ptos Narrow" panose="020B0004020202020204" pitchFamily="34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ptos Narrow" panose="020B0004020202020204" pitchFamily="34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ptos Narrow" panose="020B0004020202020204" pitchFamily="34" charset="0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ptos Narrow" panose="020B00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1000" dirty="0"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ptos Narrow" panose="020B0004020202020204" pitchFamily="34" charset="0"/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8872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0752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4342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169</Words>
  <Application>Microsoft Office PowerPoint</Application>
  <PresentationFormat>Widescreen</PresentationFormat>
  <Paragraphs>64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 Narrow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Ketan Momaya</dc:creator>
  <cp:lastModifiedBy>Ketan Momaya</cp:lastModifiedBy>
  <cp:revision>2</cp:revision>
  <dcterms:created xsi:type="dcterms:W3CDTF">2024-07-11T20:06:59Z</dcterms:created>
  <dcterms:modified xsi:type="dcterms:W3CDTF">2024-07-11T22:27:03Z</dcterms:modified>
</cp:coreProperties>
</file>