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F74DFA-870E-4AA2-B9EE-5D84B9B0D99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059068-9C4F-46FF-AF8C-2822B3C27E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E33-6C3E-4279-94E3-0DAB9FCE5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94FAD-DA44-47FC-A1F8-3481D78C4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Code Eater</a:t>
            </a:r>
          </a:p>
        </p:txBody>
      </p:sp>
    </p:spTree>
    <p:extLst>
      <p:ext uri="{BB962C8B-B14F-4D97-AF65-F5344CB8AC3E}">
        <p14:creationId xmlns:p14="http://schemas.microsoft.com/office/powerpoint/2010/main" val="321804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1B3B6-D604-4B13-BF32-58C9808F7F9F}"/>
              </a:ext>
            </a:extLst>
          </p:cNvPr>
          <p:cNvSpPr txBox="1"/>
          <p:nvPr/>
        </p:nvSpPr>
        <p:spPr>
          <a:xfrm>
            <a:off x="614511" y="1900166"/>
            <a:ext cx="6642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mapping(address=&gt;mapping(</a:t>
            </a:r>
            <a:r>
              <a:rPr lang="en-US" dirty="0" err="1"/>
              <a:t>uint</a:t>
            </a:r>
            <a:r>
              <a:rPr lang="en-US" dirty="0"/>
              <a:t>=&gt;bool)) private </a:t>
            </a:r>
            <a:r>
              <a:rPr lang="en-US" dirty="0" err="1"/>
              <a:t>isVoted</a:t>
            </a:r>
            <a:r>
              <a:rPr lang="en-US" dirty="0"/>
              <a:t>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F2EA6E-6CBD-4FBD-991F-1E11105180E2}"/>
              </a:ext>
            </a:extLst>
          </p:cNvPr>
          <p:cNvGrpSpPr/>
          <p:nvPr/>
        </p:nvGrpSpPr>
        <p:grpSpPr>
          <a:xfrm>
            <a:off x="5038286" y="3273854"/>
            <a:ext cx="1951973" cy="2098109"/>
            <a:chOff x="4751538" y="3577224"/>
            <a:chExt cx="1951973" cy="2098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F8365C-FDE8-4A04-B736-A2013094A1A4}"/>
                </a:ext>
              </a:extLst>
            </p:cNvPr>
            <p:cNvSpPr/>
            <p:nvPr/>
          </p:nvSpPr>
          <p:spPr>
            <a:xfrm>
              <a:off x="4751539" y="3577224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417F9A-BBD5-4591-A07F-21979500C3CD}"/>
                </a:ext>
              </a:extLst>
            </p:cNvPr>
            <p:cNvSpPr/>
            <p:nvPr/>
          </p:nvSpPr>
          <p:spPr>
            <a:xfrm>
              <a:off x="4751538" y="4276594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FFD2B-9850-4BB0-BEE8-88CA9359DBD0}"/>
                </a:ext>
              </a:extLst>
            </p:cNvPr>
            <p:cNvSpPr/>
            <p:nvPr/>
          </p:nvSpPr>
          <p:spPr>
            <a:xfrm>
              <a:off x="4751538" y="4975963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5CAFA8-7D57-4AEE-8D40-34905E012FE3}"/>
                </a:ext>
              </a:extLst>
            </p:cNvPr>
            <p:cNvSpPr/>
            <p:nvPr/>
          </p:nvSpPr>
          <p:spPr>
            <a:xfrm>
              <a:off x="5398716" y="3577224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5A2-CA44-4801-827A-71C0F0742701}"/>
                </a:ext>
              </a:extLst>
            </p:cNvPr>
            <p:cNvSpPr/>
            <p:nvPr/>
          </p:nvSpPr>
          <p:spPr>
            <a:xfrm>
              <a:off x="5398716" y="4276593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5AB2FE-32F2-4A3F-A367-59CFA8FF89CF}"/>
                </a:ext>
              </a:extLst>
            </p:cNvPr>
            <p:cNvSpPr/>
            <p:nvPr/>
          </p:nvSpPr>
          <p:spPr>
            <a:xfrm>
              <a:off x="5398716" y="4975963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BFAA6-2E2C-4D96-954B-F864010421CE}"/>
                </a:ext>
              </a:extLst>
            </p:cNvPr>
            <p:cNvSpPr/>
            <p:nvPr/>
          </p:nvSpPr>
          <p:spPr>
            <a:xfrm>
              <a:off x="6045894" y="3577224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51BD85-C1AC-40A0-AE9F-ABCAF9E2DA41}"/>
                </a:ext>
              </a:extLst>
            </p:cNvPr>
            <p:cNvSpPr/>
            <p:nvPr/>
          </p:nvSpPr>
          <p:spPr>
            <a:xfrm>
              <a:off x="6045893" y="4276593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7CA67-0BDF-4434-8226-1328A2692FD5}"/>
                </a:ext>
              </a:extLst>
            </p:cNvPr>
            <p:cNvSpPr/>
            <p:nvPr/>
          </p:nvSpPr>
          <p:spPr>
            <a:xfrm>
              <a:off x="6045893" y="4975962"/>
              <a:ext cx="657617" cy="699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99B51-E8F9-4CD2-9EB6-2A0D0F08E19A}"/>
              </a:ext>
            </a:extLst>
          </p:cNvPr>
          <p:cNvSpPr txBox="1"/>
          <p:nvPr/>
        </p:nvSpPr>
        <p:spPr>
          <a:xfrm>
            <a:off x="3838921" y="3462787"/>
            <a:ext cx="1189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address1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4E682-6674-4C27-8CF8-51986901BAB3}"/>
              </a:ext>
            </a:extLst>
          </p:cNvPr>
          <p:cNvSpPr txBox="1"/>
          <p:nvPr/>
        </p:nvSpPr>
        <p:spPr>
          <a:xfrm>
            <a:off x="3838921" y="4151718"/>
            <a:ext cx="1189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address2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16969-2366-4A92-A914-0005C7D27A96}"/>
              </a:ext>
            </a:extLst>
          </p:cNvPr>
          <p:cNvSpPr txBox="1"/>
          <p:nvPr/>
        </p:nvSpPr>
        <p:spPr>
          <a:xfrm>
            <a:off x="3870236" y="4809334"/>
            <a:ext cx="1189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address3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D9846-CC81-4F47-927C-02F5F26CCE60}"/>
              </a:ext>
            </a:extLst>
          </p:cNvPr>
          <p:cNvSpPr txBox="1"/>
          <p:nvPr/>
        </p:nvSpPr>
        <p:spPr>
          <a:xfrm rot="5400000">
            <a:off x="4702080" y="2434517"/>
            <a:ext cx="1189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5EB61-AD2E-4279-A24A-CF22FEAE6417}"/>
              </a:ext>
            </a:extLst>
          </p:cNvPr>
          <p:cNvSpPr txBox="1"/>
          <p:nvPr/>
        </p:nvSpPr>
        <p:spPr>
          <a:xfrm rot="5400000">
            <a:off x="5503223" y="2557169"/>
            <a:ext cx="944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7551A8-42B1-46CE-9B16-E41018EC02CC}"/>
              </a:ext>
            </a:extLst>
          </p:cNvPr>
          <p:cNvSpPr txBox="1"/>
          <p:nvPr/>
        </p:nvSpPr>
        <p:spPr>
          <a:xfrm rot="5400000">
            <a:off x="6027750" y="2434517"/>
            <a:ext cx="1189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F3640-2E6F-4525-939C-163DE8CDE2F3}"/>
              </a:ext>
            </a:extLst>
          </p:cNvPr>
          <p:cNvSpPr txBox="1"/>
          <p:nvPr/>
        </p:nvSpPr>
        <p:spPr>
          <a:xfrm>
            <a:off x="7742518" y="3634609"/>
            <a:ext cx="3870325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access[address1][1] =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EF16E-13F3-408B-9FE9-E82D3230BAEC}"/>
              </a:ext>
            </a:extLst>
          </p:cNvPr>
          <p:cNvSpPr txBox="1"/>
          <p:nvPr/>
        </p:nvSpPr>
        <p:spPr>
          <a:xfrm>
            <a:off x="5520540" y="3460701"/>
            <a:ext cx="907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true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76251-5BE9-45AA-A312-1A6B23EC44DA}"/>
              </a:ext>
            </a:extLst>
          </p:cNvPr>
          <p:cNvSpPr txBox="1"/>
          <p:nvPr/>
        </p:nvSpPr>
        <p:spPr>
          <a:xfrm>
            <a:off x="6209472" y="4149633"/>
            <a:ext cx="907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9A729-0B46-4068-9FBB-7C0F66DADD6F}"/>
              </a:ext>
            </a:extLst>
          </p:cNvPr>
          <p:cNvSpPr txBox="1"/>
          <p:nvPr/>
        </p:nvSpPr>
        <p:spPr>
          <a:xfrm>
            <a:off x="7742518" y="4102921"/>
            <a:ext cx="3870325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access[address2][2] = 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571340-7FFB-4701-8144-F87BEC04D8E5}"/>
              </a:ext>
            </a:extLst>
          </p:cNvPr>
          <p:cNvSpPr txBox="1"/>
          <p:nvPr/>
        </p:nvSpPr>
        <p:spPr>
          <a:xfrm>
            <a:off x="4883800" y="4807249"/>
            <a:ext cx="907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9AA64-81AA-4848-BB60-5624096325C9}"/>
              </a:ext>
            </a:extLst>
          </p:cNvPr>
          <p:cNvSpPr txBox="1"/>
          <p:nvPr/>
        </p:nvSpPr>
        <p:spPr>
          <a:xfrm>
            <a:off x="7742518" y="4571234"/>
            <a:ext cx="3870325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access[address3][0] = 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1FC52-47D9-4634-898F-813DF3826C24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FE6806-885C-472A-A223-8C9544F15BFA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7795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28" name="Table 18">
            <a:extLst>
              <a:ext uri="{FF2B5EF4-FFF2-40B4-BE49-F238E27FC236}">
                <a16:creationId xmlns:a16="http://schemas.microsoft.com/office/drawing/2014/main" id="{501FC5F4-AD08-45B0-93C5-376735CB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657"/>
              </p:ext>
            </p:extLst>
          </p:nvPr>
        </p:nvGraphicFramePr>
        <p:xfrm>
          <a:off x="3861234" y="2628713"/>
          <a:ext cx="3277046" cy="339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23">
                  <a:extLst>
                    <a:ext uri="{9D8B030D-6E8A-4147-A177-3AD203B41FA5}">
                      <a16:colId xmlns:a16="http://schemas.microsoft.com/office/drawing/2014/main" val="1490131343"/>
                    </a:ext>
                  </a:extLst>
                </a:gridCol>
                <a:gridCol w="1638523">
                  <a:extLst>
                    <a:ext uri="{9D8B030D-6E8A-4147-A177-3AD203B41FA5}">
                      <a16:colId xmlns:a16="http://schemas.microsoft.com/office/drawing/2014/main" val="18412381"/>
                    </a:ext>
                  </a:extLst>
                </a:gridCol>
              </a:tblGrid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5784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61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446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7222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5848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58465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549414-3BC5-4626-B597-9A4CB31E4DB4}"/>
              </a:ext>
            </a:extLst>
          </p:cNvPr>
          <p:cNvCxnSpPr/>
          <p:nvPr/>
        </p:nvCxnSpPr>
        <p:spPr>
          <a:xfrm flipV="1">
            <a:off x="6868106" y="3443483"/>
            <a:ext cx="507305" cy="1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9F7BC-BB09-4FB3-80D1-8AB13C0FC598}"/>
              </a:ext>
            </a:extLst>
          </p:cNvPr>
          <p:cNvCxnSpPr>
            <a:cxnSpLocks/>
          </p:cNvCxnSpPr>
          <p:nvPr/>
        </p:nvCxnSpPr>
        <p:spPr>
          <a:xfrm flipV="1">
            <a:off x="6826353" y="5207564"/>
            <a:ext cx="507305" cy="1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CF9817-6563-4EE5-ADE4-72639701BB3E}"/>
              </a:ext>
            </a:extLst>
          </p:cNvPr>
          <p:cNvSpPr txBox="1"/>
          <p:nvPr/>
        </p:nvSpPr>
        <p:spPr>
          <a:xfrm>
            <a:off x="632440" y="2084832"/>
            <a:ext cx="461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mapping(</a:t>
            </a:r>
            <a:r>
              <a:rPr lang="en-US" dirty="0" err="1"/>
              <a:t>uint</a:t>
            </a:r>
            <a:r>
              <a:rPr lang="en-US" dirty="0"/>
              <a:t>=&gt;Proposal) private proposals;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3FE4FA4-AF49-4304-90CF-3F74C5CA36C4}"/>
              </a:ext>
            </a:extLst>
          </p:cNvPr>
          <p:cNvGrpSpPr/>
          <p:nvPr/>
        </p:nvGrpSpPr>
        <p:grpSpPr>
          <a:xfrm>
            <a:off x="7596134" y="2269498"/>
            <a:ext cx="1494078" cy="2117824"/>
            <a:chOff x="4743988" y="2138620"/>
            <a:chExt cx="2079812" cy="435649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29F459A-6B14-45ED-9BE6-BE09D8178B76}"/>
                </a:ext>
              </a:extLst>
            </p:cNvPr>
            <p:cNvSpPr/>
            <p:nvPr/>
          </p:nvSpPr>
          <p:spPr>
            <a:xfrm>
              <a:off x="4743988" y="2138620"/>
              <a:ext cx="2079812" cy="4356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085378-E6D2-4EB5-B726-1CABFAC0D646}"/>
                </a:ext>
              </a:extLst>
            </p:cNvPr>
            <p:cNvGrpSpPr/>
            <p:nvPr/>
          </p:nvGrpSpPr>
          <p:grpSpPr>
            <a:xfrm>
              <a:off x="5223600" y="2194513"/>
              <a:ext cx="1120588" cy="551578"/>
              <a:chOff x="5230906" y="2194513"/>
              <a:chExt cx="1120588" cy="55157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7F4D34-24F5-47FD-BA48-4755810A2F60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9FFA33B-2C1B-4438-A090-1BA9CA1E3B4E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3B887F4-FFB8-42DF-925B-D8AEBFB2B3A5}"/>
                </a:ext>
              </a:extLst>
            </p:cNvPr>
            <p:cNvGrpSpPr/>
            <p:nvPr/>
          </p:nvGrpSpPr>
          <p:grpSpPr>
            <a:xfrm>
              <a:off x="5223600" y="2770880"/>
              <a:ext cx="1120588" cy="551578"/>
              <a:chOff x="5230906" y="2194513"/>
              <a:chExt cx="1120588" cy="55157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6C3A1F4-B81A-4761-9794-3E983E4F4FC7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BD75151-3556-49D8-85B7-ABCC959C44FD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name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08F75DD-956A-4EED-A16C-CC1E129E2D8C}"/>
                </a:ext>
              </a:extLst>
            </p:cNvPr>
            <p:cNvGrpSpPr/>
            <p:nvPr/>
          </p:nvGrpSpPr>
          <p:grpSpPr>
            <a:xfrm>
              <a:off x="5223600" y="3356211"/>
              <a:ext cx="1120588" cy="551578"/>
              <a:chOff x="5230906" y="2194513"/>
              <a:chExt cx="1120588" cy="55157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01F85A3-521A-49FF-98C9-A7AE72E382EC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379687B-BD11-44B4-9C3A-8EFDE7F5A2FC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amount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5F0E93-590E-40CA-9F96-AE0F000174FD}"/>
                </a:ext>
              </a:extLst>
            </p:cNvPr>
            <p:cNvGrpSpPr/>
            <p:nvPr/>
          </p:nvGrpSpPr>
          <p:grpSpPr>
            <a:xfrm>
              <a:off x="5223600" y="3932578"/>
              <a:ext cx="1120588" cy="551578"/>
              <a:chOff x="5230906" y="2194513"/>
              <a:chExt cx="1120588" cy="55157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C130C7-B9EC-4658-84F3-F8DD06157AC7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AC3DFC0-6E5D-4A17-AF60-7D3AB230EBCC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recipient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71B8378-08FA-4BF4-AF64-F8362CDE06C8}"/>
                </a:ext>
              </a:extLst>
            </p:cNvPr>
            <p:cNvGrpSpPr/>
            <p:nvPr/>
          </p:nvGrpSpPr>
          <p:grpSpPr>
            <a:xfrm>
              <a:off x="5223600" y="4568807"/>
              <a:ext cx="1120588" cy="551578"/>
              <a:chOff x="5230906" y="2194513"/>
              <a:chExt cx="1120588" cy="55157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76D4AF6-8342-418B-92E2-EC685D23A5B8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120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CAE945-0CBA-48EC-9482-674F43896377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votes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6DEE6EC-34ED-469F-9D42-D7FF048562E8}"/>
                </a:ext>
              </a:extLst>
            </p:cNvPr>
            <p:cNvGrpSpPr/>
            <p:nvPr/>
          </p:nvGrpSpPr>
          <p:grpSpPr>
            <a:xfrm>
              <a:off x="5223600" y="5145174"/>
              <a:ext cx="1120588" cy="551578"/>
              <a:chOff x="5230906" y="2194513"/>
              <a:chExt cx="1120588" cy="55157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E3881C3-9D27-4616-AF53-C88983A9FFE7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15336C-FDB3-4DE9-B751-FC1029BF3F25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414540-AD21-4FC3-9592-CBCAA5DCD60F}"/>
                </a:ext>
              </a:extLst>
            </p:cNvPr>
            <p:cNvGrpSpPr/>
            <p:nvPr/>
          </p:nvGrpSpPr>
          <p:grpSpPr>
            <a:xfrm>
              <a:off x="5223600" y="5718638"/>
              <a:ext cx="1120588" cy="551578"/>
              <a:chOff x="5230906" y="2194513"/>
              <a:chExt cx="1120588" cy="55157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4BA75D0-4C1C-4501-90DF-9D504E429A02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F119B5-B0B1-411D-9FCF-79468C554321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status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864D43-F3DC-4744-A0E4-2737FDB011DA}"/>
              </a:ext>
            </a:extLst>
          </p:cNvPr>
          <p:cNvGrpSpPr/>
          <p:nvPr/>
        </p:nvGrpSpPr>
        <p:grpSpPr>
          <a:xfrm>
            <a:off x="7596134" y="4566993"/>
            <a:ext cx="1494078" cy="2117824"/>
            <a:chOff x="4743988" y="2138620"/>
            <a:chExt cx="2079812" cy="435649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96A726F-0D84-4B0C-8362-2B6645DAF8E5}"/>
                </a:ext>
              </a:extLst>
            </p:cNvPr>
            <p:cNvSpPr/>
            <p:nvPr/>
          </p:nvSpPr>
          <p:spPr>
            <a:xfrm>
              <a:off x="4743988" y="2138620"/>
              <a:ext cx="2079812" cy="4356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B5136CD-FA72-447C-8A17-0368C2D5FE01}"/>
                </a:ext>
              </a:extLst>
            </p:cNvPr>
            <p:cNvGrpSpPr/>
            <p:nvPr/>
          </p:nvGrpSpPr>
          <p:grpSpPr>
            <a:xfrm>
              <a:off x="5223600" y="2194513"/>
              <a:ext cx="1120588" cy="551578"/>
              <a:chOff x="5230906" y="2194513"/>
              <a:chExt cx="1120588" cy="55157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9F0BADD-952A-4728-8792-2C07A8FB166F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2C6F9F-2E63-464B-BEBE-C18A502FD2F3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C0F961-CF64-453A-B13B-E7FBD461C99A}"/>
                </a:ext>
              </a:extLst>
            </p:cNvPr>
            <p:cNvGrpSpPr/>
            <p:nvPr/>
          </p:nvGrpSpPr>
          <p:grpSpPr>
            <a:xfrm>
              <a:off x="5223600" y="2770880"/>
              <a:ext cx="1120588" cy="551578"/>
              <a:chOff x="5230906" y="2194513"/>
              <a:chExt cx="1120588" cy="55157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730CF3-F772-4A41-8535-8B8B3F39FAE0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14C637-DDDC-4EE0-A70D-A3A724A95EAA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name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941D185-A209-4246-AE33-920146244011}"/>
                </a:ext>
              </a:extLst>
            </p:cNvPr>
            <p:cNvGrpSpPr/>
            <p:nvPr/>
          </p:nvGrpSpPr>
          <p:grpSpPr>
            <a:xfrm>
              <a:off x="5223600" y="3356211"/>
              <a:ext cx="1120588" cy="551578"/>
              <a:chOff x="5230906" y="2194513"/>
              <a:chExt cx="1120588" cy="55157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8B13EB-F9A4-4879-BEBA-B7145DCBAFCD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6C278F-88BB-415A-8AF4-1E533D41A970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amount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782CF85-C24A-4640-B48B-99B158FCEFE8}"/>
                </a:ext>
              </a:extLst>
            </p:cNvPr>
            <p:cNvGrpSpPr/>
            <p:nvPr/>
          </p:nvGrpSpPr>
          <p:grpSpPr>
            <a:xfrm>
              <a:off x="5223600" y="3932578"/>
              <a:ext cx="1120588" cy="551578"/>
              <a:chOff x="5230906" y="2194513"/>
              <a:chExt cx="1120588" cy="55157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7315FF0-DB09-439E-9CE7-A4F176CEF0BA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9EDC7C5-353C-4D59-982A-9A04A899B3AA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recipient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5718F60-79FB-434E-98E4-680B0306EA0C}"/>
                </a:ext>
              </a:extLst>
            </p:cNvPr>
            <p:cNvGrpSpPr/>
            <p:nvPr/>
          </p:nvGrpSpPr>
          <p:grpSpPr>
            <a:xfrm>
              <a:off x="5223600" y="4568807"/>
              <a:ext cx="1120588" cy="551578"/>
              <a:chOff x="5230906" y="2194513"/>
              <a:chExt cx="1120588" cy="55157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E44559D-4DD1-4DC8-968B-48403E91A741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1393FA-62FB-4BFF-A78C-0BDC076D727D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votes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D88CB73-D806-4425-BB6B-442202B196ED}"/>
                </a:ext>
              </a:extLst>
            </p:cNvPr>
            <p:cNvGrpSpPr/>
            <p:nvPr/>
          </p:nvGrpSpPr>
          <p:grpSpPr>
            <a:xfrm>
              <a:off x="5223600" y="5145174"/>
              <a:ext cx="1120588" cy="551578"/>
              <a:chOff x="5230906" y="2194513"/>
              <a:chExt cx="1120588" cy="55157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B5403CE-A6FC-4017-A09F-96CA344DC0FD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9158A30-FB2B-4CF9-A852-7316676297F1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89FB0E-B52B-42CC-8A56-99DEEDC0A5DA}"/>
                </a:ext>
              </a:extLst>
            </p:cNvPr>
            <p:cNvGrpSpPr/>
            <p:nvPr/>
          </p:nvGrpSpPr>
          <p:grpSpPr>
            <a:xfrm>
              <a:off x="5223600" y="5718638"/>
              <a:ext cx="1120588" cy="551578"/>
              <a:chOff x="5230906" y="2194513"/>
              <a:chExt cx="1120588" cy="55157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2178F50-0D90-4F3C-8EAC-CAB84205E5EA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BA6D2-D500-4D19-9E5A-1A4D5472122A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41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status</a:t>
                </a: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AE58B53-71E8-48A3-B603-58D183AC45CB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38DCCF-76C4-4E5E-8EE0-63F5D7AE276A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18889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CF9817-6563-4EE5-ADE4-72639701BB3E}"/>
              </a:ext>
            </a:extLst>
          </p:cNvPr>
          <p:cNvSpPr txBox="1"/>
          <p:nvPr/>
        </p:nvSpPr>
        <p:spPr>
          <a:xfrm>
            <a:off x="632440" y="2084832"/>
            <a:ext cx="461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Instagram - @codeeater21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E58B53-71E8-48A3-B603-58D183AC45CB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38DCCF-76C4-4E5E-8EE0-63F5D7AE276A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3705EB-27C4-41D7-AD77-4948A63608F0}"/>
              </a:ext>
            </a:extLst>
          </p:cNvPr>
          <p:cNvSpPr txBox="1"/>
          <p:nvPr/>
        </p:nvSpPr>
        <p:spPr>
          <a:xfrm>
            <a:off x="632440" y="2454164"/>
            <a:ext cx="461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Twitter - @kshitijweb3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4227BF-5828-45E5-953F-3AE4E311C49E}"/>
              </a:ext>
            </a:extLst>
          </p:cNvPr>
          <p:cNvSpPr txBox="1"/>
          <p:nvPr/>
        </p:nvSpPr>
        <p:spPr>
          <a:xfrm>
            <a:off x="632440" y="2823496"/>
            <a:ext cx="461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LinkedIn - @kshitijweb3</a:t>
            </a:r>
          </a:p>
        </p:txBody>
      </p:sp>
    </p:spTree>
    <p:extLst>
      <p:ext uri="{BB962C8B-B14F-4D97-AF65-F5344CB8AC3E}">
        <p14:creationId xmlns:p14="http://schemas.microsoft.com/office/powerpoint/2010/main" val="39971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00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2A594-CD11-4C8A-B346-00B44DE75278}"/>
              </a:ext>
            </a:extLst>
          </p:cNvPr>
          <p:cNvSpPr txBox="1"/>
          <p:nvPr/>
        </p:nvSpPr>
        <p:spPr>
          <a:xfrm>
            <a:off x="1213552" y="2084832"/>
            <a:ext cx="885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DAO (Decentralized Autonomous Organization) is a digital organization or corporation run by a set of rules encoded as computer programs on a blockchain, rather than by traditional management structures.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2FBF3-ABE2-4C4F-91CE-135B2DB26C53}"/>
              </a:ext>
            </a:extLst>
          </p:cNvPr>
          <p:cNvSpPr txBox="1"/>
          <p:nvPr/>
        </p:nvSpPr>
        <p:spPr>
          <a:xfrm>
            <a:off x="1213552" y="3100859"/>
            <a:ext cx="885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rules and transactions are maintained by a decentralized network of computers, making it resistant to censorship, fraud, and control by any single entity.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C46D2-0E7A-4463-B230-A1B73CC29B99}"/>
              </a:ext>
            </a:extLst>
          </p:cNvPr>
          <p:cNvSpPr txBox="1"/>
          <p:nvPr/>
        </p:nvSpPr>
        <p:spPr>
          <a:xfrm>
            <a:off x="1213552" y="3871319"/>
            <a:ext cx="885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of a DAO use blockchain-based tokens to vote on proposals and make decisions collectively.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6595-1F9B-40D0-A1F9-66D8DD450120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BDBE4-1B3B-4271-A9CE-6510A7F3378C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74292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11B57-505B-4B4E-BCD7-10EA9604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28" y="2645131"/>
            <a:ext cx="1710657" cy="241992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F0CD5B-87AF-460F-B210-6D797DDB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06" y="2084832"/>
            <a:ext cx="2709501" cy="3832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AD361-E05B-4555-BE10-E025FD0E7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12" y="1996681"/>
            <a:ext cx="2320085" cy="328203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F73C-784F-49BD-A58C-7F9571A0C10A}"/>
              </a:ext>
            </a:extLst>
          </p:cNvPr>
          <p:cNvGrpSpPr/>
          <p:nvPr/>
        </p:nvGrpSpPr>
        <p:grpSpPr>
          <a:xfrm>
            <a:off x="4037635" y="3714809"/>
            <a:ext cx="1188789" cy="369332"/>
            <a:chOff x="4037635" y="3714809"/>
            <a:chExt cx="1188789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FAEF98-8185-48F1-9623-4FE98F409AE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635" y="4084141"/>
              <a:ext cx="1188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E01BC8-6C83-41F4-810B-42E383102C8A}"/>
                </a:ext>
              </a:extLst>
            </p:cNvPr>
            <p:cNvSpPr txBox="1"/>
            <p:nvPr/>
          </p:nvSpPr>
          <p:spPr>
            <a:xfrm>
              <a:off x="4163857" y="3714809"/>
              <a:ext cx="815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162B19A-6708-44B6-BE2F-DB53BF94F14F}"/>
              </a:ext>
            </a:extLst>
          </p:cNvPr>
          <p:cNvSpPr txBox="1"/>
          <p:nvPr/>
        </p:nvSpPr>
        <p:spPr>
          <a:xfrm>
            <a:off x="1956330" y="5375231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B84B01-4E95-4810-8EE7-59A4E5CAC8CA}"/>
              </a:ext>
            </a:extLst>
          </p:cNvPr>
          <p:cNvSpPr txBox="1"/>
          <p:nvPr/>
        </p:nvSpPr>
        <p:spPr>
          <a:xfrm>
            <a:off x="10191849" y="5375231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3CC459-174C-4159-BD28-120964F40500}"/>
              </a:ext>
            </a:extLst>
          </p:cNvPr>
          <p:cNvCxnSpPr>
            <a:cxnSpLocks/>
          </p:cNvCxnSpPr>
          <p:nvPr/>
        </p:nvCxnSpPr>
        <p:spPr>
          <a:xfrm flipH="1">
            <a:off x="8641977" y="4084141"/>
            <a:ext cx="114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2B827A-C0B0-46A0-A5B3-5B3A912C6F4A}"/>
              </a:ext>
            </a:extLst>
          </p:cNvPr>
          <p:cNvSpPr txBox="1"/>
          <p:nvPr/>
        </p:nvSpPr>
        <p:spPr>
          <a:xfrm>
            <a:off x="8739173" y="3670429"/>
            <a:ext cx="10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E8742-038B-463E-97CD-E0F08E1DD8C3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4BA233-ABF9-41EC-A2A1-FD42BE205169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1591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11B57-505B-4B4E-BCD7-10EA9604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28" y="2645131"/>
            <a:ext cx="1710657" cy="24199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AD361-E05B-4555-BE10-E025FD0E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12" y="1996681"/>
            <a:ext cx="2320085" cy="328203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AEF98-8185-48F1-9623-4FE98F409AE4}"/>
              </a:ext>
            </a:extLst>
          </p:cNvPr>
          <p:cNvCxnSpPr/>
          <p:nvPr/>
        </p:nvCxnSpPr>
        <p:spPr>
          <a:xfrm>
            <a:off x="4037635" y="4084141"/>
            <a:ext cx="118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E01BC8-6C83-41F4-810B-42E383102C8A}"/>
              </a:ext>
            </a:extLst>
          </p:cNvPr>
          <p:cNvSpPr txBox="1"/>
          <p:nvPr/>
        </p:nvSpPr>
        <p:spPr>
          <a:xfrm>
            <a:off x="4163857" y="3714809"/>
            <a:ext cx="8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62B19A-6708-44B6-BE2F-DB53BF94F14F}"/>
              </a:ext>
            </a:extLst>
          </p:cNvPr>
          <p:cNvSpPr txBox="1"/>
          <p:nvPr/>
        </p:nvSpPr>
        <p:spPr>
          <a:xfrm>
            <a:off x="1956330" y="5375231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B84B01-4E95-4810-8EE7-59A4E5CAC8CA}"/>
              </a:ext>
            </a:extLst>
          </p:cNvPr>
          <p:cNvSpPr txBox="1"/>
          <p:nvPr/>
        </p:nvSpPr>
        <p:spPr>
          <a:xfrm>
            <a:off x="10191849" y="5375231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9F1D-C11E-42A1-BE6F-34295830E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57" y="1996681"/>
            <a:ext cx="2816700" cy="39845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70DEA-CC8C-4888-BB21-CF80134C8658}"/>
              </a:ext>
            </a:extLst>
          </p:cNvPr>
          <p:cNvCxnSpPr>
            <a:cxnSpLocks/>
          </p:cNvCxnSpPr>
          <p:nvPr/>
        </p:nvCxnSpPr>
        <p:spPr>
          <a:xfrm flipH="1">
            <a:off x="8641977" y="4128521"/>
            <a:ext cx="114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626277-313E-4B84-91AD-EA6BB3BC9087}"/>
              </a:ext>
            </a:extLst>
          </p:cNvPr>
          <p:cNvSpPr txBox="1"/>
          <p:nvPr/>
        </p:nvSpPr>
        <p:spPr>
          <a:xfrm>
            <a:off x="8739173" y="3714809"/>
            <a:ext cx="10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BD71A-BB77-4AF1-8C94-46CA0B9D7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97" y="1507564"/>
            <a:ext cx="1767020" cy="2499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F7DEF5-951E-46E1-8270-D3FAF6278014}"/>
              </a:ext>
            </a:extLst>
          </p:cNvPr>
          <p:cNvSpPr txBox="1"/>
          <p:nvPr/>
        </p:nvSpPr>
        <p:spPr>
          <a:xfrm>
            <a:off x="855344" y="6348395"/>
            <a:ext cx="104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 – Each investor’s vote will depend on the amount of crypto he/she contributed.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BC3E55-8F60-405C-9D9A-4B6B7E5EED0B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77B0A-3555-4D10-9927-DB30C9A2E7A8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8C038-0CD2-428C-BE55-F22404188674}"/>
              </a:ext>
            </a:extLst>
          </p:cNvPr>
          <p:cNvSpPr/>
          <p:nvPr/>
        </p:nvSpPr>
        <p:spPr>
          <a:xfrm>
            <a:off x="5993097" y="3908935"/>
            <a:ext cx="1965138" cy="565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availableFunds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4273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BC3E55-8F60-405C-9D9A-4B6B7E5EED0B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EC38B-174F-4029-88DF-8769921485B2}"/>
              </a:ext>
            </a:extLst>
          </p:cNvPr>
          <p:cNvSpPr/>
          <p:nvPr/>
        </p:nvSpPr>
        <p:spPr>
          <a:xfrm>
            <a:off x="851647" y="2403445"/>
            <a:ext cx="9720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F38AB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fr-FR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BABBCC"/>
                </a:solidFill>
                <a:latin typeface="Consolas" panose="020B0609020204030204" pitchFamily="49" charset="0"/>
              </a:rPr>
              <a:t>contributionTimeEnd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fr-FR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BABBCC"/>
                </a:solidFill>
                <a:latin typeface="Consolas" panose="020B0609020204030204" pitchFamily="49" charset="0"/>
              </a:rPr>
              <a:t>voteTime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fr-FR" dirty="0">
                <a:solidFill>
                  <a:srgbClr val="BABBCC"/>
                </a:solidFill>
                <a:latin typeface="Consolas" panose="020B0609020204030204" pitchFamily="49" charset="0"/>
              </a:rPr>
              <a:t> _quorum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98FD0-2D6F-4944-910E-BA522D74EF54}"/>
              </a:ext>
            </a:extLst>
          </p:cNvPr>
          <p:cNvSpPr/>
          <p:nvPr/>
        </p:nvSpPr>
        <p:spPr>
          <a:xfrm>
            <a:off x="851647" y="3069686"/>
            <a:ext cx="553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BABBCC"/>
                </a:solidFill>
                <a:latin typeface="Consolas" panose="020B0609020204030204" pitchFamily="49" charset="0"/>
              </a:rPr>
              <a:t> contribution</a:t>
            </a:r>
            <a:r>
              <a:rPr lang="en-US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2BA89"/>
                </a:solidFill>
                <a:latin typeface="Consolas" panose="020B0609020204030204" pitchFamily="49" charset="0"/>
              </a:rPr>
              <a:t>external</a:t>
            </a:r>
            <a:r>
              <a:rPr lang="en-US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D7385-2E2D-4CAF-A456-112981DE2C76}"/>
              </a:ext>
            </a:extLst>
          </p:cNvPr>
          <p:cNvSpPr/>
          <p:nvPr/>
        </p:nvSpPr>
        <p:spPr>
          <a:xfrm>
            <a:off x="851647" y="3735927"/>
            <a:ext cx="8219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reedemShare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amount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onlyInvestor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2699D-ABCB-4B4D-8366-38070B637587}"/>
              </a:ext>
            </a:extLst>
          </p:cNvPr>
          <p:cNvSpPr/>
          <p:nvPr/>
        </p:nvSpPr>
        <p:spPr>
          <a:xfrm>
            <a:off x="851647" y="4402168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transferShare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amount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to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onlyInvestor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C5541-EA8D-49C2-8C90-5F7DA91C6D42}"/>
              </a:ext>
            </a:extLst>
          </p:cNvPr>
          <p:cNvSpPr/>
          <p:nvPr/>
        </p:nvSpPr>
        <p:spPr>
          <a:xfrm>
            <a:off x="851647" y="5068407"/>
            <a:ext cx="9005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voteProposal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proposalId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onlyInvestor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BC3E55-8F60-405C-9D9A-4B6B7E5EED0B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572C0B-9A8B-4C67-A88E-8208A50E1AF9}"/>
              </a:ext>
            </a:extLst>
          </p:cNvPr>
          <p:cNvSpPr/>
          <p:nvPr/>
        </p:nvSpPr>
        <p:spPr>
          <a:xfrm>
            <a:off x="1284297" y="2045029"/>
            <a:ext cx="9623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createProposal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E7E08"/>
                </a:solidFill>
                <a:latin typeface="Consolas" panose="020B0609020204030204" pitchFamily="49" charset="0"/>
              </a:rPr>
              <a:t>calldata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amount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recipient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onlyManager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F84CE-839A-4722-B3FB-09A2D0C7934F}"/>
              </a:ext>
            </a:extLst>
          </p:cNvPr>
          <p:cNvSpPr/>
          <p:nvPr/>
        </p:nvSpPr>
        <p:spPr>
          <a:xfrm>
            <a:off x="1284297" y="3108664"/>
            <a:ext cx="913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executeProposal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proposalId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onlyManager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3947-15A3-46A8-A876-F0853F34B745}"/>
              </a:ext>
            </a:extLst>
          </p:cNvPr>
          <p:cNvSpPr/>
          <p:nvPr/>
        </p:nvSpPr>
        <p:spPr>
          <a:xfrm>
            <a:off x="1284297" y="3895300"/>
            <a:ext cx="642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allow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to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onlyManager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F1416-9546-4BEF-A7F3-E640F5D97122}"/>
              </a:ext>
            </a:extLst>
          </p:cNvPr>
          <p:cNvSpPr/>
          <p:nvPr/>
        </p:nvSpPr>
        <p:spPr>
          <a:xfrm>
            <a:off x="1284297" y="4681936"/>
            <a:ext cx="8068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disallow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to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onlyManager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F3083-450B-45A5-945C-C45A30E019DD}"/>
              </a:ext>
            </a:extLst>
          </p:cNvPr>
          <p:cNvSpPr/>
          <p:nvPr/>
        </p:nvSpPr>
        <p:spPr>
          <a:xfrm>
            <a:off x="1284296" y="5468573"/>
            <a:ext cx="945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ProposalList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9451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Proposal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4D179-27A2-4663-BDBB-8F20857D52DB}"/>
              </a:ext>
            </a:extLst>
          </p:cNvPr>
          <p:cNvSpPr txBox="1"/>
          <p:nvPr/>
        </p:nvSpPr>
        <p:spPr>
          <a:xfrm>
            <a:off x="5364211" y="6249518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77BEE8-462D-4C44-B920-5B7DC7AC3A75}"/>
              </a:ext>
            </a:extLst>
          </p:cNvPr>
          <p:cNvGrpSpPr/>
          <p:nvPr/>
        </p:nvGrpSpPr>
        <p:grpSpPr>
          <a:xfrm>
            <a:off x="4844258" y="1842784"/>
            <a:ext cx="2079812" cy="4356490"/>
            <a:chOff x="4743988" y="2138620"/>
            <a:chExt cx="2079812" cy="43564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520892-6E10-44C9-9F0B-8D5C98B6A3AB}"/>
                </a:ext>
              </a:extLst>
            </p:cNvPr>
            <p:cNvSpPr/>
            <p:nvPr/>
          </p:nvSpPr>
          <p:spPr>
            <a:xfrm>
              <a:off x="4743988" y="2138620"/>
              <a:ext cx="2079812" cy="4356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351EF3-00F6-4C54-B693-1684266D61FA}"/>
                </a:ext>
              </a:extLst>
            </p:cNvPr>
            <p:cNvGrpSpPr/>
            <p:nvPr/>
          </p:nvGrpSpPr>
          <p:grpSpPr>
            <a:xfrm>
              <a:off x="5223600" y="2194513"/>
              <a:ext cx="1120588" cy="551578"/>
              <a:chOff x="5230906" y="2194513"/>
              <a:chExt cx="1120588" cy="55157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CC9883-0B09-4C2A-93FB-45737FEB6D56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3D22EC-A61F-4A84-8EF5-E7B5FDC5D00C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15EEBE-FA8B-408C-8B4C-F4DB68FD7F06}"/>
                </a:ext>
              </a:extLst>
            </p:cNvPr>
            <p:cNvGrpSpPr/>
            <p:nvPr/>
          </p:nvGrpSpPr>
          <p:grpSpPr>
            <a:xfrm>
              <a:off x="5223600" y="2770880"/>
              <a:ext cx="1120588" cy="551578"/>
              <a:chOff x="5230906" y="2194513"/>
              <a:chExt cx="1120588" cy="5515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07064C-F477-4DA1-9B5B-D5D50A326CBE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3161C-09D3-445D-A2B3-5D467A3D3E5B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name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4BCDAD-7338-4EBB-979C-5CB068A69878}"/>
                </a:ext>
              </a:extLst>
            </p:cNvPr>
            <p:cNvGrpSpPr/>
            <p:nvPr/>
          </p:nvGrpSpPr>
          <p:grpSpPr>
            <a:xfrm>
              <a:off x="5223600" y="3356211"/>
              <a:ext cx="1120588" cy="551578"/>
              <a:chOff x="5230906" y="2194513"/>
              <a:chExt cx="1120588" cy="5515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BFFF09E-426D-42E8-89A3-CDCE9E25B7B6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07647D-945C-4436-B0BE-74AB3C4F6FB6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amount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1B7386-758F-4014-A046-68D1BA466C00}"/>
                </a:ext>
              </a:extLst>
            </p:cNvPr>
            <p:cNvGrpSpPr/>
            <p:nvPr/>
          </p:nvGrpSpPr>
          <p:grpSpPr>
            <a:xfrm>
              <a:off x="5223600" y="3932578"/>
              <a:ext cx="1120588" cy="551578"/>
              <a:chOff x="5230906" y="2194513"/>
              <a:chExt cx="1120588" cy="55157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132089-55C1-4AF5-9751-75CC837900FA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9F47D-EAC0-4C08-8790-908E3BB5B523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recipient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AD9CDE-DAF7-4F30-94BD-2A3693479FB7}"/>
                </a:ext>
              </a:extLst>
            </p:cNvPr>
            <p:cNvGrpSpPr/>
            <p:nvPr/>
          </p:nvGrpSpPr>
          <p:grpSpPr>
            <a:xfrm>
              <a:off x="5223600" y="4568807"/>
              <a:ext cx="1120588" cy="551578"/>
              <a:chOff x="5230906" y="2194513"/>
              <a:chExt cx="1120588" cy="55157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23EE2-E444-4A3E-B85C-29AA3C3CED26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DE66B1-E4F2-49FC-BE19-E9FF17F9321E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votes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3731D3-720A-4036-B118-C05A3966547A}"/>
                </a:ext>
              </a:extLst>
            </p:cNvPr>
            <p:cNvGrpSpPr/>
            <p:nvPr/>
          </p:nvGrpSpPr>
          <p:grpSpPr>
            <a:xfrm>
              <a:off x="5223600" y="5145174"/>
              <a:ext cx="1120588" cy="551578"/>
              <a:chOff x="5230906" y="2194513"/>
              <a:chExt cx="1120588" cy="55157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3E9E5-B7EB-4A8C-988F-F2838ED782A7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1BD8B0-9C2A-4D96-8409-8AAF5D4157BD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6CEB4C-5E54-4E73-BD8C-0067946ED360}"/>
                </a:ext>
              </a:extLst>
            </p:cNvPr>
            <p:cNvGrpSpPr/>
            <p:nvPr/>
          </p:nvGrpSpPr>
          <p:grpSpPr>
            <a:xfrm>
              <a:off x="5223600" y="5718638"/>
              <a:ext cx="1120588" cy="551578"/>
              <a:chOff x="5230906" y="2194513"/>
              <a:chExt cx="1120588" cy="55157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69E148-7FD2-43EE-8D51-794F8D07CA3A}"/>
                  </a:ext>
                </a:extLst>
              </p:cNvPr>
              <p:cNvSpPr/>
              <p:nvPr/>
            </p:nvSpPr>
            <p:spPr>
              <a:xfrm>
                <a:off x="5271247" y="2492188"/>
                <a:ext cx="1039906" cy="2539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B83B95-343B-444B-A62D-72139322F537}"/>
                  </a:ext>
                </a:extLst>
              </p:cNvPr>
              <p:cNvSpPr txBox="1"/>
              <p:nvPr/>
            </p:nvSpPr>
            <p:spPr>
              <a:xfrm>
                <a:off x="5230906" y="2194513"/>
                <a:ext cx="112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status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4A59A9A-90D8-45E1-96FF-97B44763967E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FFC7B-9255-4AFC-B6A7-08D2893FAA71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20803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33" name="Table 18">
            <a:extLst>
              <a:ext uri="{FF2B5EF4-FFF2-40B4-BE49-F238E27FC236}">
                <a16:creationId xmlns:a16="http://schemas.microsoft.com/office/drawing/2014/main" id="{FDFE4F01-F00E-4617-8EAB-0258634BA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69846"/>
              </p:ext>
            </p:extLst>
          </p:nvPr>
        </p:nvGraphicFramePr>
        <p:xfrm>
          <a:off x="4254605" y="2440208"/>
          <a:ext cx="3277046" cy="339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23">
                  <a:extLst>
                    <a:ext uri="{9D8B030D-6E8A-4147-A177-3AD203B41FA5}">
                      <a16:colId xmlns:a16="http://schemas.microsoft.com/office/drawing/2014/main" val="1490131343"/>
                    </a:ext>
                  </a:extLst>
                </a:gridCol>
                <a:gridCol w="1638523">
                  <a:extLst>
                    <a:ext uri="{9D8B030D-6E8A-4147-A177-3AD203B41FA5}">
                      <a16:colId xmlns:a16="http://schemas.microsoft.com/office/drawing/2014/main" val="18412381"/>
                    </a:ext>
                  </a:extLst>
                </a:gridCol>
              </a:tblGrid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5784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0xabc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61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0xdef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446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0x121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7222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0x23f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5848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0x73e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584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3FAD2AF-AD6B-4A70-A66B-AC5A1CBBE90B}"/>
              </a:ext>
            </a:extLst>
          </p:cNvPr>
          <p:cNvSpPr/>
          <p:nvPr/>
        </p:nvSpPr>
        <p:spPr>
          <a:xfrm>
            <a:off x="5317257" y="594828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isInvestors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1E2C5-60E4-41BC-B7C0-CCB2A0B8DAC9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7078F-B00B-4A27-AB81-1E64D8D0B270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8BCF-D1C9-40EF-BE2C-DA29EDACAA0D}"/>
              </a:ext>
            </a:extLst>
          </p:cNvPr>
          <p:cNvSpPr/>
          <p:nvPr/>
        </p:nvSpPr>
        <p:spPr>
          <a:xfrm>
            <a:off x="1024128" y="1812311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isInvestor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B73-0FE8-4F04-B65E-176C9C1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33" name="Table 18">
            <a:extLst>
              <a:ext uri="{FF2B5EF4-FFF2-40B4-BE49-F238E27FC236}">
                <a16:creationId xmlns:a16="http://schemas.microsoft.com/office/drawing/2014/main" id="{FDFE4F01-F00E-4617-8EAB-0258634BA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9567"/>
              </p:ext>
            </p:extLst>
          </p:nvPr>
        </p:nvGraphicFramePr>
        <p:xfrm>
          <a:off x="4263570" y="2468089"/>
          <a:ext cx="3277046" cy="339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23">
                  <a:extLst>
                    <a:ext uri="{9D8B030D-6E8A-4147-A177-3AD203B41FA5}">
                      <a16:colId xmlns:a16="http://schemas.microsoft.com/office/drawing/2014/main" val="1490131343"/>
                    </a:ext>
                  </a:extLst>
                </a:gridCol>
                <a:gridCol w="1638523">
                  <a:extLst>
                    <a:ext uri="{9D8B030D-6E8A-4147-A177-3AD203B41FA5}">
                      <a16:colId xmlns:a16="http://schemas.microsoft.com/office/drawing/2014/main" val="18412381"/>
                    </a:ext>
                  </a:extLst>
                </a:gridCol>
              </a:tblGrid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uint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5784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0xabc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61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0xdef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44670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0x121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7222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0x23f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58486"/>
                  </a:ext>
                </a:extLst>
              </a:tr>
              <a:tr h="566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Bahnschrift" panose="020B0502040204020203" pitchFamily="34" charset="0"/>
                        </a:rPr>
                        <a:t>0x73e</a:t>
                      </a:r>
                      <a:endParaRPr lang="en-US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584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3FAD2AF-AD6B-4A70-A66B-AC5A1CBBE90B}"/>
              </a:ext>
            </a:extLst>
          </p:cNvPr>
          <p:cNvSpPr/>
          <p:nvPr/>
        </p:nvSpPr>
        <p:spPr>
          <a:xfrm>
            <a:off x="5429848" y="598430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numOfshares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3A178-C6A5-4350-84D6-FF1644D86C59}"/>
              </a:ext>
            </a:extLst>
          </p:cNvPr>
          <p:cNvSpPr txBox="1"/>
          <p:nvPr/>
        </p:nvSpPr>
        <p:spPr>
          <a:xfrm>
            <a:off x="10407441" y="266603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03602-C004-4963-BB8C-BD1F66A87103}"/>
              </a:ext>
            </a:extLst>
          </p:cNvPr>
          <p:cNvSpPr txBox="1"/>
          <p:nvPr/>
        </p:nvSpPr>
        <p:spPr>
          <a:xfrm>
            <a:off x="5177611" y="6353639"/>
            <a:ext cx="14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Eater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40920-5177-4170-ACD0-0783D261B588}"/>
              </a:ext>
            </a:extLst>
          </p:cNvPr>
          <p:cNvSpPr/>
          <p:nvPr/>
        </p:nvSpPr>
        <p:spPr>
          <a:xfrm>
            <a:off x="1087287" y="19001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ABBCC"/>
                </a:solidFill>
                <a:latin typeface="Consolas" panose="020B0609020204030204" pitchFamily="49" charset="0"/>
              </a:rPr>
              <a:t>numOfshares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</TotalTime>
  <Words>378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Calibri</vt:lpstr>
      <vt:lpstr>Consolas</vt:lpstr>
      <vt:lpstr>Tw Cen MT</vt:lpstr>
      <vt:lpstr>Tw Cen MT Condensed</vt:lpstr>
      <vt:lpstr>Wingdings 3</vt:lpstr>
      <vt:lpstr>Integral</vt:lpstr>
      <vt:lpstr>Dao Project</vt:lpstr>
      <vt:lpstr>Dao Algorithm</vt:lpstr>
      <vt:lpstr>Dao Algorithm</vt:lpstr>
      <vt:lpstr>Dao Algorithm</vt:lpstr>
      <vt:lpstr>Dao Functions</vt:lpstr>
      <vt:lpstr>Dao Functions</vt:lpstr>
      <vt:lpstr>Data Types</vt:lpstr>
      <vt:lpstr>Data Types</vt:lpstr>
      <vt:lpstr>Data Types</vt:lpstr>
      <vt:lpstr>Data Types</vt:lpstr>
      <vt:lpstr>Data Types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Srivastava</dc:creator>
  <cp:lastModifiedBy>Kshitij Srivastava</cp:lastModifiedBy>
  <cp:revision>16</cp:revision>
  <dcterms:created xsi:type="dcterms:W3CDTF">2023-02-03T07:17:24Z</dcterms:created>
  <dcterms:modified xsi:type="dcterms:W3CDTF">2023-03-11T12:24:11Z</dcterms:modified>
</cp:coreProperties>
</file>