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2" r:id="rId2"/>
    <p:sldId id="256" r:id="rId3"/>
    <p:sldId id="257" r:id="rId4"/>
    <p:sldId id="258" r:id="rId5"/>
    <p:sldId id="259" r:id="rId6"/>
    <p:sldId id="260" r:id="rId7"/>
    <p:sldId id="261" r:id="rId8"/>
    <p:sldId id="265" r:id="rId9"/>
    <p:sldId id="262" r:id="rId10"/>
    <p:sldId id="263" r:id="rId11"/>
    <p:sldId id="264" r:id="rId12"/>
    <p:sldId id="266" r:id="rId13"/>
    <p:sldId id="267" r:id="rId14"/>
    <p:sldId id="271" r:id="rId15"/>
    <p:sldId id="268" r:id="rId16"/>
    <p:sldId id="269"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9" r:id="rId32"/>
    <p:sldId id="286" r:id="rId33"/>
    <p:sldId id="287" r:id="rId34"/>
    <p:sldId id="288" r:id="rId35"/>
    <p:sldId id="290" r:id="rId36"/>
    <p:sldId id="291" r:id="rId37"/>
    <p:sldId id="296" r:id="rId38"/>
    <p:sldId id="292" r:id="rId39"/>
    <p:sldId id="293" r:id="rId40"/>
    <p:sldId id="294" r:id="rId41"/>
    <p:sldId id="295" r:id="rId42"/>
    <p:sldId id="301" r:id="rId43"/>
    <p:sldId id="297" r:id="rId44"/>
    <p:sldId id="298" r:id="rId45"/>
    <p:sldId id="299" r:id="rId46"/>
    <p:sldId id="300" r:id="rId47"/>
    <p:sldId id="303"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E20FE-03D9-419C-8E13-32FD415C90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B49B67C-9CA5-4277-BFA7-C09EE2F938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2CBFEB-FD21-4046-97AF-3AAB85D3FE81}"/>
              </a:ext>
            </a:extLst>
          </p:cNvPr>
          <p:cNvSpPr>
            <a:spLocks noGrp="1"/>
          </p:cNvSpPr>
          <p:nvPr>
            <p:ph type="dt" sz="half" idx="10"/>
          </p:nvPr>
        </p:nvSpPr>
        <p:spPr/>
        <p:txBody>
          <a:bodyPr/>
          <a:lstStyle/>
          <a:p>
            <a:fld id="{A8C68A35-BB4C-4D94-BE18-B9EA8A9A888A}" type="datetimeFigureOut">
              <a:rPr lang="en-US" smtClean="0"/>
              <a:t>6/30/2021</a:t>
            </a:fld>
            <a:endParaRPr lang="en-US"/>
          </a:p>
        </p:txBody>
      </p:sp>
      <p:sp>
        <p:nvSpPr>
          <p:cNvPr id="5" name="Footer Placeholder 4">
            <a:extLst>
              <a:ext uri="{FF2B5EF4-FFF2-40B4-BE49-F238E27FC236}">
                <a16:creationId xmlns:a16="http://schemas.microsoft.com/office/drawing/2014/main" id="{AF2DBE3D-8FAD-4C4D-82BD-A7A3555474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8391AB-5B08-4656-B322-99FB335D09F6}"/>
              </a:ext>
            </a:extLst>
          </p:cNvPr>
          <p:cNvSpPr>
            <a:spLocks noGrp="1"/>
          </p:cNvSpPr>
          <p:nvPr>
            <p:ph type="sldNum" sz="quarter" idx="12"/>
          </p:nvPr>
        </p:nvSpPr>
        <p:spPr/>
        <p:txBody>
          <a:bodyPr/>
          <a:lstStyle/>
          <a:p>
            <a:fld id="{67255CF2-038E-4929-9B02-D243D93D2056}" type="slidenum">
              <a:rPr lang="en-US" smtClean="0"/>
              <a:t>‹#›</a:t>
            </a:fld>
            <a:endParaRPr lang="en-US"/>
          </a:p>
        </p:txBody>
      </p:sp>
    </p:spTree>
    <p:extLst>
      <p:ext uri="{BB962C8B-B14F-4D97-AF65-F5344CB8AC3E}">
        <p14:creationId xmlns:p14="http://schemas.microsoft.com/office/powerpoint/2010/main" val="3130217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10F1E-8E01-482E-8BBE-63A0CDA828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1C12C36-B8F5-449D-BBD7-85AAB067CA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7E24C7-3E7C-412E-8D26-3B6B3E2E4D8B}"/>
              </a:ext>
            </a:extLst>
          </p:cNvPr>
          <p:cNvSpPr>
            <a:spLocks noGrp="1"/>
          </p:cNvSpPr>
          <p:nvPr>
            <p:ph type="dt" sz="half" idx="10"/>
          </p:nvPr>
        </p:nvSpPr>
        <p:spPr/>
        <p:txBody>
          <a:bodyPr/>
          <a:lstStyle/>
          <a:p>
            <a:fld id="{A8C68A35-BB4C-4D94-BE18-B9EA8A9A888A}" type="datetimeFigureOut">
              <a:rPr lang="en-US" smtClean="0"/>
              <a:t>6/30/2021</a:t>
            </a:fld>
            <a:endParaRPr lang="en-US"/>
          </a:p>
        </p:txBody>
      </p:sp>
      <p:sp>
        <p:nvSpPr>
          <p:cNvPr id="5" name="Footer Placeholder 4">
            <a:extLst>
              <a:ext uri="{FF2B5EF4-FFF2-40B4-BE49-F238E27FC236}">
                <a16:creationId xmlns:a16="http://schemas.microsoft.com/office/drawing/2014/main" id="{3CFC5520-25B1-4ABB-972C-467122ED03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83F5D7-631F-483B-8A24-99BB68040DB6}"/>
              </a:ext>
            </a:extLst>
          </p:cNvPr>
          <p:cNvSpPr>
            <a:spLocks noGrp="1"/>
          </p:cNvSpPr>
          <p:nvPr>
            <p:ph type="sldNum" sz="quarter" idx="12"/>
          </p:nvPr>
        </p:nvSpPr>
        <p:spPr/>
        <p:txBody>
          <a:bodyPr/>
          <a:lstStyle/>
          <a:p>
            <a:fld id="{67255CF2-038E-4929-9B02-D243D93D2056}" type="slidenum">
              <a:rPr lang="en-US" smtClean="0"/>
              <a:t>‹#›</a:t>
            </a:fld>
            <a:endParaRPr lang="en-US"/>
          </a:p>
        </p:txBody>
      </p:sp>
    </p:spTree>
    <p:extLst>
      <p:ext uri="{BB962C8B-B14F-4D97-AF65-F5344CB8AC3E}">
        <p14:creationId xmlns:p14="http://schemas.microsoft.com/office/powerpoint/2010/main" val="377351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482B01-7BDA-463E-8ED2-2CDF92CAE1B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910CAD-8AC3-4300-B745-5D44C6F956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BC5404-7C0A-4B5E-9917-BC1BB95A9E90}"/>
              </a:ext>
            </a:extLst>
          </p:cNvPr>
          <p:cNvSpPr>
            <a:spLocks noGrp="1"/>
          </p:cNvSpPr>
          <p:nvPr>
            <p:ph type="dt" sz="half" idx="10"/>
          </p:nvPr>
        </p:nvSpPr>
        <p:spPr/>
        <p:txBody>
          <a:bodyPr/>
          <a:lstStyle/>
          <a:p>
            <a:fld id="{A8C68A35-BB4C-4D94-BE18-B9EA8A9A888A}" type="datetimeFigureOut">
              <a:rPr lang="en-US" smtClean="0"/>
              <a:t>6/30/2021</a:t>
            </a:fld>
            <a:endParaRPr lang="en-US"/>
          </a:p>
        </p:txBody>
      </p:sp>
      <p:sp>
        <p:nvSpPr>
          <p:cNvPr id="5" name="Footer Placeholder 4">
            <a:extLst>
              <a:ext uri="{FF2B5EF4-FFF2-40B4-BE49-F238E27FC236}">
                <a16:creationId xmlns:a16="http://schemas.microsoft.com/office/drawing/2014/main" id="{B7A2085B-3805-4434-A262-7460A6B357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246F89-3A1D-43EA-960D-9CF5229BB1C7}"/>
              </a:ext>
            </a:extLst>
          </p:cNvPr>
          <p:cNvSpPr>
            <a:spLocks noGrp="1"/>
          </p:cNvSpPr>
          <p:nvPr>
            <p:ph type="sldNum" sz="quarter" idx="12"/>
          </p:nvPr>
        </p:nvSpPr>
        <p:spPr/>
        <p:txBody>
          <a:bodyPr/>
          <a:lstStyle/>
          <a:p>
            <a:fld id="{67255CF2-038E-4929-9B02-D243D93D2056}" type="slidenum">
              <a:rPr lang="en-US" smtClean="0"/>
              <a:t>‹#›</a:t>
            </a:fld>
            <a:endParaRPr lang="en-US"/>
          </a:p>
        </p:txBody>
      </p:sp>
    </p:spTree>
    <p:extLst>
      <p:ext uri="{BB962C8B-B14F-4D97-AF65-F5344CB8AC3E}">
        <p14:creationId xmlns:p14="http://schemas.microsoft.com/office/powerpoint/2010/main" val="864899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80805-A790-471B-A632-DFD3DBED1A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DCAA22-7D9B-4B25-8226-DA015CF188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5DAC6D-04A1-4D83-AA18-BA55D42F7D10}"/>
              </a:ext>
            </a:extLst>
          </p:cNvPr>
          <p:cNvSpPr>
            <a:spLocks noGrp="1"/>
          </p:cNvSpPr>
          <p:nvPr>
            <p:ph type="dt" sz="half" idx="10"/>
          </p:nvPr>
        </p:nvSpPr>
        <p:spPr/>
        <p:txBody>
          <a:bodyPr/>
          <a:lstStyle/>
          <a:p>
            <a:fld id="{A8C68A35-BB4C-4D94-BE18-B9EA8A9A888A}" type="datetimeFigureOut">
              <a:rPr lang="en-US" smtClean="0"/>
              <a:t>6/30/2021</a:t>
            </a:fld>
            <a:endParaRPr lang="en-US"/>
          </a:p>
        </p:txBody>
      </p:sp>
      <p:sp>
        <p:nvSpPr>
          <p:cNvPr id="5" name="Footer Placeholder 4">
            <a:extLst>
              <a:ext uri="{FF2B5EF4-FFF2-40B4-BE49-F238E27FC236}">
                <a16:creationId xmlns:a16="http://schemas.microsoft.com/office/drawing/2014/main" id="{8272861E-EF15-4EE1-B80C-A86B4A07CC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7E588A-9AAE-499D-B657-72410587CEAE}"/>
              </a:ext>
            </a:extLst>
          </p:cNvPr>
          <p:cNvSpPr>
            <a:spLocks noGrp="1"/>
          </p:cNvSpPr>
          <p:nvPr>
            <p:ph type="sldNum" sz="quarter" idx="12"/>
          </p:nvPr>
        </p:nvSpPr>
        <p:spPr/>
        <p:txBody>
          <a:bodyPr/>
          <a:lstStyle/>
          <a:p>
            <a:fld id="{67255CF2-038E-4929-9B02-D243D93D2056}" type="slidenum">
              <a:rPr lang="en-US" smtClean="0"/>
              <a:t>‹#›</a:t>
            </a:fld>
            <a:endParaRPr lang="en-US"/>
          </a:p>
        </p:txBody>
      </p:sp>
    </p:spTree>
    <p:extLst>
      <p:ext uri="{BB962C8B-B14F-4D97-AF65-F5344CB8AC3E}">
        <p14:creationId xmlns:p14="http://schemas.microsoft.com/office/powerpoint/2010/main" val="1743407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3563F-8E2B-4188-8528-E6DB9EF769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734F7B7-074B-4F42-B74E-4F6380CC73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11C8B5-2A12-44D1-85C3-77D09B37C58C}"/>
              </a:ext>
            </a:extLst>
          </p:cNvPr>
          <p:cNvSpPr>
            <a:spLocks noGrp="1"/>
          </p:cNvSpPr>
          <p:nvPr>
            <p:ph type="dt" sz="half" idx="10"/>
          </p:nvPr>
        </p:nvSpPr>
        <p:spPr/>
        <p:txBody>
          <a:bodyPr/>
          <a:lstStyle/>
          <a:p>
            <a:fld id="{A8C68A35-BB4C-4D94-BE18-B9EA8A9A888A}" type="datetimeFigureOut">
              <a:rPr lang="en-US" smtClean="0"/>
              <a:t>6/30/2021</a:t>
            </a:fld>
            <a:endParaRPr lang="en-US"/>
          </a:p>
        </p:txBody>
      </p:sp>
      <p:sp>
        <p:nvSpPr>
          <p:cNvPr id="5" name="Footer Placeholder 4">
            <a:extLst>
              <a:ext uri="{FF2B5EF4-FFF2-40B4-BE49-F238E27FC236}">
                <a16:creationId xmlns:a16="http://schemas.microsoft.com/office/drawing/2014/main" id="{963C6DF4-AB13-4FC3-9ED3-161FC4F18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E6CD41-9B79-4FB2-A5DB-C3C86114C0FC}"/>
              </a:ext>
            </a:extLst>
          </p:cNvPr>
          <p:cNvSpPr>
            <a:spLocks noGrp="1"/>
          </p:cNvSpPr>
          <p:nvPr>
            <p:ph type="sldNum" sz="quarter" idx="12"/>
          </p:nvPr>
        </p:nvSpPr>
        <p:spPr/>
        <p:txBody>
          <a:bodyPr/>
          <a:lstStyle/>
          <a:p>
            <a:fld id="{67255CF2-038E-4929-9B02-D243D93D2056}" type="slidenum">
              <a:rPr lang="en-US" smtClean="0"/>
              <a:t>‹#›</a:t>
            </a:fld>
            <a:endParaRPr lang="en-US"/>
          </a:p>
        </p:txBody>
      </p:sp>
    </p:spTree>
    <p:extLst>
      <p:ext uri="{BB962C8B-B14F-4D97-AF65-F5344CB8AC3E}">
        <p14:creationId xmlns:p14="http://schemas.microsoft.com/office/powerpoint/2010/main" val="4246417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4C54F-5ECE-4810-8DBA-668A0B3B62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B71F84-2EE3-4797-B0C1-9E49EF6A4D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B67DD1-2AC7-4C08-8FA3-CAD71FAAFE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7813E7-FA14-4051-A139-25EEFF3DB83C}"/>
              </a:ext>
            </a:extLst>
          </p:cNvPr>
          <p:cNvSpPr>
            <a:spLocks noGrp="1"/>
          </p:cNvSpPr>
          <p:nvPr>
            <p:ph type="dt" sz="half" idx="10"/>
          </p:nvPr>
        </p:nvSpPr>
        <p:spPr/>
        <p:txBody>
          <a:bodyPr/>
          <a:lstStyle/>
          <a:p>
            <a:fld id="{A8C68A35-BB4C-4D94-BE18-B9EA8A9A888A}" type="datetimeFigureOut">
              <a:rPr lang="en-US" smtClean="0"/>
              <a:t>6/30/2021</a:t>
            </a:fld>
            <a:endParaRPr lang="en-US"/>
          </a:p>
        </p:txBody>
      </p:sp>
      <p:sp>
        <p:nvSpPr>
          <p:cNvPr id="6" name="Footer Placeholder 5">
            <a:extLst>
              <a:ext uri="{FF2B5EF4-FFF2-40B4-BE49-F238E27FC236}">
                <a16:creationId xmlns:a16="http://schemas.microsoft.com/office/drawing/2014/main" id="{3CFDD7FD-6359-47A5-8A4B-472163A2D3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D54FCF-23B0-461F-8B23-0EA41D6E0E45}"/>
              </a:ext>
            </a:extLst>
          </p:cNvPr>
          <p:cNvSpPr>
            <a:spLocks noGrp="1"/>
          </p:cNvSpPr>
          <p:nvPr>
            <p:ph type="sldNum" sz="quarter" idx="12"/>
          </p:nvPr>
        </p:nvSpPr>
        <p:spPr/>
        <p:txBody>
          <a:bodyPr/>
          <a:lstStyle/>
          <a:p>
            <a:fld id="{67255CF2-038E-4929-9B02-D243D93D2056}" type="slidenum">
              <a:rPr lang="en-US" smtClean="0"/>
              <a:t>‹#›</a:t>
            </a:fld>
            <a:endParaRPr lang="en-US"/>
          </a:p>
        </p:txBody>
      </p:sp>
    </p:spTree>
    <p:extLst>
      <p:ext uri="{BB962C8B-B14F-4D97-AF65-F5344CB8AC3E}">
        <p14:creationId xmlns:p14="http://schemas.microsoft.com/office/powerpoint/2010/main" val="3519362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C2515-233C-4ED9-8BBE-733AAE4FDD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20FBFE-E3AB-4DEF-AC30-87404AA516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45AE2A-92E4-4559-8DE9-347C0DBFBB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54F30A1-ED2B-40FC-9F89-2E5A1F8130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34E31E-2C56-4CC4-9E7C-42C85A1EB5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61DD5E-9A5A-4AA6-AF14-6406778AE8D8}"/>
              </a:ext>
            </a:extLst>
          </p:cNvPr>
          <p:cNvSpPr>
            <a:spLocks noGrp="1"/>
          </p:cNvSpPr>
          <p:nvPr>
            <p:ph type="dt" sz="half" idx="10"/>
          </p:nvPr>
        </p:nvSpPr>
        <p:spPr/>
        <p:txBody>
          <a:bodyPr/>
          <a:lstStyle/>
          <a:p>
            <a:fld id="{A8C68A35-BB4C-4D94-BE18-B9EA8A9A888A}" type="datetimeFigureOut">
              <a:rPr lang="en-US" smtClean="0"/>
              <a:t>6/30/2021</a:t>
            </a:fld>
            <a:endParaRPr lang="en-US"/>
          </a:p>
        </p:txBody>
      </p:sp>
      <p:sp>
        <p:nvSpPr>
          <p:cNvPr id="8" name="Footer Placeholder 7">
            <a:extLst>
              <a:ext uri="{FF2B5EF4-FFF2-40B4-BE49-F238E27FC236}">
                <a16:creationId xmlns:a16="http://schemas.microsoft.com/office/drawing/2014/main" id="{FB8B27B7-7CD6-4054-BBCB-CB6FB0468E8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A19751-7AF1-4B10-A74F-63CC0C8767BA}"/>
              </a:ext>
            </a:extLst>
          </p:cNvPr>
          <p:cNvSpPr>
            <a:spLocks noGrp="1"/>
          </p:cNvSpPr>
          <p:nvPr>
            <p:ph type="sldNum" sz="quarter" idx="12"/>
          </p:nvPr>
        </p:nvSpPr>
        <p:spPr/>
        <p:txBody>
          <a:bodyPr/>
          <a:lstStyle/>
          <a:p>
            <a:fld id="{67255CF2-038E-4929-9B02-D243D93D2056}" type="slidenum">
              <a:rPr lang="en-US" smtClean="0"/>
              <a:t>‹#›</a:t>
            </a:fld>
            <a:endParaRPr lang="en-US"/>
          </a:p>
        </p:txBody>
      </p:sp>
    </p:spTree>
    <p:extLst>
      <p:ext uri="{BB962C8B-B14F-4D97-AF65-F5344CB8AC3E}">
        <p14:creationId xmlns:p14="http://schemas.microsoft.com/office/powerpoint/2010/main" val="1721189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3A7A6-7C43-40ED-9D9D-2E0E5F5BD43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D61C38-68F1-4A2B-955D-D78330A17412}"/>
              </a:ext>
            </a:extLst>
          </p:cNvPr>
          <p:cNvSpPr>
            <a:spLocks noGrp="1"/>
          </p:cNvSpPr>
          <p:nvPr>
            <p:ph type="dt" sz="half" idx="10"/>
          </p:nvPr>
        </p:nvSpPr>
        <p:spPr/>
        <p:txBody>
          <a:bodyPr/>
          <a:lstStyle/>
          <a:p>
            <a:fld id="{A8C68A35-BB4C-4D94-BE18-B9EA8A9A888A}" type="datetimeFigureOut">
              <a:rPr lang="en-US" smtClean="0"/>
              <a:t>6/30/2021</a:t>
            </a:fld>
            <a:endParaRPr lang="en-US"/>
          </a:p>
        </p:txBody>
      </p:sp>
      <p:sp>
        <p:nvSpPr>
          <p:cNvPr id="4" name="Footer Placeholder 3">
            <a:extLst>
              <a:ext uri="{FF2B5EF4-FFF2-40B4-BE49-F238E27FC236}">
                <a16:creationId xmlns:a16="http://schemas.microsoft.com/office/drawing/2014/main" id="{1BE6BCA5-702A-45FF-8D04-B31A075753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7E2586-7318-4018-BA4C-D5FF63F5B82E}"/>
              </a:ext>
            </a:extLst>
          </p:cNvPr>
          <p:cNvSpPr>
            <a:spLocks noGrp="1"/>
          </p:cNvSpPr>
          <p:nvPr>
            <p:ph type="sldNum" sz="quarter" idx="12"/>
          </p:nvPr>
        </p:nvSpPr>
        <p:spPr/>
        <p:txBody>
          <a:bodyPr/>
          <a:lstStyle/>
          <a:p>
            <a:fld id="{67255CF2-038E-4929-9B02-D243D93D2056}" type="slidenum">
              <a:rPr lang="en-US" smtClean="0"/>
              <a:t>‹#›</a:t>
            </a:fld>
            <a:endParaRPr lang="en-US"/>
          </a:p>
        </p:txBody>
      </p:sp>
    </p:spTree>
    <p:extLst>
      <p:ext uri="{BB962C8B-B14F-4D97-AF65-F5344CB8AC3E}">
        <p14:creationId xmlns:p14="http://schemas.microsoft.com/office/powerpoint/2010/main" val="998174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4534FB-CCBB-41E0-B44A-9862EF574062}"/>
              </a:ext>
            </a:extLst>
          </p:cNvPr>
          <p:cNvSpPr>
            <a:spLocks noGrp="1"/>
          </p:cNvSpPr>
          <p:nvPr>
            <p:ph type="dt" sz="half" idx="10"/>
          </p:nvPr>
        </p:nvSpPr>
        <p:spPr/>
        <p:txBody>
          <a:bodyPr/>
          <a:lstStyle/>
          <a:p>
            <a:fld id="{A8C68A35-BB4C-4D94-BE18-B9EA8A9A888A}" type="datetimeFigureOut">
              <a:rPr lang="en-US" smtClean="0"/>
              <a:t>6/30/2021</a:t>
            </a:fld>
            <a:endParaRPr lang="en-US"/>
          </a:p>
        </p:txBody>
      </p:sp>
      <p:sp>
        <p:nvSpPr>
          <p:cNvPr id="3" name="Footer Placeholder 2">
            <a:extLst>
              <a:ext uri="{FF2B5EF4-FFF2-40B4-BE49-F238E27FC236}">
                <a16:creationId xmlns:a16="http://schemas.microsoft.com/office/drawing/2014/main" id="{FBCB9289-3473-4D95-BBDA-A8ED25547E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80C2E86-D2DA-450D-A439-F22F59559444}"/>
              </a:ext>
            </a:extLst>
          </p:cNvPr>
          <p:cNvSpPr>
            <a:spLocks noGrp="1"/>
          </p:cNvSpPr>
          <p:nvPr>
            <p:ph type="sldNum" sz="quarter" idx="12"/>
          </p:nvPr>
        </p:nvSpPr>
        <p:spPr/>
        <p:txBody>
          <a:bodyPr/>
          <a:lstStyle/>
          <a:p>
            <a:fld id="{67255CF2-038E-4929-9B02-D243D93D2056}" type="slidenum">
              <a:rPr lang="en-US" smtClean="0"/>
              <a:t>‹#›</a:t>
            </a:fld>
            <a:endParaRPr lang="en-US"/>
          </a:p>
        </p:txBody>
      </p:sp>
    </p:spTree>
    <p:extLst>
      <p:ext uri="{BB962C8B-B14F-4D97-AF65-F5344CB8AC3E}">
        <p14:creationId xmlns:p14="http://schemas.microsoft.com/office/powerpoint/2010/main" val="2300305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2BA25-ECC1-45FE-8E84-89AC4C3DA6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FB872D8-2E9D-4C59-9C9C-4CF05E0F81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74DBF7-7B30-437D-89BB-0CB82B0FC1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BD222E-5AB9-4831-A3C7-4B0E52846EF3}"/>
              </a:ext>
            </a:extLst>
          </p:cNvPr>
          <p:cNvSpPr>
            <a:spLocks noGrp="1"/>
          </p:cNvSpPr>
          <p:nvPr>
            <p:ph type="dt" sz="half" idx="10"/>
          </p:nvPr>
        </p:nvSpPr>
        <p:spPr/>
        <p:txBody>
          <a:bodyPr/>
          <a:lstStyle/>
          <a:p>
            <a:fld id="{A8C68A35-BB4C-4D94-BE18-B9EA8A9A888A}" type="datetimeFigureOut">
              <a:rPr lang="en-US" smtClean="0"/>
              <a:t>6/30/2021</a:t>
            </a:fld>
            <a:endParaRPr lang="en-US"/>
          </a:p>
        </p:txBody>
      </p:sp>
      <p:sp>
        <p:nvSpPr>
          <p:cNvPr id="6" name="Footer Placeholder 5">
            <a:extLst>
              <a:ext uri="{FF2B5EF4-FFF2-40B4-BE49-F238E27FC236}">
                <a16:creationId xmlns:a16="http://schemas.microsoft.com/office/drawing/2014/main" id="{642848C1-229F-461F-9123-1CCAC0691B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4EA778-0AB6-4D4E-9451-AF2166BD997A}"/>
              </a:ext>
            </a:extLst>
          </p:cNvPr>
          <p:cNvSpPr>
            <a:spLocks noGrp="1"/>
          </p:cNvSpPr>
          <p:nvPr>
            <p:ph type="sldNum" sz="quarter" idx="12"/>
          </p:nvPr>
        </p:nvSpPr>
        <p:spPr/>
        <p:txBody>
          <a:bodyPr/>
          <a:lstStyle/>
          <a:p>
            <a:fld id="{67255CF2-038E-4929-9B02-D243D93D2056}" type="slidenum">
              <a:rPr lang="en-US" smtClean="0"/>
              <a:t>‹#›</a:t>
            </a:fld>
            <a:endParaRPr lang="en-US"/>
          </a:p>
        </p:txBody>
      </p:sp>
    </p:spTree>
    <p:extLst>
      <p:ext uri="{BB962C8B-B14F-4D97-AF65-F5344CB8AC3E}">
        <p14:creationId xmlns:p14="http://schemas.microsoft.com/office/powerpoint/2010/main" val="4050856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D17F6-C804-4A59-AE27-A4697DDD13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AF0D01-4437-4856-B904-0784DB20FC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18AD231-DAD9-466C-B9AA-94E71E681F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5693DE-ED3F-4A46-8579-20CC2E722784}"/>
              </a:ext>
            </a:extLst>
          </p:cNvPr>
          <p:cNvSpPr>
            <a:spLocks noGrp="1"/>
          </p:cNvSpPr>
          <p:nvPr>
            <p:ph type="dt" sz="half" idx="10"/>
          </p:nvPr>
        </p:nvSpPr>
        <p:spPr/>
        <p:txBody>
          <a:bodyPr/>
          <a:lstStyle/>
          <a:p>
            <a:fld id="{A8C68A35-BB4C-4D94-BE18-B9EA8A9A888A}" type="datetimeFigureOut">
              <a:rPr lang="en-US" smtClean="0"/>
              <a:t>6/30/2021</a:t>
            </a:fld>
            <a:endParaRPr lang="en-US"/>
          </a:p>
        </p:txBody>
      </p:sp>
      <p:sp>
        <p:nvSpPr>
          <p:cNvPr id="6" name="Footer Placeholder 5">
            <a:extLst>
              <a:ext uri="{FF2B5EF4-FFF2-40B4-BE49-F238E27FC236}">
                <a16:creationId xmlns:a16="http://schemas.microsoft.com/office/drawing/2014/main" id="{5BEDE8DA-16F3-47A3-ADDF-40489CBA2C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59DAF4-346F-48EA-B398-A20240B150EC}"/>
              </a:ext>
            </a:extLst>
          </p:cNvPr>
          <p:cNvSpPr>
            <a:spLocks noGrp="1"/>
          </p:cNvSpPr>
          <p:nvPr>
            <p:ph type="sldNum" sz="quarter" idx="12"/>
          </p:nvPr>
        </p:nvSpPr>
        <p:spPr/>
        <p:txBody>
          <a:bodyPr/>
          <a:lstStyle/>
          <a:p>
            <a:fld id="{67255CF2-038E-4929-9B02-D243D93D2056}" type="slidenum">
              <a:rPr lang="en-US" smtClean="0"/>
              <a:t>‹#›</a:t>
            </a:fld>
            <a:endParaRPr lang="en-US"/>
          </a:p>
        </p:txBody>
      </p:sp>
    </p:spTree>
    <p:extLst>
      <p:ext uri="{BB962C8B-B14F-4D97-AF65-F5344CB8AC3E}">
        <p14:creationId xmlns:p14="http://schemas.microsoft.com/office/powerpoint/2010/main" val="945604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16A1E2-D3B2-4F4D-AC3F-DC0BB5D2BA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6F19F88-1F93-4632-AEBE-78BFD984D3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A271CC-75B2-4B09-AF5D-F94628DB7D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C68A35-BB4C-4D94-BE18-B9EA8A9A888A}" type="datetimeFigureOut">
              <a:rPr lang="en-US" smtClean="0"/>
              <a:t>6/30/2021</a:t>
            </a:fld>
            <a:endParaRPr lang="en-US"/>
          </a:p>
        </p:txBody>
      </p:sp>
      <p:sp>
        <p:nvSpPr>
          <p:cNvPr id="5" name="Footer Placeholder 4">
            <a:extLst>
              <a:ext uri="{FF2B5EF4-FFF2-40B4-BE49-F238E27FC236}">
                <a16:creationId xmlns:a16="http://schemas.microsoft.com/office/drawing/2014/main" id="{A90EE374-E987-48A4-944D-4A8052E9B7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5A5A0C-0906-4C6C-8745-3965582049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255CF2-038E-4929-9B02-D243D93D2056}" type="slidenum">
              <a:rPr lang="en-US" smtClean="0"/>
              <a:t>‹#›</a:t>
            </a:fld>
            <a:endParaRPr lang="en-US"/>
          </a:p>
        </p:txBody>
      </p:sp>
      <p:sp>
        <p:nvSpPr>
          <p:cNvPr id="8" name="TextBox 7">
            <a:extLst>
              <a:ext uri="{FF2B5EF4-FFF2-40B4-BE49-F238E27FC236}">
                <a16:creationId xmlns:a16="http://schemas.microsoft.com/office/drawing/2014/main" id="{BF9A0342-4309-4E2F-8008-C62328A2EB79}"/>
              </a:ext>
            </a:extLst>
          </p:cNvPr>
          <p:cNvSpPr txBox="1"/>
          <p:nvPr userDrawn="1">
            <p:extLst>
              <p:ext uri="{1162E1C5-73C7-4A58-AE30-91384D911F3F}">
                <p184:classification xmlns:p184="http://schemas.microsoft.com/office/powerpoint/2018/4/main" val="ftr"/>
              </p:ext>
            </p:extLst>
          </p:nvPr>
        </p:nvSpPr>
        <p:spPr>
          <a:xfrm>
            <a:off x="0" y="6705600"/>
            <a:ext cx="1555750"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Tata Communications - Public</a:t>
            </a:r>
          </a:p>
        </p:txBody>
      </p:sp>
    </p:spTree>
    <p:extLst>
      <p:ext uri="{BB962C8B-B14F-4D97-AF65-F5344CB8AC3E}">
        <p14:creationId xmlns:p14="http://schemas.microsoft.com/office/powerpoint/2010/main" val="7767645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localhost:8888/notebooks/Downloads/PGDDS/eda_case_study/EDA%20Group%20Case%20Study-3.ipynb#Almost-91%-applicants-have-income-in-the-range-of-0-to-300K" TargetMode="External"/><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ADCA4-5192-45F1-AECF-836E761F0034}"/>
              </a:ext>
            </a:extLst>
          </p:cNvPr>
          <p:cNvSpPr>
            <a:spLocks noGrp="1"/>
          </p:cNvSpPr>
          <p:nvPr>
            <p:ph type="title"/>
          </p:nvPr>
        </p:nvSpPr>
        <p:spPr>
          <a:xfrm>
            <a:off x="2791239" y="681037"/>
            <a:ext cx="6609522" cy="1325563"/>
          </a:xfrm>
        </p:spPr>
        <p:txBody>
          <a:bodyPr>
            <a:normAutofit/>
          </a:bodyPr>
          <a:lstStyle/>
          <a:p>
            <a:r>
              <a:rPr lang="en-US" sz="5400" b="1" dirty="0">
                <a:latin typeface="+mn-lt"/>
              </a:rPr>
              <a:t>Credit EDA Case Study</a:t>
            </a:r>
          </a:p>
        </p:txBody>
      </p:sp>
      <p:sp>
        <p:nvSpPr>
          <p:cNvPr id="4" name="Title 1">
            <a:extLst>
              <a:ext uri="{FF2B5EF4-FFF2-40B4-BE49-F238E27FC236}">
                <a16:creationId xmlns:a16="http://schemas.microsoft.com/office/drawing/2014/main" id="{01843A90-551A-4DC7-BD28-1137F5CA26A0}"/>
              </a:ext>
            </a:extLst>
          </p:cNvPr>
          <p:cNvSpPr txBox="1">
            <a:spLocks/>
          </p:cNvSpPr>
          <p:nvPr/>
        </p:nvSpPr>
        <p:spPr>
          <a:xfrm>
            <a:off x="2638839" y="2766218"/>
            <a:ext cx="6609522" cy="1325563"/>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5400" b="1" dirty="0">
                <a:latin typeface="+mn-lt"/>
              </a:rPr>
              <a:t>			by</a:t>
            </a:r>
          </a:p>
          <a:p>
            <a:endParaRPr lang="en-IN" sz="5400" b="1" dirty="0">
              <a:latin typeface="+mn-lt"/>
            </a:endParaRPr>
          </a:p>
          <a:p>
            <a:r>
              <a:rPr lang="en-US" sz="5400" b="1" dirty="0">
                <a:latin typeface="+mn-lt"/>
              </a:rPr>
              <a:t>Harsh Chindarkar and Ketan Kandalkar</a:t>
            </a:r>
          </a:p>
          <a:p>
            <a:endParaRPr lang="en-US" sz="5400" b="1" dirty="0">
              <a:latin typeface="+mn-lt"/>
            </a:endParaRPr>
          </a:p>
        </p:txBody>
      </p:sp>
    </p:spTree>
    <p:extLst>
      <p:ext uri="{BB962C8B-B14F-4D97-AF65-F5344CB8AC3E}">
        <p14:creationId xmlns:p14="http://schemas.microsoft.com/office/powerpoint/2010/main" val="4186420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BA0EC9-09F2-4F5F-8E16-4961A86FA9CC}"/>
              </a:ext>
            </a:extLst>
          </p:cNvPr>
          <p:cNvPicPr>
            <a:picLocks noChangeAspect="1"/>
          </p:cNvPicPr>
          <p:nvPr/>
        </p:nvPicPr>
        <p:blipFill>
          <a:blip r:embed="rId2"/>
          <a:stretch>
            <a:fillRect/>
          </a:stretch>
        </p:blipFill>
        <p:spPr>
          <a:xfrm>
            <a:off x="1977401" y="751009"/>
            <a:ext cx="8237197" cy="3497433"/>
          </a:xfrm>
          <a:prstGeom prst="rect">
            <a:avLst/>
          </a:prstGeom>
        </p:spPr>
      </p:pic>
      <p:sp>
        <p:nvSpPr>
          <p:cNvPr id="5" name="TextBox 4">
            <a:extLst>
              <a:ext uri="{FF2B5EF4-FFF2-40B4-BE49-F238E27FC236}">
                <a16:creationId xmlns:a16="http://schemas.microsoft.com/office/drawing/2014/main" id="{85B037CC-E353-4F45-ADD1-937FED103366}"/>
              </a:ext>
            </a:extLst>
          </p:cNvPr>
          <p:cNvSpPr txBox="1"/>
          <p:nvPr/>
        </p:nvSpPr>
        <p:spPr>
          <a:xfrm>
            <a:off x="1977400" y="4629663"/>
            <a:ext cx="8717103" cy="1200329"/>
          </a:xfrm>
          <a:prstGeom prst="rect">
            <a:avLst/>
          </a:prstGeom>
          <a:noFill/>
        </p:spPr>
        <p:txBody>
          <a:bodyPr wrap="square">
            <a:spAutoFit/>
          </a:bodyPr>
          <a:lstStyle/>
          <a:p>
            <a:pPr algn="l"/>
            <a:r>
              <a:rPr lang="en-IN" b="1" i="1" dirty="0">
                <a:solidFill>
                  <a:srgbClr val="000000"/>
                </a:solidFill>
                <a:effectLst/>
                <a:latin typeface="inherit"/>
              </a:rPr>
              <a:t>INFERENCES</a:t>
            </a:r>
          </a:p>
          <a:p>
            <a:pPr algn="l"/>
            <a:endParaRPr lang="en-IN" b="1" i="1" dirty="0">
              <a:solidFill>
                <a:srgbClr val="000000"/>
              </a:solidFill>
              <a:effectLst/>
              <a:latin typeface="inherit"/>
            </a:endParaRPr>
          </a:p>
          <a:p>
            <a:pPr algn="l"/>
            <a:r>
              <a:rPr lang="en-IN" b="1" i="1" dirty="0">
                <a:solidFill>
                  <a:srgbClr val="000000"/>
                </a:solidFill>
                <a:effectLst/>
                <a:latin typeface="inherit"/>
              </a:rPr>
              <a:t>1. CNT_CHILDREN have few outliers with value almost 20</a:t>
            </a:r>
          </a:p>
          <a:p>
            <a:pPr algn="l"/>
            <a:r>
              <a:rPr lang="en-IN" b="1" i="1" dirty="0">
                <a:solidFill>
                  <a:srgbClr val="000000"/>
                </a:solidFill>
                <a:effectLst/>
                <a:latin typeface="inherit"/>
              </a:rPr>
              <a:t>2. DAY_BIRTH have no outliers which shows that data is uniformly spread in this column</a:t>
            </a:r>
          </a:p>
        </p:txBody>
      </p:sp>
    </p:spTree>
    <p:extLst>
      <p:ext uri="{BB962C8B-B14F-4D97-AF65-F5344CB8AC3E}">
        <p14:creationId xmlns:p14="http://schemas.microsoft.com/office/powerpoint/2010/main" val="2154992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7A9B33-E4CD-406F-AD1A-46156DADA669}"/>
              </a:ext>
            </a:extLst>
          </p:cNvPr>
          <p:cNvPicPr>
            <a:picLocks noChangeAspect="1"/>
          </p:cNvPicPr>
          <p:nvPr/>
        </p:nvPicPr>
        <p:blipFill>
          <a:blip r:embed="rId2"/>
          <a:stretch>
            <a:fillRect/>
          </a:stretch>
        </p:blipFill>
        <p:spPr>
          <a:xfrm>
            <a:off x="914363" y="596348"/>
            <a:ext cx="10363273" cy="3731729"/>
          </a:xfrm>
          <a:prstGeom prst="rect">
            <a:avLst/>
          </a:prstGeom>
        </p:spPr>
      </p:pic>
      <p:sp>
        <p:nvSpPr>
          <p:cNvPr id="5" name="TextBox 4">
            <a:extLst>
              <a:ext uri="{FF2B5EF4-FFF2-40B4-BE49-F238E27FC236}">
                <a16:creationId xmlns:a16="http://schemas.microsoft.com/office/drawing/2014/main" id="{434DA249-7F2A-4552-B46B-5C9E4639144C}"/>
              </a:ext>
            </a:extLst>
          </p:cNvPr>
          <p:cNvSpPr txBox="1"/>
          <p:nvPr/>
        </p:nvSpPr>
        <p:spPr>
          <a:xfrm>
            <a:off x="1239078" y="4819975"/>
            <a:ext cx="9707218" cy="1200329"/>
          </a:xfrm>
          <a:prstGeom prst="rect">
            <a:avLst/>
          </a:prstGeom>
          <a:noFill/>
        </p:spPr>
        <p:txBody>
          <a:bodyPr wrap="square">
            <a:spAutoFit/>
          </a:bodyPr>
          <a:lstStyle/>
          <a:p>
            <a:pPr algn="l"/>
            <a:r>
              <a:rPr lang="en-IN" b="1" i="1" dirty="0">
                <a:solidFill>
                  <a:srgbClr val="000000"/>
                </a:solidFill>
                <a:effectLst/>
                <a:latin typeface="Helvetica Neue"/>
              </a:rPr>
              <a:t>INFERENCE</a:t>
            </a:r>
          </a:p>
          <a:p>
            <a:pPr algn="l"/>
            <a:endParaRPr lang="en-IN" b="1" i="1" dirty="0">
              <a:solidFill>
                <a:srgbClr val="000000"/>
              </a:solidFill>
              <a:effectLst/>
              <a:latin typeface="Helvetica Neue"/>
            </a:endParaRPr>
          </a:p>
          <a:p>
            <a:pPr algn="l"/>
            <a:r>
              <a:rPr lang="en-IN" b="1" i="1" dirty="0">
                <a:solidFill>
                  <a:srgbClr val="000000"/>
                </a:solidFill>
                <a:effectLst/>
                <a:latin typeface="Helvetica Neue"/>
              </a:rPr>
              <a:t>AMT_APPLICATION, AMT_ANNUITY, AMT_CREDIT, SELLERPLACE_AREA and AMT_GOODS_PRICE, have huge number of outliers</a:t>
            </a:r>
          </a:p>
        </p:txBody>
      </p:sp>
    </p:spTree>
    <p:extLst>
      <p:ext uri="{BB962C8B-B14F-4D97-AF65-F5344CB8AC3E}">
        <p14:creationId xmlns:p14="http://schemas.microsoft.com/office/powerpoint/2010/main" val="3502395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FC0262D-96B8-40F1-99B4-AA6B678B184E}"/>
              </a:ext>
            </a:extLst>
          </p:cNvPr>
          <p:cNvPicPr>
            <a:picLocks noChangeAspect="1"/>
          </p:cNvPicPr>
          <p:nvPr/>
        </p:nvPicPr>
        <p:blipFill>
          <a:blip r:embed="rId2"/>
          <a:stretch>
            <a:fillRect/>
          </a:stretch>
        </p:blipFill>
        <p:spPr>
          <a:xfrm>
            <a:off x="1463310" y="675249"/>
            <a:ext cx="9265380" cy="4215691"/>
          </a:xfrm>
          <a:prstGeom prst="rect">
            <a:avLst/>
          </a:prstGeom>
        </p:spPr>
      </p:pic>
      <p:sp>
        <p:nvSpPr>
          <p:cNvPr id="5" name="TextBox 4">
            <a:extLst>
              <a:ext uri="{FF2B5EF4-FFF2-40B4-BE49-F238E27FC236}">
                <a16:creationId xmlns:a16="http://schemas.microsoft.com/office/drawing/2014/main" id="{4EDDC277-13CE-470A-84C0-440BB72CFDE6}"/>
              </a:ext>
            </a:extLst>
          </p:cNvPr>
          <p:cNvSpPr txBox="1"/>
          <p:nvPr/>
        </p:nvSpPr>
        <p:spPr>
          <a:xfrm>
            <a:off x="1463310" y="5101161"/>
            <a:ext cx="8316794" cy="1200329"/>
          </a:xfrm>
          <a:prstGeom prst="rect">
            <a:avLst/>
          </a:prstGeom>
          <a:noFill/>
        </p:spPr>
        <p:txBody>
          <a:bodyPr wrap="square">
            <a:spAutoFit/>
          </a:bodyPr>
          <a:lstStyle/>
          <a:p>
            <a:pPr algn="l"/>
            <a:r>
              <a:rPr lang="en-IN" b="1" i="1" dirty="0">
                <a:solidFill>
                  <a:srgbClr val="000000"/>
                </a:solidFill>
                <a:effectLst/>
                <a:latin typeface="Helvetica Neue"/>
              </a:rPr>
              <a:t>INFERENCES</a:t>
            </a:r>
          </a:p>
          <a:p>
            <a:pPr algn="l"/>
            <a:endParaRPr lang="en-IN" b="1" i="1" dirty="0">
              <a:solidFill>
                <a:srgbClr val="000000"/>
              </a:solidFill>
              <a:effectLst/>
              <a:latin typeface="Helvetica Neue"/>
            </a:endParaRPr>
          </a:p>
          <a:p>
            <a:pPr algn="l"/>
            <a:r>
              <a:rPr lang="en-IN" b="1" i="1" dirty="0">
                <a:solidFill>
                  <a:srgbClr val="000000"/>
                </a:solidFill>
                <a:effectLst/>
                <a:latin typeface="Helvetica Neue"/>
              </a:rPr>
              <a:t>DAYS_DECISION and CNT_PAYMENT have very few outliers</a:t>
            </a:r>
          </a:p>
          <a:p>
            <a:pPr algn="l"/>
            <a:r>
              <a:rPr lang="en-IN" b="1" i="1" dirty="0">
                <a:solidFill>
                  <a:srgbClr val="000000"/>
                </a:solidFill>
                <a:effectLst/>
                <a:latin typeface="Helvetica Neue"/>
              </a:rPr>
              <a:t>SK_ID_CURR has no outliers since it is an ID column so it is understood</a:t>
            </a:r>
          </a:p>
        </p:txBody>
      </p:sp>
    </p:spTree>
    <p:extLst>
      <p:ext uri="{BB962C8B-B14F-4D97-AF65-F5344CB8AC3E}">
        <p14:creationId xmlns:p14="http://schemas.microsoft.com/office/powerpoint/2010/main" val="1279502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5FA7B4-E3EE-4CB6-BAD8-DAC8933BABF0}"/>
              </a:ext>
            </a:extLst>
          </p:cNvPr>
          <p:cNvPicPr>
            <a:picLocks noChangeAspect="1"/>
          </p:cNvPicPr>
          <p:nvPr/>
        </p:nvPicPr>
        <p:blipFill>
          <a:blip r:embed="rId2"/>
          <a:stretch>
            <a:fillRect/>
          </a:stretch>
        </p:blipFill>
        <p:spPr>
          <a:xfrm>
            <a:off x="1705584" y="996360"/>
            <a:ext cx="8780832" cy="3722618"/>
          </a:xfrm>
          <a:prstGeom prst="rect">
            <a:avLst/>
          </a:prstGeom>
        </p:spPr>
      </p:pic>
      <p:sp>
        <p:nvSpPr>
          <p:cNvPr id="5" name="TextBox 4">
            <a:extLst>
              <a:ext uri="{FF2B5EF4-FFF2-40B4-BE49-F238E27FC236}">
                <a16:creationId xmlns:a16="http://schemas.microsoft.com/office/drawing/2014/main" id="{B7745497-CED9-45A5-9122-8C8656BB4AD5}"/>
              </a:ext>
            </a:extLst>
          </p:cNvPr>
          <p:cNvSpPr txBox="1"/>
          <p:nvPr/>
        </p:nvSpPr>
        <p:spPr>
          <a:xfrm>
            <a:off x="2137728" y="4815591"/>
            <a:ext cx="8348687" cy="1200329"/>
          </a:xfrm>
          <a:prstGeom prst="rect">
            <a:avLst/>
          </a:prstGeom>
          <a:noFill/>
        </p:spPr>
        <p:txBody>
          <a:bodyPr wrap="square">
            <a:spAutoFit/>
          </a:bodyPr>
          <a:lstStyle/>
          <a:p>
            <a:pPr algn="l"/>
            <a:r>
              <a:rPr lang="en-IN" b="1" i="1" dirty="0">
                <a:solidFill>
                  <a:srgbClr val="000000"/>
                </a:solidFill>
                <a:effectLst/>
                <a:latin typeface="Helvetica Neue"/>
              </a:rPr>
              <a:t>INFERENCE</a:t>
            </a:r>
          </a:p>
          <a:p>
            <a:pPr algn="l"/>
            <a:endParaRPr lang="en-IN" b="1" i="1" dirty="0">
              <a:solidFill>
                <a:srgbClr val="000000"/>
              </a:solidFill>
              <a:effectLst/>
              <a:latin typeface="Helvetica Neue"/>
            </a:endParaRPr>
          </a:p>
          <a:p>
            <a:pPr algn="l"/>
            <a:r>
              <a:rPr lang="en-IN" b="1" i="1" dirty="0">
                <a:solidFill>
                  <a:srgbClr val="000000"/>
                </a:solidFill>
                <a:effectLst/>
                <a:latin typeface="Helvetica Neue"/>
              </a:rPr>
              <a:t>So from Above </a:t>
            </a:r>
            <a:r>
              <a:rPr lang="en-IN" b="1" i="1" dirty="0" err="1">
                <a:solidFill>
                  <a:srgbClr val="000000"/>
                </a:solidFill>
                <a:effectLst/>
                <a:latin typeface="Helvetica Neue"/>
              </a:rPr>
              <a:t>barplot</a:t>
            </a:r>
            <a:r>
              <a:rPr lang="en-IN" b="1" i="1" dirty="0">
                <a:solidFill>
                  <a:srgbClr val="000000"/>
                </a:solidFill>
                <a:effectLst/>
                <a:latin typeface="Helvetica Neue"/>
              </a:rPr>
              <a:t> now we know that the imbalance percentage of </a:t>
            </a:r>
            <a:r>
              <a:rPr lang="en-IN" b="1" i="1" dirty="0" err="1">
                <a:solidFill>
                  <a:srgbClr val="000000"/>
                </a:solidFill>
                <a:effectLst/>
                <a:latin typeface="Helvetica Neue"/>
              </a:rPr>
              <a:t>Repayer</a:t>
            </a:r>
            <a:r>
              <a:rPr lang="en-IN" b="1" i="1" dirty="0">
                <a:solidFill>
                  <a:srgbClr val="000000"/>
                </a:solidFill>
                <a:effectLst/>
                <a:latin typeface="Helvetica Neue"/>
              </a:rPr>
              <a:t> and Defaulter is 92% and 8% respectively.</a:t>
            </a:r>
          </a:p>
        </p:txBody>
      </p:sp>
      <p:sp>
        <p:nvSpPr>
          <p:cNvPr id="4" name="Title 1">
            <a:extLst>
              <a:ext uri="{FF2B5EF4-FFF2-40B4-BE49-F238E27FC236}">
                <a16:creationId xmlns:a16="http://schemas.microsoft.com/office/drawing/2014/main" id="{E9270233-2D08-4998-B114-B7C5EA8C1FF8}"/>
              </a:ext>
            </a:extLst>
          </p:cNvPr>
          <p:cNvSpPr txBox="1">
            <a:spLocks/>
          </p:cNvSpPr>
          <p:nvPr/>
        </p:nvSpPr>
        <p:spPr>
          <a:xfrm>
            <a:off x="3111776" y="236966"/>
            <a:ext cx="5968447" cy="75939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3600" b="1" dirty="0">
                <a:latin typeface="+mn-lt"/>
              </a:rPr>
              <a:t>DATA IMBALANCE ANALYSIS</a:t>
            </a:r>
            <a:endParaRPr lang="en-US" sz="3600" b="1" dirty="0">
              <a:latin typeface="+mn-lt"/>
            </a:endParaRPr>
          </a:p>
        </p:txBody>
      </p:sp>
    </p:spTree>
    <p:extLst>
      <p:ext uri="{BB962C8B-B14F-4D97-AF65-F5344CB8AC3E}">
        <p14:creationId xmlns:p14="http://schemas.microsoft.com/office/powerpoint/2010/main" val="3110144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697E7-02BB-4A96-99B2-30A1B5E3A755}"/>
              </a:ext>
            </a:extLst>
          </p:cNvPr>
          <p:cNvSpPr>
            <a:spLocks noGrp="1"/>
          </p:cNvSpPr>
          <p:nvPr>
            <p:ph type="title"/>
          </p:nvPr>
        </p:nvSpPr>
        <p:spPr>
          <a:xfrm>
            <a:off x="3387587" y="2766218"/>
            <a:ext cx="5416826" cy="1325563"/>
          </a:xfrm>
        </p:spPr>
        <p:txBody>
          <a:bodyPr/>
          <a:lstStyle/>
          <a:p>
            <a:r>
              <a:rPr lang="en-IN" b="1" dirty="0">
                <a:latin typeface="+mn-lt"/>
              </a:rPr>
              <a:t>UNIVARIATE ANALYSIS</a:t>
            </a:r>
            <a:endParaRPr lang="en-US" b="1" dirty="0">
              <a:latin typeface="+mn-lt"/>
            </a:endParaRPr>
          </a:p>
        </p:txBody>
      </p:sp>
    </p:spTree>
    <p:extLst>
      <p:ext uri="{BB962C8B-B14F-4D97-AF65-F5344CB8AC3E}">
        <p14:creationId xmlns:p14="http://schemas.microsoft.com/office/powerpoint/2010/main" val="3031462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265EDD-6833-45AA-B944-3385569AD906}"/>
              </a:ext>
            </a:extLst>
          </p:cNvPr>
          <p:cNvPicPr>
            <a:picLocks noChangeAspect="1"/>
          </p:cNvPicPr>
          <p:nvPr/>
        </p:nvPicPr>
        <p:blipFill>
          <a:blip r:embed="rId2"/>
          <a:stretch>
            <a:fillRect/>
          </a:stretch>
        </p:blipFill>
        <p:spPr>
          <a:xfrm>
            <a:off x="1095010" y="558222"/>
            <a:ext cx="10001980" cy="4587115"/>
          </a:xfrm>
          <a:prstGeom prst="rect">
            <a:avLst/>
          </a:prstGeom>
        </p:spPr>
      </p:pic>
      <p:sp>
        <p:nvSpPr>
          <p:cNvPr id="5" name="TextBox 4">
            <a:extLst>
              <a:ext uri="{FF2B5EF4-FFF2-40B4-BE49-F238E27FC236}">
                <a16:creationId xmlns:a16="http://schemas.microsoft.com/office/drawing/2014/main" id="{4FEE246D-1C11-4ED9-A91E-EA5E5C09D58E}"/>
              </a:ext>
            </a:extLst>
          </p:cNvPr>
          <p:cNvSpPr txBox="1"/>
          <p:nvPr/>
        </p:nvSpPr>
        <p:spPr>
          <a:xfrm>
            <a:off x="1673903" y="5145337"/>
            <a:ext cx="9219384" cy="1754326"/>
          </a:xfrm>
          <a:prstGeom prst="rect">
            <a:avLst/>
          </a:prstGeom>
          <a:noFill/>
        </p:spPr>
        <p:txBody>
          <a:bodyPr wrap="square">
            <a:spAutoFit/>
          </a:bodyPr>
          <a:lstStyle/>
          <a:p>
            <a:pPr algn="l"/>
            <a:r>
              <a:rPr lang="en-IN" b="1" i="1" dirty="0">
                <a:solidFill>
                  <a:srgbClr val="000000"/>
                </a:solidFill>
                <a:effectLst/>
                <a:latin typeface="Helvetica Neue"/>
              </a:rPr>
              <a:t>INFERENCES:</a:t>
            </a:r>
          </a:p>
          <a:p>
            <a:pPr algn="l"/>
            <a:endParaRPr lang="en-IN" b="1" i="1" dirty="0">
              <a:solidFill>
                <a:srgbClr val="000000"/>
              </a:solidFill>
              <a:effectLst/>
              <a:latin typeface="Helvetica Neue"/>
            </a:endParaRPr>
          </a:p>
          <a:p>
            <a:pPr algn="l"/>
            <a:r>
              <a:rPr lang="en-IN" b="1" i="1" dirty="0">
                <a:solidFill>
                  <a:srgbClr val="000000"/>
                </a:solidFill>
                <a:effectLst/>
                <a:latin typeface="Helvetica Neue"/>
              </a:rPr>
              <a:t>1.As we can see their are less amount of Revolving loans but still majority of the loans are not repaid.</a:t>
            </a:r>
          </a:p>
          <a:p>
            <a:pPr algn="l"/>
            <a:r>
              <a:rPr lang="en-IN" b="1" i="1" dirty="0">
                <a:solidFill>
                  <a:srgbClr val="000000"/>
                </a:solidFill>
                <a:effectLst/>
                <a:latin typeface="Helvetica Neue"/>
              </a:rPr>
              <a:t>2.Large amount of cash loans are seen and also defaulter </a:t>
            </a:r>
            <a:r>
              <a:rPr lang="en-IN" b="1" i="1" dirty="0" err="1">
                <a:solidFill>
                  <a:srgbClr val="000000"/>
                </a:solidFill>
                <a:effectLst/>
                <a:latin typeface="Helvetica Neue"/>
              </a:rPr>
              <a:t>percenatge</a:t>
            </a:r>
            <a:r>
              <a:rPr lang="en-IN" b="1" i="1" dirty="0">
                <a:solidFill>
                  <a:srgbClr val="000000"/>
                </a:solidFill>
                <a:effectLst/>
                <a:latin typeface="Helvetica Neue"/>
              </a:rPr>
              <a:t> is higher for cash loans.</a:t>
            </a:r>
          </a:p>
        </p:txBody>
      </p:sp>
      <p:sp>
        <p:nvSpPr>
          <p:cNvPr id="6" name="TextBox 5">
            <a:extLst>
              <a:ext uri="{FF2B5EF4-FFF2-40B4-BE49-F238E27FC236}">
                <a16:creationId xmlns:a16="http://schemas.microsoft.com/office/drawing/2014/main" id="{A6325EE3-885B-4A33-9241-1473AE8F3AD8}"/>
              </a:ext>
            </a:extLst>
          </p:cNvPr>
          <p:cNvSpPr txBox="1"/>
          <p:nvPr/>
        </p:nvSpPr>
        <p:spPr>
          <a:xfrm>
            <a:off x="4141304" y="188890"/>
            <a:ext cx="6135756" cy="369332"/>
          </a:xfrm>
          <a:prstGeom prst="rect">
            <a:avLst/>
          </a:prstGeom>
          <a:noFill/>
        </p:spPr>
        <p:txBody>
          <a:bodyPr wrap="square">
            <a:spAutoFit/>
          </a:bodyPr>
          <a:lstStyle/>
          <a:p>
            <a:pPr algn="l"/>
            <a:r>
              <a:rPr lang="en-US" b="1" i="0" dirty="0">
                <a:solidFill>
                  <a:srgbClr val="000000"/>
                </a:solidFill>
                <a:effectLst/>
                <a:latin typeface="Helvetica Neue"/>
              </a:rPr>
              <a:t>NAME_CONTRACT_TYPE</a:t>
            </a:r>
          </a:p>
        </p:txBody>
      </p:sp>
    </p:spTree>
    <p:extLst>
      <p:ext uri="{BB962C8B-B14F-4D97-AF65-F5344CB8AC3E}">
        <p14:creationId xmlns:p14="http://schemas.microsoft.com/office/powerpoint/2010/main" val="900759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112552-6B0E-4919-9A38-447010054C24}"/>
              </a:ext>
            </a:extLst>
          </p:cNvPr>
          <p:cNvPicPr>
            <a:picLocks noChangeAspect="1"/>
          </p:cNvPicPr>
          <p:nvPr/>
        </p:nvPicPr>
        <p:blipFill>
          <a:blip r:embed="rId2"/>
          <a:stretch>
            <a:fillRect/>
          </a:stretch>
        </p:blipFill>
        <p:spPr>
          <a:xfrm>
            <a:off x="1209439" y="787791"/>
            <a:ext cx="9524869" cy="4484956"/>
          </a:xfrm>
          <a:prstGeom prst="rect">
            <a:avLst/>
          </a:prstGeom>
        </p:spPr>
      </p:pic>
      <p:sp>
        <p:nvSpPr>
          <p:cNvPr id="5" name="TextBox 4">
            <a:extLst>
              <a:ext uri="{FF2B5EF4-FFF2-40B4-BE49-F238E27FC236}">
                <a16:creationId xmlns:a16="http://schemas.microsoft.com/office/drawing/2014/main" id="{20416216-F15A-4D70-9AD5-F155E9A008A1}"/>
              </a:ext>
            </a:extLst>
          </p:cNvPr>
          <p:cNvSpPr txBox="1"/>
          <p:nvPr/>
        </p:nvSpPr>
        <p:spPr>
          <a:xfrm>
            <a:off x="1567885" y="5054546"/>
            <a:ext cx="9775976" cy="1754326"/>
          </a:xfrm>
          <a:prstGeom prst="rect">
            <a:avLst/>
          </a:prstGeom>
          <a:noFill/>
        </p:spPr>
        <p:txBody>
          <a:bodyPr wrap="square">
            <a:spAutoFit/>
          </a:bodyPr>
          <a:lstStyle/>
          <a:p>
            <a:pPr algn="l"/>
            <a:r>
              <a:rPr lang="en-IN" b="1" i="1" dirty="0">
                <a:solidFill>
                  <a:srgbClr val="000000"/>
                </a:solidFill>
                <a:effectLst/>
                <a:latin typeface="Helvetica Neue"/>
              </a:rPr>
              <a:t>INFERENCES:</a:t>
            </a:r>
          </a:p>
          <a:p>
            <a:pPr algn="l"/>
            <a:endParaRPr lang="en-IN" b="1" i="1" dirty="0">
              <a:solidFill>
                <a:srgbClr val="000000"/>
              </a:solidFill>
              <a:effectLst/>
              <a:latin typeface="Helvetica Neue"/>
            </a:endParaRPr>
          </a:p>
          <a:p>
            <a:pPr algn="l"/>
            <a:r>
              <a:rPr lang="en-IN" b="1" i="1" dirty="0">
                <a:solidFill>
                  <a:srgbClr val="000000"/>
                </a:solidFill>
                <a:effectLst/>
                <a:latin typeface="Helvetica Neue"/>
              </a:rPr>
              <a:t>1. We can see number of female clients is more than male clients.</a:t>
            </a:r>
          </a:p>
          <a:p>
            <a:pPr algn="l"/>
            <a:r>
              <a:rPr lang="en-IN" b="1" i="1" dirty="0">
                <a:solidFill>
                  <a:srgbClr val="000000"/>
                </a:solidFill>
                <a:effectLst/>
                <a:latin typeface="Helvetica Neue"/>
              </a:rPr>
              <a:t>2. But in Defaulter % plot we can see that defaulter percentage of male clients (approx-10%) is more than female clients. This means males have less chance of returning their loans.</a:t>
            </a:r>
          </a:p>
        </p:txBody>
      </p:sp>
      <p:sp>
        <p:nvSpPr>
          <p:cNvPr id="7" name="TextBox 6">
            <a:extLst>
              <a:ext uri="{FF2B5EF4-FFF2-40B4-BE49-F238E27FC236}">
                <a16:creationId xmlns:a16="http://schemas.microsoft.com/office/drawing/2014/main" id="{DD87FD69-19D9-4693-A34A-86534AB90481}"/>
              </a:ext>
            </a:extLst>
          </p:cNvPr>
          <p:cNvSpPr txBox="1"/>
          <p:nvPr/>
        </p:nvSpPr>
        <p:spPr>
          <a:xfrm>
            <a:off x="4598552" y="239403"/>
            <a:ext cx="6135756" cy="369332"/>
          </a:xfrm>
          <a:prstGeom prst="rect">
            <a:avLst/>
          </a:prstGeom>
          <a:noFill/>
        </p:spPr>
        <p:txBody>
          <a:bodyPr wrap="square">
            <a:spAutoFit/>
          </a:bodyPr>
          <a:lstStyle/>
          <a:p>
            <a:pPr algn="l"/>
            <a:r>
              <a:rPr lang="en-US" b="1" i="0" dirty="0">
                <a:solidFill>
                  <a:srgbClr val="000000"/>
                </a:solidFill>
                <a:effectLst/>
                <a:latin typeface="Helvetica Neue"/>
              </a:rPr>
              <a:t>CODE_GENDER</a:t>
            </a:r>
          </a:p>
        </p:txBody>
      </p:sp>
    </p:spTree>
    <p:extLst>
      <p:ext uri="{BB962C8B-B14F-4D97-AF65-F5344CB8AC3E}">
        <p14:creationId xmlns:p14="http://schemas.microsoft.com/office/powerpoint/2010/main" val="4117970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A85CC7-9207-4F30-82BB-B6B23D3BFA15}"/>
              </a:ext>
            </a:extLst>
          </p:cNvPr>
          <p:cNvPicPr>
            <a:picLocks noChangeAspect="1"/>
          </p:cNvPicPr>
          <p:nvPr/>
        </p:nvPicPr>
        <p:blipFill>
          <a:blip r:embed="rId2"/>
          <a:stretch>
            <a:fillRect/>
          </a:stretch>
        </p:blipFill>
        <p:spPr>
          <a:xfrm>
            <a:off x="1356518" y="633046"/>
            <a:ext cx="9478963" cy="4400550"/>
          </a:xfrm>
          <a:prstGeom prst="rect">
            <a:avLst/>
          </a:prstGeom>
        </p:spPr>
      </p:pic>
      <p:sp>
        <p:nvSpPr>
          <p:cNvPr id="5" name="TextBox 4">
            <a:extLst>
              <a:ext uri="{FF2B5EF4-FFF2-40B4-BE49-F238E27FC236}">
                <a16:creationId xmlns:a16="http://schemas.microsoft.com/office/drawing/2014/main" id="{67B01389-690E-4075-8F20-7F2ECE0FE7FA}"/>
              </a:ext>
            </a:extLst>
          </p:cNvPr>
          <p:cNvSpPr txBox="1"/>
          <p:nvPr/>
        </p:nvSpPr>
        <p:spPr>
          <a:xfrm>
            <a:off x="1356518" y="5033596"/>
            <a:ext cx="9987343" cy="1754326"/>
          </a:xfrm>
          <a:prstGeom prst="rect">
            <a:avLst/>
          </a:prstGeom>
          <a:noFill/>
        </p:spPr>
        <p:txBody>
          <a:bodyPr wrap="square">
            <a:spAutoFit/>
          </a:bodyPr>
          <a:lstStyle/>
          <a:p>
            <a:pPr algn="l"/>
            <a:r>
              <a:rPr lang="en-IN" b="1" i="1" dirty="0">
                <a:solidFill>
                  <a:srgbClr val="000000"/>
                </a:solidFill>
                <a:effectLst/>
                <a:latin typeface="Helvetica Neue"/>
              </a:rPr>
              <a:t>INFERENCES:</a:t>
            </a:r>
          </a:p>
          <a:p>
            <a:pPr algn="l"/>
            <a:endParaRPr lang="en-IN" b="1" i="1" dirty="0">
              <a:solidFill>
                <a:srgbClr val="000000"/>
              </a:solidFill>
              <a:effectLst/>
              <a:latin typeface="Helvetica Neue"/>
            </a:endParaRPr>
          </a:p>
          <a:p>
            <a:pPr algn="l"/>
            <a:r>
              <a:rPr lang="en-IN" b="1" i="1" dirty="0">
                <a:solidFill>
                  <a:srgbClr val="000000"/>
                </a:solidFill>
                <a:effectLst/>
                <a:latin typeface="Helvetica Neue"/>
              </a:rPr>
              <a:t>1.We can observe that Large Number of clients does not own cars.</a:t>
            </a:r>
          </a:p>
          <a:p>
            <a:pPr algn="l"/>
            <a:r>
              <a:rPr lang="en-IN" b="1" i="1" dirty="0">
                <a:solidFill>
                  <a:srgbClr val="000000"/>
                </a:solidFill>
                <a:effectLst/>
                <a:latin typeface="Helvetica Neue"/>
              </a:rPr>
              <a:t>2.In Defaulter plot client who does not own car have slightly high chances of not repaying the loan than client who owns the car but still we cant say theirs </a:t>
            </a:r>
            <a:r>
              <a:rPr lang="en-IN" b="1" i="1" dirty="0" err="1">
                <a:solidFill>
                  <a:srgbClr val="000000"/>
                </a:solidFill>
                <a:effectLst/>
                <a:latin typeface="Helvetica Neue"/>
              </a:rPr>
              <a:t>coorelation</a:t>
            </a:r>
            <a:r>
              <a:rPr lang="en-IN" b="1" i="1" dirty="0">
                <a:solidFill>
                  <a:srgbClr val="000000"/>
                </a:solidFill>
                <a:effectLst/>
                <a:latin typeface="Helvetica Neue"/>
              </a:rPr>
              <a:t> </a:t>
            </a:r>
            <a:r>
              <a:rPr lang="en-IN" b="1" i="1" dirty="0" err="1">
                <a:solidFill>
                  <a:srgbClr val="000000"/>
                </a:solidFill>
                <a:effectLst/>
                <a:latin typeface="Helvetica Neue"/>
              </a:rPr>
              <a:t>bewteen</a:t>
            </a:r>
            <a:r>
              <a:rPr lang="en-IN" b="1" i="1" dirty="0">
                <a:solidFill>
                  <a:srgbClr val="000000"/>
                </a:solidFill>
                <a:effectLst/>
                <a:latin typeface="Helvetica Neue"/>
              </a:rPr>
              <a:t> them as they both have almost same percentage of defaulters.</a:t>
            </a:r>
          </a:p>
        </p:txBody>
      </p:sp>
      <p:sp>
        <p:nvSpPr>
          <p:cNvPr id="7" name="TextBox 6">
            <a:extLst>
              <a:ext uri="{FF2B5EF4-FFF2-40B4-BE49-F238E27FC236}">
                <a16:creationId xmlns:a16="http://schemas.microsoft.com/office/drawing/2014/main" id="{2E86106C-DC8A-4DF9-A76E-F753D14C7F90}"/>
              </a:ext>
            </a:extLst>
          </p:cNvPr>
          <p:cNvSpPr txBox="1"/>
          <p:nvPr/>
        </p:nvSpPr>
        <p:spPr>
          <a:xfrm>
            <a:off x="4419600" y="263714"/>
            <a:ext cx="6135756" cy="369332"/>
          </a:xfrm>
          <a:prstGeom prst="rect">
            <a:avLst/>
          </a:prstGeom>
          <a:noFill/>
        </p:spPr>
        <p:txBody>
          <a:bodyPr wrap="square">
            <a:spAutoFit/>
          </a:bodyPr>
          <a:lstStyle/>
          <a:p>
            <a:pPr algn="l"/>
            <a:r>
              <a:rPr lang="en-US" b="1" i="0" dirty="0">
                <a:solidFill>
                  <a:srgbClr val="000000"/>
                </a:solidFill>
                <a:effectLst/>
                <a:latin typeface="Helvetica Neue"/>
              </a:rPr>
              <a:t>FLAG_OWN_CAR</a:t>
            </a:r>
          </a:p>
        </p:txBody>
      </p:sp>
    </p:spTree>
    <p:extLst>
      <p:ext uri="{BB962C8B-B14F-4D97-AF65-F5344CB8AC3E}">
        <p14:creationId xmlns:p14="http://schemas.microsoft.com/office/powerpoint/2010/main" val="945265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9DCF31-77AF-42E9-8396-62AE5CAAF313}"/>
              </a:ext>
            </a:extLst>
          </p:cNvPr>
          <p:cNvPicPr>
            <a:picLocks noChangeAspect="1"/>
          </p:cNvPicPr>
          <p:nvPr/>
        </p:nvPicPr>
        <p:blipFill>
          <a:blip r:embed="rId2"/>
          <a:stretch>
            <a:fillRect/>
          </a:stretch>
        </p:blipFill>
        <p:spPr>
          <a:xfrm>
            <a:off x="1199033" y="795131"/>
            <a:ext cx="8972632" cy="4207565"/>
          </a:xfrm>
          <a:prstGeom prst="rect">
            <a:avLst/>
          </a:prstGeom>
        </p:spPr>
      </p:pic>
      <p:sp>
        <p:nvSpPr>
          <p:cNvPr id="5" name="TextBox 4">
            <a:extLst>
              <a:ext uri="{FF2B5EF4-FFF2-40B4-BE49-F238E27FC236}">
                <a16:creationId xmlns:a16="http://schemas.microsoft.com/office/drawing/2014/main" id="{4498B252-5A26-413E-924E-E310F7114444}"/>
              </a:ext>
            </a:extLst>
          </p:cNvPr>
          <p:cNvSpPr txBox="1"/>
          <p:nvPr/>
        </p:nvSpPr>
        <p:spPr>
          <a:xfrm>
            <a:off x="4234070" y="252655"/>
            <a:ext cx="6135756" cy="369332"/>
          </a:xfrm>
          <a:prstGeom prst="rect">
            <a:avLst/>
          </a:prstGeom>
          <a:noFill/>
        </p:spPr>
        <p:txBody>
          <a:bodyPr wrap="square">
            <a:spAutoFit/>
          </a:bodyPr>
          <a:lstStyle/>
          <a:p>
            <a:pPr algn="l"/>
            <a:r>
              <a:rPr lang="en-US" b="1" i="0" dirty="0">
                <a:solidFill>
                  <a:srgbClr val="000000"/>
                </a:solidFill>
                <a:effectLst/>
                <a:latin typeface="Helvetica Neue"/>
              </a:rPr>
              <a:t>FLAG_OWN_REALTY</a:t>
            </a:r>
          </a:p>
        </p:txBody>
      </p:sp>
      <p:sp>
        <p:nvSpPr>
          <p:cNvPr id="7" name="TextBox 6">
            <a:extLst>
              <a:ext uri="{FF2B5EF4-FFF2-40B4-BE49-F238E27FC236}">
                <a16:creationId xmlns:a16="http://schemas.microsoft.com/office/drawing/2014/main" id="{E41CCBE8-4C9A-4D87-9E7C-285386B658A0}"/>
              </a:ext>
            </a:extLst>
          </p:cNvPr>
          <p:cNvSpPr txBox="1"/>
          <p:nvPr/>
        </p:nvSpPr>
        <p:spPr>
          <a:xfrm>
            <a:off x="1477616" y="4851019"/>
            <a:ext cx="10131287" cy="1754326"/>
          </a:xfrm>
          <a:prstGeom prst="rect">
            <a:avLst/>
          </a:prstGeom>
          <a:noFill/>
        </p:spPr>
        <p:txBody>
          <a:bodyPr wrap="square">
            <a:spAutoFit/>
          </a:bodyPr>
          <a:lstStyle/>
          <a:p>
            <a:pPr algn="l"/>
            <a:r>
              <a:rPr lang="en-IN" b="1" i="1" dirty="0">
                <a:solidFill>
                  <a:srgbClr val="000000"/>
                </a:solidFill>
                <a:effectLst/>
                <a:latin typeface="Helvetica Neue"/>
              </a:rPr>
              <a:t>INFERENCES:</a:t>
            </a:r>
          </a:p>
          <a:p>
            <a:pPr algn="l"/>
            <a:endParaRPr lang="en-IN" b="1" i="1" dirty="0">
              <a:solidFill>
                <a:srgbClr val="000000"/>
              </a:solidFill>
              <a:effectLst/>
              <a:latin typeface="Helvetica Neue"/>
            </a:endParaRPr>
          </a:p>
          <a:p>
            <a:pPr algn="l"/>
            <a:r>
              <a:rPr lang="en-IN" b="1" i="1" dirty="0">
                <a:solidFill>
                  <a:srgbClr val="000000"/>
                </a:solidFill>
                <a:effectLst/>
                <a:latin typeface="Helvetica Neue"/>
              </a:rPr>
              <a:t>1. Here we can see clients who own real estate is more than half of the clients who don’t own real estate. This means that majority of the clients own real estate.</a:t>
            </a:r>
          </a:p>
          <a:p>
            <a:pPr algn="l"/>
            <a:r>
              <a:rPr lang="en-IN" b="1" i="1" dirty="0">
                <a:solidFill>
                  <a:srgbClr val="000000"/>
                </a:solidFill>
                <a:effectLst/>
                <a:latin typeface="Helvetica Neue"/>
              </a:rPr>
              <a:t>2. Their is no correlation seen between the client owning real estate and defaulter of loan as their percentage of defaulters is almost same.</a:t>
            </a:r>
          </a:p>
        </p:txBody>
      </p:sp>
    </p:spTree>
    <p:extLst>
      <p:ext uri="{BB962C8B-B14F-4D97-AF65-F5344CB8AC3E}">
        <p14:creationId xmlns:p14="http://schemas.microsoft.com/office/powerpoint/2010/main" val="289063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B623D9-D6B1-4930-BDD2-2EDF9577CC10}"/>
              </a:ext>
            </a:extLst>
          </p:cNvPr>
          <p:cNvPicPr>
            <a:picLocks noChangeAspect="1"/>
          </p:cNvPicPr>
          <p:nvPr/>
        </p:nvPicPr>
        <p:blipFill>
          <a:blip r:embed="rId2"/>
          <a:stretch>
            <a:fillRect/>
          </a:stretch>
        </p:blipFill>
        <p:spPr>
          <a:xfrm>
            <a:off x="1425357" y="745589"/>
            <a:ext cx="9341286" cy="4273720"/>
          </a:xfrm>
          <a:prstGeom prst="rect">
            <a:avLst/>
          </a:prstGeom>
        </p:spPr>
      </p:pic>
      <p:sp>
        <p:nvSpPr>
          <p:cNvPr id="5" name="TextBox 4">
            <a:extLst>
              <a:ext uri="{FF2B5EF4-FFF2-40B4-BE49-F238E27FC236}">
                <a16:creationId xmlns:a16="http://schemas.microsoft.com/office/drawing/2014/main" id="{D6EE21E7-6A7D-49BB-92B7-1EF5075B8847}"/>
              </a:ext>
            </a:extLst>
          </p:cNvPr>
          <p:cNvSpPr txBox="1"/>
          <p:nvPr/>
        </p:nvSpPr>
        <p:spPr>
          <a:xfrm>
            <a:off x="1726911" y="4826675"/>
            <a:ext cx="10120532" cy="2031325"/>
          </a:xfrm>
          <a:prstGeom prst="rect">
            <a:avLst/>
          </a:prstGeom>
          <a:noFill/>
        </p:spPr>
        <p:txBody>
          <a:bodyPr wrap="square">
            <a:spAutoFit/>
          </a:bodyPr>
          <a:lstStyle/>
          <a:p>
            <a:pPr algn="l"/>
            <a:r>
              <a:rPr lang="en-IN" b="1" i="1" dirty="0">
                <a:solidFill>
                  <a:srgbClr val="000000"/>
                </a:solidFill>
                <a:effectLst/>
                <a:latin typeface="Helvetica Neue"/>
              </a:rPr>
              <a:t>INFERENCES:</a:t>
            </a:r>
          </a:p>
          <a:p>
            <a:pPr algn="l"/>
            <a:r>
              <a:rPr lang="en-IN" b="1" i="1" dirty="0">
                <a:solidFill>
                  <a:srgbClr val="000000"/>
                </a:solidFill>
                <a:effectLst/>
                <a:latin typeface="Helvetica Neue"/>
              </a:rPr>
              <a:t>1.Majority of the loans are take by married clients as seen in the plot.</a:t>
            </a:r>
          </a:p>
          <a:p>
            <a:pPr algn="l"/>
            <a:r>
              <a:rPr lang="en-IN" b="1" i="1" dirty="0">
                <a:solidFill>
                  <a:srgbClr val="000000"/>
                </a:solidFill>
                <a:effectLst/>
                <a:latin typeface="Helvetica Neue"/>
              </a:rPr>
              <a:t>2.Second highest for taking the loans are Single/not Married clients and then Civil Marriages, </a:t>
            </a:r>
            <a:r>
              <a:rPr lang="en-IN" b="1" i="1" dirty="0" err="1">
                <a:solidFill>
                  <a:srgbClr val="000000"/>
                </a:solidFill>
                <a:effectLst/>
                <a:latin typeface="Helvetica Neue"/>
              </a:rPr>
              <a:t>Seperated</a:t>
            </a:r>
            <a:r>
              <a:rPr lang="en-IN" b="1" i="1" dirty="0">
                <a:solidFill>
                  <a:srgbClr val="000000"/>
                </a:solidFill>
                <a:effectLst/>
                <a:latin typeface="Helvetica Neue"/>
              </a:rPr>
              <a:t> and Widow.</a:t>
            </a:r>
          </a:p>
          <a:p>
            <a:pPr algn="l"/>
            <a:r>
              <a:rPr lang="en-IN" b="1" i="1" dirty="0">
                <a:solidFill>
                  <a:srgbClr val="000000"/>
                </a:solidFill>
                <a:effectLst/>
                <a:latin typeface="Helvetica Neue"/>
              </a:rPr>
              <a:t>3.As seen in the Defaulter % plot Civil marriage (10%) has the highest </a:t>
            </a:r>
            <a:r>
              <a:rPr lang="en-IN" b="1" i="1" dirty="0" err="1">
                <a:solidFill>
                  <a:srgbClr val="000000"/>
                </a:solidFill>
                <a:effectLst/>
                <a:latin typeface="Helvetica Neue"/>
              </a:rPr>
              <a:t>percenatage</a:t>
            </a:r>
            <a:r>
              <a:rPr lang="en-IN" b="1" i="1" dirty="0">
                <a:solidFill>
                  <a:srgbClr val="000000"/>
                </a:solidFill>
                <a:effectLst/>
                <a:latin typeface="Helvetica Neue"/>
              </a:rPr>
              <a:t> of defaulters and then comes Single/not married.</a:t>
            </a:r>
          </a:p>
          <a:p>
            <a:pPr algn="l"/>
            <a:r>
              <a:rPr lang="en-IN" b="1" i="1" dirty="0">
                <a:solidFill>
                  <a:srgbClr val="000000"/>
                </a:solidFill>
                <a:effectLst/>
                <a:latin typeface="Helvetica Neue"/>
              </a:rPr>
              <a:t>4.Widow has the lowest percentage of defaulter.</a:t>
            </a:r>
          </a:p>
        </p:txBody>
      </p:sp>
      <p:sp>
        <p:nvSpPr>
          <p:cNvPr id="7" name="TextBox 6">
            <a:extLst>
              <a:ext uri="{FF2B5EF4-FFF2-40B4-BE49-F238E27FC236}">
                <a16:creationId xmlns:a16="http://schemas.microsoft.com/office/drawing/2014/main" id="{CDEC5F23-F1DF-4FC2-A982-4A1C4AC357D9}"/>
              </a:ext>
            </a:extLst>
          </p:cNvPr>
          <p:cNvSpPr txBox="1"/>
          <p:nvPr/>
        </p:nvSpPr>
        <p:spPr>
          <a:xfrm>
            <a:off x="4432852" y="212899"/>
            <a:ext cx="6135756" cy="369332"/>
          </a:xfrm>
          <a:prstGeom prst="rect">
            <a:avLst/>
          </a:prstGeom>
          <a:noFill/>
        </p:spPr>
        <p:txBody>
          <a:bodyPr wrap="square">
            <a:spAutoFit/>
          </a:bodyPr>
          <a:lstStyle/>
          <a:p>
            <a:pPr algn="l"/>
            <a:r>
              <a:rPr lang="en-US" b="1" i="0" dirty="0">
                <a:solidFill>
                  <a:srgbClr val="000000"/>
                </a:solidFill>
                <a:effectLst/>
                <a:latin typeface="Helvetica Neue"/>
              </a:rPr>
              <a:t>NAME_FAMILY_STATUS</a:t>
            </a:r>
          </a:p>
        </p:txBody>
      </p:sp>
    </p:spTree>
    <p:extLst>
      <p:ext uri="{BB962C8B-B14F-4D97-AF65-F5344CB8AC3E}">
        <p14:creationId xmlns:p14="http://schemas.microsoft.com/office/powerpoint/2010/main" val="1464338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958A4D4-22D1-48C5-B162-832377975266}"/>
              </a:ext>
            </a:extLst>
          </p:cNvPr>
          <p:cNvPicPr>
            <a:picLocks noChangeAspect="1"/>
          </p:cNvPicPr>
          <p:nvPr/>
        </p:nvPicPr>
        <p:blipFill>
          <a:blip r:embed="rId2"/>
          <a:stretch>
            <a:fillRect/>
          </a:stretch>
        </p:blipFill>
        <p:spPr>
          <a:xfrm>
            <a:off x="1488385" y="717204"/>
            <a:ext cx="8420100" cy="4724400"/>
          </a:xfrm>
          <a:prstGeom prst="rect">
            <a:avLst/>
          </a:prstGeom>
        </p:spPr>
      </p:pic>
      <p:sp>
        <p:nvSpPr>
          <p:cNvPr id="9" name="TextBox 8">
            <a:extLst>
              <a:ext uri="{FF2B5EF4-FFF2-40B4-BE49-F238E27FC236}">
                <a16:creationId xmlns:a16="http://schemas.microsoft.com/office/drawing/2014/main" id="{F3C349CA-6817-4C11-A34D-58F41AB08638}"/>
              </a:ext>
            </a:extLst>
          </p:cNvPr>
          <p:cNvSpPr txBox="1"/>
          <p:nvPr/>
        </p:nvSpPr>
        <p:spPr>
          <a:xfrm>
            <a:off x="1709531" y="5441604"/>
            <a:ext cx="9223512" cy="1477328"/>
          </a:xfrm>
          <a:prstGeom prst="rect">
            <a:avLst/>
          </a:prstGeom>
          <a:noFill/>
        </p:spPr>
        <p:txBody>
          <a:bodyPr wrap="square">
            <a:spAutoFit/>
          </a:bodyPr>
          <a:lstStyle/>
          <a:p>
            <a:pPr algn="l"/>
            <a:r>
              <a:rPr lang="en-IN" b="1" i="1" dirty="0">
                <a:solidFill>
                  <a:srgbClr val="000000"/>
                </a:solidFill>
                <a:effectLst/>
                <a:latin typeface="Helvetica Neue"/>
              </a:rPr>
              <a:t>INFERENCE</a:t>
            </a:r>
          </a:p>
          <a:p>
            <a:pPr algn="l"/>
            <a:endParaRPr lang="en-IN" b="1" i="1" dirty="0">
              <a:solidFill>
                <a:srgbClr val="000000"/>
              </a:solidFill>
              <a:effectLst/>
              <a:latin typeface="Helvetica Neue"/>
            </a:endParaRPr>
          </a:p>
          <a:p>
            <a:pPr algn="l"/>
            <a:r>
              <a:rPr lang="en-IN" b="1" i="1" dirty="0">
                <a:solidFill>
                  <a:srgbClr val="000000"/>
                </a:solidFill>
                <a:effectLst/>
                <a:latin typeface="Helvetica Neue"/>
              </a:rPr>
              <a:t>We can see from the plot that the columns above redline mark are the columns with missing values more 40% and the columns with less than 40% missing values are less than redline mark</a:t>
            </a:r>
          </a:p>
        </p:txBody>
      </p:sp>
      <p:sp>
        <p:nvSpPr>
          <p:cNvPr id="10" name="TextBox 9">
            <a:extLst>
              <a:ext uri="{FF2B5EF4-FFF2-40B4-BE49-F238E27FC236}">
                <a16:creationId xmlns:a16="http://schemas.microsoft.com/office/drawing/2014/main" id="{C548915E-8A6D-4F42-80B4-562F9B7A11CF}"/>
              </a:ext>
            </a:extLst>
          </p:cNvPr>
          <p:cNvSpPr txBox="1"/>
          <p:nvPr/>
        </p:nvSpPr>
        <p:spPr>
          <a:xfrm>
            <a:off x="3240157" y="216067"/>
            <a:ext cx="9223512" cy="369332"/>
          </a:xfrm>
          <a:prstGeom prst="rect">
            <a:avLst/>
          </a:prstGeom>
          <a:noFill/>
        </p:spPr>
        <p:txBody>
          <a:bodyPr wrap="square">
            <a:spAutoFit/>
          </a:bodyPr>
          <a:lstStyle/>
          <a:p>
            <a:pPr algn="l"/>
            <a:r>
              <a:rPr lang="en-IN" b="1" dirty="0">
                <a:solidFill>
                  <a:srgbClr val="000000"/>
                </a:solidFill>
                <a:effectLst/>
                <a:latin typeface="Helvetica Neue"/>
              </a:rPr>
              <a:t>Missing values percentage of application data</a:t>
            </a:r>
          </a:p>
        </p:txBody>
      </p:sp>
    </p:spTree>
    <p:extLst>
      <p:ext uri="{BB962C8B-B14F-4D97-AF65-F5344CB8AC3E}">
        <p14:creationId xmlns:p14="http://schemas.microsoft.com/office/powerpoint/2010/main" val="8651144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D0C476-B428-4501-8D04-9D820289F473}"/>
              </a:ext>
            </a:extLst>
          </p:cNvPr>
          <p:cNvPicPr>
            <a:picLocks noChangeAspect="1"/>
          </p:cNvPicPr>
          <p:nvPr/>
        </p:nvPicPr>
        <p:blipFill>
          <a:blip r:embed="rId2"/>
          <a:stretch>
            <a:fillRect/>
          </a:stretch>
        </p:blipFill>
        <p:spPr>
          <a:xfrm>
            <a:off x="1662258" y="771690"/>
            <a:ext cx="9198000" cy="4130381"/>
          </a:xfrm>
          <a:prstGeom prst="rect">
            <a:avLst/>
          </a:prstGeom>
        </p:spPr>
      </p:pic>
      <p:sp>
        <p:nvSpPr>
          <p:cNvPr id="5" name="TextBox 4">
            <a:extLst>
              <a:ext uri="{FF2B5EF4-FFF2-40B4-BE49-F238E27FC236}">
                <a16:creationId xmlns:a16="http://schemas.microsoft.com/office/drawing/2014/main" id="{FDCFBAF9-8451-4F9C-81EA-DB19565CD51D}"/>
              </a:ext>
            </a:extLst>
          </p:cNvPr>
          <p:cNvSpPr txBox="1"/>
          <p:nvPr/>
        </p:nvSpPr>
        <p:spPr>
          <a:xfrm>
            <a:off x="1899188" y="4902071"/>
            <a:ext cx="9197999" cy="2585323"/>
          </a:xfrm>
          <a:prstGeom prst="rect">
            <a:avLst/>
          </a:prstGeom>
          <a:noFill/>
        </p:spPr>
        <p:txBody>
          <a:bodyPr wrap="square">
            <a:spAutoFit/>
          </a:bodyPr>
          <a:lstStyle/>
          <a:p>
            <a:r>
              <a:rPr lang="en-IN" b="1" i="1" dirty="0">
                <a:solidFill>
                  <a:srgbClr val="000000"/>
                </a:solidFill>
                <a:effectLst/>
                <a:latin typeface="inherit"/>
              </a:rPr>
              <a:t>INFERENCES:</a:t>
            </a:r>
          </a:p>
          <a:p>
            <a:r>
              <a:rPr lang="en-IN" b="1" i="1" dirty="0">
                <a:solidFill>
                  <a:srgbClr val="000000"/>
                </a:solidFill>
                <a:effectLst/>
                <a:latin typeface="inherit"/>
              </a:rPr>
              <a:t>1.From this plot we get to know that majority of the clients stays in their own House/Apartment.</a:t>
            </a:r>
          </a:p>
          <a:p>
            <a:r>
              <a:rPr lang="en-IN" b="1" i="1" dirty="0">
                <a:solidFill>
                  <a:srgbClr val="000000"/>
                </a:solidFill>
                <a:effectLst/>
                <a:latin typeface="inherit"/>
              </a:rPr>
              <a:t>2.Then comes clients who lives with their parents and then comes clients who live in Municipal apartment.</a:t>
            </a:r>
          </a:p>
          <a:p>
            <a:r>
              <a:rPr lang="en-IN" b="1" i="1" dirty="0">
                <a:solidFill>
                  <a:srgbClr val="000000"/>
                </a:solidFill>
                <a:effectLst/>
                <a:latin typeface="inherit"/>
              </a:rPr>
              <a:t>3.Clients living in Rented apartment(12%) and clients living with parents(approx:11.8) have Highest default rates.</a:t>
            </a:r>
          </a:p>
          <a:p>
            <a:br>
              <a:rPr lang="en-IN" b="0" i="0" dirty="0">
                <a:solidFill>
                  <a:srgbClr val="000000"/>
                </a:solidFill>
                <a:effectLst/>
                <a:latin typeface="Helvetica Neue"/>
              </a:rPr>
            </a:br>
            <a:endParaRPr lang="en-US" dirty="0"/>
          </a:p>
        </p:txBody>
      </p:sp>
      <p:sp>
        <p:nvSpPr>
          <p:cNvPr id="9" name="TextBox 8">
            <a:extLst>
              <a:ext uri="{FF2B5EF4-FFF2-40B4-BE49-F238E27FC236}">
                <a16:creationId xmlns:a16="http://schemas.microsoft.com/office/drawing/2014/main" id="{74203979-8FFC-469D-9245-99D739E0D30A}"/>
              </a:ext>
            </a:extLst>
          </p:cNvPr>
          <p:cNvSpPr txBox="1"/>
          <p:nvPr/>
        </p:nvSpPr>
        <p:spPr>
          <a:xfrm>
            <a:off x="4273826" y="285787"/>
            <a:ext cx="6135756" cy="369332"/>
          </a:xfrm>
          <a:prstGeom prst="rect">
            <a:avLst/>
          </a:prstGeom>
          <a:noFill/>
        </p:spPr>
        <p:txBody>
          <a:bodyPr wrap="square">
            <a:spAutoFit/>
          </a:bodyPr>
          <a:lstStyle/>
          <a:p>
            <a:pPr algn="l"/>
            <a:r>
              <a:rPr lang="en-US" b="1" i="0" dirty="0">
                <a:solidFill>
                  <a:srgbClr val="000000"/>
                </a:solidFill>
                <a:effectLst/>
                <a:latin typeface="Helvetica Neue"/>
              </a:rPr>
              <a:t>NAME_HOUSING_TYPE</a:t>
            </a:r>
          </a:p>
        </p:txBody>
      </p:sp>
    </p:spTree>
    <p:extLst>
      <p:ext uri="{BB962C8B-B14F-4D97-AF65-F5344CB8AC3E}">
        <p14:creationId xmlns:p14="http://schemas.microsoft.com/office/powerpoint/2010/main" val="7473457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9E5E34-7175-4C5B-ABB9-A11A10BDF807}"/>
              </a:ext>
            </a:extLst>
          </p:cNvPr>
          <p:cNvPicPr>
            <a:picLocks noChangeAspect="1"/>
          </p:cNvPicPr>
          <p:nvPr/>
        </p:nvPicPr>
        <p:blipFill>
          <a:blip r:embed="rId2"/>
          <a:stretch>
            <a:fillRect/>
          </a:stretch>
        </p:blipFill>
        <p:spPr>
          <a:xfrm>
            <a:off x="1631156" y="521760"/>
            <a:ext cx="8929687" cy="4134309"/>
          </a:xfrm>
          <a:prstGeom prst="rect">
            <a:avLst/>
          </a:prstGeom>
        </p:spPr>
      </p:pic>
      <p:sp>
        <p:nvSpPr>
          <p:cNvPr id="5" name="TextBox 4">
            <a:extLst>
              <a:ext uri="{FF2B5EF4-FFF2-40B4-BE49-F238E27FC236}">
                <a16:creationId xmlns:a16="http://schemas.microsoft.com/office/drawing/2014/main" id="{561F1835-B452-4B7E-A38E-8870DE5F2E7C}"/>
              </a:ext>
            </a:extLst>
          </p:cNvPr>
          <p:cNvSpPr txBox="1"/>
          <p:nvPr/>
        </p:nvSpPr>
        <p:spPr>
          <a:xfrm>
            <a:off x="1631156" y="4581914"/>
            <a:ext cx="10171044" cy="2031325"/>
          </a:xfrm>
          <a:prstGeom prst="rect">
            <a:avLst/>
          </a:prstGeom>
          <a:noFill/>
        </p:spPr>
        <p:txBody>
          <a:bodyPr wrap="square">
            <a:spAutoFit/>
          </a:bodyPr>
          <a:lstStyle/>
          <a:p>
            <a:pPr algn="l"/>
            <a:r>
              <a:rPr lang="en-IN" b="1" i="1" dirty="0">
                <a:solidFill>
                  <a:srgbClr val="000000"/>
                </a:solidFill>
                <a:effectLst/>
                <a:latin typeface="Helvetica Neue"/>
              </a:rPr>
              <a:t>INFERENCES:</a:t>
            </a:r>
          </a:p>
          <a:p>
            <a:pPr algn="l"/>
            <a:endParaRPr lang="en-IN" b="1" i="1" dirty="0">
              <a:solidFill>
                <a:srgbClr val="000000"/>
              </a:solidFill>
              <a:effectLst/>
              <a:latin typeface="Helvetica Neue"/>
            </a:endParaRPr>
          </a:p>
          <a:p>
            <a:pPr algn="l"/>
            <a:r>
              <a:rPr lang="en-IN" b="1" i="1" dirty="0">
                <a:solidFill>
                  <a:srgbClr val="000000"/>
                </a:solidFill>
                <a:effectLst/>
                <a:latin typeface="Helvetica Neue"/>
              </a:rPr>
              <a:t>1.Large number of clients who are taking loans are working clients followed by Commercial associate and pensioner.</a:t>
            </a:r>
          </a:p>
          <a:p>
            <a:pPr algn="l"/>
            <a:r>
              <a:rPr lang="en-IN" b="1" i="1" dirty="0">
                <a:solidFill>
                  <a:srgbClr val="000000"/>
                </a:solidFill>
                <a:effectLst/>
                <a:latin typeface="Helvetica Neue"/>
              </a:rPr>
              <a:t>2.Clients with the type of Maternity leave (40%) are the clients not repaying the loan.</a:t>
            </a:r>
          </a:p>
          <a:p>
            <a:pPr algn="l"/>
            <a:r>
              <a:rPr lang="en-IN" b="1" i="1" dirty="0">
                <a:solidFill>
                  <a:srgbClr val="000000"/>
                </a:solidFill>
                <a:effectLst/>
                <a:latin typeface="Helvetica Neue"/>
              </a:rPr>
              <a:t>3.Loan can be provided to students and businessman as theirs almost no record of defaulters for them. So it could be the most reliable and safest option.</a:t>
            </a:r>
          </a:p>
        </p:txBody>
      </p:sp>
      <p:sp>
        <p:nvSpPr>
          <p:cNvPr id="7" name="TextBox 6">
            <a:extLst>
              <a:ext uri="{FF2B5EF4-FFF2-40B4-BE49-F238E27FC236}">
                <a16:creationId xmlns:a16="http://schemas.microsoft.com/office/drawing/2014/main" id="{D7F136D1-7C4A-49CD-AEC8-A2340F3BE000}"/>
              </a:ext>
            </a:extLst>
          </p:cNvPr>
          <p:cNvSpPr txBox="1"/>
          <p:nvPr/>
        </p:nvSpPr>
        <p:spPr>
          <a:xfrm>
            <a:off x="4425087" y="152428"/>
            <a:ext cx="6135756" cy="369332"/>
          </a:xfrm>
          <a:prstGeom prst="rect">
            <a:avLst/>
          </a:prstGeom>
          <a:noFill/>
        </p:spPr>
        <p:txBody>
          <a:bodyPr wrap="square">
            <a:spAutoFit/>
          </a:bodyPr>
          <a:lstStyle/>
          <a:p>
            <a:pPr algn="l"/>
            <a:r>
              <a:rPr lang="en-US" b="1" i="0" dirty="0">
                <a:solidFill>
                  <a:srgbClr val="000000"/>
                </a:solidFill>
                <a:effectLst/>
                <a:latin typeface="Helvetica Neue"/>
              </a:rPr>
              <a:t>NAME_INCOME_TYPE</a:t>
            </a:r>
          </a:p>
        </p:txBody>
      </p:sp>
    </p:spTree>
    <p:extLst>
      <p:ext uri="{BB962C8B-B14F-4D97-AF65-F5344CB8AC3E}">
        <p14:creationId xmlns:p14="http://schemas.microsoft.com/office/powerpoint/2010/main" val="33283050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880791-A94D-437D-A83A-D6D8A1FB35B1}"/>
              </a:ext>
            </a:extLst>
          </p:cNvPr>
          <p:cNvPicPr>
            <a:picLocks noChangeAspect="1"/>
          </p:cNvPicPr>
          <p:nvPr/>
        </p:nvPicPr>
        <p:blipFill>
          <a:blip r:embed="rId2"/>
          <a:stretch>
            <a:fillRect/>
          </a:stretch>
        </p:blipFill>
        <p:spPr>
          <a:xfrm>
            <a:off x="1727308" y="604910"/>
            <a:ext cx="9107013" cy="4194297"/>
          </a:xfrm>
          <a:prstGeom prst="rect">
            <a:avLst/>
          </a:prstGeom>
        </p:spPr>
      </p:pic>
      <p:sp>
        <p:nvSpPr>
          <p:cNvPr id="5" name="TextBox 4">
            <a:extLst>
              <a:ext uri="{FF2B5EF4-FFF2-40B4-BE49-F238E27FC236}">
                <a16:creationId xmlns:a16="http://schemas.microsoft.com/office/drawing/2014/main" id="{534F4385-5661-4427-86C5-FCD32EA03F65}"/>
              </a:ext>
            </a:extLst>
          </p:cNvPr>
          <p:cNvSpPr txBox="1"/>
          <p:nvPr/>
        </p:nvSpPr>
        <p:spPr>
          <a:xfrm>
            <a:off x="2097971" y="4586921"/>
            <a:ext cx="9418167" cy="2308324"/>
          </a:xfrm>
          <a:prstGeom prst="rect">
            <a:avLst/>
          </a:prstGeom>
          <a:noFill/>
        </p:spPr>
        <p:txBody>
          <a:bodyPr wrap="square">
            <a:spAutoFit/>
          </a:bodyPr>
          <a:lstStyle/>
          <a:p>
            <a:pPr algn="l"/>
            <a:r>
              <a:rPr lang="en-IN" b="1" i="1" dirty="0">
                <a:solidFill>
                  <a:srgbClr val="000000"/>
                </a:solidFill>
                <a:effectLst/>
                <a:latin typeface="Helvetica Neue"/>
              </a:rPr>
              <a:t>INFERENCES:</a:t>
            </a:r>
          </a:p>
          <a:p>
            <a:pPr algn="l"/>
            <a:endParaRPr lang="en-IN" b="1" i="1" dirty="0">
              <a:solidFill>
                <a:srgbClr val="000000"/>
              </a:solidFill>
              <a:effectLst/>
              <a:latin typeface="Helvetica Neue"/>
            </a:endParaRPr>
          </a:p>
          <a:p>
            <a:pPr algn="l"/>
            <a:r>
              <a:rPr lang="en-IN" b="1" i="1" dirty="0">
                <a:solidFill>
                  <a:srgbClr val="000000"/>
                </a:solidFill>
                <a:effectLst/>
                <a:latin typeface="Helvetica Neue"/>
              </a:rPr>
              <a:t>1.Majority of the clients have Secondary/Secondary special education then comes Higher education.</a:t>
            </a:r>
          </a:p>
          <a:p>
            <a:pPr algn="l"/>
            <a:r>
              <a:rPr lang="en-IN" b="1" i="1" dirty="0">
                <a:solidFill>
                  <a:srgbClr val="000000"/>
                </a:solidFill>
                <a:effectLst/>
                <a:latin typeface="Helvetica Neue"/>
              </a:rPr>
              <a:t>2.Defaulter % (approx:11%) of Lower secondary education type is the highest. This means that clients with lower education have higher chances of not repaying the loans.</a:t>
            </a:r>
          </a:p>
          <a:p>
            <a:pPr algn="l"/>
            <a:r>
              <a:rPr lang="en-IN" b="1" i="1" dirty="0">
                <a:solidFill>
                  <a:srgbClr val="000000"/>
                </a:solidFill>
                <a:effectLst/>
                <a:latin typeface="Helvetica Neue"/>
              </a:rPr>
              <a:t>3.Clients with Academic degree have the lowest defaulter %.</a:t>
            </a:r>
          </a:p>
        </p:txBody>
      </p:sp>
      <p:sp>
        <p:nvSpPr>
          <p:cNvPr id="7" name="TextBox 6">
            <a:extLst>
              <a:ext uri="{FF2B5EF4-FFF2-40B4-BE49-F238E27FC236}">
                <a16:creationId xmlns:a16="http://schemas.microsoft.com/office/drawing/2014/main" id="{0574BBDD-147E-4978-930E-870A6272EABC}"/>
              </a:ext>
            </a:extLst>
          </p:cNvPr>
          <p:cNvSpPr txBox="1"/>
          <p:nvPr/>
        </p:nvSpPr>
        <p:spPr>
          <a:xfrm>
            <a:off x="4472609" y="235578"/>
            <a:ext cx="6135756" cy="369332"/>
          </a:xfrm>
          <a:prstGeom prst="rect">
            <a:avLst/>
          </a:prstGeom>
          <a:noFill/>
        </p:spPr>
        <p:txBody>
          <a:bodyPr wrap="square">
            <a:spAutoFit/>
          </a:bodyPr>
          <a:lstStyle/>
          <a:p>
            <a:pPr algn="l"/>
            <a:r>
              <a:rPr lang="en-US" b="1" i="0" dirty="0">
                <a:solidFill>
                  <a:srgbClr val="000000"/>
                </a:solidFill>
                <a:effectLst/>
                <a:latin typeface="Helvetica Neue"/>
              </a:rPr>
              <a:t>NAME_EDUCATION_TYPE</a:t>
            </a:r>
          </a:p>
        </p:txBody>
      </p:sp>
    </p:spTree>
    <p:extLst>
      <p:ext uri="{BB962C8B-B14F-4D97-AF65-F5344CB8AC3E}">
        <p14:creationId xmlns:p14="http://schemas.microsoft.com/office/powerpoint/2010/main" val="41851857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3ED190-970B-4CBB-8571-130BDA25FF56}"/>
              </a:ext>
            </a:extLst>
          </p:cNvPr>
          <p:cNvPicPr>
            <a:picLocks noChangeAspect="1"/>
          </p:cNvPicPr>
          <p:nvPr/>
        </p:nvPicPr>
        <p:blipFill>
          <a:blip r:embed="rId2"/>
          <a:stretch>
            <a:fillRect/>
          </a:stretch>
        </p:blipFill>
        <p:spPr>
          <a:xfrm>
            <a:off x="1435503" y="556591"/>
            <a:ext cx="9320994" cy="4429125"/>
          </a:xfrm>
          <a:prstGeom prst="rect">
            <a:avLst/>
          </a:prstGeom>
        </p:spPr>
      </p:pic>
      <p:sp>
        <p:nvSpPr>
          <p:cNvPr id="5" name="TextBox 4">
            <a:extLst>
              <a:ext uri="{FF2B5EF4-FFF2-40B4-BE49-F238E27FC236}">
                <a16:creationId xmlns:a16="http://schemas.microsoft.com/office/drawing/2014/main" id="{EE5095D8-C562-4A57-9C2E-1E9152E7BEE8}"/>
              </a:ext>
            </a:extLst>
          </p:cNvPr>
          <p:cNvSpPr txBox="1"/>
          <p:nvPr/>
        </p:nvSpPr>
        <p:spPr>
          <a:xfrm>
            <a:off x="1901685" y="4826675"/>
            <a:ext cx="9839739" cy="2031325"/>
          </a:xfrm>
          <a:prstGeom prst="rect">
            <a:avLst/>
          </a:prstGeom>
          <a:noFill/>
        </p:spPr>
        <p:txBody>
          <a:bodyPr wrap="square">
            <a:spAutoFit/>
          </a:bodyPr>
          <a:lstStyle/>
          <a:p>
            <a:pPr algn="l"/>
            <a:r>
              <a:rPr lang="en-IN" b="1" i="1" dirty="0">
                <a:solidFill>
                  <a:srgbClr val="000000"/>
                </a:solidFill>
                <a:effectLst/>
                <a:latin typeface="Helvetica Neue"/>
              </a:rPr>
              <a:t>INFERENCES:</a:t>
            </a:r>
          </a:p>
          <a:p>
            <a:pPr algn="l"/>
            <a:r>
              <a:rPr lang="en-IN" b="1" i="1" dirty="0">
                <a:solidFill>
                  <a:srgbClr val="000000"/>
                </a:solidFill>
                <a:effectLst/>
                <a:latin typeface="Helvetica Neue"/>
              </a:rPr>
              <a:t>1.Majority of the loans are taken by Laborers followed by Sales Staff, Core Staff, Drivers, Accountants.</a:t>
            </a:r>
          </a:p>
          <a:p>
            <a:pPr algn="l"/>
            <a:r>
              <a:rPr lang="en-IN" b="1" i="1" dirty="0">
                <a:solidFill>
                  <a:srgbClr val="000000"/>
                </a:solidFill>
                <a:effectLst/>
                <a:latin typeface="Helvetica Neue"/>
              </a:rPr>
              <a:t>2.Though the percentage of loan take by low-skilled laborers are less, but it has the highest percentage of not repaying the loan.</a:t>
            </a:r>
          </a:p>
          <a:p>
            <a:pPr algn="l"/>
            <a:r>
              <a:rPr lang="en-IN" b="1" i="1" dirty="0">
                <a:solidFill>
                  <a:srgbClr val="000000"/>
                </a:solidFill>
                <a:effectLst/>
                <a:latin typeface="Helvetica Neue"/>
              </a:rPr>
              <a:t>3.Then followed by Drivers, Waiters/barmen staff, security staff, labourers, cooking staff and so on.</a:t>
            </a:r>
          </a:p>
        </p:txBody>
      </p:sp>
      <p:sp>
        <p:nvSpPr>
          <p:cNvPr id="7" name="TextBox 6">
            <a:extLst>
              <a:ext uri="{FF2B5EF4-FFF2-40B4-BE49-F238E27FC236}">
                <a16:creationId xmlns:a16="http://schemas.microsoft.com/office/drawing/2014/main" id="{FE0A0BA7-17DE-436F-80E4-E2B5547C7606}"/>
              </a:ext>
            </a:extLst>
          </p:cNvPr>
          <p:cNvSpPr txBox="1"/>
          <p:nvPr/>
        </p:nvSpPr>
        <p:spPr>
          <a:xfrm>
            <a:off x="4419600" y="187259"/>
            <a:ext cx="6135756" cy="369332"/>
          </a:xfrm>
          <a:prstGeom prst="rect">
            <a:avLst/>
          </a:prstGeom>
          <a:noFill/>
        </p:spPr>
        <p:txBody>
          <a:bodyPr wrap="square">
            <a:spAutoFit/>
          </a:bodyPr>
          <a:lstStyle/>
          <a:p>
            <a:pPr algn="l"/>
            <a:r>
              <a:rPr lang="en-US" b="1" i="0" dirty="0">
                <a:solidFill>
                  <a:srgbClr val="000000"/>
                </a:solidFill>
                <a:effectLst/>
                <a:latin typeface="Helvetica Neue"/>
              </a:rPr>
              <a:t>OCCUPATION_TYPE</a:t>
            </a:r>
          </a:p>
        </p:txBody>
      </p:sp>
    </p:spTree>
    <p:extLst>
      <p:ext uri="{BB962C8B-B14F-4D97-AF65-F5344CB8AC3E}">
        <p14:creationId xmlns:p14="http://schemas.microsoft.com/office/powerpoint/2010/main" val="4492892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6028E4-2EA1-4361-9722-A0CA6AED1B6D}"/>
              </a:ext>
            </a:extLst>
          </p:cNvPr>
          <p:cNvPicPr>
            <a:picLocks noChangeAspect="1"/>
          </p:cNvPicPr>
          <p:nvPr/>
        </p:nvPicPr>
        <p:blipFill>
          <a:blip r:embed="rId2"/>
          <a:stretch>
            <a:fillRect/>
          </a:stretch>
        </p:blipFill>
        <p:spPr>
          <a:xfrm>
            <a:off x="1548752" y="581872"/>
            <a:ext cx="9094495" cy="4269063"/>
          </a:xfrm>
          <a:prstGeom prst="rect">
            <a:avLst/>
          </a:prstGeom>
        </p:spPr>
      </p:pic>
      <p:sp>
        <p:nvSpPr>
          <p:cNvPr id="5" name="TextBox 4">
            <a:extLst>
              <a:ext uri="{FF2B5EF4-FFF2-40B4-BE49-F238E27FC236}">
                <a16:creationId xmlns:a16="http://schemas.microsoft.com/office/drawing/2014/main" id="{9B271938-08E8-4DEE-ACF9-98FEE4AE8EFC}"/>
              </a:ext>
            </a:extLst>
          </p:cNvPr>
          <p:cNvSpPr txBox="1"/>
          <p:nvPr/>
        </p:nvSpPr>
        <p:spPr>
          <a:xfrm>
            <a:off x="1548752" y="4697618"/>
            <a:ext cx="9304778" cy="1477328"/>
          </a:xfrm>
          <a:prstGeom prst="rect">
            <a:avLst/>
          </a:prstGeom>
          <a:noFill/>
        </p:spPr>
        <p:txBody>
          <a:bodyPr wrap="square">
            <a:spAutoFit/>
          </a:bodyPr>
          <a:lstStyle/>
          <a:p>
            <a:pPr algn="l"/>
            <a:r>
              <a:rPr lang="en-IN" b="1" i="1" dirty="0">
                <a:solidFill>
                  <a:srgbClr val="000000"/>
                </a:solidFill>
                <a:effectLst/>
                <a:latin typeface="Helvetica Neue"/>
              </a:rPr>
              <a:t>INFERENCES:</a:t>
            </a:r>
          </a:p>
          <a:p>
            <a:pPr algn="l"/>
            <a:endParaRPr lang="en-IN" b="1" i="1" dirty="0">
              <a:solidFill>
                <a:srgbClr val="000000"/>
              </a:solidFill>
              <a:effectLst/>
              <a:latin typeface="Helvetica Neue"/>
            </a:endParaRPr>
          </a:p>
          <a:p>
            <a:pPr algn="l"/>
            <a:r>
              <a:rPr lang="en-IN" b="1" i="1" dirty="0">
                <a:solidFill>
                  <a:srgbClr val="000000"/>
                </a:solidFill>
                <a:effectLst/>
                <a:latin typeface="Helvetica Neue"/>
              </a:rPr>
              <a:t>1.Clients within age group of 30 to 60 have the highest applicants.</a:t>
            </a:r>
          </a:p>
          <a:p>
            <a:pPr algn="l"/>
            <a:r>
              <a:rPr lang="en-IN" b="1" i="1" dirty="0">
                <a:solidFill>
                  <a:srgbClr val="000000"/>
                </a:solidFill>
                <a:effectLst/>
                <a:latin typeface="Helvetica Neue"/>
              </a:rPr>
              <a:t>2.Clients with age group of 20-30 have higher chances of not repaying the loan or we can say higher chances of being defaulters.</a:t>
            </a:r>
          </a:p>
        </p:txBody>
      </p:sp>
      <p:sp>
        <p:nvSpPr>
          <p:cNvPr id="7" name="TextBox 6">
            <a:extLst>
              <a:ext uri="{FF2B5EF4-FFF2-40B4-BE49-F238E27FC236}">
                <a16:creationId xmlns:a16="http://schemas.microsoft.com/office/drawing/2014/main" id="{04854BA4-2CDA-4A9A-BEFA-1E61457588DD}"/>
              </a:ext>
            </a:extLst>
          </p:cNvPr>
          <p:cNvSpPr txBox="1"/>
          <p:nvPr/>
        </p:nvSpPr>
        <p:spPr>
          <a:xfrm>
            <a:off x="5135217" y="212540"/>
            <a:ext cx="6135756" cy="369332"/>
          </a:xfrm>
          <a:prstGeom prst="rect">
            <a:avLst/>
          </a:prstGeom>
          <a:noFill/>
        </p:spPr>
        <p:txBody>
          <a:bodyPr wrap="square">
            <a:spAutoFit/>
          </a:bodyPr>
          <a:lstStyle/>
          <a:p>
            <a:pPr algn="l"/>
            <a:r>
              <a:rPr lang="en-US" b="1" i="0" dirty="0">
                <a:solidFill>
                  <a:srgbClr val="000000"/>
                </a:solidFill>
                <a:effectLst/>
                <a:latin typeface="Helvetica Neue"/>
              </a:rPr>
              <a:t>AGE_GROUP</a:t>
            </a:r>
          </a:p>
        </p:txBody>
      </p:sp>
    </p:spTree>
    <p:extLst>
      <p:ext uri="{BB962C8B-B14F-4D97-AF65-F5344CB8AC3E}">
        <p14:creationId xmlns:p14="http://schemas.microsoft.com/office/powerpoint/2010/main" val="34534407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4646CA-397C-4F16-BD0C-A0A8B51A8C59}"/>
              </a:ext>
            </a:extLst>
          </p:cNvPr>
          <p:cNvPicPr>
            <a:picLocks noChangeAspect="1"/>
          </p:cNvPicPr>
          <p:nvPr/>
        </p:nvPicPr>
        <p:blipFill>
          <a:blip r:embed="rId2"/>
          <a:stretch>
            <a:fillRect/>
          </a:stretch>
        </p:blipFill>
        <p:spPr>
          <a:xfrm>
            <a:off x="1520905" y="715618"/>
            <a:ext cx="9150189" cy="4149379"/>
          </a:xfrm>
          <a:prstGeom prst="rect">
            <a:avLst/>
          </a:prstGeom>
        </p:spPr>
      </p:pic>
      <p:sp>
        <p:nvSpPr>
          <p:cNvPr id="5" name="TextBox 4">
            <a:extLst>
              <a:ext uri="{FF2B5EF4-FFF2-40B4-BE49-F238E27FC236}">
                <a16:creationId xmlns:a16="http://schemas.microsoft.com/office/drawing/2014/main" id="{52E18D19-775D-4033-9FC3-9AF59D30B568}"/>
              </a:ext>
            </a:extLst>
          </p:cNvPr>
          <p:cNvSpPr txBox="1"/>
          <p:nvPr/>
        </p:nvSpPr>
        <p:spPr>
          <a:xfrm>
            <a:off x="1981198" y="4826675"/>
            <a:ext cx="9495183" cy="2031325"/>
          </a:xfrm>
          <a:prstGeom prst="rect">
            <a:avLst/>
          </a:prstGeom>
          <a:noFill/>
        </p:spPr>
        <p:txBody>
          <a:bodyPr wrap="square">
            <a:spAutoFit/>
          </a:bodyPr>
          <a:lstStyle/>
          <a:p>
            <a:pPr algn="l"/>
            <a:r>
              <a:rPr lang="en-IN" b="1" i="1" dirty="0">
                <a:solidFill>
                  <a:srgbClr val="000000"/>
                </a:solidFill>
                <a:effectLst/>
                <a:latin typeface="Helvetica Neue"/>
              </a:rPr>
              <a:t>INFERENCES:</a:t>
            </a:r>
          </a:p>
          <a:p>
            <a:pPr algn="l"/>
            <a:r>
              <a:rPr lang="en-IN" b="1" i="1" dirty="0">
                <a:solidFill>
                  <a:srgbClr val="000000"/>
                </a:solidFill>
                <a:effectLst/>
                <a:latin typeface="Helvetica Neue"/>
              </a:rPr>
              <a:t>1.Majority of the clients have been granted loan for amount between 200k-300k.</a:t>
            </a:r>
          </a:p>
          <a:p>
            <a:pPr algn="l"/>
            <a:r>
              <a:rPr lang="en-IN" b="1" i="1" dirty="0">
                <a:solidFill>
                  <a:srgbClr val="000000"/>
                </a:solidFill>
                <a:effectLst/>
                <a:latin typeface="Helvetica Neue"/>
              </a:rPr>
              <a:t>2.very less amounts of clients have </a:t>
            </a:r>
            <a:r>
              <a:rPr lang="en-IN" b="1" i="1" dirty="0" err="1">
                <a:solidFill>
                  <a:srgbClr val="000000"/>
                </a:solidFill>
                <a:effectLst/>
                <a:latin typeface="Helvetica Neue"/>
              </a:rPr>
              <a:t>beenn</a:t>
            </a:r>
            <a:r>
              <a:rPr lang="en-IN" b="1" i="1" dirty="0">
                <a:solidFill>
                  <a:srgbClr val="000000"/>
                </a:solidFill>
                <a:effectLst/>
                <a:latin typeface="Helvetica Neue"/>
              </a:rPr>
              <a:t> credited with the loan amount more than 1M.</a:t>
            </a:r>
          </a:p>
          <a:p>
            <a:pPr algn="l"/>
            <a:r>
              <a:rPr lang="en-IN" b="1" i="1" dirty="0">
                <a:solidFill>
                  <a:srgbClr val="000000"/>
                </a:solidFill>
                <a:effectLst/>
                <a:latin typeface="Helvetica Neue"/>
              </a:rPr>
              <a:t>3.Mostly loan credited to the clients is less than 900k.</a:t>
            </a:r>
          </a:p>
          <a:p>
            <a:pPr algn="l"/>
            <a:r>
              <a:rPr lang="en-IN" b="1" i="1" dirty="0">
                <a:solidFill>
                  <a:srgbClr val="000000"/>
                </a:solidFill>
                <a:effectLst/>
                <a:latin typeface="Helvetica Neue"/>
              </a:rPr>
              <a:t>4.Cleints who have been credited with the loan between 300k to 600k has more percentage of defaulter.</a:t>
            </a:r>
          </a:p>
        </p:txBody>
      </p:sp>
      <p:sp>
        <p:nvSpPr>
          <p:cNvPr id="7" name="TextBox 6">
            <a:extLst>
              <a:ext uri="{FF2B5EF4-FFF2-40B4-BE49-F238E27FC236}">
                <a16:creationId xmlns:a16="http://schemas.microsoft.com/office/drawing/2014/main" id="{E66D817F-5632-48F4-A074-6932CBBF7BF4}"/>
              </a:ext>
            </a:extLst>
          </p:cNvPr>
          <p:cNvSpPr txBox="1"/>
          <p:nvPr/>
        </p:nvSpPr>
        <p:spPr>
          <a:xfrm>
            <a:off x="4535338" y="346286"/>
            <a:ext cx="6135756" cy="369332"/>
          </a:xfrm>
          <a:prstGeom prst="rect">
            <a:avLst/>
          </a:prstGeom>
          <a:noFill/>
        </p:spPr>
        <p:txBody>
          <a:bodyPr wrap="square">
            <a:spAutoFit/>
          </a:bodyPr>
          <a:lstStyle/>
          <a:p>
            <a:pPr algn="l"/>
            <a:r>
              <a:rPr lang="en-US" b="1" i="0" dirty="0">
                <a:solidFill>
                  <a:srgbClr val="000000"/>
                </a:solidFill>
                <a:effectLst/>
                <a:latin typeface="Helvetica Neue"/>
              </a:rPr>
              <a:t>AMT_CREDIT_RANGE</a:t>
            </a:r>
          </a:p>
        </p:txBody>
      </p:sp>
    </p:spTree>
    <p:extLst>
      <p:ext uri="{BB962C8B-B14F-4D97-AF65-F5344CB8AC3E}">
        <p14:creationId xmlns:p14="http://schemas.microsoft.com/office/powerpoint/2010/main" val="34022093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5A535E-C3D8-45AB-BF83-63AF6158BE28}"/>
              </a:ext>
            </a:extLst>
          </p:cNvPr>
          <p:cNvPicPr>
            <a:picLocks noChangeAspect="1"/>
          </p:cNvPicPr>
          <p:nvPr/>
        </p:nvPicPr>
        <p:blipFill>
          <a:blip r:embed="rId2"/>
          <a:stretch>
            <a:fillRect/>
          </a:stretch>
        </p:blipFill>
        <p:spPr>
          <a:xfrm>
            <a:off x="1452597" y="675861"/>
            <a:ext cx="9286806" cy="4226201"/>
          </a:xfrm>
          <a:prstGeom prst="rect">
            <a:avLst/>
          </a:prstGeom>
        </p:spPr>
      </p:pic>
      <p:sp>
        <p:nvSpPr>
          <p:cNvPr id="5" name="TextBox 4">
            <a:extLst>
              <a:ext uri="{FF2B5EF4-FFF2-40B4-BE49-F238E27FC236}">
                <a16:creationId xmlns:a16="http://schemas.microsoft.com/office/drawing/2014/main" id="{3296274D-C383-4E39-AAAE-8C1F21BCF4E5}"/>
              </a:ext>
            </a:extLst>
          </p:cNvPr>
          <p:cNvSpPr txBox="1"/>
          <p:nvPr/>
        </p:nvSpPr>
        <p:spPr>
          <a:xfrm>
            <a:off x="1452596" y="4902062"/>
            <a:ext cx="9520203" cy="1477328"/>
          </a:xfrm>
          <a:prstGeom prst="rect">
            <a:avLst/>
          </a:prstGeom>
          <a:noFill/>
        </p:spPr>
        <p:txBody>
          <a:bodyPr wrap="square">
            <a:spAutoFit/>
          </a:bodyPr>
          <a:lstStyle/>
          <a:p>
            <a:pPr algn="l"/>
            <a:r>
              <a:rPr lang="en-IN" b="1" i="1" dirty="0">
                <a:solidFill>
                  <a:srgbClr val="000000"/>
                </a:solidFill>
                <a:effectLst/>
                <a:latin typeface="Helvetica Neue"/>
              </a:rPr>
              <a:t>INFERENCES</a:t>
            </a:r>
          </a:p>
          <a:p>
            <a:pPr algn="l"/>
            <a:endParaRPr lang="en-IN" b="1" i="1" dirty="0">
              <a:solidFill>
                <a:srgbClr val="000000"/>
              </a:solidFill>
              <a:effectLst/>
              <a:latin typeface="Helvetica Neue"/>
            </a:endParaRPr>
          </a:p>
          <a:p>
            <a:pPr algn="l"/>
            <a:r>
              <a:rPr lang="en-IN" b="1" i="1" dirty="0">
                <a:solidFill>
                  <a:srgbClr val="000000"/>
                </a:solidFill>
                <a:effectLst/>
                <a:latin typeface="Helvetica Neue"/>
              </a:rPr>
              <a:t>1.Majority of the clients have the income range </a:t>
            </a:r>
            <a:r>
              <a:rPr lang="en-IN" b="1" i="1" dirty="0" err="1">
                <a:solidFill>
                  <a:srgbClr val="000000"/>
                </a:solidFill>
                <a:effectLst/>
                <a:latin typeface="Helvetica Neue"/>
              </a:rPr>
              <a:t>bewteen</a:t>
            </a:r>
            <a:r>
              <a:rPr lang="en-IN" b="1" i="1" dirty="0">
                <a:solidFill>
                  <a:srgbClr val="000000"/>
                </a:solidFill>
                <a:effectLst/>
                <a:latin typeface="Helvetica Neue"/>
              </a:rPr>
              <a:t> 100k-200k.</a:t>
            </a:r>
          </a:p>
          <a:p>
            <a:pPr algn="l"/>
            <a:r>
              <a:rPr lang="en-IN" b="1" i="1" dirty="0">
                <a:solidFill>
                  <a:srgbClr val="000000"/>
                </a:solidFill>
                <a:effectLst/>
                <a:latin typeface="Helvetica Neue"/>
              </a:rPr>
              <a:t>2.Highest default rate is also for the clients with income range of 100k-200k followed by the clients with income range of 0-100k</a:t>
            </a:r>
          </a:p>
        </p:txBody>
      </p:sp>
      <p:sp>
        <p:nvSpPr>
          <p:cNvPr id="7" name="TextBox 6">
            <a:extLst>
              <a:ext uri="{FF2B5EF4-FFF2-40B4-BE49-F238E27FC236}">
                <a16:creationId xmlns:a16="http://schemas.microsoft.com/office/drawing/2014/main" id="{ACA6BF05-768A-4B85-A123-98882EBCDF96}"/>
              </a:ext>
            </a:extLst>
          </p:cNvPr>
          <p:cNvSpPr txBox="1"/>
          <p:nvPr/>
        </p:nvSpPr>
        <p:spPr>
          <a:xfrm>
            <a:off x="4393096" y="306529"/>
            <a:ext cx="6135756" cy="369332"/>
          </a:xfrm>
          <a:prstGeom prst="rect">
            <a:avLst/>
          </a:prstGeom>
          <a:noFill/>
        </p:spPr>
        <p:txBody>
          <a:bodyPr wrap="square">
            <a:spAutoFit/>
          </a:bodyPr>
          <a:lstStyle/>
          <a:p>
            <a:pPr algn="l"/>
            <a:r>
              <a:rPr lang="en-US" b="1" i="0" dirty="0">
                <a:solidFill>
                  <a:srgbClr val="000000"/>
                </a:solidFill>
                <a:effectLst/>
                <a:latin typeface="Helvetica Neue"/>
              </a:rPr>
              <a:t>AMT_INCOME_RANGE</a:t>
            </a:r>
          </a:p>
        </p:txBody>
      </p:sp>
    </p:spTree>
    <p:extLst>
      <p:ext uri="{BB962C8B-B14F-4D97-AF65-F5344CB8AC3E}">
        <p14:creationId xmlns:p14="http://schemas.microsoft.com/office/powerpoint/2010/main" val="37055793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9B6862-3599-40AD-BD7D-C0CCA25CD894}"/>
              </a:ext>
            </a:extLst>
          </p:cNvPr>
          <p:cNvPicPr>
            <a:picLocks noChangeAspect="1"/>
          </p:cNvPicPr>
          <p:nvPr/>
        </p:nvPicPr>
        <p:blipFill>
          <a:blip r:embed="rId2"/>
          <a:stretch>
            <a:fillRect/>
          </a:stretch>
        </p:blipFill>
        <p:spPr>
          <a:xfrm>
            <a:off x="1181978" y="647114"/>
            <a:ext cx="9828044" cy="4587973"/>
          </a:xfrm>
          <a:prstGeom prst="rect">
            <a:avLst/>
          </a:prstGeom>
        </p:spPr>
      </p:pic>
      <p:sp>
        <p:nvSpPr>
          <p:cNvPr id="5" name="TextBox 4">
            <a:extLst>
              <a:ext uri="{FF2B5EF4-FFF2-40B4-BE49-F238E27FC236}">
                <a16:creationId xmlns:a16="http://schemas.microsoft.com/office/drawing/2014/main" id="{FE848093-4A3C-4EFF-9D36-613734A7A520}"/>
              </a:ext>
            </a:extLst>
          </p:cNvPr>
          <p:cNvSpPr txBox="1"/>
          <p:nvPr/>
        </p:nvSpPr>
        <p:spPr>
          <a:xfrm>
            <a:off x="1181977" y="5087909"/>
            <a:ext cx="9828043" cy="1200329"/>
          </a:xfrm>
          <a:prstGeom prst="rect">
            <a:avLst/>
          </a:prstGeom>
          <a:noFill/>
        </p:spPr>
        <p:txBody>
          <a:bodyPr wrap="square">
            <a:spAutoFit/>
          </a:bodyPr>
          <a:lstStyle/>
          <a:p>
            <a:pPr algn="l"/>
            <a:r>
              <a:rPr lang="en-IN" b="1" i="1" dirty="0">
                <a:solidFill>
                  <a:srgbClr val="000000"/>
                </a:solidFill>
                <a:effectLst/>
                <a:latin typeface="Helvetica Neue"/>
              </a:rPr>
              <a:t>INFERENCES:</a:t>
            </a:r>
          </a:p>
          <a:p>
            <a:pPr algn="l"/>
            <a:endParaRPr lang="en-IN" b="1" i="1" dirty="0">
              <a:solidFill>
                <a:srgbClr val="000000"/>
              </a:solidFill>
              <a:effectLst/>
              <a:latin typeface="Helvetica Neue"/>
            </a:endParaRPr>
          </a:p>
          <a:p>
            <a:pPr algn="l"/>
            <a:r>
              <a:rPr lang="en-IN" b="1" i="1" dirty="0">
                <a:solidFill>
                  <a:srgbClr val="000000"/>
                </a:solidFill>
                <a:effectLst/>
                <a:latin typeface="Helvetica Neue"/>
              </a:rPr>
              <a:t>1.Majority of the clients are having 2 members in the family followed by 1,3 and 4.</a:t>
            </a:r>
          </a:p>
          <a:p>
            <a:pPr algn="l"/>
            <a:r>
              <a:rPr lang="en-IN" b="1" i="1" dirty="0">
                <a:solidFill>
                  <a:srgbClr val="000000"/>
                </a:solidFill>
                <a:effectLst/>
                <a:latin typeface="Helvetica Neue"/>
              </a:rPr>
              <a:t>2.We can see clients with members 11 and 13 have 100% of defaulter rate.</a:t>
            </a:r>
          </a:p>
        </p:txBody>
      </p:sp>
      <p:sp>
        <p:nvSpPr>
          <p:cNvPr id="7" name="TextBox 6">
            <a:extLst>
              <a:ext uri="{FF2B5EF4-FFF2-40B4-BE49-F238E27FC236}">
                <a16:creationId xmlns:a16="http://schemas.microsoft.com/office/drawing/2014/main" id="{187FA786-96CF-42B4-A896-D85D8D2A9EEA}"/>
              </a:ext>
            </a:extLst>
          </p:cNvPr>
          <p:cNvSpPr txBox="1"/>
          <p:nvPr/>
        </p:nvSpPr>
        <p:spPr>
          <a:xfrm>
            <a:off x="4737652" y="277782"/>
            <a:ext cx="6135756" cy="369332"/>
          </a:xfrm>
          <a:prstGeom prst="rect">
            <a:avLst/>
          </a:prstGeom>
          <a:noFill/>
        </p:spPr>
        <p:txBody>
          <a:bodyPr wrap="square">
            <a:spAutoFit/>
          </a:bodyPr>
          <a:lstStyle/>
          <a:p>
            <a:pPr algn="l"/>
            <a:r>
              <a:rPr lang="en-US" b="1" i="0" dirty="0">
                <a:solidFill>
                  <a:srgbClr val="000000"/>
                </a:solidFill>
                <a:effectLst/>
                <a:latin typeface="Helvetica Neue"/>
              </a:rPr>
              <a:t>CNT_FAM_MEMBERS</a:t>
            </a:r>
          </a:p>
        </p:txBody>
      </p:sp>
    </p:spTree>
    <p:extLst>
      <p:ext uri="{BB962C8B-B14F-4D97-AF65-F5344CB8AC3E}">
        <p14:creationId xmlns:p14="http://schemas.microsoft.com/office/powerpoint/2010/main" val="22006259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900A4F-11DB-44BD-BA6F-9C34357C3098}"/>
              </a:ext>
            </a:extLst>
          </p:cNvPr>
          <p:cNvPicPr>
            <a:picLocks noChangeAspect="1"/>
          </p:cNvPicPr>
          <p:nvPr/>
        </p:nvPicPr>
        <p:blipFill>
          <a:blip r:embed="rId2"/>
          <a:stretch>
            <a:fillRect/>
          </a:stretch>
        </p:blipFill>
        <p:spPr>
          <a:xfrm>
            <a:off x="1324109" y="556591"/>
            <a:ext cx="9543782" cy="4370939"/>
          </a:xfrm>
          <a:prstGeom prst="rect">
            <a:avLst/>
          </a:prstGeom>
        </p:spPr>
      </p:pic>
      <p:sp>
        <p:nvSpPr>
          <p:cNvPr id="5" name="TextBox 4">
            <a:extLst>
              <a:ext uri="{FF2B5EF4-FFF2-40B4-BE49-F238E27FC236}">
                <a16:creationId xmlns:a16="http://schemas.microsoft.com/office/drawing/2014/main" id="{876BED27-94D3-4D1F-A41D-21F527F337CD}"/>
              </a:ext>
            </a:extLst>
          </p:cNvPr>
          <p:cNvSpPr txBox="1"/>
          <p:nvPr/>
        </p:nvSpPr>
        <p:spPr>
          <a:xfrm>
            <a:off x="1324108" y="4824081"/>
            <a:ext cx="9926987" cy="1477328"/>
          </a:xfrm>
          <a:prstGeom prst="rect">
            <a:avLst/>
          </a:prstGeom>
          <a:noFill/>
        </p:spPr>
        <p:txBody>
          <a:bodyPr wrap="square">
            <a:spAutoFit/>
          </a:bodyPr>
          <a:lstStyle/>
          <a:p>
            <a:pPr algn="l"/>
            <a:r>
              <a:rPr lang="en-IN" b="1" i="1" dirty="0">
                <a:solidFill>
                  <a:srgbClr val="000000"/>
                </a:solidFill>
                <a:effectLst/>
                <a:latin typeface="Helvetica Neue"/>
              </a:rPr>
              <a:t>INFERENCES:</a:t>
            </a:r>
          </a:p>
          <a:p>
            <a:pPr algn="l"/>
            <a:endParaRPr lang="en-IN" b="1" i="1" dirty="0">
              <a:solidFill>
                <a:srgbClr val="000000"/>
              </a:solidFill>
              <a:effectLst/>
              <a:latin typeface="Helvetica Neue"/>
            </a:endParaRPr>
          </a:p>
          <a:p>
            <a:pPr algn="l"/>
            <a:r>
              <a:rPr lang="en-IN" b="1" i="1" dirty="0">
                <a:solidFill>
                  <a:srgbClr val="000000"/>
                </a:solidFill>
                <a:effectLst/>
                <a:latin typeface="Helvetica Neue"/>
              </a:rPr>
              <a:t>1.Majority of the clients have no children.</a:t>
            </a:r>
          </a:p>
          <a:p>
            <a:pPr algn="l"/>
            <a:r>
              <a:rPr lang="en-IN" b="1" i="1" dirty="0">
                <a:solidFill>
                  <a:srgbClr val="000000"/>
                </a:solidFill>
                <a:effectLst/>
                <a:latin typeface="Helvetica Neue"/>
              </a:rPr>
              <a:t>2.Very less clients can be seen who has 3 children.</a:t>
            </a:r>
          </a:p>
          <a:p>
            <a:pPr algn="l"/>
            <a:r>
              <a:rPr lang="en-IN" b="1" i="1" dirty="0">
                <a:solidFill>
                  <a:srgbClr val="000000"/>
                </a:solidFill>
                <a:effectLst/>
                <a:latin typeface="Helvetica Neue"/>
              </a:rPr>
              <a:t>3.Clients with the child count 9 and 11 are showing 100% defaulter rate..</a:t>
            </a:r>
          </a:p>
        </p:txBody>
      </p:sp>
      <p:sp>
        <p:nvSpPr>
          <p:cNvPr id="7" name="TextBox 6">
            <a:extLst>
              <a:ext uri="{FF2B5EF4-FFF2-40B4-BE49-F238E27FC236}">
                <a16:creationId xmlns:a16="http://schemas.microsoft.com/office/drawing/2014/main" id="{697A0AFB-6F6C-4603-A590-F75728D7047D}"/>
              </a:ext>
            </a:extLst>
          </p:cNvPr>
          <p:cNvSpPr txBox="1"/>
          <p:nvPr/>
        </p:nvSpPr>
        <p:spPr>
          <a:xfrm>
            <a:off x="4732135" y="187259"/>
            <a:ext cx="6135756" cy="369332"/>
          </a:xfrm>
          <a:prstGeom prst="rect">
            <a:avLst/>
          </a:prstGeom>
          <a:noFill/>
        </p:spPr>
        <p:txBody>
          <a:bodyPr wrap="square">
            <a:spAutoFit/>
          </a:bodyPr>
          <a:lstStyle/>
          <a:p>
            <a:pPr algn="l"/>
            <a:r>
              <a:rPr lang="en-US" b="1" i="0" dirty="0">
                <a:solidFill>
                  <a:srgbClr val="000000"/>
                </a:solidFill>
                <a:effectLst/>
                <a:latin typeface="Helvetica Neue"/>
              </a:rPr>
              <a:t>CNT_CHILDREN</a:t>
            </a:r>
          </a:p>
        </p:txBody>
      </p:sp>
    </p:spTree>
    <p:extLst>
      <p:ext uri="{BB962C8B-B14F-4D97-AF65-F5344CB8AC3E}">
        <p14:creationId xmlns:p14="http://schemas.microsoft.com/office/powerpoint/2010/main" val="12760081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480A83-E999-4C53-8DBC-FC7391BFDC0E}"/>
              </a:ext>
            </a:extLst>
          </p:cNvPr>
          <p:cNvPicPr>
            <a:picLocks noChangeAspect="1"/>
          </p:cNvPicPr>
          <p:nvPr/>
        </p:nvPicPr>
        <p:blipFill>
          <a:blip r:embed="rId2"/>
          <a:stretch>
            <a:fillRect/>
          </a:stretch>
        </p:blipFill>
        <p:spPr>
          <a:xfrm>
            <a:off x="1848678" y="473766"/>
            <a:ext cx="8494644" cy="4876800"/>
          </a:xfrm>
          <a:prstGeom prst="rect">
            <a:avLst/>
          </a:prstGeom>
        </p:spPr>
      </p:pic>
      <p:sp>
        <p:nvSpPr>
          <p:cNvPr id="5" name="TextBox 4">
            <a:extLst>
              <a:ext uri="{FF2B5EF4-FFF2-40B4-BE49-F238E27FC236}">
                <a16:creationId xmlns:a16="http://schemas.microsoft.com/office/drawing/2014/main" id="{F6BE3075-9D92-4851-82AD-D1FCF7731754}"/>
              </a:ext>
            </a:extLst>
          </p:cNvPr>
          <p:cNvSpPr txBox="1"/>
          <p:nvPr/>
        </p:nvSpPr>
        <p:spPr>
          <a:xfrm>
            <a:off x="1822174" y="4884148"/>
            <a:ext cx="8978348" cy="2031325"/>
          </a:xfrm>
          <a:prstGeom prst="rect">
            <a:avLst/>
          </a:prstGeom>
          <a:noFill/>
        </p:spPr>
        <p:txBody>
          <a:bodyPr wrap="square">
            <a:spAutoFit/>
          </a:bodyPr>
          <a:lstStyle/>
          <a:p>
            <a:pPr algn="l"/>
            <a:r>
              <a:rPr lang="en-IN" b="1" i="0" dirty="0">
                <a:solidFill>
                  <a:srgbClr val="000000"/>
                </a:solidFill>
                <a:effectLst/>
                <a:latin typeface="Helvetica Neue"/>
              </a:rPr>
              <a:t>INFERENCES:</a:t>
            </a:r>
          </a:p>
          <a:p>
            <a:pPr algn="l"/>
            <a:endParaRPr lang="en-IN" b="1" i="0" dirty="0">
              <a:solidFill>
                <a:srgbClr val="000000"/>
              </a:solidFill>
              <a:effectLst/>
              <a:latin typeface="Helvetica Neue"/>
            </a:endParaRPr>
          </a:p>
          <a:p>
            <a:pPr algn="l"/>
            <a:r>
              <a:rPr lang="en-IN" b="1" i="1" dirty="0">
                <a:solidFill>
                  <a:srgbClr val="000000"/>
                </a:solidFill>
                <a:effectLst/>
                <a:latin typeface="Helvetica Neue"/>
              </a:rPr>
              <a:t>1. AMT_GOODS_PRICE and AMT_CREDIT credit are highly correlated</a:t>
            </a:r>
          </a:p>
          <a:p>
            <a:pPr algn="l"/>
            <a:r>
              <a:rPr lang="en-IN" b="1" i="1" dirty="0">
                <a:solidFill>
                  <a:srgbClr val="000000"/>
                </a:solidFill>
                <a:effectLst/>
                <a:latin typeface="Helvetica Neue"/>
              </a:rPr>
              <a:t>2. CNT_FAM_MEMBERS and CNT_CHILDREN are also highly correlated</a:t>
            </a:r>
          </a:p>
          <a:p>
            <a:pPr algn="l"/>
            <a:r>
              <a:rPr lang="en-IN" b="1" i="1" dirty="0">
                <a:solidFill>
                  <a:srgbClr val="000000"/>
                </a:solidFill>
                <a:effectLst/>
                <a:latin typeface="Helvetica Neue"/>
              </a:rPr>
              <a:t>3. AMT_GOODS_PRICE and AMT_ANNUITY are Moderately </a:t>
            </a:r>
            <a:r>
              <a:rPr lang="en-IN" b="1" i="1" dirty="0" err="1">
                <a:solidFill>
                  <a:srgbClr val="000000"/>
                </a:solidFill>
                <a:effectLst/>
                <a:latin typeface="Helvetica Neue"/>
              </a:rPr>
              <a:t>correalted</a:t>
            </a:r>
            <a:endParaRPr lang="en-IN" b="1" i="1" dirty="0">
              <a:solidFill>
                <a:srgbClr val="000000"/>
              </a:solidFill>
              <a:effectLst/>
              <a:latin typeface="Helvetica Neue"/>
            </a:endParaRPr>
          </a:p>
          <a:p>
            <a:pPr algn="l"/>
            <a:r>
              <a:rPr lang="en-IN" b="1" i="1" dirty="0">
                <a:solidFill>
                  <a:srgbClr val="000000"/>
                </a:solidFill>
                <a:effectLst/>
                <a:latin typeface="Helvetica Neue"/>
              </a:rPr>
              <a:t>4. AMT_ANNUITY and AMT_CREDIT are also moderately correlated</a:t>
            </a:r>
          </a:p>
          <a:p>
            <a:pPr algn="l"/>
            <a:r>
              <a:rPr lang="en-IN" b="1" i="1" dirty="0">
                <a:solidFill>
                  <a:srgbClr val="000000"/>
                </a:solidFill>
                <a:effectLst/>
                <a:latin typeface="Helvetica Neue"/>
              </a:rPr>
              <a:t>5. DAYS_EMPLOYED and DAYS_BIRTH are also correlated with each other</a:t>
            </a:r>
          </a:p>
        </p:txBody>
      </p:sp>
      <p:sp>
        <p:nvSpPr>
          <p:cNvPr id="7" name="TextBox 6">
            <a:extLst>
              <a:ext uri="{FF2B5EF4-FFF2-40B4-BE49-F238E27FC236}">
                <a16:creationId xmlns:a16="http://schemas.microsoft.com/office/drawing/2014/main" id="{A75AC3BD-C7D2-4842-880D-D7B56EDA4C43}"/>
              </a:ext>
            </a:extLst>
          </p:cNvPr>
          <p:cNvSpPr txBox="1"/>
          <p:nvPr/>
        </p:nvSpPr>
        <p:spPr>
          <a:xfrm>
            <a:off x="612912" y="104434"/>
            <a:ext cx="10187610" cy="369332"/>
          </a:xfrm>
          <a:prstGeom prst="rect">
            <a:avLst/>
          </a:prstGeom>
          <a:noFill/>
        </p:spPr>
        <p:txBody>
          <a:bodyPr wrap="square">
            <a:spAutoFit/>
          </a:bodyPr>
          <a:lstStyle/>
          <a:p>
            <a:pPr algn="l"/>
            <a:r>
              <a:rPr lang="en-IN" b="1" i="0" dirty="0">
                <a:solidFill>
                  <a:srgbClr val="000000"/>
                </a:solidFill>
                <a:effectLst/>
                <a:latin typeface="Helvetica Neue"/>
              </a:rPr>
              <a:t>CORRELATION FOR NUMERICAL COLUMNS OF </a:t>
            </a:r>
            <a:r>
              <a:rPr lang="en-IN" b="1" dirty="0">
                <a:solidFill>
                  <a:srgbClr val="000000"/>
                </a:solidFill>
                <a:latin typeface="Helvetica Neue"/>
              </a:rPr>
              <a:t>REPAYERS FROM </a:t>
            </a:r>
            <a:r>
              <a:rPr lang="en-IN" b="1" i="0" dirty="0">
                <a:solidFill>
                  <a:srgbClr val="000000"/>
                </a:solidFill>
                <a:effectLst/>
                <a:latin typeface="Helvetica Neue"/>
              </a:rPr>
              <a:t>APPLICATION DATA</a:t>
            </a:r>
          </a:p>
        </p:txBody>
      </p:sp>
    </p:spTree>
    <p:extLst>
      <p:ext uri="{BB962C8B-B14F-4D97-AF65-F5344CB8AC3E}">
        <p14:creationId xmlns:p14="http://schemas.microsoft.com/office/powerpoint/2010/main" val="4064531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547A96-E6CB-4B5D-8A7C-3606B298B1EE}"/>
              </a:ext>
            </a:extLst>
          </p:cNvPr>
          <p:cNvPicPr>
            <a:picLocks noChangeAspect="1"/>
          </p:cNvPicPr>
          <p:nvPr/>
        </p:nvPicPr>
        <p:blipFill>
          <a:blip r:embed="rId2"/>
          <a:stretch>
            <a:fillRect/>
          </a:stretch>
        </p:blipFill>
        <p:spPr>
          <a:xfrm>
            <a:off x="2340846" y="585399"/>
            <a:ext cx="6582655" cy="4939748"/>
          </a:xfrm>
          <a:prstGeom prst="rect">
            <a:avLst/>
          </a:prstGeom>
        </p:spPr>
      </p:pic>
      <p:sp>
        <p:nvSpPr>
          <p:cNvPr id="4" name="TextBox 3">
            <a:extLst>
              <a:ext uri="{FF2B5EF4-FFF2-40B4-BE49-F238E27FC236}">
                <a16:creationId xmlns:a16="http://schemas.microsoft.com/office/drawing/2014/main" id="{F3887453-1D8D-471B-AFC0-5C8B1161513A}"/>
              </a:ext>
            </a:extLst>
          </p:cNvPr>
          <p:cNvSpPr txBox="1"/>
          <p:nvPr/>
        </p:nvSpPr>
        <p:spPr>
          <a:xfrm>
            <a:off x="2590801" y="216067"/>
            <a:ext cx="9223512" cy="369332"/>
          </a:xfrm>
          <a:prstGeom prst="rect">
            <a:avLst/>
          </a:prstGeom>
          <a:noFill/>
        </p:spPr>
        <p:txBody>
          <a:bodyPr wrap="square">
            <a:spAutoFit/>
          </a:bodyPr>
          <a:lstStyle/>
          <a:p>
            <a:pPr algn="l"/>
            <a:r>
              <a:rPr lang="en-IN" b="1" dirty="0">
                <a:solidFill>
                  <a:srgbClr val="000000"/>
                </a:solidFill>
                <a:effectLst/>
                <a:latin typeface="Helvetica Neue"/>
              </a:rPr>
              <a:t>Missing values percentage of previous application data</a:t>
            </a:r>
          </a:p>
        </p:txBody>
      </p:sp>
      <p:sp>
        <p:nvSpPr>
          <p:cNvPr id="6" name="TextBox 5">
            <a:extLst>
              <a:ext uri="{FF2B5EF4-FFF2-40B4-BE49-F238E27FC236}">
                <a16:creationId xmlns:a16="http://schemas.microsoft.com/office/drawing/2014/main" id="{4CBB6ED8-81BA-44A3-8E83-B6FD4F60F72D}"/>
              </a:ext>
            </a:extLst>
          </p:cNvPr>
          <p:cNvSpPr txBox="1"/>
          <p:nvPr/>
        </p:nvSpPr>
        <p:spPr>
          <a:xfrm>
            <a:off x="2107095" y="5441604"/>
            <a:ext cx="8931965" cy="1200329"/>
          </a:xfrm>
          <a:prstGeom prst="rect">
            <a:avLst/>
          </a:prstGeom>
          <a:noFill/>
        </p:spPr>
        <p:txBody>
          <a:bodyPr wrap="square">
            <a:spAutoFit/>
          </a:bodyPr>
          <a:lstStyle/>
          <a:p>
            <a:pPr algn="l"/>
            <a:r>
              <a:rPr lang="en-IN" b="1" i="1" dirty="0">
                <a:solidFill>
                  <a:srgbClr val="000000"/>
                </a:solidFill>
                <a:effectLst/>
                <a:latin typeface="Helvetica Neue"/>
              </a:rPr>
              <a:t>INFERENCE</a:t>
            </a:r>
          </a:p>
          <a:p>
            <a:pPr algn="l"/>
            <a:endParaRPr lang="en-IN" b="1" i="1" dirty="0">
              <a:solidFill>
                <a:srgbClr val="000000"/>
              </a:solidFill>
              <a:effectLst/>
              <a:latin typeface="Helvetica Neue"/>
            </a:endParaRPr>
          </a:p>
          <a:p>
            <a:pPr algn="l"/>
            <a:r>
              <a:rPr lang="en-IN" b="1" i="1" dirty="0">
                <a:solidFill>
                  <a:srgbClr val="000000"/>
                </a:solidFill>
                <a:effectLst/>
                <a:latin typeface="Helvetica Neue"/>
              </a:rPr>
              <a:t>Here also as we can see their are many columns in previous application</a:t>
            </a:r>
            <a:r>
              <a:rPr lang="en-IN" b="1" i="1" dirty="0">
                <a:solidFill>
                  <a:srgbClr val="000000"/>
                </a:solidFill>
                <a:latin typeface="Helvetica Neue"/>
              </a:rPr>
              <a:t> </a:t>
            </a:r>
            <a:r>
              <a:rPr lang="en-IN" b="1" i="1" dirty="0">
                <a:solidFill>
                  <a:srgbClr val="000000"/>
                </a:solidFill>
                <a:effectLst/>
                <a:latin typeface="Helvetica Neue"/>
              </a:rPr>
              <a:t>data whose null values are more than 40%</a:t>
            </a:r>
          </a:p>
        </p:txBody>
      </p:sp>
    </p:spTree>
    <p:extLst>
      <p:ext uri="{BB962C8B-B14F-4D97-AF65-F5344CB8AC3E}">
        <p14:creationId xmlns:p14="http://schemas.microsoft.com/office/powerpoint/2010/main" val="2852790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18C339-2BC6-4633-ADDC-802584248D93}"/>
              </a:ext>
            </a:extLst>
          </p:cNvPr>
          <p:cNvPicPr>
            <a:picLocks noChangeAspect="1"/>
          </p:cNvPicPr>
          <p:nvPr/>
        </p:nvPicPr>
        <p:blipFill>
          <a:blip r:embed="rId2"/>
          <a:stretch>
            <a:fillRect/>
          </a:stretch>
        </p:blipFill>
        <p:spPr>
          <a:xfrm>
            <a:off x="2036665" y="332365"/>
            <a:ext cx="8118670" cy="5736746"/>
          </a:xfrm>
          <a:prstGeom prst="rect">
            <a:avLst/>
          </a:prstGeom>
        </p:spPr>
      </p:pic>
      <p:sp>
        <p:nvSpPr>
          <p:cNvPr id="5" name="TextBox 4">
            <a:extLst>
              <a:ext uri="{FF2B5EF4-FFF2-40B4-BE49-F238E27FC236}">
                <a16:creationId xmlns:a16="http://schemas.microsoft.com/office/drawing/2014/main" id="{00F3531A-A6AA-4A3F-9891-E21C25DA6D5B}"/>
              </a:ext>
            </a:extLst>
          </p:cNvPr>
          <p:cNvSpPr txBox="1"/>
          <p:nvPr/>
        </p:nvSpPr>
        <p:spPr>
          <a:xfrm>
            <a:off x="1925694" y="5380672"/>
            <a:ext cx="10067524" cy="1477328"/>
          </a:xfrm>
          <a:prstGeom prst="rect">
            <a:avLst/>
          </a:prstGeom>
          <a:noFill/>
        </p:spPr>
        <p:txBody>
          <a:bodyPr wrap="square">
            <a:spAutoFit/>
          </a:bodyPr>
          <a:lstStyle/>
          <a:p>
            <a:pPr algn="l"/>
            <a:r>
              <a:rPr lang="en-IN" b="1" i="0" dirty="0">
                <a:solidFill>
                  <a:srgbClr val="000000"/>
                </a:solidFill>
                <a:effectLst/>
                <a:latin typeface="Helvetica Neue"/>
              </a:rPr>
              <a:t>INFERENCES:</a:t>
            </a:r>
          </a:p>
          <a:p>
            <a:pPr algn="l"/>
            <a:r>
              <a:rPr lang="en-IN" b="1" i="1" dirty="0">
                <a:solidFill>
                  <a:srgbClr val="000000"/>
                </a:solidFill>
                <a:effectLst/>
                <a:latin typeface="Helvetica Neue"/>
              </a:rPr>
              <a:t>AMT_GOODS_PRICE AMT_CREDIT are highly correlated</a:t>
            </a:r>
          </a:p>
          <a:p>
            <a:pPr algn="l"/>
            <a:r>
              <a:rPr lang="en-IN" b="1" i="1" dirty="0">
                <a:solidFill>
                  <a:srgbClr val="000000"/>
                </a:solidFill>
                <a:effectLst/>
                <a:latin typeface="Helvetica Neue"/>
              </a:rPr>
              <a:t>CNT_FAM_MEMBERS and CNT_CHILDREN are moderately correlated</a:t>
            </a:r>
          </a:p>
          <a:p>
            <a:pPr algn="l"/>
            <a:r>
              <a:rPr lang="en-IN" b="1" i="1" dirty="0">
                <a:solidFill>
                  <a:srgbClr val="000000"/>
                </a:solidFill>
                <a:effectLst/>
                <a:latin typeface="Helvetica Neue"/>
              </a:rPr>
              <a:t>AMT_GOODS_PRICE and AMT_ANNUITY are moderately correlated</a:t>
            </a:r>
          </a:p>
          <a:p>
            <a:pPr algn="l"/>
            <a:r>
              <a:rPr lang="en-IN" b="1" i="1" dirty="0">
                <a:solidFill>
                  <a:srgbClr val="000000"/>
                </a:solidFill>
                <a:effectLst/>
                <a:latin typeface="Helvetica Neue"/>
              </a:rPr>
              <a:t>AMT_ANNUITY and AMT_CREDIT are also correlated with each other</a:t>
            </a:r>
          </a:p>
        </p:txBody>
      </p:sp>
      <p:sp>
        <p:nvSpPr>
          <p:cNvPr id="7" name="TextBox 6">
            <a:extLst>
              <a:ext uri="{FF2B5EF4-FFF2-40B4-BE49-F238E27FC236}">
                <a16:creationId xmlns:a16="http://schemas.microsoft.com/office/drawing/2014/main" id="{1C461114-0086-4AEC-A794-774F9E455F73}"/>
              </a:ext>
            </a:extLst>
          </p:cNvPr>
          <p:cNvSpPr txBox="1"/>
          <p:nvPr/>
        </p:nvSpPr>
        <p:spPr>
          <a:xfrm>
            <a:off x="1139688" y="0"/>
            <a:ext cx="10853530" cy="369332"/>
          </a:xfrm>
          <a:prstGeom prst="rect">
            <a:avLst/>
          </a:prstGeom>
          <a:noFill/>
        </p:spPr>
        <p:txBody>
          <a:bodyPr wrap="square">
            <a:spAutoFit/>
          </a:bodyPr>
          <a:lstStyle/>
          <a:p>
            <a:pPr algn="l"/>
            <a:r>
              <a:rPr lang="en-IN" b="1" i="0" dirty="0">
                <a:solidFill>
                  <a:srgbClr val="000000"/>
                </a:solidFill>
                <a:effectLst/>
                <a:latin typeface="Helvetica Neue"/>
              </a:rPr>
              <a:t>CORRELATION FOR NUMERICAL COLUMNS OF DEAFULTERS</a:t>
            </a:r>
            <a:r>
              <a:rPr lang="en-IN" b="1" dirty="0">
                <a:solidFill>
                  <a:srgbClr val="000000"/>
                </a:solidFill>
                <a:latin typeface="Helvetica Neue"/>
              </a:rPr>
              <a:t> FROM </a:t>
            </a:r>
            <a:r>
              <a:rPr lang="en-IN" b="1" i="0" dirty="0">
                <a:solidFill>
                  <a:srgbClr val="000000"/>
                </a:solidFill>
                <a:effectLst/>
                <a:latin typeface="Helvetica Neue"/>
              </a:rPr>
              <a:t>APPLICATION DATA</a:t>
            </a:r>
          </a:p>
        </p:txBody>
      </p:sp>
    </p:spTree>
    <p:extLst>
      <p:ext uri="{BB962C8B-B14F-4D97-AF65-F5344CB8AC3E}">
        <p14:creationId xmlns:p14="http://schemas.microsoft.com/office/powerpoint/2010/main" val="22425710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697E7-02BB-4A96-99B2-30A1B5E3A755}"/>
              </a:ext>
            </a:extLst>
          </p:cNvPr>
          <p:cNvSpPr>
            <a:spLocks noGrp="1"/>
          </p:cNvSpPr>
          <p:nvPr>
            <p:ph type="title"/>
          </p:nvPr>
        </p:nvSpPr>
        <p:spPr>
          <a:xfrm>
            <a:off x="3599621" y="2766218"/>
            <a:ext cx="4992757" cy="1325563"/>
          </a:xfrm>
        </p:spPr>
        <p:txBody>
          <a:bodyPr/>
          <a:lstStyle/>
          <a:p>
            <a:r>
              <a:rPr lang="en-IN" b="1" dirty="0">
                <a:latin typeface="+mn-lt"/>
              </a:rPr>
              <a:t>BIVARIATE ANALYSIS</a:t>
            </a:r>
            <a:endParaRPr lang="en-US" b="1" dirty="0">
              <a:latin typeface="+mn-lt"/>
            </a:endParaRPr>
          </a:p>
        </p:txBody>
      </p:sp>
    </p:spTree>
    <p:extLst>
      <p:ext uri="{BB962C8B-B14F-4D97-AF65-F5344CB8AC3E}">
        <p14:creationId xmlns:p14="http://schemas.microsoft.com/office/powerpoint/2010/main" val="32647678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162923-E0A5-485E-9BAB-C8BD1AEB0CDA}"/>
              </a:ext>
            </a:extLst>
          </p:cNvPr>
          <p:cNvPicPr>
            <a:picLocks noChangeAspect="1"/>
          </p:cNvPicPr>
          <p:nvPr/>
        </p:nvPicPr>
        <p:blipFill>
          <a:blip r:embed="rId2"/>
          <a:stretch>
            <a:fillRect/>
          </a:stretch>
        </p:blipFill>
        <p:spPr>
          <a:xfrm>
            <a:off x="1762540" y="492344"/>
            <a:ext cx="7540486" cy="4511802"/>
          </a:xfrm>
          <a:prstGeom prst="rect">
            <a:avLst/>
          </a:prstGeom>
        </p:spPr>
      </p:pic>
      <p:sp>
        <p:nvSpPr>
          <p:cNvPr id="5" name="TextBox 4">
            <a:extLst>
              <a:ext uri="{FF2B5EF4-FFF2-40B4-BE49-F238E27FC236}">
                <a16:creationId xmlns:a16="http://schemas.microsoft.com/office/drawing/2014/main" id="{ADAB967B-8CE4-4B1D-A8B5-E695C3A5A98C}"/>
              </a:ext>
            </a:extLst>
          </p:cNvPr>
          <p:cNvSpPr txBox="1"/>
          <p:nvPr/>
        </p:nvSpPr>
        <p:spPr>
          <a:xfrm>
            <a:off x="1762540" y="4919877"/>
            <a:ext cx="8666920" cy="1477328"/>
          </a:xfrm>
          <a:prstGeom prst="rect">
            <a:avLst/>
          </a:prstGeom>
          <a:noFill/>
        </p:spPr>
        <p:txBody>
          <a:bodyPr wrap="square">
            <a:spAutoFit/>
          </a:bodyPr>
          <a:lstStyle/>
          <a:p>
            <a:pPr algn="l"/>
            <a:r>
              <a:rPr lang="en-IN" b="1" i="1" dirty="0">
                <a:solidFill>
                  <a:srgbClr val="000000"/>
                </a:solidFill>
                <a:effectLst/>
                <a:latin typeface="Helvetica Neue"/>
              </a:rPr>
              <a:t>INFERENCES</a:t>
            </a:r>
          </a:p>
          <a:p>
            <a:pPr algn="l"/>
            <a:endParaRPr lang="en-IN" b="1" i="1" dirty="0">
              <a:solidFill>
                <a:srgbClr val="000000"/>
              </a:solidFill>
              <a:effectLst/>
              <a:latin typeface="Helvetica Neue"/>
            </a:endParaRPr>
          </a:p>
          <a:p>
            <a:pPr algn="l"/>
            <a:r>
              <a:rPr lang="en-IN" b="1" i="1" dirty="0">
                <a:solidFill>
                  <a:srgbClr val="000000"/>
                </a:solidFill>
                <a:effectLst/>
                <a:latin typeface="Helvetica Neue"/>
              </a:rPr>
              <a:t>1. Male and female in the income range 0 to 100k and 100k to 200k have equal default rate around 10%</a:t>
            </a:r>
          </a:p>
          <a:p>
            <a:pPr algn="l"/>
            <a:r>
              <a:rPr lang="en-IN" b="1" i="1" dirty="0">
                <a:solidFill>
                  <a:srgbClr val="000000"/>
                </a:solidFill>
                <a:effectLst/>
                <a:latin typeface="Helvetica Neue"/>
              </a:rPr>
              <a:t>2. Females earning above 1M are more likely to default than males</a:t>
            </a:r>
          </a:p>
        </p:txBody>
      </p:sp>
      <p:sp>
        <p:nvSpPr>
          <p:cNvPr id="7" name="TextBox 6">
            <a:extLst>
              <a:ext uri="{FF2B5EF4-FFF2-40B4-BE49-F238E27FC236}">
                <a16:creationId xmlns:a16="http://schemas.microsoft.com/office/drawing/2014/main" id="{656E6841-7D75-47C9-A40E-40C50E5607D8}"/>
              </a:ext>
            </a:extLst>
          </p:cNvPr>
          <p:cNvSpPr txBox="1"/>
          <p:nvPr/>
        </p:nvSpPr>
        <p:spPr>
          <a:xfrm>
            <a:off x="3167270" y="123012"/>
            <a:ext cx="6135756" cy="369332"/>
          </a:xfrm>
          <a:prstGeom prst="rect">
            <a:avLst/>
          </a:prstGeom>
          <a:noFill/>
        </p:spPr>
        <p:txBody>
          <a:bodyPr wrap="square">
            <a:spAutoFit/>
          </a:bodyPr>
          <a:lstStyle/>
          <a:p>
            <a:pPr algn="l"/>
            <a:r>
              <a:rPr lang="en-IN" b="1" i="0" dirty="0">
                <a:solidFill>
                  <a:srgbClr val="000000"/>
                </a:solidFill>
                <a:effectLst/>
                <a:latin typeface="Helvetica Neue"/>
              </a:rPr>
              <a:t>COMPARING INCOME RANGE AND GENDER</a:t>
            </a:r>
          </a:p>
        </p:txBody>
      </p:sp>
    </p:spTree>
    <p:extLst>
      <p:ext uri="{BB962C8B-B14F-4D97-AF65-F5344CB8AC3E}">
        <p14:creationId xmlns:p14="http://schemas.microsoft.com/office/powerpoint/2010/main" val="27360523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13333A-FEC5-4404-9CD0-CE54EB01781B}"/>
              </a:ext>
            </a:extLst>
          </p:cNvPr>
          <p:cNvPicPr>
            <a:picLocks noChangeAspect="1"/>
          </p:cNvPicPr>
          <p:nvPr/>
        </p:nvPicPr>
        <p:blipFill>
          <a:blip r:embed="rId2"/>
          <a:stretch>
            <a:fillRect/>
          </a:stretch>
        </p:blipFill>
        <p:spPr>
          <a:xfrm>
            <a:off x="2718632" y="681017"/>
            <a:ext cx="6754735" cy="4696652"/>
          </a:xfrm>
          <a:prstGeom prst="rect">
            <a:avLst/>
          </a:prstGeom>
        </p:spPr>
      </p:pic>
      <p:sp>
        <p:nvSpPr>
          <p:cNvPr id="5" name="TextBox 4">
            <a:extLst>
              <a:ext uri="{FF2B5EF4-FFF2-40B4-BE49-F238E27FC236}">
                <a16:creationId xmlns:a16="http://schemas.microsoft.com/office/drawing/2014/main" id="{70B2DD75-689E-46E3-9EA1-3CD165534183}"/>
              </a:ext>
            </a:extLst>
          </p:cNvPr>
          <p:cNvSpPr txBox="1"/>
          <p:nvPr/>
        </p:nvSpPr>
        <p:spPr>
          <a:xfrm>
            <a:off x="1603514" y="5103674"/>
            <a:ext cx="10111408" cy="1754326"/>
          </a:xfrm>
          <a:prstGeom prst="rect">
            <a:avLst/>
          </a:prstGeom>
          <a:noFill/>
        </p:spPr>
        <p:txBody>
          <a:bodyPr wrap="square">
            <a:spAutoFit/>
          </a:bodyPr>
          <a:lstStyle/>
          <a:p>
            <a:pPr algn="l"/>
            <a:r>
              <a:rPr lang="en-IN" b="1" i="1" dirty="0">
                <a:solidFill>
                  <a:srgbClr val="000000"/>
                </a:solidFill>
                <a:effectLst/>
                <a:latin typeface="Helvetica Neue"/>
              </a:rPr>
              <a:t>INFERENCES:</a:t>
            </a:r>
          </a:p>
          <a:p>
            <a:pPr algn="l"/>
            <a:r>
              <a:rPr lang="en-IN" b="1" i="1" dirty="0">
                <a:solidFill>
                  <a:srgbClr val="000000"/>
                </a:solidFill>
                <a:effectLst/>
                <a:latin typeface="Helvetica Neue"/>
              </a:rPr>
              <a:t>1.Males and female clients with Lower secondary Educational Qualification have higher defaulter rates.</a:t>
            </a:r>
          </a:p>
          <a:p>
            <a:pPr algn="l"/>
            <a:r>
              <a:rPr lang="en-IN" b="1" i="1" dirty="0">
                <a:solidFill>
                  <a:srgbClr val="000000"/>
                </a:solidFill>
                <a:effectLst/>
                <a:latin typeface="Helvetica Neue"/>
              </a:rPr>
              <a:t>2.Then comes males clients with Secondary/secondary special who have high defaulter rate.</a:t>
            </a:r>
          </a:p>
          <a:p>
            <a:pPr algn="l"/>
            <a:r>
              <a:rPr lang="en-IN" b="1" i="1" dirty="0">
                <a:solidFill>
                  <a:srgbClr val="000000"/>
                </a:solidFill>
                <a:effectLst/>
                <a:latin typeface="Helvetica Neue"/>
              </a:rPr>
              <a:t>3.People with higher education have low defaulter rate.</a:t>
            </a:r>
          </a:p>
        </p:txBody>
      </p:sp>
      <p:sp>
        <p:nvSpPr>
          <p:cNvPr id="7" name="TextBox 6">
            <a:extLst>
              <a:ext uri="{FF2B5EF4-FFF2-40B4-BE49-F238E27FC236}">
                <a16:creationId xmlns:a16="http://schemas.microsoft.com/office/drawing/2014/main" id="{AADE4E89-1E4E-4691-ADD1-0C4415257B1E}"/>
              </a:ext>
            </a:extLst>
          </p:cNvPr>
          <p:cNvSpPr txBox="1"/>
          <p:nvPr/>
        </p:nvSpPr>
        <p:spPr>
          <a:xfrm>
            <a:off x="3028121" y="311685"/>
            <a:ext cx="6135756" cy="369332"/>
          </a:xfrm>
          <a:prstGeom prst="rect">
            <a:avLst/>
          </a:prstGeom>
          <a:noFill/>
        </p:spPr>
        <p:txBody>
          <a:bodyPr wrap="square">
            <a:spAutoFit/>
          </a:bodyPr>
          <a:lstStyle/>
          <a:p>
            <a:pPr algn="l"/>
            <a:r>
              <a:rPr lang="en-IN" b="1" i="0" dirty="0">
                <a:solidFill>
                  <a:srgbClr val="000000"/>
                </a:solidFill>
                <a:effectLst/>
                <a:latin typeface="Helvetica Neue"/>
              </a:rPr>
              <a:t>COMPARING EDUCATION TYPE AND GENDER</a:t>
            </a:r>
          </a:p>
        </p:txBody>
      </p:sp>
    </p:spTree>
    <p:extLst>
      <p:ext uri="{BB962C8B-B14F-4D97-AF65-F5344CB8AC3E}">
        <p14:creationId xmlns:p14="http://schemas.microsoft.com/office/powerpoint/2010/main" val="21213222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5D0C6F-6D21-4736-A743-E78F9EF8E240}"/>
              </a:ext>
            </a:extLst>
          </p:cNvPr>
          <p:cNvPicPr>
            <a:picLocks noChangeAspect="1"/>
          </p:cNvPicPr>
          <p:nvPr/>
        </p:nvPicPr>
        <p:blipFill>
          <a:blip r:embed="rId2"/>
          <a:stretch>
            <a:fillRect/>
          </a:stretch>
        </p:blipFill>
        <p:spPr>
          <a:xfrm>
            <a:off x="2020956" y="357719"/>
            <a:ext cx="8150087" cy="5261152"/>
          </a:xfrm>
          <a:prstGeom prst="rect">
            <a:avLst/>
          </a:prstGeom>
        </p:spPr>
      </p:pic>
      <p:sp>
        <p:nvSpPr>
          <p:cNvPr id="5" name="TextBox 4">
            <a:extLst>
              <a:ext uri="{FF2B5EF4-FFF2-40B4-BE49-F238E27FC236}">
                <a16:creationId xmlns:a16="http://schemas.microsoft.com/office/drawing/2014/main" id="{704164B9-556F-40E7-B161-6080EB262E8A}"/>
              </a:ext>
            </a:extLst>
          </p:cNvPr>
          <p:cNvSpPr txBox="1"/>
          <p:nvPr/>
        </p:nvSpPr>
        <p:spPr>
          <a:xfrm>
            <a:off x="2020955" y="5517957"/>
            <a:ext cx="8700053" cy="1200329"/>
          </a:xfrm>
          <a:prstGeom prst="rect">
            <a:avLst/>
          </a:prstGeom>
          <a:noFill/>
        </p:spPr>
        <p:txBody>
          <a:bodyPr wrap="square">
            <a:spAutoFit/>
          </a:bodyPr>
          <a:lstStyle/>
          <a:p>
            <a:pPr algn="l"/>
            <a:r>
              <a:rPr lang="en-IN" b="1" i="1" dirty="0">
                <a:solidFill>
                  <a:srgbClr val="000000"/>
                </a:solidFill>
                <a:effectLst/>
                <a:latin typeface="Helvetica Neue"/>
              </a:rPr>
              <a:t>INFERENCES:</a:t>
            </a:r>
          </a:p>
          <a:p>
            <a:pPr algn="l"/>
            <a:r>
              <a:rPr lang="en-IN" b="1" i="1" dirty="0">
                <a:solidFill>
                  <a:srgbClr val="000000"/>
                </a:solidFill>
                <a:effectLst/>
                <a:latin typeface="Helvetica Neue"/>
              </a:rPr>
              <a:t>1.Form this plot we can see that young clients with the average income have the most default rates.</a:t>
            </a:r>
          </a:p>
          <a:p>
            <a:pPr algn="l"/>
            <a:r>
              <a:rPr lang="en-IN" b="1" i="1" dirty="0">
                <a:solidFill>
                  <a:srgbClr val="000000"/>
                </a:solidFill>
                <a:effectLst/>
                <a:latin typeface="Helvetica Neue"/>
              </a:rPr>
              <a:t>2.All the senior citizens are less likely to be defaulters.</a:t>
            </a:r>
          </a:p>
        </p:txBody>
      </p:sp>
      <p:sp>
        <p:nvSpPr>
          <p:cNvPr id="7" name="TextBox 6">
            <a:extLst>
              <a:ext uri="{FF2B5EF4-FFF2-40B4-BE49-F238E27FC236}">
                <a16:creationId xmlns:a16="http://schemas.microsoft.com/office/drawing/2014/main" id="{23A1E323-E8DD-498D-B73A-378796CCF0AD}"/>
              </a:ext>
            </a:extLst>
          </p:cNvPr>
          <p:cNvSpPr txBox="1"/>
          <p:nvPr/>
        </p:nvSpPr>
        <p:spPr>
          <a:xfrm>
            <a:off x="2736572" y="7192"/>
            <a:ext cx="8150087" cy="369332"/>
          </a:xfrm>
          <a:prstGeom prst="rect">
            <a:avLst/>
          </a:prstGeom>
          <a:noFill/>
        </p:spPr>
        <p:txBody>
          <a:bodyPr wrap="square">
            <a:spAutoFit/>
          </a:bodyPr>
          <a:lstStyle/>
          <a:p>
            <a:pPr algn="l"/>
            <a:r>
              <a:rPr lang="en-IN" b="1" i="0" dirty="0">
                <a:solidFill>
                  <a:srgbClr val="000000"/>
                </a:solidFill>
                <a:effectLst/>
                <a:latin typeface="Helvetica Neue"/>
              </a:rPr>
              <a:t>COMPARING AMOUNT CREDIT RANGE AND AGE GROUP</a:t>
            </a:r>
          </a:p>
        </p:txBody>
      </p:sp>
    </p:spTree>
    <p:extLst>
      <p:ext uri="{BB962C8B-B14F-4D97-AF65-F5344CB8AC3E}">
        <p14:creationId xmlns:p14="http://schemas.microsoft.com/office/powerpoint/2010/main" val="26197488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A5DB22-2BDF-48D2-8C79-F383F5402379}"/>
              </a:ext>
            </a:extLst>
          </p:cNvPr>
          <p:cNvPicPr>
            <a:picLocks noChangeAspect="1"/>
          </p:cNvPicPr>
          <p:nvPr/>
        </p:nvPicPr>
        <p:blipFill>
          <a:blip r:embed="rId2"/>
          <a:stretch>
            <a:fillRect/>
          </a:stretch>
        </p:blipFill>
        <p:spPr>
          <a:xfrm>
            <a:off x="2093873" y="410818"/>
            <a:ext cx="7540457" cy="4759263"/>
          </a:xfrm>
          <a:prstGeom prst="rect">
            <a:avLst/>
          </a:prstGeom>
        </p:spPr>
      </p:pic>
      <p:sp>
        <p:nvSpPr>
          <p:cNvPr id="5" name="TextBox 4">
            <a:extLst>
              <a:ext uri="{FF2B5EF4-FFF2-40B4-BE49-F238E27FC236}">
                <a16:creationId xmlns:a16="http://schemas.microsoft.com/office/drawing/2014/main" id="{B1BCA031-F72E-40DD-942A-D300350278E2}"/>
              </a:ext>
            </a:extLst>
          </p:cNvPr>
          <p:cNvSpPr txBox="1"/>
          <p:nvPr/>
        </p:nvSpPr>
        <p:spPr>
          <a:xfrm>
            <a:off x="1742661" y="5040581"/>
            <a:ext cx="9415670" cy="1477328"/>
          </a:xfrm>
          <a:prstGeom prst="rect">
            <a:avLst/>
          </a:prstGeom>
          <a:noFill/>
        </p:spPr>
        <p:txBody>
          <a:bodyPr wrap="square">
            <a:spAutoFit/>
          </a:bodyPr>
          <a:lstStyle/>
          <a:p>
            <a:pPr algn="l"/>
            <a:r>
              <a:rPr lang="en-IN" b="1" i="1" dirty="0">
                <a:solidFill>
                  <a:srgbClr val="000000"/>
                </a:solidFill>
                <a:effectLst/>
                <a:latin typeface="Helvetica Neue"/>
              </a:rPr>
              <a:t>INFERENCES:</a:t>
            </a:r>
          </a:p>
          <a:p>
            <a:pPr algn="l"/>
            <a:endParaRPr lang="en-IN" b="1" i="1" dirty="0">
              <a:solidFill>
                <a:srgbClr val="000000"/>
              </a:solidFill>
              <a:effectLst/>
              <a:latin typeface="Helvetica Neue"/>
            </a:endParaRPr>
          </a:p>
          <a:p>
            <a:pPr algn="l"/>
            <a:r>
              <a:rPr lang="en-IN" b="1" i="1" dirty="0">
                <a:solidFill>
                  <a:srgbClr val="000000"/>
                </a:solidFill>
                <a:effectLst/>
                <a:latin typeface="Helvetica Neue"/>
              </a:rPr>
              <a:t>1.Unemployed clients have more percentage of defaulter rate.</a:t>
            </a:r>
          </a:p>
          <a:p>
            <a:pPr algn="l"/>
            <a:r>
              <a:rPr lang="en-IN" b="1" i="1" dirty="0">
                <a:solidFill>
                  <a:srgbClr val="000000"/>
                </a:solidFill>
                <a:effectLst/>
                <a:latin typeface="Helvetica Neue"/>
              </a:rPr>
              <a:t>2.Also clients who are at maternity leave have the highest chances of defaulter rate.</a:t>
            </a:r>
          </a:p>
          <a:p>
            <a:pPr algn="l"/>
            <a:r>
              <a:rPr lang="en-IN" b="1" i="1" dirty="0">
                <a:solidFill>
                  <a:srgbClr val="000000"/>
                </a:solidFill>
                <a:effectLst/>
                <a:latin typeface="Helvetica Neue"/>
              </a:rPr>
              <a:t>3.Overall males have more defaulter rate in all the Income types.</a:t>
            </a:r>
          </a:p>
        </p:txBody>
      </p:sp>
      <p:sp>
        <p:nvSpPr>
          <p:cNvPr id="7" name="TextBox 6">
            <a:extLst>
              <a:ext uri="{FF2B5EF4-FFF2-40B4-BE49-F238E27FC236}">
                <a16:creationId xmlns:a16="http://schemas.microsoft.com/office/drawing/2014/main" id="{6619EA1A-F9B9-4BFE-821F-5C416538DAA7}"/>
              </a:ext>
            </a:extLst>
          </p:cNvPr>
          <p:cNvSpPr txBox="1"/>
          <p:nvPr/>
        </p:nvSpPr>
        <p:spPr>
          <a:xfrm>
            <a:off x="3120887" y="155425"/>
            <a:ext cx="6135756" cy="369332"/>
          </a:xfrm>
          <a:prstGeom prst="rect">
            <a:avLst/>
          </a:prstGeom>
          <a:noFill/>
        </p:spPr>
        <p:txBody>
          <a:bodyPr wrap="square">
            <a:spAutoFit/>
          </a:bodyPr>
          <a:lstStyle/>
          <a:p>
            <a:pPr algn="l"/>
            <a:r>
              <a:rPr lang="en-IN" b="1" i="0" dirty="0">
                <a:solidFill>
                  <a:srgbClr val="000000"/>
                </a:solidFill>
                <a:effectLst/>
                <a:latin typeface="Helvetica Neue"/>
              </a:rPr>
              <a:t>COMPARING INCOME TYPE AND GENDER</a:t>
            </a:r>
          </a:p>
        </p:txBody>
      </p:sp>
    </p:spTree>
    <p:extLst>
      <p:ext uri="{BB962C8B-B14F-4D97-AF65-F5344CB8AC3E}">
        <p14:creationId xmlns:p14="http://schemas.microsoft.com/office/powerpoint/2010/main" val="12170378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24DFF6-068A-4737-9C46-5FF22120622A}"/>
              </a:ext>
            </a:extLst>
          </p:cNvPr>
          <p:cNvPicPr>
            <a:picLocks noChangeAspect="1"/>
          </p:cNvPicPr>
          <p:nvPr/>
        </p:nvPicPr>
        <p:blipFill>
          <a:blip r:embed="rId2"/>
          <a:stretch>
            <a:fillRect/>
          </a:stretch>
        </p:blipFill>
        <p:spPr>
          <a:xfrm>
            <a:off x="1951047" y="755373"/>
            <a:ext cx="8289906" cy="4359965"/>
          </a:xfrm>
          <a:prstGeom prst="rect">
            <a:avLst/>
          </a:prstGeom>
        </p:spPr>
      </p:pic>
      <p:sp>
        <p:nvSpPr>
          <p:cNvPr id="5" name="TextBox 4">
            <a:extLst>
              <a:ext uri="{FF2B5EF4-FFF2-40B4-BE49-F238E27FC236}">
                <a16:creationId xmlns:a16="http://schemas.microsoft.com/office/drawing/2014/main" id="{5870B9E8-BC08-45FF-A898-F20570D25357}"/>
              </a:ext>
            </a:extLst>
          </p:cNvPr>
          <p:cNvSpPr txBox="1"/>
          <p:nvPr/>
        </p:nvSpPr>
        <p:spPr>
          <a:xfrm>
            <a:off x="3028122" y="386041"/>
            <a:ext cx="6135756" cy="369332"/>
          </a:xfrm>
          <a:prstGeom prst="rect">
            <a:avLst/>
          </a:prstGeom>
          <a:noFill/>
        </p:spPr>
        <p:txBody>
          <a:bodyPr wrap="square">
            <a:spAutoFit/>
          </a:bodyPr>
          <a:lstStyle/>
          <a:p>
            <a:pPr algn="l"/>
            <a:r>
              <a:rPr lang="en-IN" b="1" i="0" dirty="0">
                <a:solidFill>
                  <a:srgbClr val="000000"/>
                </a:solidFill>
                <a:effectLst/>
                <a:latin typeface="Helvetica Neue"/>
              </a:rPr>
              <a:t>COMPARING FAMILY STATUS AND AGE GROUP</a:t>
            </a:r>
          </a:p>
        </p:txBody>
      </p:sp>
      <p:sp>
        <p:nvSpPr>
          <p:cNvPr id="7" name="TextBox 6">
            <a:extLst>
              <a:ext uri="{FF2B5EF4-FFF2-40B4-BE49-F238E27FC236}">
                <a16:creationId xmlns:a16="http://schemas.microsoft.com/office/drawing/2014/main" id="{02FB4BD0-2C5F-4437-9E8A-B514735CEFB4}"/>
              </a:ext>
            </a:extLst>
          </p:cNvPr>
          <p:cNvSpPr txBox="1"/>
          <p:nvPr/>
        </p:nvSpPr>
        <p:spPr>
          <a:xfrm>
            <a:off x="1951046" y="5115338"/>
            <a:ext cx="9313301" cy="1477328"/>
          </a:xfrm>
          <a:prstGeom prst="rect">
            <a:avLst/>
          </a:prstGeom>
          <a:noFill/>
        </p:spPr>
        <p:txBody>
          <a:bodyPr wrap="square">
            <a:spAutoFit/>
          </a:bodyPr>
          <a:lstStyle/>
          <a:p>
            <a:pPr algn="l"/>
            <a:r>
              <a:rPr lang="en-IN" b="1" i="1" dirty="0">
                <a:solidFill>
                  <a:srgbClr val="000000"/>
                </a:solidFill>
                <a:effectLst/>
                <a:latin typeface="Helvetica Neue"/>
              </a:rPr>
              <a:t>NFERENCES:</a:t>
            </a:r>
          </a:p>
          <a:p>
            <a:pPr algn="l"/>
            <a:endParaRPr lang="en-IN" b="1" i="1" dirty="0">
              <a:solidFill>
                <a:srgbClr val="000000"/>
              </a:solidFill>
              <a:effectLst/>
              <a:latin typeface="Helvetica Neue"/>
            </a:endParaRPr>
          </a:p>
          <a:p>
            <a:pPr algn="l"/>
            <a:r>
              <a:rPr lang="en-IN" b="1" i="1" dirty="0">
                <a:solidFill>
                  <a:srgbClr val="000000"/>
                </a:solidFill>
                <a:effectLst/>
                <a:latin typeface="Helvetica Neue"/>
              </a:rPr>
              <a:t>1. In this plot we can see that younger generations have higher percentage of defaulters in all the status except widow.</a:t>
            </a:r>
          </a:p>
          <a:p>
            <a:pPr algn="l"/>
            <a:r>
              <a:rPr lang="en-IN" b="1" i="1" dirty="0">
                <a:solidFill>
                  <a:srgbClr val="000000"/>
                </a:solidFill>
                <a:effectLst/>
                <a:latin typeface="Helvetica Neue"/>
              </a:rPr>
              <a:t>2. Lowest defaulter rate are the clients who are elderly age.</a:t>
            </a:r>
          </a:p>
        </p:txBody>
      </p:sp>
    </p:spTree>
    <p:extLst>
      <p:ext uri="{BB962C8B-B14F-4D97-AF65-F5344CB8AC3E}">
        <p14:creationId xmlns:p14="http://schemas.microsoft.com/office/powerpoint/2010/main" val="40120372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241C8-968D-4E98-ACA9-6EC90C3BBB63}"/>
              </a:ext>
            </a:extLst>
          </p:cNvPr>
          <p:cNvSpPr>
            <a:spLocks noGrp="1"/>
          </p:cNvSpPr>
          <p:nvPr>
            <p:ph type="title"/>
          </p:nvPr>
        </p:nvSpPr>
        <p:spPr>
          <a:xfrm>
            <a:off x="3467100" y="2766218"/>
            <a:ext cx="5257800" cy="1325563"/>
          </a:xfrm>
        </p:spPr>
        <p:txBody>
          <a:bodyPr>
            <a:noAutofit/>
          </a:bodyPr>
          <a:lstStyle/>
          <a:p>
            <a:br>
              <a:rPr lang="en-IN" b="1" i="0" dirty="0">
                <a:solidFill>
                  <a:srgbClr val="000000"/>
                </a:solidFill>
                <a:effectLst/>
                <a:latin typeface="+mn-lt"/>
              </a:rPr>
            </a:br>
            <a:r>
              <a:rPr lang="en-IN" b="1" i="0" dirty="0">
                <a:solidFill>
                  <a:srgbClr val="000000"/>
                </a:solidFill>
                <a:effectLst/>
                <a:latin typeface="+mn-lt"/>
              </a:rPr>
              <a:t>UNIVARTIE ANALYSIS </a:t>
            </a:r>
            <a:br>
              <a:rPr lang="en-IN" b="1" i="0" dirty="0">
                <a:solidFill>
                  <a:srgbClr val="000000"/>
                </a:solidFill>
                <a:effectLst/>
                <a:latin typeface="+mn-lt"/>
              </a:rPr>
            </a:br>
            <a:r>
              <a:rPr lang="en-IN" b="1" i="0" dirty="0">
                <a:solidFill>
                  <a:srgbClr val="000000"/>
                </a:solidFill>
                <a:effectLst/>
                <a:latin typeface="+mn-lt"/>
              </a:rPr>
              <a:t> (MERGED DATASET)</a:t>
            </a:r>
            <a:br>
              <a:rPr lang="en-IN" b="1" i="0" dirty="0">
                <a:solidFill>
                  <a:srgbClr val="000000"/>
                </a:solidFill>
                <a:effectLst/>
                <a:latin typeface="+mn-lt"/>
              </a:rPr>
            </a:br>
            <a:endParaRPr lang="en-US" dirty="0">
              <a:latin typeface="+mn-lt"/>
            </a:endParaRPr>
          </a:p>
        </p:txBody>
      </p:sp>
    </p:spTree>
    <p:extLst>
      <p:ext uri="{BB962C8B-B14F-4D97-AF65-F5344CB8AC3E}">
        <p14:creationId xmlns:p14="http://schemas.microsoft.com/office/powerpoint/2010/main" val="28024198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5A1BCC-E7E1-4E08-A2C3-019031696799}"/>
              </a:ext>
            </a:extLst>
          </p:cNvPr>
          <p:cNvPicPr>
            <a:picLocks noChangeAspect="1"/>
          </p:cNvPicPr>
          <p:nvPr/>
        </p:nvPicPr>
        <p:blipFill>
          <a:blip r:embed="rId2"/>
          <a:stretch>
            <a:fillRect/>
          </a:stretch>
        </p:blipFill>
        <p:spPr>
          <a:xfrm>
            <a:off x="1832527" y="732280"/>
            <a:ext cx="7656030" cy="3602838"/>
          </a:xfrm>
          <a:prstGeom prst="rect">
            <a:avLst/>
          </a:prstGeom>
        </p:spPr>
      </p:pic>
      <p:sp>
        <p:nvSpPr>
          <p:cNvPr id="5" name="TextBox 4">
            <a:extLst>
              <a:ext uri="{FF2B5EF4-FFF2-40B4-BE49-F238E27FC236}">
                <a16:creationId xmlns:a16="http://schemas.microsoft.com/office/drawing/2014/main" id="{6A216106-C458-4B46-80C9-248820111D55}"/>
              </a:ext>
            </a:extLst>
          </p:cNvPr>
          <p:cNvSpPr txBox="1"/>
          <p:nvPr/>
        </p:nvSpPr>
        <p:spPr>
          <a:xfrm>
            <a:off x="1832526" y="4925391"/>
            <a:ext cx="8106603" cy="1200329"/>
          </a:xfrm>
          <a:prstGeom prst="rect">
            <a:avLst/>
          </a:prstGeom>
          <a:noFill/>
        </p:spPr>
        <p:txBody>
          <a:bodyPr wrap="square">
            <a:spAutoFit/>
          </a:bodyPr>
          <a:lstStyle/>
          <a:p>
            <a:pPr algn="l"/>
            <a:r>
              <a:rPr lang="en-IN" b="1" i="1" dirty="0">
                <a:solidFill>
                  <a:srgbClr val="000000"/>
                </a:solidFill>
                <a:effectLst/>
                <a:latin typeface="Helvetica Neue"/>
              </a:rPr>
              <a:t>INFERENCES:</a:t>
            </a:r>
          </a:p>
          <a:p>
            <a:pPr algn="l"/>
            <a:endParaRPr lang="en-IN" b="1" i="1" dirty="0">
              <a:solidFill>
                <a:srgbClr val="000000"/>
              </a:solidFill>
              <a:effectLst/>
              <a:latin typeface="Helvetica Neue"/>
            </a:endParaRPr>
          </a:p>
          <a:p>
            <a:pPr algn="l"/>
            <a:r>
              <a:rPr lang="en-IN" b="1" i="1" dirty="0">
                <a:solidFill>
                  <a:srgbClr val="000000"/>
                </a:solidFill>
                <a:effectLst/>
                <a:latin typeface="Helvetica Neue"/>
              </a:rPr>
              <a:t>1. Mostly Loans are being approved</a:t>
            </a:r>
          </a:p>
          <a:p>
            <a:pPr algn="l"/>
            <a:r>
              <a:rPr lang="en-IN" b="1" i="1" dirty="0">
                <a:solidFill>
                  <a:srgbClr val="000000"/>
                </a:solidFill>
                <a:effectLst/>
                <a:latin typeface="Helvetica Neue"/>
              </a:rPr>
              <a:t>2. Almost same number loans are being refused or either got cancelled</a:t>
            </a:r>
          </a:p>
        </p:txBody>
      </p:sp>
      <p:sp>
        <p:nvSpPr>
          <p:cNvPr id="7" name="TextBox 6">
            <a:extLst>
              <a:ext uri="{FF2B5EF4-FFF2-40B4-BE49-F238E27FC236}">
                <a16:creationId xmlns:a16="http://schemas.microsoft.com/office/drawing/2014/main" id="{DC4A1732-45F1-4231-879C-05B44D4BF446}"/>
              </a:ext>
            </a:extLst>
          </p:cNvPr>
          <p:cNvSpPr txBox="1"/>
          <p:nvPr/>
        </p:nvSpPr>
        <p:spPr>
          <a:xfrm>
            <a:off x="3902765" y="252478"/>
            <a:ext cx="6135756" cy="369332"/>
          </a:xfrm>
          <a:prstGeom prst="rect">
            <a:avLst/>
          </a:prstGeom>
          <a:noFill/>
        </p:spPr>
        <p:txBody>
          <a:bodyPr wrap="square">
            <a:spAutoFit/>
          </a:bodyPr>
          <a:lstStyle/>
          <a:p>
            <a:pPr algn="l"/>
            <a:r>
              <a:rPr lang="en-US" b="1" i="0" dirty="0">
                <a:solidFill>
                  <a:srgbClr val="000000"/>
                </a:solidFill>
                <a:effectLst/>
                <a:latin typeface="Helvetica Neue"/>
              </a:rPr>
              <a:t>NAME_CONTRACT_STATUS</a:t>
            </a:r>
          </a:p>
        </p:txBody>
      </p:sp>
    </p:spTree>
    <p:extLst>
      <p:ext uri="{BB962C8B-B14F-4D97-AF65-F5344CB8AC3E}">
        <p14:creationId xmlns:p14="http://schemas.microsoft.com/office/powerpoint/2010/main" val="26379970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5D9D37-913A-4148-B5FE-D8092DB971F4}"/>
              </a:ext>
            </a:extLst>
          </p:cNvPr>
          <p:cNvPicPr>
            <a:picLocks noChangeAspect="1"/>
          </p:cNvPicPr>
          <p:nvPr/>
        </p:nvPicPr>
        <p:blipFill>
          <a:blip r:embed="rId2"/>
          <a:stretch>
            <a:fillRect/>
          </a:stretch>
        </p:blipFill>
        <p:spPr>
          <a:xfrm>
            <a:off x="1951256" y="1015362"/>
            <a:ext cx="7762587" cy="4020464"/>
          </a:xfrm>
          <a:prstGeom prst="rect">
            <a:avLst/>
          </a:prstGeom>
        </p:spPr>
      </p:pic>
      <p:sp>
        <p:nvSpPr>
          <p:cNvPr id="5" name="TextBox 4">
            <a:extLst>
              <a:ext uri="{FF2B5EF4-FFF2-40B4-BE49-F238E27FC236}">
                <a16:creationId xmlns:a16="http://schemas.microsoft.com/office/drawing/2014/main" id="{44AB8126-97D4-4354-859D-502F5A8739B1}"/>
              </a:ext>
            </a:extLst>
          </p:cNvPr>
          <p:cNvSpPr txBox="1"/>
          <p:nvPr/>
        </p:nvSpPr>
        <p:spPr>
          <a:xfrm>
            <a:off x="1951257" y="5380973"/>
            <a:ext cx="7762586" cy="1200329"/>
          </a:xfrm>
          <a:prstGeom prst="rect">
            <a:avLst/>
          </a:prstGeom>
          <a:noFill/>
        </p:spPr>
        <p:txBody>
          <a:bodyPr wrap="square">
            <a:spAutoFit/>
          </a:bodyPr>
          <a:lstStyle/>
          <a:p>
            <a:pPr algn="l"/>
            <a:r>
              <a:rPr lang="en-IN" b="1" i="1" dirty="0">
                <a:solidFill>
                  <a:srgbClr val="000000"/>
                </a:solidFill>
                <a:effectLst/>
                <a:latin typeface="Helvetica Neue"/>
              </a:rPr>
              <a:t>INFERENCE</a:t>
            </a:r>
            <a:endParaRPr lang="en-IN" b="1" i="1" dirty="0">
              <a:solidFill>
                <a:srgbClr val="000000"/>
              </a:solidFill>
              <a:latin typeface="Helvetica Neue"/>
            </a:endParaRPr>
          </a:p>
          <a:p>
            <a:pPr algn="l"/>
            <a:endParaRPr lang="en-IN" b="1" i="1" dirty="0">
              <a:solidFill>
                <a:srgbClr val="000000"/>
              </a:solidFill>
              <a:effectLst/>
              <a:latin typeface="Helvetica Neue"/>
            </a:endParaRPr>
          </a:p>
          <a:p>
            <a:pPr algn="l"/>
            <a:r>
              <a:rPr lang="en-IN" b="1" i="1" dirty="0">
                <a:solidFill>
                  <a:srgbClr val="000000"/>
                </a:solidFill>
                <a:effectLst/>
                <a:latin typeface="Helvetica Neue"/>
              </a:rPr>
              <a:t>Most of the previous applications were for POS followed by cash</a:t>
            </a:r>
            <a:r>
              <a:rPr lang="en-IN" b="1" i="1" dirty="0">
                <a:solidFill>
                  <a:srgbClr val="000000"/>
                </a:solidFill>
                <a:latin typeface="Helvetica Neue"/>
              </a:rPr>
              <a:t>,</a:t>
            </a:r>
            <a:r>
              <a:rPr lang="en-IN" b="1" i="1" dirty="0">
                <a:solidFill>
                  <a:srgbClr val="000000"/>
                </a:solidFill>
                <a:effectLst/>
                <a:latin typeface="Helvetica Neue"/>
              </a:rPr>
              <a:t> cards and cars</a:t>
            </a:r>
          </a:p>
        </p:txBody>
      </p:sp>
      <p:sp>
        <p:nvSpPr>
          <p:cNvPr id="7" name="TextBox 6">
            <a:extLst>
              <a:ext uri="{FF2B5EF4-FFF2-40B4-BE49-F238E27FC236}">
                <a16:creationId xmlns:a16="http://schemas.microsoft.com/office/drawing/2014/main" id="{CC5E1626-C0DF-450F-81F0-4B1A5BAE79EE}"/>
              </a:ext>
            </a:extLst>
          </p:cNvPr>
          <p:cNvSpPr txBox="1"/>
          <p:nvPr/>
        </p:nvSpPr>
        <p:spPr>
          <a:xfrm>
            <a:off x="4273826" y="553697"/>
            <a:ext cx="6135756" cy="369332"/>
          </a:xfrm>
          <a:prstGeom prst="rect">
            <a:avLst/>
          </a:prstGeom>
          <a:noFill/>
        </p:spPr>
        <p:txBody>
          <a:bodyPr wrap="square">
            <a:spAutoFit/>
          </a:bodyPr>
          <a:lstStyle/>
          <a:p>
            <a:pPr algn="l"/>
            <a:r>
              <a:rPr lang="en-US" b="1" i="0" dirty="0">
                <a:solidFill>
                  <a:srgbClr val="000000"/>
                </a:solidFill>
                <a:effectLst/>
                <a:latin typeface="Helvetica Neue"/>
              </a:rPr>
              <a:t>NAME_PORTFOLIO</a:t>
            </a:r>
          </a:p>
        </p:txBody>
      </p:sp>
    </p:spTree>
    <p:extLst>
      <p:ext uri="{BB962C8B-B14F-4D97-AF65-F5344CB8AC3E}">
        <p14:creationId xmlns:p14="http://schemas.microsoft.com/office/powerpoint/2010/main" val="2019425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A03284-1693-4989-9DE8-39FE91D86671}"/>
              </a:ext>
            </a:extLst>
          </p:cNvPr>
          <p:cNvPicPr>
            <a:picLocks noChangeAspect="1"/>
          </p:cNvPicPr>
          <p:nvPr/>
        </p:nvPicPr>
        <p:blipFill>
          <a:blip r:embed="rId2"/>
          <a:stretch>
            <a:fillRect/>
          </a:stretch>
        </p:blipFill>
        <p:spPr>
          <a:xfrm>
            <a:off x="1981770" y="787790"/>
            <a:ext cx="8003027" cy="4332849"/>
          </a:xfrm>
          <a:prstGeom prst="rect">
            <a:avLst/>
          </a:prstGeom>
        </p:spPr>
      </p:pic>
      <p:sp>
        <p:nvSpPr>
          <p:cNvPr id="5" name="TextBox 4">
            <a:extLst>
              <a:ext uri="{FF2B5EF4-FFF2-40B4-BE49-F238E27FC236}">
                <a16:creationId xmlns:a16="http://schemas.microsoft.com/office/drawing/2014/main" id="{8E4BCDEF-4360-49BE-8A09-EEBAEBFAEF1C}"/>
              </a:ext>
            </a:extLst>
          </p:cNvPr>
          <p:cNvSpPr txBox="1"/>
          <p:nvPr/>
        </p:nvSpPr>
        <p:spPr>
          <a:xfrm>
            <a:off x="2207203" y="5106366"/>
            <a:ext cx="7890954" cy="923330"/>
          </a:xfrm>
          <a:prstGeom prst="rect">
            <a:avLst/>
          </a:prstGeom>
          <a:noFill/>
        </p:spPr>
        <p:txBody>
          <a:bodyPr wrap="square">
            <a:spAutoFit/>
          </a:bodyPr>
          <a:lstStyle/>
          <a:p>
            <a:pPr algn="l"/>
            <a:r>
              <a:rPr lang="en-IN" b="1" i="1" dirty="0">
                <a:solidFill>
                  <a:srgbClr val="000000"/>
                </a:solidFill>
                <a:effectLst/>
                <a:latin typeface="Helvetica Neue"/>
              </a:rPr>
              <a:t>INFERENCE</a:t>
            </a:r>
          </a:p>
          <a:p>
            <a:pPr algn="l"/>
            <a:endParaRPr lang="en-IN" b="1" i="1" dirty="0">
              <a:solidFill>
                <a:srgbClr val="000000"/>
              </a:solidFill>
              <a:effectLst/>
              <a:latin typeface="Helvetica Neue"/>
            </a:endParaRPr>
          </a:p>
          <a:p>
            <a:pPr algn="l"/>
            <a:r>
              <a:rPr lang="en-IN" b="1" i="1" dirty="0">
                <a:solidFill>
                  <a:srgbClr val="000000"/>
                </a:solidFill>
                <a:effectLst/>
                <a:latin typeface="Helvetica Neue"/>
              </a:rPr>
              <a:t>More than 50% of the applicants belong to age group of 30 to 50 years</a:t>
            </a:r>
          </a:p>
        </p:txBody>
      </p:sp>
      <p:sp>
        <p:nvSpPr>
          <p:cNvPr id="4" name="TextBox 3">
            <a:extLst>
              <a:ext uri="{FF2B5EF4-FFF2-40B4-BE49-F238E27FC236}">
                <a16:creationId xmlns:a16="http://schemas.microsoft.com/office/drawing/2014/main" id="{3810F8F5-D70A-4EE2-A134-2C3FE9FC3B42}"/>
              </a:ext>
            </a:extLst>
          </p:cNvPr>
          <p:cNvSpPr txBox="1"/>
          <p:nvPr/>
        </p:nvSpPr>
        <p:spPr>
          <a:xfrm>
            <a:off x="4704880" y="418458"/>
            <a:ext cx="2895599" cy="369332"/>
          </a:xfrm>
          <a:prstGeom prst="rect">
            <a:avLst/>
          </a:prstGeom>
          <a:noFill/>
        </p:spPr>
        <p:txBody>
          <a:bodyPr wrap="square">
            <a:spAutoFit/>
          </a:bodyPr>
          <a:lstStyle/>
          <a:p>
            <a:pPr algn="l"/>
            <a:r>
              <a:rPr lang="en-IN" b="1" dirty="0">
                <a:solidFill>
                  <a:srgbClr val="000000"/>
                </a:solidFill>
                <a:effectLst/>
                <a:latin typeface="Helvetica Neue"/>
              </a:rPr>
              <a:t>Countplot for Age Group</a:t>
            </a:r>
          </a:p>
        </p:txBody>
      </p:sp>
    </p:spTree>
    <p:extLst>
      <p:ext uri="{BB962C8B-B14F-4D97-AF65-F5344CB8AC3E}">
        <p14:creationId xmlns:p14="http://schemas.microsoft.com/office/powerpoint/2010/main" val="34808106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C5A1A4F-EA71-457E-9345-5121AFA6162B}"/>
              </a:ext>
            </a:extLst>
          </p:cNvPr>
          <p:cNvPicPr>
            <a:picLocks noChangeAspect="1"/>
          </p:cNvPicPr>
          <p:nvPr/>
        </p:nvPicPr>
        <p:blipFill>
          <a:blip r:embed="rId2"/>
          <a:stretch>
            <a:fillRect/>
          </a:stretch>
        </p:blipFill>
        <p:spPr>
          <a:xfrm>
            <a:off x="2151527" y="950633"/>
            <a:ext cx="7888944" cy="3912916"/>
          </a:xfrm>
          <a:prstGeom prst="rect">
            <a:avLst/>
          </a:prstGeom>
        </p:spPr>
      </p:pic>
      <p:sp>
        <p:nvSpPr>
          <p:cNvPr id="5" name="TextBox 4">
            <a:extLst>
              <a:ext uri="{FF2B5EF4-FFF2-40B4-BE49-F238E27FC236}">
                <a16:creationId xmlns:a16="http://schemas.microsoft.com/office/drawing/2014/main" id="{7467B3C6-B718-4D8E-B960-F59D82ACC27D}"/>
              </a:ext>
            </a:extLst>
          </p:cNvPr>
          <p:cNvSpPr txBox="1"/>
          <p:nvPr/>
        </p:nvSpPr>
        <p:spPr>
          <a:xfrm>
            <a:off x="2151527" y="5222577"/>
            <a:ext cx="8251429" cy="923330"/>
          </a:xfrm>
          <a:prstGeom prst="rect">
            <a:avLst/>
          </a:prstGeom>
          <a:noFill/>
        </p:spPr>
        <p:txBody>
          <a:bodyPr wrap="square">
            <a:spAutoFit/>
          </a:bodyPr>
          <a:lstStyle/>
          <a:p>
            <a:pPr algn="l"/>
            <a:r>
              <a:rPr lang="en-IN" b="1" i="1" dirty="0">
                <a:solidFill>
                  <a:srgbClr val="000000"/>
                </a:solidFill>
                <a:effectLst/>
                <a:latin typeface="Helvetica Neue"/>
              </a:rPr>
              <a:t>INFERENCE</a:t>
            </a:r>
          </a:p>
          <a:p>
            <a:pPr algn="l"/>
            <a:endParaRPr lang="en-IN" b="1" i="1" dirty="0">
              <a:solidFill>
                <a:srgbClr val="000000"/>
              </a:solidFill>
              <a:effectLst/>
              <a:latin typeface="Helvetica Neue"/>
            </a:endParaRPr>
          </a:p>
          <a:p>
            <a:pPr algn="l"/>
            <a:r>
              <a:rPr lang="en-IN" b="1" i="1" dirty="0">
                <a:solidFill>
                  <a:srgbClr val="000000"/>
                </a:solidFill>
                <a:effectLst/>
                <a:latin typeface="Helvetica Neue"/>
              </a:rPr>
              <a:t>Most of the applications were repeater followed by new and refreshed.</a:t>
            </a:r>
          </a:p>
        </p:txBody>
      </p:sp>
      <p:sp>
        <p:nvSpPr>
          <p:cNvPr id="7" name="TextBox 6">
            <a:extLst>
              <a:ext uri="{FF2B5EF4-FFF2-40B4-BE49-F238E27FC236}">
                <a16:creationId xmlns:a16="http://schemas.microsoft.com/office/drawing/2014/main" id="{3E605DE6-8097-492C-BE53-D3855C6E1C95}"/>
              </a:ext>
            </a:extLst>
          </p:cNvPr>
          <p:cNvSpPr txBox="1"/>
          <p:nvPr/>
        </p:nvSpPr>
        <p:spPr>
          <a:xfrm>
            <a:off x="4267200" y="527427"/>
            <a:ext cx="6135756" cy="369332"/>
          </a:xfrm>
          <a:prstGeom prst="rect">
            <a:avLst/>
          </a:prstGeom>
          <a:noFill/>
        </p:spPr>
        <p:txBody>
          <a:bodyPr wrap="square">
            <a:spAutoFit/>
          </a:bodyPr>
          <a:lstStyle/>
          <a:p>
            <a:pPr algn="l"/>
            <a:r>
              <a:rPr lang="en-US" b="1" i="0" dirty="0">
                <a:solidFill>
                  <a:srgbClr val="000000"/>
                </a:solidFill>
                <a:effectLst/>
                <a:latin typeface="Helvetica Neue"/>
              </a:rPr>
              <a:t>NAME_CLIENT_TYPE</a:t>
            </a:r>
          </a:p>
        </p:txBody>
      </p:sp>
    </p:spTree>
    <p:extLst>
      <p:ext uri="{BB962C8B-B14F-4D97-AF65-F5344CB8AC3E}">
        <p14:creationId xmlns:p14="http://schemas.microsoft.com/office/powerpoint/2010/main" val="7330285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A9F6C6-4DE4-4950-8C1F-3DBB67AF4312}"/>
              </a:ext>
            </a:extLst>
          </p:cNvPr>
          <p:cNvPicPr>
            <a:picLocks noChangeAspect="1"/>
          </p:cNvPicPr>
          <p:nvPr/>
        </p:nvPicPr>
        <p:blipFill>
          <a:blip r:embed="rId2"/>
          <a:stretch>
            <a:fillRect/>
          </a:stretch>
        </p:blipFill>
        <p:spPr>
          <a:xfrm>
            <a:off x="2260256" y="887896"/>
            <a:ext cx="7671487" cy="3949148"/>
          </a:xfrm>
          <a:prstGeom prst="rect">
            <a:avLst/>
          </a:prstGeom>
        </p:spPr>
      </p:pic>
      <p:sp>
        <p:nvSpPr>
          <p:cNvPr id="5" name="TextBox 4">
            <a:extLst>
              <a:ext uri="{FF2B5EF4-FFF2-40B4-BE49-F238E27FC236}">
                <a16:creationId xmlns:a16="http://schemas.microsoft.com/office/drawing/2014/main" id="{E1EB6DF0-6D74-47BF-A348-35398E9B2396}"/>
              </a:ext>
            </a:extLst>
          </p:cNvPr>
          <p:cNvSpPr txBox="1"/>
          <p:nvPr/>
        </p:nvSpPr>
        <p:spPr>
          <a:xfrm>
            <a:off x="2014332" y="374087"/>
            <a:ext cx="8905460" cy="369332"/>
          </a:xfrm>
          <a:prstGeom prst="rect">
            <a:avLst/>
          </a:prstGeom>
          <a:noFill/>
        </p:spPr>
        <p:txBody>
          <a:bodyPr wrap="square">
            <a:spAutoFit/>
          </a:bodyPr>
          <a:lstStyle/>
          <a:p>
            <a:pPr algn="l"/>
            <a:r>
              <a:rPr lang="en-IN" b="1" i="0" dirty="0">
                <a:solidFill>
                  <a:srgbClr val="000000"/>
                </a:solidFill>
                <a:effectLst/>
                <a:latin typeface="Helvetica Neue"/>
              </a:rPr>
              <a:t>CORRELATION OF NUMERICAL COLUMNS OF PREVIOUS APPLICATION DATA</a:t>
            </a:r>
          </a:p>
        </p:txBody>
      </p:sp>
      <p:sp>
        <p:nvSpPr>
          <p:cNvPr id="7" name="TextBox 6">
            <a:extLst>
              <a:ext uri="{FF2B5EF4-FFF2-40B4-BE49-F238E27FC236}">
                <a16:creationId xmlns:a16="http://schemas.microsoft.com/office/drawing/2014/main" id="{ACBA10AD-EC85-41BF-ADBD-C3DCA810F310}"/>
              </a:ext>
            </a:extLst>
          </p:cNvPr>
          <p:cNvSpPr txBox="1"/>
          <p:nvPr/>
        </p:nvSpPr>
        <p:spPr>
          <a:xfrm>
            <a:off x="2014331" y="4837044"/>
            <a:ext cx="9157251" cy="1477328"/>
          </a:xfrm>
          <a:prstGeom prst="rect">
            <a:avLst/>
          </a:prstGeom>
          <a:noFill/>
        </p:spPr>
        <p:txBody>
          <a:bodyPr wrap="square">
            <a:spAutoFit/>
          </a:bodyPr>
          <a:lstStyle/>
          <a:p>
            <a:pPr algn="l"/>
            <a:r>
              <a:rPr lang="en-IN" b="1" i="1" dirty="0">
                <a:solidFill>
                  <a:srgbClr val="000000"/>
                </a:solidFill>
                <a:effectLst/>
                <a:latin typeface="Helvetica Neue"/>
              </a:rPr>
              <a:t>INFERENCE</a:t>
            </a:r>
          </a:p>
          <a:p>
            <a:pPr algn="l"/>
            <a:endParaRPr lang="en-IN" b="1" i="1" dirty="0">
              <a:solidFill>
                <a:srgbClr val="000000"/>
              </a:solidFill>
              <a:effectLst/>
              <a:latin typeface="Helvetica Neue"/>
            </a:endParaRPr>
          </a:p>
          <a:p>
            <a:pPr algn="l"/>
            <a:r>
              <a:rPr lang="en-IN" b="1" i="1" dirty="0">
                <a:solidFill>
                  <a:srgbClr val="000000"/>
                </a:solidFill>
                <a:effectLst/>
                <a:latin typeface="Helvetica Neue"/>
              </a:rPr>
              <a:t>According to the heat map highly correlated columns are AMT_APPLICATION and AMT_ANNUITY, AMT_CREDIT and AMT_ANNUITY, AMT_APPLICATION AND AMT_CREDIT.</a:t>
            </a:r>
          </a:p>
        </p:txBody>
      </p:sp>
    </p:spTree>
    <p:extLst>
      <p:ext uri="{BB962C8B-B14F-4D97-AF65-F5344CB8AC3E}">
        <p14:creationId xmlns:p14="http://schemas.microsoft.com/office/powerpoint/2010/main" val="10522392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E0FF8-F52C-427C-B9D8-7FDEC912CCBB}"/>
              </a:ext>
            </a:extLst>
          </p:cNvPr>
          <p:cNvSpPr>
            <a:spLocks noGrp="1"/>
          </p:cNvSpPr>
          <p:nvPr>
            <p:ph type="title"/>
          </p:nvPr>
        </p:nvSpPr>
        <p:spPr>
          <a:xfrm>
            <a:off x="3520108" y="2766218"/>
            <a:ext cx="5151783" cy="1325563"/>
          </a:xfrm>
        </p:spPr>
        <p:txBody>
          <a:bodyPr>
            <a:normAutofit/>
          </a:bodyPr>
          <a:lstStyle/>
          <a:p>
            <a:r>
              <a:rPr lang="en-US" b="1" i="0" dirty="0">
                <a:solidFill>
                  <a:srgbClr val="000000"/>
                </a:solidFill>
                <a:effectLst/>
                <a:latin typeface="+mn-lt"/>
              </a:rPr>
              <a:t>BIVARIATE ANALYSIS</a:t>
            </a:r>
            <a:br>
              <a:rPr lang="en-US" b="1" i="0" dirty="0">
                <a:solidFill>
                  <a:srgbClr val="000000"/>
                </a:solidFill>
                <a:effectLst/>
                <a:latin typeface="+mn-lt"/>
              </a:rPr>
            </a:br>
            <a:r>
              <a:rPr lang="en-US" b="1" i="0" dirty="0">
                <a:solidFill>
                  <a:srgbClr val="000000"/>
                </a:solidFill>
                <a:effectLst/>
                <a:latin typeface="+mn-lt"/>
              </a:rPr>
              <a:t>(MERGED DATASET)</a:t>
            </a:r>
            <a:endParaRPr lang="en-US" dirty="0">
              <a:latin typeface="+mn-lt"/>
            </a:endParaRPr>
          </a:p>
        </p:txBody>
      </p:sp>
    </p:spTree>
    <p:extLst>
      <p:ext uri="{BB962C8B-B14F-4D97-AF65-F5344CB8AC3E}">
        <p14:creationId xmlns:p14="http://schemas.microsoft.com/office/powerpoint/2010/main" val="16086798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84E201-AD19-46B5-822D-9E026DCE9200}"/>
              </a:ext>
            </a:extLst>
          </p:cNvPr>
          <p:cNvPicPr>
            <a:picLocks noChangeAspect="1"/>
          </p:cNvPicPr>
          <p:nvPr/>
        </p:nvPicPr>
        <p:blipFill>
          <a:blip r:embed="rId2"/>
          <a:stretch>
            <a:fillRect/>
          </a:stretch>
        </p:blipFill>
        <p:spPr>
          <a:xfrm>
            <a:off x="2676939" y="733614"/>
            <a:ext cx="6838122" cy="4184930"/>
          </a:xfrm>
          <a:prstGeom prst="rect">
            <a:avLst/>
          </a:prstGeom>
        </p:spPr>
      </p:pic>
      <p:sp>
        <p:nvSpPr>
          <p:cNvPr id="5" name="TextBox 4">
            <a:extLst>
              <a:ext uri="{FF2B5EF4-FFF2-40B4-BE49-F238E27FC236}">
                <a16:creationId xmlns:a16="http://schemas.microsoft.com/office/drawing/2014/main" id="{F79D3949-D169-4E0C-9820-CF37E138F247}"/>
              </a:ext>
            </a:extLst>
          </p:cNvPr>
          <p:cNvSpPr txBox="1"/>
          <p:nvPr/>
        </p:nvSpPr>
        <p:spPr>
          <a:xfrm>
            <a:off x="2676939" y="5051239"/>
            <a:ext cx="7633252" cy="923330"/>
          </a:xfrm>
          <a:prstGeom prst="rect">
            <a:avLst/>
          </a:prstGeom>
          <a:noFill/>
        </p:spPr>
        <p:txBody>
          <a:bodyPr wrap="square">
            <a:spAutoFit/>
          </a:bodyPr>
          <a:lstStyle/>
          <a:p>
            <a:pPr algn="l"/>
            <a:r>
              <a:rPr lang="en-IN" b="1" i="1" dirty="0">
                <a:solidFill>
                  <a:srgbClr val="000000"/>
                </a:solidFill>
                <a:effectLst/>
                <a:latin typeface="Helvetica Neue"/>
              </a:rPr>
              <a:t>INFERENCE</a:t>
            </a:r>
          </a:p>
          <a:p>
            <a:pPr algn="l"/>
            <a:endParaRPr lang="en-IN" b="1" i="1" dirty="0">
              <a:solidFill>
                <a:srgbClr val="000000"/>
              </a:solidFill>
              <a:effectLst/>
              <a:latin typeface="Helvetica Neue"/>
            </a:endParaRPr>
          </a:p>
          <a:p>
            <a:pPr algn="l"/>
            <a:r>
              <a:rPr lang="en-IN" b="1" i="1" dirty="0">
                <a:solidFill>
                  <a:srgbClr val="000000"/>
                </a:solidFill>
                <a:effectLst/>
                <a:latin typeface="Helvetica Neue"/>
              </a:rPr>
              <a:t>Most of the approved loans are off the repeater clients.</a:t>
            </a:r>
          </a:p>
        </p:txBody>
      </p:sp>
      <p:sp>
        <p:nvSpPr>
          <p:cNvPr id="7" name="TextBox 6">
            <a:extLst>
              <a:ext uri="{FF2B5EF4-FFF2-40B4-BE49-F238E27FC236}">
                <a16:creationId xmlns:a16="http://schemas.microsoft.com/office/drawing/2014/main" id="{E5851157-B9A2-48F1-AED1-00D4C6CADF39}"/>
              </a:ext>
            </a:extLst>
          </p:cNvPr>
          <p:cNvSpPr txBox="1"/>
          <p:nvPr/>
        </p:nvSpPr>
        <p:spPr>
          <a:xfrm>
            <a:off x="3425687" y="364282"/>
            <a:ext cx="6135756" cy="369332"/>
          </a:xfrm>
          <a:prstGeom prst="rect">
            <a:avLst/>
          </a:prstGeom>
          <a:noFill/>
        </p:spPr>
        <p:txBody>
          <a:bodyPr wrap="square">
            <a:spAutoFit/>
          </a:bodyPr>
          <a:lstStyle/>
          <a:p>
            <a:pPr algn="l"/>
            <a:r>
              <a:rPr lang="en-IN" b="1" dirty="0">
                <a:solidFill>
                  <a:srgbClr val="000000"/>
                </a:solidFill>
                <a:effectLst/>
                <a:latin typeface="Helvetica Neue"/>
              </a:rPr>
              <a:t>COMPARING CLIENT TYPE AND STATUS</a:t>
            </a:r>
          </a:p>
        </p:txBody>
      </p:sp>
    </p:spTree>
    <p:extLst>
      <p:ext uri="{BB962C8B-B14F-4D97-AF65-F5344CB8AC3E}">
        <p14:creationId xmlns:p14="http://schemas.microsoft.com/office/powerpoint/2010/main" val="23367870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536560-DDC8-4F4B-B921-08FFB41DFA89}"/>
              </a:ext>
            </a:extLst>
          </p:cNvPr>
          <p:cNvPicPr>
            <a:picLocks noChangeAspect="1"/>
          </p:cNvPicPr>
          <p:nvPr/>
        </p:nvPicPr>
        <p:blipFill>
          <a:blip r:embed="rId2"/>
          <a:stretch>
            <a:fillRect/>
          </a:stretch>
        </p:blipFill>
        <p:spPr>
          <a:xfrm>
            <a:off x="2321169" y="811788"/>
            <a:ext cx="7329268" cy="4177683"/>
          </a:xfrm>
          <a:prstGeom prst="rect">
            <a:avLst/>
          </a:prstGeom>
        </p:spPr>
      </p:pic>
      <p:sp>
        <p:nvSpPr>
          <p:cNvPr id="5" name="TextBox 4">
            <a:extLst>
              <a:ext uri="{FF2B5EF4-FFF2-40B4-BE49-F238E27FC236}">
                <a16:creationId xmlns:a16="http://schemas.microsoft.com/office/drawing/2014/main" id="{DBD224EA-089E-4A14-B283-C58F5EE7E4EE}"/>
              </a:ext>
            </a:extLst>
          </p:cNvPr>
          <p:cNvSpPr txBox="1"/>
          <p:nvPr/>
        </p:nvSpPr>
        <p:spPr>
          <a:xfrm>
            <a:off x="2321169" y="5192630"/>
            <a:ext cx="8081788" cy="923330"/>
          </a:xfrm>
          <a:prstGeom prst="rect">
            <a:avLst/>
          </a:prstGeom>
          <a:noFill/>
        </p:spPr>
        <p:txBody>
          <a:bodyPr wrap="square">
            <a:spAutoFit/>
          </a:bodyPr>
          <a:lstStyle/>
          <a:p>
            <a:pPr algn="l"/>
            <a:r>
              <a:rPr lang="en-IN" b="1" i="1" dirty="0">
                <a:solidFill>
                  <a:srgbClr val="000000"/>
                </a:solidFill>
                <a:effectLst/>
                <a:latin typeface="Helvetica Neue"/>
              </a:rPr>
              <a:t>INFERENCE</a:t>
            </a:r>
          </a:p>
          <a:p>
            <a:pPr algn="l"/>
            <a:endParaRPr lang="en-IN" b="1" i="1" dirty="0">
              <a:solidFill>
                <a:srgbClr val="000000"/>
              </a:solidFill>
              <a:effectLst/>
              <a:latin typeface="Helvetica Neue"/>
            </a:endParaRPr>
          </a:p>
          <a:p>
            <a:pPr algn="l"/>
            <a:r>
              <a:rPr lang="en-IN" b="1" i="1" dirty="0">
                <a:solidFill>
                  <a:srgbClr val="000000"/>
                </a:solidFill>
                <a:effectLst/>
                <a:latin typeface="Helvetica Neue"/>
              </a:rPr>
              <a:t>1.In all the cases here males can be seen more defaulted than females.</a:t>
            </a:r>
          </a:p>
        </p:txBody>
      </p:sp>
      <p:sp>
        <p:nvSpPr>
          <p:cNvPr id="7" name="TextBox 6">
            <a:extLst>
              <a:ext uri="{FF2B5EF4-FFF2-40B4-BE49-F238E27FC236}">
                <a16:creationId xmlns:a16="http://schemas.microsoft.com/office/drawing/2014/main" id="{39689371-EFF2-412C-AACB-4543B1C24090}"/>
              </a:ext>
            </a:extLst>
          </p:cNvPr>
          <p:cNvSpPr txBox="1"/>
          <p:nvPr/>
        </p:nvSpPr>
        <p:spPr>
          <a:xfrm>
            <a:off x="3028122" y="239298"/>
            <a:ext cx="6135756" cy="369332"/>
          </a:xfrm>
          <a:prstGeom prst="rect">
            <a:avLst/>
          </a:prstGeom>
          <a:noFill/>
        </p:spPr>
        <p:txBody>
          <a:bodyPr wrap="square">
            <a:spAutoFit/>
          </a:bodyPr>
          <a:lstStyle/>
          <a:p>
            <a:pPr algn="l"/>
            <a:r>
              <a:rPr lang="en-IN" b="1" i="0" dirty="0">
                <a:solidFill>
                  <a:srgbClr val="000000"/>
                </a:solidFill>
                <a:effectLst/>
                <a:latin typeface="Helvetica Neue"/>
              </a:rPr>
              <a:t>COMAPRING CONTRACT STATUS AND GENDER</a:t>
            </a:r>
          </a:p>
        </p:txBody>
      </p:sp>
    </p:spTree>
    <p:extLst>
      <p:ext uri="{BB962C8B-B14F-4D97-AF65-F5344CB8AC3E}">
        <p14:creationId xmlns:p14="http://schemas.microsoft.com/office/powerpoint/2010/main" val="2919887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5576F8-6470-496A-9AB4-BFDDB7B7F5A5}"/>
              </a:ext>
            </a:extLst>
          </p:cNvPr>
          <p:cNvSpPr txBox="1"/>
          <p:nvPr/>
        </p:nvSpPr>
        <p:spPr>
          <a:xfrm>
            <a:off x="3028122" y="318916"/>
            <a:ext cx="6135756" cy="369332"/>
          </a:xfrm>
          <a:prstGeom prst="rect">
            <a:avLst/>
          </a:prstGeom>
          <a:noFill/>
        </p:spPr>
        <p:txBody>
          <a:bodyPr wrap="square">
            <a:spAutoFit/>
          </a:bodyPr>
          <a:lstStyle/>
          <a:p>
            <a:pPr algn="l"/>
            <a:r>
              <a:rPr lang="en-IN" b="1" i="0" dirty="0">
                <a:solidFill>
                  <a:srgbClr val="000000"/>
                </a:solidFill>
                <a:effectLst/>
                <a:latin typeface="Helvetica Neue"/>
              </a:rPr>
              <a:t>COMPARING CONTRACT STATUS AND AGE GROUP</a:t>
            </a:r>
          </a:p>
        </p:txBody>
      </p:sp>
      <p:pic>
        <p:nvPicPr>
          <p:cNvPr id="5" name="Picture 4">
            <a:extLst>
              <a:ext uri="{FF2B5EF4-FFF2-40B4-BE49-F238E27FC236}">
                <a16:creationId xmlns:a16="http://schemas.microsoft.com/office/drawing/2014/main" id="{C56EF026-265E-44E7-8400-0529022F0185}"/>
              </a:ext>
            </a:extLst>
          </p:cNvPr>
          <p:cNvPicPr>
            <a:picLocks noChangeAspect="1"/>
          </p:cNvPicPr>
          <p:nvPr/>
        </p:nvPicPr>
        <p:blipFill>
          <a:blip r:embed="rId2"/>
          <a:stretch>
            <a:fillRect/>
          </a:stretch>
        </p:blipFill>
        <p:spPr>
          <a:xfrm>
            <a:off x="2312504" y="928382"/>
            <a:ext cx="7566992" cy="4104131"/>
          </a:xfrm>
          <a:prstGeom prst="rect">
            <a:avLst/>
          </a:prstGeom>
        </p:spPr>
      </p:pic>
      <p:sp>
        <p:nvSpPr>
          <p:cNvPr id="7" name="TextBox 6">
            <a:extLst>
              <a:ext uri="{FF2B5EF4-FFF2-40B4-BE49-F238E27FC236}">
                <a16:creationId xmlns:a16="http://schemas.microsoft.com/office/drawing/2014/main" id="{6946C465-75B6-4552-B69A-CD6884CF2650}"/>
              </a:ext>
            </a:extLst>
          </p:cNvPr>
          <p:cNvSpPr txBox="1"/>
          <p:nvPr/>
        </p:nvSpPr>
        <p:spPr>
          <a:xfrm>
            <a:off x="2312503" y="5032513"/>
            <a:ext cx="8461513" cy="1477328"/>
          </a:xfrm>
          <a:prstGeom prst="rect">
            <a:avLst/>
          </a:prstGeom>
          <a:noFill/>
        </p:spPr>
        <p:txBody>
          <a:bodyPr wrap="square">
            <a:spAutoFit/>
          </a:bodyPr>
          <a:lstStyle/>
          <a:p>
            <a:pPr algn="l"/>
            <a:r>
              <a:rPr lang="en-IN" b="1" i="1" dirty="0">
                <a:solidFill>
                  <a:srgbClr val="000000"/>
                </a:solidFill>
                <a:effectLst/>
                <a:latin typeface="Helvetica Neue"/>
              </a:rPr>
              <a:t>INFERENCES:</a:t>
            </a:r>
          </a:p>
          <a:p>
            <a:pPr algn="l"/>
            <a:r>
              <a:rPr lang="en-IN" b="1" i="1" dirty="0">
                <a:solidFill>
                  <a:srgbClr val="000000"/>
                </a:solidFill>
                <a:effectLst/>
                <a:latin typeface="Helvetica Neue"/>
              </a:rPr>
              <a:t>1.As we can see in all the cases higher percentage of young clients can be seen.</a:t>
            </a:r>
          </a:p>
          <a:p>
            <a:pPr algn="l"/>
            <a:r>
              <a:rPr lang="en-IN" b="1" i="1" dirty="0">
                <a:solidFill>
                  <a:srgbClr val="000000"/>
                </a:solidFill>
                <a:effectLst/>
                <a:latin typeface="Helvetica Neue"/>
              </a:rPr>
              <a:t>2.Refused clients are more likely to default than the previously approved clients.</a:t>
            </a:r>
          </a:p>
        </p:txBody>
      </p:sp>
    </p:spTree>
    <p:extLst>
      <p:ext uri="{BB962C8B-B14F-4D97-AF65-F5344CB8AC3E}">
        <p14:creationId xmlns:p14="http://schemas.microsoft.com/office/powerpoint/2010/main" val="7648701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CEE375-D43E-469D-8EF8-E5C695B80DD1}"/>
              </a:ext>
            </a:extLst>
          </p:cNvPr>
          <p:cNvPicPr>
            <a:picLocks noChangeAspect="1"/>
          </p:cNvPicPr>
          <p:nvPr/>
        </p:nvPicPr>
        <p:blipFill>
          <a:blip r:embed="rId2"/>
          <a:stretch>
            <a:fillRect/>
          </a:stretch>
        </p:blipFill>
        <p:spPr>
          <a:xfrm>
            <a:off x="2305878" y="852479"/>
            <a:ext cx="7580244" cy="4119418"/>
          </a:xfrm>
          <a:prstGeom prst="rect">
            <a:avLst/>
          </a:prstGeom>
        </p:spPr>
      </p:pic>
      <p:sp>
        <p:nvSpPr>
          <p:cNvPr id="5" name="TextBox 4">
            <a:extLst>
              <a:ext uri="{FF2B5EF4-FFF2-40B4-BE49-F238E27FC236}">
                <a16:creationId xmlns:a16="http://schemas.microsoft.com/office/drawing/2014/main" id="{A9363EE9-13A3-45D4-AAF6-70FB02B5A186}"/>
              </a:ext>
            </a:extLst>
          </p:cNvPr>
          <p:cNvSpPr txBox="1"/>
          <p:nvPr/>
        </p:nvSpPr>
        <p:spPr>
          <a:xfrm>
            <a:off x="2305877" y="4971897"/>
            <a:ext cx="8905461" cy="1200329"/>
          </a:xfrm>
          <a:prstGeom prst="rect">
            <a:avLst/>
          </a:prstGeom>
          <a:noFill/>
        </p:spPr>
        <p:txBody>
          <a:bodyPr wrap="square">
            <a:spAutoFit/>
          </a:bodyPr>
          <a:lstStyle/>
          <a:p>
            <a:pPr algn="l"/>
            <a:r>
              <a:rPr lang="en-IN" b="1" i="1" dirty="0">
                <a:solidFill>
                  <a:srgbClr val="000000"/>
                </a:solidFill>
                <a:effectLst/>
                <a:latin typeface="Helvetica Neue"/>
              </a:rPr>
              <a:t>INFERENCE</a:t>
            </a:r>
          </a:p>
          <a:p>
            <a:pPr algn="l"/>
            <a:endParaRPr lang="en-IN" b="1" i="1" dirty="0">
              <a:solidFill>
                <a:srgbClr val="000000"/>
              </a:solidFill>
              <a:effectLst/>
              <a:latin typeface="Helvetica Neue"/>
            </a:endParaRPr>
          </a:p>
          <a:p>
            <a:pPr algn="l"/>
            <a:r>
              <a:rPr lang="en-IN" b="1" i="1" dirty="0">
                <a:solidFill>
                  <a:srgbClr val="000000"/>
                </a:solidFill>
                <a:effectLst/>
                <a:latin typeface="Helvetica Neue"/>
              </a:rPr>
              <a:t>1.Clients who previously applied for cards are most likely to default.</a:t>
            </a:r>
          </a:p>
          <a:p>
            <a:pPr algn="l"/>
            <a:r>
              <a:rPr lang="en-IN" b="1" i="1" dirty="0">
                <a:solidFill>
                  <a:srgbClr val="000000"/>
                </a:solidFill>
                <a:effectLst/>
                <a:latin typeface="Helvetica Neue"/>
              </a:rPr>
              <a:t>2.Also clients who have applied for XNA most of them are defaulters</a:t>
            </a:r>
          </a:p>
        </p:txBody>
      </p:sp>
      <p:sp>
        <p:nvSpPr>
          <p:cNvPr id="6" name="TextBox 5">
            <a:extLst>
              <a:ext uri="{FF2B5EF4-FFF2-40B4-BE49-F238E27FC236}">
                <a16:creationId xmlns:a16="http://schemas.microsoft.com/office/drawing/2014/main" id="{15A143A4-300A-41B8-8B18-EE6BBA46E088}"/>
              </a:ext>
            </a:extLst>
          </p:cNvPr>
          <p:cNvSpPr txBox="1"/>
          <p:nvPr/>
        </p:nvSpPr>
        <p:spPr>
          <a:xfrm>
            <a:off x="2448339" y="316442"/>
            <a:ext cx="7295321" cy="369332"/>
          </a:xfrm>
          <a:prstGeom prst="rect">
            <a:avLst/>
          </a:prstGeom>
          <a:noFill/>
        </p:spPr>
        <p:txBody>
          <a:bodyPr wrap="square">
            <a:spAutoFit/>
          </a:bodyPr>
          <a:lstStyle/>
          <a:p>
            <a:r>
              <a:rPr lang="en-US" b="1" dirty="0">
                <a:latin typeface="Helvetica Neue"/>
              </a:rPr>
              <a:t>Comparing NAME_CONTRACT_STATUS and NAME_PORTFOLIO</a:t>
            </a:r>
          </a:p>
        </p:txBody>
      </p:sp>
    </p:spTree>
    <p:extLst>
      <p:ext uri="{BB962C8B-B14F-4D97-AF65-F5344CB8AC3E}">
        <p14:creationId xmlns:p14="http://schemas.microsoft.com/office/powerpoint/2010/main" val="16977386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0B75458-415D-4EA0-A901-D88A78827DBB}"/>
              </a:ext>
            </a:extLst>
          </p:cNvPr>
          <p:cNvSpPr txBox="1"/>
          <p:nvPr/>
        </p:nvSpPr>
        <p:spPr>
          <a:xfrm>
            <a:off x="1550504" y="517414"/>
            <a:ext cx="9210261" cy="5632311"/>
          </a:xfrm>
          <a:prstGeom prst="rect">
            <a:avLst/>
          </a:prstGeom>
          <a:noFill/>
        </p:spPr>
        <p:txBody>
          <a:bodyPr wrap="square">
            <a:spAutoFit/>
          </a:bodyPr>
          <a:lstStyle/>
          <a:p>
            <a:pPr algn="l"/>
            <a:r>
              <a:rPr lang="en-IN" b="1" i="0" dirty="0">
                <a:solidFill>
                  <a:srgbClr val="000000"/>
                </a:solidFill>
                <a:effectLst/>
                <a:latin typeface="inherit"/>
              </a:rPr>
              <a:t>FINAL RECOMMENDATIONS</a:t>
            </a:r>
          </a:p>
          <a:p>
            <a:pPr algn="l"/>
            <a:endParaRPr lang="en-IN" b="1" i="0" dirty="0">
              <a:solidFill>
                <a:srgbClr val="000000"/>
              </a:solidFill>
              <a:effectLst/>
              <a:latin typeface="inherit"/>
            </a:endParaRPr>
          </a:p>
          <a:p>
            <a:pPr algn="l"/>
            <a:r>
              <a:rPr lang="en-IN" b="1" i="0" dirty="0">
                <a:solidFill>
                  <a:srgbClr val="000000"/>
                </a:solidFill>
                <a:effectLst/>
                <a:latin typeface="inherit"/>
              </a:rPr>
              <a:t>Overall Recommendations</a:t>
            </a:r>
          </a:p>
          <a:p>
            <a:pPr algn="l">
              <a:buFont typeface="+mj-lt"/>
              <a:buAutoNum type="arabicPeriod"/>
            </a:pPr>
            <a:r>
              <a:rPr lang="en-IN" b="0" i="0" dirty="0">
                <a:solidFill>
                  <a:srgbClr val="000000"/>
                </a:solidFill>
                <a:effectLst/>
                <a:latin typeface="Helvetica Neue"/>
              </a:rPr>
              <a:t> It is more safe to grant the loan to mid age clients and senior citizen clients with higher income.</a:t>
            </a:r>
          </a:p>
          <a:p>
            <a:pPr algn="l">
              <a:buFont typeface="+mj-lt"/>
              <a:buAutoNum type="arabicPeriod"/>
            </a:pPr>
            <a:r>
              <a:rPr lang="en-IN" b="0" i="0" dirty="0">
                <a:solidFill>
                  <a:srgbClr val="000000"/>
                </a:solidFill>
                <a:effectLst/>
                <a:latin typeface="Helvetica Neue"/>
              </a:rPr>
              <a:t> Loan can be granted to highly educated clients because there is very less chance of them being a defaulter.</a:t>
            </a:r>
          </a:p>
          <a:p>
            <a:pPr algn="l">
              <a:buFont typeface="+mj-lt"/>
              <a:buAutoNum type="arabicPeriod"/>
            </a:pPr>
            <a:r>
              <a:rPr lang="en-IN" b="0" i="0" dirty="0">
                <a:solidFill>
                  <a:srgbClr val="000000"/>
                </a:solidFill>
                <a:effectLst/>
                <a:latin typeface="Helvetica Neue"/>
              </a:rPr>
              <a:t> Overall females have less chance of being a defaulter than males so loan can be granted to them.</a:t>
            </a:r>
          </a:p>
          <a:p>
            <a:pPr algn="l">
              <a:buFont typeface="+mj-lt"/>
              <a:buAutoNum type="arabicPeriod"/>
            </a:pPr>
            <a:r>
              <a:rPr lang="en-IN" b="0" i="0" dirty="0">
                <a:solidFill>
                  <a:srgbClr val="000000"/>
                </a:solidFill>
                <a:effectLst/>
                <a:latin typeface="Helvetica Neue"/>
              </a:rPr>
              <a:t> Married clients should also be given loans because it has less defaulter rate as compared to other family status.</a:t>
            </a:r>
          </a:p>
          <a:p>
            <a:pPr algn="l"/>
            <a:endParaRPr lang="en-IN" b="0" i="0" dirty="0">
              <a:solidFill>
                <a:srgbClr val="000000"/>
              </a:solidFill>
              <a:effectLst/>
              <a:latin typeface="Helvetica Neue"/>
            </a:endParaRPr>
          </a:p>
          <a:p>
            <a:pPr algn="l"/>
            <a:r>
              <a:rPr lang="en-IN" b="1" i="0" dirty="0">
                <a:solidFill>
                  <a:srgbClr val="000000"/>
                </a:solidFill>
                <a:effectLst/>
                <a:latin typeface="inherit"/>
              </a:rPr>
              <a:t>Overall Risks</a:t>
            </a:r>
          </a:p>
          <a:p>
            <a:pPr algn="l">
              <a:buFont typeface="+mj-lt"/>
              <a:buAutoNum type="arabicPeriod"/>
            </a:pPr>
            <a:r>
              <a:rPr lang="en-IN" b="0" i="0" dirty="0">
                <a:solidFill>
                  <a:srgbClr val="000000"/>
                </a:solidFill>
                <a:effectLst/>
                <a:latin typeface="Helvetica Neue"/>
              </a:rPr>
              <a:t> Clients with low income groups should be avoided because of higher chances of being defaulter.</a:t>
            </a:r>
          </a:p>
          <a:p>
            <a:pPr algn="l">
              <a:buFont typeface="+mj-lt"/>
              <a:buAutoNum type="arabicPeriod"/>
            </a:pPr>
            <a:r>
              <a:rPr lang="en-IN" b="0" i="0" dirty="0">
                <a:solidFill>
                  <a:srgbClr val="000000"/>
                </a:solidFill>
                <a:effectLst/>
                <a:latin typeface="Helvetica Neue"/>
              </a:rPr>
              <a:t> Unemployed clients can also be a big risk factor for providing with loan.</a:t>
            </a:r>
          </a:p>
          <a:p>
            <a:pPr algn="l">
              <a:buFont typeface="+mj-lt"/>
              <a:buAutoNum type="arabicPeriod"/>
            </a:pPr>
            <a:r>
              <a:rPr lang="en-IN" b="0" i="0" dirty="0">
                <a:solidFill>
                  <a:srgbClr val="000000"/>
                </a:solidFill>
                <a:effectLst/>
                <a:latin typeface="Helvetica Neue"/>
              </a:rPr>
              <a:t> External credit score should be also considered before approving the clients application as it consist of clients credit score.</a:t>
            </a:r>
          </a:p>
          <a:p>
            <a:pPr algn="l">
              <a:buFont typeface="+mj-lt"/>
              <a:buAutoNum type="arabicPeriod"/>
            </a:pPr>
            <a:r>
              <a:rPr lang="en-IN" b="0" i="0" dirty="0">
                <a:solidFill>
                  <a:srgbClr val="000000"/>
                </a:solidFill>
                <a:effectLst/>
                <a:latin typeface="Helvetica Neue"/>
              </a:rPr>
              <a:t> Lower secondary and secondary educated clients should be avoided for loan as they have high defaulter rates.</a:t>
            </a:r>
          </a:p>
        </p:txBody>
      </p:sp>
    </p:spTree>
    <p:extLst>
      <p:ext uri="{BB962C8B-B14F-4D97-AF65-F5344CB8AC3E}">
        <p14:creationId xmlns:p14="http://schemas.microsoft.com/office/powerpoint/2010/main" val="1095289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93A0AE-3E93-4C25-A946-636E862144A2}"/>
              </a:ext>
            </a:extLst>
          </p:cNvPr>
          <p:cNvPicPr>
            <a:picLocks noChangeAspect="1"/>
          </p:cNvPicPr>
          <p:nvPr/>
        </p:nvPicPr>
        <p:blipFill>
          <a:blip r:embed="rId2"/>
          <a:stretch>
            <a:fillRect/>
          </a:stretch>
        </p:blipFill>
        <p:spPr>
          <a:xfrm>
            <a:off x="2024609" y="700338"/>
            <a:ext cx="8586623" cy="4515728"/>
          </a:xfrm>
          <a:prstGeom prst="rect">
            <a:avLst/>
          </a:prstGeom>
        </p:spPr>
      </p:pic>
      <p:sp>
        <p:nvSpPr>
          <p:cNvPr id="5" name="TextBox 4">
            <a:extLst>
              <a:ext uri="{FF2B5EF4-FFF2-40B4-BE49-F238E27FC236}">
                <a16:creationId xmlns:a16="http://schemas.microsoft.com/office/drawing/2014/main" id="{AE026B67-BA40-4F1C-98AB-FDD115FE8976}"/>
              </a:ext>
            </a:extLst>
          </p:cNvPr>
          <p:cNvSpPr txBox="1"/>
          <p:nvPr/>
        </p:nvSpPr>
        <p:spPr>
          <a:xfrm>
            <a:off x="2024610" y="5216066"/>
            <a:ext cx="8586623" cy="1477328"/>
          </a:xfrm>
          <a:prstGeom prst="rect">
            <a:avLst/>
          </a:prstGeom>
          <a:noFill/>
        </p:spPr>
        <p:txBody>
          <a:bodyPr wrap="square">
            <a:spAutoFit/>
          </a:bodyPr>
          <a:lstStyle/>
          <a:p>
            <a:pPr algn="l"/>
            <a:r>
              <a:rPr lang="en-IN" b="1" i="1" dirty="0">
                <a:solidFill>
                  <a:srgbClr val="000000"/>
                </a:solidFill>
                <a:effectLst/>
                <a:latin typeface="Helvetica Neue"/>
              </a:rPr>
              <a:t>INFERENCES</a:t>
            </a:r>
          </a:p>
          <a:p>
            <a:pPr algn="l"/>
            <a:endParaRPr lang="en-IN" b="1" i="1" dirty="0">
              <a:solidFill>
                <a:srgbClr val="000000"/>
              </a:solidFill>
              <a:effectLst/>
              <a:latin typeface="Helvetica Neue"/>
            </a:endParaRPr>
          </a:p>
          <a:p>
            <a:pPr algn="l"/>
            <a:r>
              <a:rPr lang="en-IN" b="1" i="1" dirty="0">
                <a:solidFill>
                  <a:srgbClr val="000000"/>
                </a:solidFill>
                <a:effectLst/>
                <a:latin typeface="Helvetica Neue"/>
              </a:rPr>
              <a:t>1. 50% applicants have income in the range of 100k to 200k</a:t>
            </a:r>
          </a:p>
          <a:p>
            <a:pPr algn="l"/>
            <a:r>
              <a:rPr lang="en-IN" b="1" i="1" dirty="0">
                <a:solidFill>
                  <a:srgbClr val="000000"/>
                </a:solidFill>
                <a:effectLst/>
                <a:latin typeface="Helvetica Neue"/>
              </a:rPr>
              <a:t>2. Almost 91% applicants have income in the range of 0 to 300K</a:t>
            </a:r>
            <a:r>
              <a:rPr lang="en-IN" b="1" i="1" u="none" strike="noStrike" dirty="0">
                <a:solidFill>
                  <a:srgbClr val="296EAA"/>
                </a:solidFill>
                <a:effectLst/>
                <a:latin typeface="Helvetica Neue"/>
                <a:hlinkClick r:id="rId3"/>
              </a:rPr>
              <a:t>¶</a:t>
            </a:r>
            <a:endParaRPr lang="en-IN" b="1" i="1" dirty="0">
              <a:solidFill>
                <a:srgbClr val="000000"/>
              </a:solidFill>
              <a:effectLst/>
              <a:latin typeface="Helvetica Neue"/>
            </a:endParaRPr>
          </a:p>
          <a:p>
            <a:pPr algn="l"/>
            <a:r>
              <a:rPr lang="en-IN" b="1" i="1" dirty="0">
                <a:solidFill>
                  <a:srgbClr val="000000"/>
                </a:solidFill>
                <a:effectLst/>
                <a:latin typeface="Helvetica Neue"/>
              </a:rPr>
              <a:t>3. Less than 10&amp; applicants have income more than 300K</a:t>
            </a:r>
          </a:p>
        </p:txBody>
      </p:sp>
      <p:sp>
        <p:nvSpPr>
          <p:cNvPr id="4" name="TextBox 3">
            <a:extLst>
              <a:ext uri="{FF2B5EF4-FFF2-40B4-BE49-F238E27FC236}">
                <a16:creationId xmlns:a16="http://schemas.microsoft.com/office/drawing/2014/main" id="{17F45DC1-6B91-4B26-9EE1-A9D30D977BBF}"/>
              </a:ext>
            </a:extLst>
          </p:cNvPr>
          <p:cNvSpPr txBox="1"/>
          <p:nvPr/>
        </p:nvSpPr>
        <p:spPr>
          <a:xfrm>
            <a:off x="4095280" y="211369"/>
            <a:ext cx="3286181" cy="369332"/>
          </a:xfrm>
          <a:prstGeom prst="rect">
            <a:avLst/>
          </a:prstGeom>
          <a:noFill/>
        </p:spPr>
        <p:txBody>
          <a:bodyPr wrap="square">
            <a:spAutoFit/>
          </a:bodyPr>
          <a:lstStyle/>
          <a:p>
            <a:pPr algn="l"/>
            <a:r>
              <a:rPr lang="en-IN" b="1" dirty="0">
                <a:solidFill>
                  <a:srgbClr val="000000"/>
                </a:solidFill>
                <a:effectLst/>
                <a:latin typeface="Helvetica Neue"/>
              </a:rPr>
              <a:t>Countplot for Income Range</a:t>
            </a:r>
          </a:p>
        </p:txBody>
      </p:sp>
    </p:spTree>
    <p:extLst>
      <p:ext uri="{BB962C8B-B14F-4D97-AF65-F5344CB8AC3E}">
        <p14:creationId xmlns:p14="http://schemas.microsoft.com/office/powerpoint/2010/main" val="2278472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6B62E9-302F-46FB-828F-FCF1F38B0657}"/>
              </a:ext>
            </a:extLst>
          </p:cNvPr>
          <p:cNvPicPr>
            <a:picLocks noChangeAspect="1"/>
          </p:cNvPicPr>
          <p:nvPr/>
        </p:nvPicPr>
        <p:blipFill>
          <a:blip r:embed="rId2"/>
          <a:stretch>
            <a:fillRect/>
          </a:stretch>
        </p:blipFill>
        <p:spPr>
          <a:xfrm>
            <a:off x="2293510" y="770259"/>
            <a:ext cx="7604979" cy="4099654"/>
          </a:xfrm>
          <a:prstGeom prst="rect">
            <a:avLst/>
          </a:prstGeom>
        </p:spPr>
      </p:pic>
      <p:sp>
        <p:nvSpPr>
          <p:cNvPr id="5" name="TextBox 4">
            <a:extLst>
              <a:ext uri="{FF2B5EF4-FFF2-40B4-BE49-F238E27FC236}">
                <a16:creationId xmlns:a16="http://schemas.microsoft.com/office/drawing/2014/main" id="{2F4D96E3-73B5-4558-8BE0-67B79958BD89}"/>
              </a:ext>
            </a:extLst>
          </p:cNvPr>
          <p:cNvSpPr txBox="1"/>
          <p:nvPr/>
        </p:nvSpPr>
        <p:spPr>
          <a:xfrm>
            <a:off x="2614806" y="4887412"/>
            <a:ext cx="7774897" cy="1200329"/>
          </a:xfrm>
          <a:prstGeom prst="rect">
            <a:avLst/>
          </a:prstGeom>
          <a:noFill/>
        </p:spPr>
        <p:txBody>
          <a:bodyPr wrap="square">
            <a:spAutoFit/>
          </a:bodyPr>
          <a:lstStyle/>
          <a:p>
            <a:pPr algn="l"/>
            <a:r>
              <a:rPr lang="en-IN" b="1" i="1" dirty="0">
                <a:solidFill>
                  <a:srgbClr val="000000"/>
                </a:solidFill>
                <a:effectLst/>
                <a:latin typeface="Helvetica Neue"/>
              </a:rPr>
              <a:t>INFERENCES</a:t>
            </a:r>
          </a:p>
          <a:p>
            <a:pPr algn="l"/>
            <a:endParaRPr lang="en-IN" b="1" i="1" dirty="0">
              <a:solidFill>
                <a:srgbClr val="000000"/>
              </a:solidFill>
              <a:effectLst/>
              <a:latin typeface="Helvetica Neue"/>
            </a:endParaRPr>
          </a:p>
          <a:p>
            <a:pPr algn="l"/>
            <a:r>
              <a:rPr lang="en-IN" b="1" i="1" dirty="0">
                <a:solidFill>
                  <a:srgbClr val="000000"/>
                </a:solidFill>
                <a:effectLst/>
                <a:latin typeface="Helvetica Neue"/>
              </a:rPr>
              <a:t>1. Around 16% applicants took loan of above 1M</a:t>
            </a:r>
          </a:p>
          <a:p>
            <a:pPr algn="l"/>
            <a:r>
              <a:rPr lang="en-IN" b="1" i="1" dirty="0">
                <a:solidFill>
                  <a:srgbClr val="000000"/>
                </a:solidFill>
                <a:effectLst/>
                <a:latin typeface="Helvetica Neue"/>
              </a:rPr>
              <a:t>2. Almost 18% applicants took loan in the range of 200k to 300k</a:t>
            </a:r>
          </a:p>
        </p:txBody>
      </p:sp>
      <p:sp>
        <p:nvSpPr>
          <p:cNvPr id="4" name="TextBox 3">
            <a:extLst>
              <a:ext uri="{FF2B5EF4-FFF2-40B4-BE49-F238E27FC236}">
                <a16:creationId xmlns:a16="http://schemas.microsoft.com/office/drawing/2014/main" id="{22D8002E-1C41-44C7-9FE5-86088395F876}"/>
              </a:ext>
            </a:extLst>
          </p:cNvPr>
          <p:cNvSpPr txBox="1"/>
          <p:nvPr/>
        </p:nvSpPr>
        <p:spPr>
          <a:xfrm>
            <a:off x="4095280" y="211369"/>
            <a:ext cx="3286181" cy="369332"/>
          </a:xfrm>
          <a:prstGeom prst="rect">
            <a:avLst/>
          </a:prstGeom>
          <a:noFill/>
        </p:spPr>
        <p:txBody>
          <a:bodyPr wrap="square">
            <a:spAutoFit/>
          </a:bodyPr>
          <a:lstStyle/>
          <a:p>
            <a:pPr algn="l"/>
            <a:r>
              <a:rPr lang="en-IN" b="1" dirty="0">
                <a:solidFill>
                  <a:srgbClr val="000000"/>
                </a:solidFill>
                <a:effectLst/>
                <a:latin typeface="Helvetica Neue"/>
              </a:rPr>
              <a:t>Countplot for Credit Range</a:t>
            </a:r>
          </a:p>
        </p:txBody>
      </p:sp>
    </p:spTree>
    <p:extLst>
      <p:ext uri="{BB962C8B-B14F-4D97-AF65-F5344CB8AC3E}">
        <p14:creationId xmlns:p14="http://schemas.microsoft.com/office/powerpoint/2010/main" val="3208401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6C3BBE-C368-4E78-9DEE-388B2FAFF678}"/>
              </a:ext>
            </a:extLst>
          </p:cNvPr>
          <p:cNvPicPr>
            <a:picLocks noChangeAspect="1"/>
          </p:cNvPicPr>
          <p:nvPr/>
        </p:nvPicPr>
        <p:blipFill>
          <a:blip r:embed="rId2"/>
          <a:stretch>
            <a:fillRect/>
          </a:stretch>
        </p:blipFill>
        <p:spPr>
          <a:xfrm>
            <a:off x="2114624" y="590843"/>
            <a:ext cx="7962752" cy="4240749"/>
          </a:xfrm>
          <a:prstGeom prst="rect">
            <a:avLst/>
          </a:prstGeom>
        </p:spPr>
      </p:pic>
      <p:sp>
        <p:nvSpPr>
          <p:cNvPr id="5" name="TextBox 4">
            <a:extLst>
              <a:ext uri="{FF2B5EF4-FFF2-40B4-BE49-F238E27FC236}">
                <a16:creationId xmlns:a16="http://schemas.microsoft.com/office/drawing/2014/main" id="{625FB9AA-4476-4214-B2C0-6D1F2DE827A0}"/>
              </a:ext>
            </a:extLst>
          </p:cNvPr>
          <p:cNvSpPr txBox="1"/>
          <p:nvPr/>
        </p:nvSpPr>
        <p:spPr>
          <a:xfrm>
            <a:off x="2114624" y="5066828"/>
            <a:ext cx="8367846" cy="1200329"/>
          </a:xfrm>
          <a:prstGeom prst="rect">
            <a:avLst/>
          </a:prstGeom>
          <a:noFill/>
        </p:spPr>
        <p:txBody>
          <a:bodyPr wrap="square">
            <a:spAutoFit/>
          </a:bodyPr>
          <a:lstStyle/>
          <a:p>
            <a:pPr algn="l"/>
            <a:r>
              <a:rPr lang="en-IN" b="1" i="1" dirty="0">
                <a:solidFill>
                  <a:srgbClr val="000000"/>
                </a:solidFill>
                <a:effectLst/>
                <a:latin typeface="Helvetica Neue"/>
              </a:rPr>
              <a:t>INFERENCE</a:t>
            </a:r>
          </a:p>
          <a:p>
            <a:pPr algn="l"/>
            <a:endParaRPr lang="en-IN" b="1" i="1" dirty="0">
              <a:solidFill>
                <a:srgbClr val="000000"/>
              </a:solidFill>
              <a:effectLst/>
              <a:latin typeface="Helvetica Neue"/>
            </a:endParaRPr>
          </a:p>
          <a:p>
            <a:pPr algn="l"/>
            <a:r>
              <a:rPr lang="en-IN" b="1" i="1" dirty="0">
                <a:solidFill>
                  <a:srgbClr val="000000"/>
                </a:solidFill>
                <a:effectLst/>
                <a:latin typeface="Helvetica Neue"/>
              </a:rPr>
              <a:t>More than 50% applicants are employed for last 5 years whereas almost 80% applicants have 10 years </a:t>
            </a:r>
            <a:r>
              <a:rPr lang="en-IN" b="1" i="1" dirty="0">
                <a:solidFill>
                  <a:srgbClr val="000000"/>
                </a:solidFill>
                <a:latin typeface="Helvetica Neue"/>
              </a:rPr>
              <a:t>work experience</a:t>
            </a:r>
            <a:endParaRPr lang="en-IN" b="1" i="1" dirty="0">
              <a:solidFill>
                <a:srgbClr val="000000"/>
              </a:solidFill>
              <a:effectLst/>
              <a:latin typeface="Helvetica Neue"/>
            </a:endParaRPr>
          </a:p>
        </p:txBody>
      </p:sp>
      <p:sp>
        <p:nvSpPr>
          <p:cNvPr id="4" name="TextBox 3">
            <a:extLst>
              <a:ext uri="{FF2B5EF4-FFF2-40B4-BE49-F238E27FC236}">
                <a16:creationId xmlns:a16="http://schemas.microsoft.com/office/drawing/2014/main" id="{8E812666-0D16-447C-A14D-465147577A01}"/>
              </a:ext>
            </a:extLst>
          </p:cNvPr>
          <p:cNvSpPr txBox="1"/>
          <p:nvPr/>
        </p:nvSpPr>
        <p:spPr>
          <a:xfrm>
            <a:off x="4095280" y="211369"/>
            <a:ext cx="3511468" cy="369332"/>
          </a:xfrm>
          <a:prstGeom prst="rect">
            <a:avLst/>
          </a:prstGeom>
          <a:noFill/>
        </p:spPr>
        <p:txBody>
          <a:bodyPr wrap="square">
            <a:spAutoFit/>
          </a:bodyPr>
          <a:lstStyle/>
          <a:p>
            <a:pPr algn="l"/>
            <a:r>
              <a:rPr lang="en-IN" b="1" dirty="0">
                <a:solidFill>
                  <a:srgbClr val="000000"/>
                </a:solidFill>
                <a:effectLst/>
                <a:latin typeface="Helvetica Neue"/>
              </a:rPr>
              <a:t>Countplot for Employed years</a:t>
            </a:r>
          </a:p>
        </p:txBody>
      </p:sp>
    </p:spTree>
    <p:extLst>
      <p:ext uri="{BB962C8B-B14F-4D97-AF65-F5344CB8AC3E}">
        <p14:creationId xmlns:p14="http://schemas.microsoft.com/office/powerpoint/2010/main" val="2597006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7857C-9924-4050-AB61-3A2246B1F1BB}"/>
              </a:ext>
            </a:extLst>
          </p:cNvPr>
          <p:cNvSpPr>
            <a:spLocks noGrp="1"/>
          </p:cNvSpPr>
          <p:nvPr>
            <p:ph type="title"/>
          </p:nvPr>
        </p:nvSpPr>
        <p:spPr>
          <a:xfrm>
            <a:off x="3268317" y="2766218"/>
            <a:ext cx="5655365" cy="1325563"/>
          </a:xfrm>
        </p:spPr>
        <p:txBody>
          <a:bodyPr/>
          <a:lstStyle/>
          <a:p>
            <a:r>
              <a:rPr lang="en-IN" b="1" dirty="0">
                <a:latin typeface="+mn-lt"/>
              </a:rPr>
              <a:t>IDENTIFYING OUTLIERS</a:t>
            </a:r>
            <a:endParaRPr lang="en-US" b="1" dirty="0">
              <a:latin typeface="+mn-lt"/>
            </a:endParaRPr>
          </a:p>
        </p:txBody>
      </p:sp>
    </p:spTree>
    <p:extLst>
      <p:ext uri="{BB962C8B-B14F-4D97-AF65-F5344CB8AC3E}">
        <p14:creationId xmlns:p14="http://schemas.microsoft.com/office/powerpoint/2010/main" val="2852605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DF80EB-6929-40CD-99B2-8FB621D6A132}"/>
              </a:ext>
            </a:extLst>
          </p:cNvPr>
          <p:cNvPicPr>
            <a:picLocks noChangeAspect="1"/>
          </p:cNvPicPr>
          <p:nvPr/>
        </p:nvPicPr>
        <p:blipFill>
          <a:blip r:embed="rId2"/>
          <a:stretch>
            <a:fillRect/>
          </a:stretch>
        </p:blipFill>
        <p:spPr>
          <a:xfrm>
            <a:off x="1957387" y="498015"/>
            <a:ext cx="8277225" cy="3714750"/>
          </a:xfrm>
          <a:prstGeom prst="rect">
            <a:avLst/>
          </a:prstGeom>
        </p:spPr>
      </p:pic>
      <p:sp>
        <p:nvSpPr>
          <p:cNvPr id="5" name="TextBox 4">
            <a:extLst>
              <a:ext uri="{FF2B5EF4-FFF2-40B4-BE49-F238E27FC236}">
                <a16:creationId xmlns:a16="http://schemas.microsoft.com/office/drawing/2014/main" id="{D08BDA1B-395C-4B0B-BF33-0002D2A22112}"/>
              </a:ext>
            </a:extLst>
          </p:cNvPr>
          <p:cNvSpPr txBox="1"/>
          <p:nvPr/>
        </p:nvSpPr>
        <p:spPr>
          <a:xfrm>
            <a:off x="1351722" y="4502610"/>
            <a:ext cx="10071652" cy="2031325"/>
          </a:xfrm>
          <a:prstGeom prst="rect">
            <a:avLst/>
          </a:prstGeom>
          <a:noFill/>
        </p:spPr>
        <p:txBody>
          <a:bodyPr wrap="square">
            <a:spAutoFit/>
          </a:bodyPr>
          <a:lstStyle/>
          <a:p>
            <a:pPr algn="l"/>
            <a:r>
              <a:rPr lang="en-IN" b="1" i="1" dirty="0">
                <a:solidFill>
                  <a:srgbClr val="000000"/>
                </a:solidFill>
                <a:effectLst/>
                <a:latin typeface="Helvetica Neue"/>
              </a:rPr>
              <a:t>INFERENCES</a:t>
            </a:r>
          </a:p>
          <a:p>
            <a:pPr algn="l"/>
            <a:endParaRPr lang="en-IN" b="1" i="1" dirty="0">
              <a:solidFill>
                <a:srgbClr val="000000"/>
              </a:solidFill>
              <a:effectLst/>
              <a:latin typeface="Helvetica Neue"/>
            </a:endParaRPr>
          </a:p>
          <a:p>
            <a:pPr algn="l"/>
            <a:r>
              <a:rPr lang="en-IN" b="1" i="1" dirty="0">
                <a:solidFill>
                  <a:srgbClr val="000000"/>
                </a:solidFill>
                <a:effectLst/>
                <a:latin typeface="Helvetica Neue"/>
              </a:rPr>
              <a:t>1. AMT_INCOME_TOTAL has some outliers which shows that there are some applicants with very high income</a:t>
            </a:r>
          </a:p>
          <a:p>
            <a:pPr algn="l"/>
            <a:r>
              <a:rPr lang="en-IN" b="1" i="1" dirty="0">
                <a:solidFill>
                  <a:srgbClr val="000000"/>
                </a:solidFill>
                <a:effectLst/>
                <a:latin typeface="Helvetica Neue"/>
              </a:rPr>
              <a:t>2. AMT_ANNUITY, AMT_GOODS_PRICE, AMT_CREDIT have very high number of outliers</a:t>
            </a:r>
          </a:p>
          <a:p>
            <a:pPr algn="l"/>
            <a:r>
              <a:rPr lang="en-IN" b="1" i="1" dirty="0">
                <a:solidFill>
                  <a:srgbClr val="000000"/>
                </a:solidFill>
                <a:effectLst/>
                <a:latin typeface="Helvetica Neue"/>
              </a:rPr>
              <a:t>DAYS_EMPLOYED column has less number of outliers with value around 350000 days which is impossible hence it is incorrect entry</a:t>
            </a:r>
          </a:p>
        </p:txBody>
      </p:sp>
    </p:spTree>
    <p:extLst>
      <p:ext uri="{BB962C8B-B14F-4D97-AF65-F5344CB8AC3E}">
        <p14:creationId xmlns:p14="http://schemas.microsoft.com/office/powerpoint/2010/main" val="23396874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TotalTime>
  <Words>2047</Words>
  <Application>Microsoft Office PowerPoint</Application>
  <PresentationFormat>Widescreen</PresentationFormat>
  <Paragraphs>218</Paragraphs>
  <Slides>47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Calibri Light</vt:lpstr>
      <vt:lpstr>Helvetica Neue</vt:lpstr>
      <vt:lpstr>inherit</vt:lpstr>
      <vt:lpstr>Office Theme</vt:lpstr>
      <vt:lpstr>Credit EDA Case Study</vt:lpstr>
      <vt:lpstr>PowerPoint Presentation</vt:lpstr>
      <vt:lpstr>PowerPoint Presentation</vt:lpstr>
      <vt:lpstr>PowerPoint Presentation</vt:lpstr>
      <vt:lpstr>PowerPoint Presentation</vt:lpstr>
      <vt:lpstr>PowerPoint Presentation</vt:lpstr>
      <vt:lpstr>PowerPoint Presentation</vt:lpstr>
      <vt:lpstr>IDENTIFYING OUTLIERS</vt:lpstr>
      <vt:lpstr>PowerPoint Presentation</vt:lpstr>
      <vt:lpstr>PowerPoint Presentation</vt:lpstr>
      <vt:lpstr>PowerPoint Presentation</vt:lpstr>
      <vt:lpstr>PowerPoint Presentation</vt:lpstr>
      <vt:lpstr>PowerPoint Presentation</vt:lpstr>
      <vt:lpstr>UNIVARIATE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BIVARIATE ANALYSIS</vt:lpstr>
      <vt:lpstr>PowerPoint Presentation</vt:lpstr>
      <vt:lpstr>PowerPoint Presentation</vt:lpstr>
      <vt:lpstr>PowerPoint Presentation</vt:lpstr>
      <vt:lpstr>PowerPoint Presentation</vt:lpstr>
      <vt:lpstr>PowerPoint Presentation</vt:lpstr>
      <vt:lpstr> UNIVARTIE ANALYSIS   (MERGED DATASET) </vt:lpstr>
      <vt:lpstr>PowerPoint Presentation</vt:lpstr>
      <vt:lpstr>PowerPoint Presentation</vt:lpstr>
      <vt:lpstr>PowerPoint Presentation</vt:lpstr>
      <vt:lpstr>PowerPoint Presentation</vt:lpstr>
      <vt:lpstr>BIVARIATE ANALYSIS (MERGED DATASET)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Ketan Kandalkar</dc:creator>
  <cp:lastModifiedBy>Ketan Kandalkar</cp:lastModifiedBy>
  <cp:revision>27</cp:revision>
  <dcterms:created xsi:type="dcterms:W3CDTF">2021-06-30T12:41:23Z</dcterms:created>
  <dcterms:modified xsi:type="dcterms:W3CDTF">2021-06-30T17:06:22Z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e8c6461-2dc9-4610-ad74-a9c76638efab_Enabled">
    <vt:lpwstr>true</vt:lpwstr>
  </property>
  <property fmtid="{D5CDD505-2E9C-101B-9397-08002B2CF9AE}" pid="3" name="MSIP_Label_6e8c6461-2dc9-4610-ad74-a9c76638efab_SetDate">
    <vt:lpwstr>2021-06-30T13:04:10Z</vt:lpwstr>
  </property>
  <property fmtid="{D5CDD505-2E9C-101B-9397-08002B2CF9AE}" pid="4" name="MSIP_Label_6e8c6461-2dc9-4610-ad74-a9c76638efab_Method">
    <vt:lpwstr>Privileged</vt:lpwstr>
  </property>
  <property fmtid="{D5CDD505-2E9C-101B-9397-08002B2CF9AE}" pid="5" name="MSIP_Label_6e8c6461-2dc9-4610-ad74-a9c76638efab_Name">
    <vt:lpwstr>Public</vt:lpwstr>
  </property>
  <property fmtid="{D5CDD505-2E9C-101B-9397-08002B2CF9AE}" pid="6" name="MSIP_Label_6e8c6461-2dc9-4610-ad74-a9c76638efab_SiteId">
    <vt:lpwstr>20210462-2c5e-4ec8-b3e2-0be950f292ca</vt:lpwstr>
  </property>
  <property fmtid="{D5CDD505-2E9C-101B-9397-08002B2CF9AE}" pid="7" name="MSIP_Label_6e8c6461-2dc9-4610-ad74-a9c76638efab_ActionId">
    <vt:lpwstr>ddd2e3dc-4598-4270-aa2c-3905ebddd1bf</vt:lpwstr>
  </property>
  <property fmtid="{D5CDD505-2E9C-101B-9397-08002B2CF9AE}" pid="8" name="MSIP_Label_6e8c6461-2dc9-4610-ad74-a9c76638efab_ContentBits">
    <vt:lpwstr>2</vt:lpwstr>
  </property>
  <property fmtid="{D5CDD505-2E9C-101B-9397-08002B2CF9AE}" pid="9" name="ClassificationContentMarkingFooterLocations">
    <vt:lpwstr>Office Theme:8</vt:lpwstr>
  </property>
  <property fmtid="{D5CDD505-2E9C-101B-9397-08002B2CF9AE}" pid="10" name="ClassificationContentMarkingFooterText">
    <vt:lpwstr>Tata Communications - Public</vt:lpwstr>
  </property>
</Properties>
</file>