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7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0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8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3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C2831-AD25-4E61-A451-8FF76529B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Morgan Stanley</a:t>
            </a:r>
            <a:endParaRPr lang="en-IN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535FB1-2353-8FC8-28E6-DAA1BC26F9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78" b="20424"/>
          <a:stretch>
            <a:fillRect/>
          </a:stretch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E1AA-5CA4-4F12-A90C-545054377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" y="381000"/>
            <a:ext cx="5080000" cy="381000"/>
          </a:xfrm>
        </p:spPr>
        <p:txBody>
          <a:bodyPr>
            <a:normAutofit fontScale="90000"/>
          </a:bodyPr>
          <a:lstStyle/>
          <a:p>
            <a:r>
              <a:rPr lang="en-IN"/>
              <a:t>Current Capitalization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7D147-C340-4A47-AED2-1E563B204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3E48EB-77BE-429D-ADD1-05FB65469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02741"/>
              </p:ext>
            </p:extLst>
          </p:nvPr>
        </p:nvGraphicFramePr>
        <p:xfrm>
          <a:off x="254000" y="889000"/>
          <a:ext cx="114300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31">
                  <a:extLst>
                    <a:ext uri="{9D8B030D-6E8A-4147-A177-3AD203B41FA5}">
                      <a16:colId xmlns:a16="http://schemas.microsoft.com/office/drawing/2014/main" val="3546004495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625087326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990671504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891385977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1167166000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1855130504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613867083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525185815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538639998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3780055370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2616033717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573924392"/>
                    </a:ext>
                  </a:extLst>
                </a:gridCol>
                <a:gridCol w="879231">
                  <a:extLst>
                    <a:ext uri="{9D8B030D-6E8A-4147-A177-3AD203B41FA5}">
                      <a16:colId xmlns:a16="http://schemas.microsoft.com/office/drawing/2014/main" val="1007254070"/>
                    </a:ext>
                  </a:extLst>
                </a:gridCol>
              </a:tblGrid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1"/>
                        <a:t>$MM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xEBITDA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Maturity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Floor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Pricing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Call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Next Call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Next Call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Yield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YTW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203864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0"/>
                        <a:t>Cash and Cash Equivalents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245973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0"/>
                        <a:t>$750MM Revolver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Jun-28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B1 /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S + 300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100.000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100.250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6.74%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59519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0"/>
                        <a:t>C$140MM Revolver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Jun-28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B1 /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0.00%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CDOR + 300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24546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0"/>
                        <a:t>Term Loan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5,572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Jun-30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B1 /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0.75%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S + 250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101.000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Jul-25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100.000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100.250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6.74%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675529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0"/>
                        <a:t>Senior Secured Notes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3,275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Jun-30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B1 /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7.250%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Jun-26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103.625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103.000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6.24%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Jun-28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072587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1"/>
                        <a:t>First Lien Debt</a:t>
                      </a:r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8,847</a:t>
                      </a:r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5.1x</a:t>
                      </a:r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73268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1"/>
                        <a:t>Net First Lien Debt</a:t>
                      </a:r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8,729</a:t>
                      </a:r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5.1x</a:t>
                      </a:r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93776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0"/>
                        <a:t>Senior Unsecured Notes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550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Dec-29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Caa1 / B-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5.625%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102.813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Dec-25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101.406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97.500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6.23%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Dec-29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2623708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0"/>
                        <a:t>Senior Unsecured Notes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1,900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Jan-32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Caa1 / B-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7.375%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Jan-27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103.688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102.750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6.58%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Jan-29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610365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0"/>
                        <a:t>Other Debt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8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38165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1"/>
                        <a:t>Total Debt</a:t>
                      </a:r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11,300</a:t>
                      </a:r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6.6x</a:t>
                      </a:r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852127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1"/>
                        <a:t>Total Net Debt</a:t>
                      </a:r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11,182</a:t>
                      </a:r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6.5x</a:t>
                      </a:r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FFE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662759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l"/>
                      <a:r>
                        <a:rPr lang="en-IN" sz="800" b="1"/>
                        <a:t>LTM Run-Rate Adj. EBITDA</a:t>
                      </a:r>
                    </a:p>
                  </a:txBody>
                  <a:tcPr anchor="ctr">
                    <a:solidFill>
                      <a:srgbClr val="E3CC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b="1"/>
                        <a:t>1,721</a:t>
                      </a:r>
                    </a:p>
                  </a:txBody>
                  <a:tcPr anchor="ctr">
                    <a:solidFill>
                      <a:srgbClr val="E3CC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E3CC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E3CC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E3CC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E3CC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E3CC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E3CC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E3CC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E3CC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E3CC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E3CC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b="1"/>
                    </a:p>
                  </a:txBody>
                  <a:tcPr anchor="ctr">
                    <a:solidFill>
                      <a:srgbClr val="E3CC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9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04577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162</Words>
  <Application>Microsoft Office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VanillaVTI</vt:lpstr>
      <vt:lpstr>Morgan Stanley</vt:lpstr>
      <vt:lpstr>Current Capitalization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Morgan Stanley</dc:title>
  <dc:creator>Ketan Kishore</dc:creator>
  <cp:lastModifiedBy>Ketan Kishore</cp:lastModifiedBy>
  <cp:revision>2</cp:revision>
  <dcterms:created xsi:type="dcterms:W3CDTF">2025-06-05T16:08:40Z</dcterms:created>
  <dcterms:modified xsi:type="dcterms:W3CDTF">2025-06-07T22:04:57Z</dcterms:modified>
</cp:coreProperties>
</file>