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0" r:id="rId3"/>
    <p:sldId id="260" r:id="rId4"/>
    <p:sldId id="261" r:id="rId5"/>
    <p:sldId id="262" r:id="rId6"/>
    <p:sldId id="265" r:id="rId7"/>
    <p:sldId id="263" r:id="rId8"/>
    <p:sldId id="268" r:id="rId9"/>
    <p:sldId id="264" r:id="rId10"/>
    <p:sldId id="271" r:id="rId11"/>
    <p:sldId id="273" r:id="rId12"/>
    <p:sldId id="274" r:id="rId13"/>
    <p:sldId id="266" r:id="rId14"/>
    <p:sldId id="267" r:id="rId15"/>
    <p:sldId id="269" r:id="rId16"/>
    <p:sldId id="272" r:id="rId17"/>
    <p:sldId id="257" r:id="rId18"/>
    <p:sldId id="258" r:id="rId19"/>
    <p:sldId id="259"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HADOOP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089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Checkpoint </a:t>
            </a:r>
            <a:r>
              <a:rPr lang="en-US" b="1" dirty="0" smtClean="0"/>
              <a:t>Node-</a:t>
            </a:r>
            <a:r>
              <a:rPr lang="en-US" dirty="0"/>
              <a:t>The Checkpoint node periodically creates checkpoints of the namespace. </a:t>
            </a:r>
            <a:endParaRPr lang="en-US" dirty="0" smtClean="0"/>
          </a:p>
          <a:p>
            <a:r>
              <a:rPr lang="en-US" b="1" dirty="0"/>
              <a:t>Backup node </a:t>
            </a:r>
            <a:r>
              <a:rPr lang="en-US" b="1" dirty="0" smtClean="0"/>
              <a:t>-</a:t>
            </a:r>
            <a:r>
              <a:rPr lang="en-US" dirty="0" smtClean="0"/>
              <a:t>Backup </a:t>
            </a:r>
            <a:r>
              <a:rPr lang="en-US" dirty="0"/>
              <a:t>node maintains a copy of the namespace in </a:t>
            </a:r>
            <a:r>
              <a:rPr lang="en-US" dirty="0" smtClean="0"/>
              <a:t>memory</a:t>
            </a:r>
            <a:r>
              <a:rPr lang="en-US" dirty="0"/>
              <a:t>.</a:t>
            </a:r>
            <a:endParaRPr lang="en-US" b="1" dirty="0"/>
          </a:p>
          <a:p>
            <a:r>
              <a:rPr lang="en-US" dirty="0"/>
              <a:t/>
            </a:r>
            <a:br>
              <a:rPr lang="en-US" dirty="0"/>
            </a:br>
            <a:endParaRPr lang="en-US" dirty="0"/>
          </a:p>
        </p:txBody>
      </p:sp>
    </p:spTree>
    <p:extLst>
      <p:ext uri="{BB962C8B-B14F-4D97-AF65-F5344CB8AC3E}">
        <p14:creationId xmlns:p14="http://schemas.microsoft.com/office/powerpoint/2010/main" val="335031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a:t>
            </a:r>
            <a:endParaRPr lang="en-US" dirty="0"/>
          </a:p>
        </p:txBody>
      </p:sp>
      <p:sp>
        <p:nvSpPr>
          <p:cNvPr id="3" name="Content Placeholder 2"/>
          <p:cNvSpPr>
            <a:spLocks noGrp="1"/>
          </p:cNvSpPr>
          <p:nvPr>
            <p:ph idx="1"/>
          </p:nvPr>
        </p:nvSpPr>
        <p:spPr>
          <a:xfrm>
            <a:off x="3739978" y="1123838"/>
            <a:ext cx="7378844" cy="4386970"/>
          </a:xfrm>
        </p:spPr>
        <p:txBody>
          <a:bodyPr/>
          <a:lstStyle/>
          <a:p>
            <a:r>
              <a:rPr lang="en-US" dirty="0" smtClean="0"/>
              <a:t>In Hadoop 2.0, to overcome SPOF multiple </a:t>
            </a:r>
            <a:r>
              <a:rPr lang="en-US" dirty="0" err="1" smtClean="0"/>
              <a:t>NameNode</a:t>
            </a:r>
            <a:r>
              <a:rPr lang="en-US" dirty="0" smtClean="0"/>
              <a:t> can be used.</a:t>
            </a:r>
          </a:p>
          <a:p>
            <a:r>
              <a:rPr lang="en-US" dirty="0"/>
              <a:t>Earlier there was one Hadoop </a:t>
            </a:r>
            <a:r>
              <a:rPr lang="en-US" dirty="0" err="1"/>
              <a:t>NameNode</a:t>
            </a:r>
            <a:r>
              <a:rPr lang="en-US" dirty="0"/>
              <a:t> for maintaining the tree hierarchy of the HDFS files and tracking the data storage in the cluster.</a:t>
            </a:r>
          </a:p>
        </p:txBody>
      </p:sp>
    </p:spTree>
    <p:extLst>
      <p:ext uri="{BB962C8B-B14F-4D97-AF65-F5344CB8AC3E}">
        <p14:creationId xmlns:p14="http://schemas.microsoft.com/office/powerpoint/2010/main" val="291359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igh Availability in Hadoo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241550"/>
            <a:ext cx="7315200" cy="436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53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Racks</a:t>
            </a:r>
            <a:endParaRPr lang="en-US" dirty="0"/>
          </a:p>
        </p:txBody>
      </p:sp>
      <p:sp>
        <p:nvSpPr>
          <p:cNvPr id="3" name="Content Placeholder 2"/>
          <p:cNvSpPr>
            <a:spLocks noGrp="1"/>
          </p:cNvSpPr>
          <p:nvPr>
            <p:ph idx="1"/>
          </p:nvPr>
        </p:nvSpPr>
        <p:spPr/>
        <p:txBody>
          <a:bodyPr/>
          <a:lstStyle/>
          <a:p>
            <a:r>
              <a:rPr lang="en-US" dirty="0"/>
              <a:t>A rack is a collection of 30 or 40 nodes that are physically stored close together and are all connected to the same network switch. Network bandwidth between any two nodes in rack is greater than bandwidth between two nodes on different racks</a:t>
            </a:r>
            <a:r>
              <a:rPr lang="en-US" dirty="0" smtClean="0"/>
              <a:t>. A </a:t>
            </a:r>
            <a:r>
              <a:rPr lang="en-US" dirty="0"/>
              <a:t>Hadoop Cluster is a collection of racks.</a:t>
            </a:r>
            <a:endParaRPr lang="en-US" dirty="0" smtClean="0"/>
          </a:p>
          <a:p>
            <a:r>
              <a:rPr lang="en-US" dirty="0" smtClean="0"/>
              <a:t>Large </a:t>
            </a:r>
            <a:r>
              <a:rPr lang="en-US" dirty="0"/>
              <a:t>HDFS instances run on a cluster of computers that commonly spread across many racks. Communication between two nodes in different racks has to go through switches. In most cases, network bandwidth between machines in the same rack is greater than network bandwidth between machines in different racks</a:t>
            </a:r>
            <a:r>
              <a:rPr lang="en-US" dirty="0" smtClean="0"/>
              <a:t>.</a:t>
            </a:r>
          </a:p>
          <a:p>
            <a:r>
              <a:rPr lang="en-US" dirty="0"/>
              <a:t>The </a:t>
            </a:r>
            <a:r>
              <a:rPr lang="en-US" dirty="0" err="1"/>
              <a:t>NameNode</a:t>
            </a:r>
            <a:r>
              <a:rPr lang="en-US" dirty="0"/>
              <a:t> determines the rack id each </a:t>
            </a:r>
            <a:r>
              <a:rPr lang="en-US" dirty="0" err="1"/>
              <a:t>DataNode</a:t>
            </a:r>
            <a:r>
              <a:rPr lang="en-US" dirty="0"/>
              <a:t> belongs to via the process outlined in Hadoop Rack Awareness.</a:t>
            </a:r>
          </a:p>
        </p:txBody>
      </p:sp>
    </p:spTree>
    <p:extLst>
      <p:ext uri="{BB962C8B-B14F-4D97-AF65-F5344CB8AC3E}">
        <p14:creationId xmlns:p14="http://schemas.microsoft.com/office/powerpoint/2010/main" val="112081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a:t>
            </a:r>
            <a:endParaRPr lang="en-US" dirty="0"/>
          </a:p>
        </p:txBody>
      </p:sp>
      <p:sp>
        <p:nvSpPr>
          <p:cNvPr id="3" name="Content Placeholder 2"/>
          <p:cNvSpPr>
            <a:spLocks noGrp="1"/>
          </p:cNvSpPr>
          <p:nvPr>
            <p:ph idx="1"/>
          </p:nvPr>
        </p:nvSpPr>
        <p:spPr/>
        <p:txBody>
          <a:bodyPr/>
          <a:lstStyle/>
          <a:p>
            <a:r>
              <a:rPr lang="en-US" dirty="0"/>
              <a:t>A simple but non-optimal policy is to place replicas on unique racks</a:t>
            </a:r>
            <a:r>
              <a:rPr lang="en-US" dirty="0" smtClean="0"/>
              <a:t>.</a:t>
            </a:r>
            <a:br>
              <a:rPr lang="en-US" dirty="0" smtClean="0"/>
            </a:br>
            <a:r>
              <a:rPr lang="en-US" dirty="0" smtClean="0"/>
              <a:t>Prevents </a:t>
            </a:r>
            <a:r>
              <a:rPr lang="en-US" dirty="0"/>
              <a:t>losing data when an entire rack </a:t>
            </a:r>
            <a:r>
              <a:rPr lang="en-US" dirty="0" smtClean="0"/>
              <a:t>fails</a:t>
            </a:r>
            <a:br>
              <a:rPr lang="en-US" dirty="0" smtClean="0"/>
            </a:br>
            <a:r>
              <a:rPr lang="en-US" dirty="0"/>
              <a:t>E</a:t>
            </a:r>
            <a:r>
              <a:rPr lang="en-US" dirty="0" smtClean="0"/>
              <a:t>venly </a:t>
            </a:r>
            <a:r>
              <a:rPr lang="en-US" dirty="0"/>
              <a:t>distributes replicas in the cluster which makes it easy to balance load on component failure</a:t>
            </a:r>
            <a:r>
              <a:rPr lang="en-US" dirty="0" smtClean="0"/>
              <a:t>.</a:t>
            </a:r>
            <a:br>
              <a:rPr lang="en-US" dirty="0" smtClean="0"/>
            </a:br>
            <a:r>
              <a:rPr lang="en-US" dirty="0" smtClean="0"/>
              <a:t>Increases </a:t>
            </a:r>
            <a:r>
              <a:rPr lang="en-US" dirty="0"/>
              <a:t>the cost of writes because a write needs to transfer blocks to multiple racks</a:t>
            </a:r>
            <a:r>
              <a:rPr lang="en-US" dirty="0" smtClean="0"/>
              <a:t>.</a:t>
            </a:r>
          </a:p>
          <a:p>
            <a:r>
              <a:rPr lang="en-US" dirty="0" smtClean="0"/>
              <a:t>For 3, one on local rack, 2</a:t>
            </a:r>
            <a:r>
              <a:rPr lang="en-US" baseline="30000" dirty="0" smtClean="0"/>
              <a:t>nd</a:t>
            </a:r>
            <a:r>
              <a:rPr lang="en-US" dirty="0" smtClean="0"/>
              <a:t> on next rack and 3</a:t>
            </a:r>
            <a:r>
              <a:rPr lang="en-US" baseline="30000" dirty="0" smtClean="0"/>
              <a:t>rd</a:t>
            </a:r>
            <a:r>
              <a:rPr lang="en-US" dirty="0" smtClean="0"/>
              <a:t> on same next rack.</a:t>
            </a:r>
            <a:br>
              <a:rPr lang="en-US" dirty="0" smtClean="0"/>
            </a:br>
            <a:r>
              <a:rPr lang="en-US" dirty="0"/>
              <a:t>C</a:t>
            </a:r>
            <a:r>
              <a:rPr lang="en-US" dirty="0" smtClean="0"/>
              <a:t>uts </a:t>
            </a:r>
            <a:r>
              <a:rPr lang="en-US" dirty="0"/>
              <a:t>the inter-rack write </a:t>
            </a:r>
            <a:r>
              <a:rPr lang="en-US" dirty="0" smtClean="0"/>
              <a:t>traffic.</a:t>
            </a:r>
          </a:p>
        </p:txBody>
      </p:sp>
    </p:spTree>
    <p:extLst>
      <p:ext uri="{BB962C8B-B14F-4D97-AF65-F5344CB8AC3E}">
        <p14:creationId xmlns:p14="http://schemas.microsoft.com/office/powerpoint/2010/main" val="367993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Commands</a:t>
            </a:r>
            <a:endParaRPr lang="en-US" dirty="0"/>
          </a:p>
        </p:txBody>
      </p:sp>
      <p:sp>
        <p:nvSpPr>
          <p:cNvPr id="3" name="Content Placeholder 2"/>
          <p:cNvSpPr>
            <a:spLocks noGrp="1"/>
          </p:cNvSpPr>
          <p:nvPr>
            <p:ph idx="1"/>
          </p:nvPr>
        </p:nvSpPr>
        <p:spPr/>
        <p:txBody>
          <a:bodyPr/>
          <a:lstStyle/>
          <a:p>
            <a:r>
              <a:rPr lang="en-US" dirty="0" err="1" smtClean="0"/>
              <a:t>hadoop</a:t>
            </a:r>
            <a:r>
              <a:rPr lang="en-US" dirty="0" smtClean="0"/>
              <a:t> fs –ls</a:t>
            </a:r>
          </a:p>
          <a:p>
            <a:r>
              <a:rPr lang="en-US" dirty="0" err="1"/>
              <a:t>hadoop</a:t>
            </a:r>
            <a:r>
              <a:rPr lang="en-US" dirty="0"/>
              <a:t> fs </a:t>
            </a:r>
            <a:r>
              <a:rPr lang="en-US" dirty="0" smtClean="0"/>
              <a:t>–cat &lt;</a:t>
            </a:r>
            <a:r>
              <a:rPr lang="en-US" dirty="0" err="1" smtClean="0"/>
              <a:t>file_location</a:t>
            </a:r>
            <a:r>
              <a:rPr lang="en-US" dirty="0" smtClean="0"/>
              <a:t>&gt;</a:t>
            </a:r>
            <a:endParaRPr lang="en-US" dirty="0"/>
          </a:p>
          <a:p>
            <a:r>
              <a:rPr lang="en-US" dirty="0" err="1"/>
              <a:t>hadoop</a:t>
            </a:r>
            <a:r>
              <a:rPr lang="en-US" dirty="0"/>
              <a:t> fs </a:t>
            </a:r>
            <a:r>
              <a:rPr lang="en-US" dirty="0" smtClean="0"/>
              <a:t>–put &lt;local location&gt; &lt;</a:t>
            </a:r>
            <a:r>
              <a:rPr lang="en-US" dirty="0" err="1" smtClean="0"/>
              <a:t>hdfs</a:t>
            </a:r>
            <a:r>
              <a:rPr lang="en-US" dirty="0" smtClean="0"/>
              <a:t> location&gt;</a:t>
            </a:r>
            <a:endParaRPr lang="en-US" dirty="0"/>
          </a:p>
          <a:p>
            <a:r>
              <a:rPr lang="en-US" dirty="0" err="1"/>
              <a:t>hadoop</a:t>
            </a:r>
            <a:r>
              <a:rPr lang="en-US" dirty="0"/>
              <a:t> fs </a:t>
            </a:r>
            <a:r>
              <a:rPr lang="en-US" dirty="0" smtClean="0"/>
              <a:t>–get &lt;</a:t>
            </a:r>
            <a:r>
              <a:rPr lang="en-US" dirty="0" err="1" smtClean="0"/>
              <a:t>hdfs</a:t>
            </a:r>
            <a:r>
              <a:rPr lang="en-US" dirty="0" smtClean="0"/>
              <a:t> location&gt; &lt;local location&gt;</a:t>
            </a:r>
            <a:endParaRPr lang="en-US" dirty="0"/>
          </a:p>
          <a:p>
            <a:r>
              <a:rPr lang="en-US" dirty="0" err="1"/>
              <a:t>hadoop</a:t>
            </a:r>
            <a:r>
              <a:rPr lang="en-US" dirty="0"/>
              <a:t> fs </a:t>
            </a:r>
            <a:r>
              <a:rPr lang="en-US" dirty="0" smtClean="0"/>
              <a:t>–</a:t>
            </a:r>
            <a:r>
              <a:rPr lang="en-US" dirty="0" err="1" smtClean="0"/>
              <a:t>rmr</a:t>
            </a:r>
            <a:r>
              <a:rPr lang="en-US" dirty="0" smtClean="0"/>
              <a:t> &lt;location&gt;</a:t>
            </a:r>
            <a:endParaRPr lang="en-US" dirty="0"/>
          </a:p>
          <a:p>
            <a:r>
              <a:rPr lang="en-US" dirty="0" err="1"/>
              <a:t>hadoop</a:t>
            </a:r>
            <a:r>
              <a:rPr lang="en-US" dirty="0"/>
              <a:t> fs –</a:t>
            </a:r>
            <a:r>
              <a:rPr lang="en-US" dirty="0" smtClean="0"/>
              <a:t>ls –R &lt;directory&gt;</a:t>
            </a:r>
            <a:endParaRPr lang="en-US" dirty="0"/>
          </a:p>
          <a:p>
            <a:endParaRPr lang="en-US" dirty="0" smtClean="0"/>
          </a:p>
        </p:txBody>
      </p:sp>
    </p:spTree>
    <p:extLst>
      <p:ext uri="{BB962C8B-B14F-4D97-AF65-F5344CB8AC3E}">
        <p14:creationId xmlns:p14="http://schemas.microsoft.com/office/powerpoint/2010/main" val="388091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MR1</a:t>
            </a:r>
            <a:endParaRPr lang="en-US" dirty="0"/>
          </a:p>
        </p:txBody>
      </p:sp>
      <p:sp>
        <p:nvSpPr>
          <p:cNvPr id="3" name="Content Placeholder 2"/>
          <p:cNvSpPr>
            <a:spLocks noGrp="1"/>
          </p:cNvSpPr>
          <p:nvPr>
            <p:ph idx="1"/>
          </p:nvPr>
        </p:nvSpPr>
        <p:spPr/>
        <p:txBody>
          <a:bodyPr/>
          <a:lstStyle/>
          <a:p>
            <a:r>
              <a:rPr lang="en-US" dirty="0" smtClean="0"/>
              <a:t>2 components of MR1 is Job Tracker and Task Tracker.</a:t>
            </a:r>
          </a:p>
          <a:p>
            <a:r>
              <a:rPr lang="en-US" b="1" dirty="0" smtClean="0"/>
              <a:t>Job Tracker</a:t>
            </a:r>
            <a:r>
              <a:rPr lang="en-US" dirty="0" smtClean="0"/>
              <a:t> </a:t>
            </a:r>
            <a:r>
              <a:rPr lang="en-US" dirty="0"/>
              <a:t>is the master and is in charge of allocating tasks to task trackers and scheduling these tasks globally. </a:t>
            </a:r>
            <a:endParaRPr lang="en-US" dirty="0" smtClean="0"/>
          </a:p>
          <a:p>
            <a:r>
              <a:rPr lang="en-US" b="1" dirty="0" smtClean="0"/>
              <a:t>Task Tracker</a:t>
            </a:r>
            <a:r>
              <a:rPr lang="en-US" dirty="0" smtClean="0"/>
              <a:t> is in charge of running the Map and Reduce tasks themselves. It runs on each node.</a:t>
            </a:r>
          </a:p>
          <a:p>
            <a:endParaRPr lang="en-US" dirty="0"/>
          </a:p>
        </p:txBody>
      </p:sp>
    </p:spTree>
    <p:extLst>
      <p:ext uri="{BB962C8B-B14F-4D97-AF65-F5344CB8AC3E}">
        <p14:creationId xmlns:p14="http://schemas.microsoft.com/office/powerpoint/2010/main" val="273459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lstStyle/>
          <a:p>
            <a:r>
              <a:rPr lang="en-US" dirty="0"/>
              <a:t>Apache Hadoop YARN (Yet Another Resource Negotiator) is a cluster management technology</a:t>
            </a:r>
            <a:r>
              <a:rPr lang="en-US" dirty="0" smtClean="0"/>
              <a:t>.</a:t>
            </a:r>
          </a:p>
          <a:p>
            <a:r>
              <a:rPr lang="en-US" dirty="0" smtClean="0"/>
              <a:t>It is </a:t>
            </a:r>
            <a:r>
              <a:rPr lang="en-US" dirty="0"/>
              <a:t>a software rewrite that decouples MapReduce's resource management and scheduling capabilities from the data processing </a:t>
            </a:r>
            <a:r>
              <a:rPr lang="en-US" dirty="0" smtClean="0"/>
              <a:t>component. </a:t>
            </a:r>
          </a:p>
          <a:p>
            <a:r>
              <a:rPr lang="en-US" dirty="0" smtClean="0"/>
              <a:t>It allows </a:t>
            </a:r>
            <a:r>
              <a:rPr lang="en-US" dirty="0"/>
              <a:t>multiple access engines (either open-source or proprietary) to use Hadoop as the common standard for batch, interactive and real-time engines that can simultaneously access the same data set.</a:t>
            </a:r>
          </a:p>
          <a:p>
            <a:endParaRPr lang="en-US" dirty="0" smtClean="0"/>
          </a:p>
          <a:p>
            <a:r>
              <a:rPr lang="en-US" dirty="0" smtClean="0"/>
              <a:t>FIFO</a:t>
            </a:r>
            <a:r>
              <a:rPr lang="en-US" dirty="0"/>
              <a:t>, Capacity, and Fair Schedulers. </a:t>
            </a:r>
          </a:p>
        </p:txBody>
      </p:sp>
    </p:spTree>
    <p:extLst>
      <p:ext uri="{BB962C8B-B14F-4D97-AF65-F5344CB8AC3E}">
        <p14:creationId xmlns:p14="http://schemas.microsoft.com/office/powerpoint/2010/main" val="223772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Scheduler</a:t>
            </a:r>
          </a:p>
        </p:txBody>
      </p:sp>
      <p:sp>
        <p:nvSpPr>
          <p:cNvPr id="3" name="Content Placeholder 2"/>
          <p:cNvSpPr>
            <a:spLocks noGrp="1"/>
          </p:cNvSpPr>
          <p:nvPr>
            <p:ph idx="1"/>
          </p:nvPr>
        </p:nvSpPr>
        <p:spPr/>
        <p:txBody>
          <a:bodyPr/>
          <a:lstStyle/>
          <a:p>
            <a:r>
              <a:rPr lang="en-US" dirty="0"/>
              <a:t>The FIFO Scheduler places applications in a queue and runs them in the order of submission (first in, first out). Requests for the first application in the queue are allocated first; once its requests have been satisfied, the next application in the queue is served, and so on</a:t>
            </a:r>
            <a:r>
              <a:rPr lang="en-US" dirty="0" smtClean="0"/>
              <a:t>.</a:t>
            </a:r>
          </a:p>
          <a:p>
            <a:r>
              <a:rPr lang="en-US" dirty="0"/>
              <a:t> Large applications will use all the resources in a cluster, so each application has to wait its turn. </a:t>
            </a:r>
            <a:endParaRPr lang="en-US" dirty="0" smtClean="0"/>
          </a:p>
          <a:p>
            <a:r>
              <a:rPr lang="en-US" dirty="0"/>
              <a:t>the small job is blocked until the large job completes.</a:t>
            </a:r>
          </a:p>
        </p:txBody>
      </p:sp>
    </p:spTree>
    <p:extLst>
      <p:ext uri="{BB962C8B-B14F-4D97-AF65-F5344CB8AC3E}">
        <p14:creationId xmlns:p14="http://schemas.microsoft.com/office/powerpoint/2010/main" val="258543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Scheduler or the Fair Scheduler.</a:t>
            </a:r>
          </a:p>
        </p:txBody>
      </p:sp>
      <p:sp>
        <p:nvSpPr>
          <p:cNvPr id="3" name="Content Placeholder 2"/>
          <p:cNvSpPr>
            <a:spLocks noGrp="1"/>
          </p:cNvSpPr>
          <p:nvPr>
            <p:ph idx="1"/>
          </p:nvPr>
        </p:nvSpPr>
        <p:spPr/>
        <p:txBody>
          <a:bodyPr/>
          <a:lstStyle/>
          <a:p>
            <a:r>
              <a:rPr lang="en-US" dirty="0" smtClean="0"/>
              <a:t>Both </a:t>
            </a:r>
            <a:r>
              <a:rPr lang="en-US" dirty="0"/>
              <a:t>of these allow long-running jobs to complete in a timely manner, while still allowing users who are running concurrent smaller ad hoc queries to get results back in a reasonable time</a:t>
            </a:r>
            <a:r>
              <a:rPr lang="en-US" dirty="0" smtClean="0"/>
              <a:t>.</a:t>
            </a:r>
          </a:p>
          <a:p>
            <a:r>
              <a:rPr lang="en-US" dirty="0" smtClean="0"/>
              <a:t>A </a:t>
            </a:r>
            <a:r>
              <a:rPr lang="en-US" dirty="0"/>
              <a:t>separate dedicated queue allows the small job to start as soon as it is submitted, although this is at the cost of overall cluster utilization since the queue capacity is reserved for jobs in that queue. </a:t>
            </a:r>
          </a:p>
        </p:txBody>
      </p:sp>
    </p:spTree>
    <p:extLst>
      <p:ext uri="{BB962C8B-B14F-4D97-AF65-F5344CB8AC3E}">
        <p14:creationId xmlns:p14="http://schemas.microsoft.com/office/powerpoint/2010/main" val="10285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1.What is Hadoop?</a:t>
            </a:r>
          </a:p>
          <a:p>
            <a:r>
              <a:rPr lang="en-US" dirty="0" smtClean="0"/>
              <a:t>2.HDFS</a:t>
            </a:r>
          </a:p>
          <a:p>
            <a:r>
              <a:rPr lang="en-US" dirty="0" smtClean="0"/>
              <a:t>3.NameNode/</a:t>
            </a:r>
            <a:r>
              <a:rPr lang="en-US" dirty="0" err="1" smtClean="0"/>
              <a:t>DataNode</a:t>
            </a:r>
            <a:endParaRPr lang="en-US" dirty="0" smtClean="0"/>
          </a:p>
          <a:p>
            <a:r>
              <a:rPr lang="en-US" dirty="0" smtClean="0"/>
              <a:t>4.Racks,Replicas</a:t>
            </a:r>
          </a:p>
          <a:p>
            <a:r>
              <a:rPr lang="en-US" dirty="0" smtClean="0"/>
              <a:t>5.MR1 vs MR2</a:t>
            </a:r>
          </a:p>
          <a:p>
            <a:r>
              <a:rPr lang="en-US" dirty="0"/>
              <a:t>6</a:t>
            </a:r>
            <a:r>
              <a:rPr lang="en-US" dirty="0" smtClean="0"/>
              <a:t>.Yarn</a:t>
            </a:r>
          </a:p>
          <a:p>
            <a:r>
              <a:rPr lang="en-US" dirty="0"/>
              <a:t>7</a:t>
            </a:r>
            <a:r>
              <a:rPr lang="en-US" dirty="0" smtClean="0"/>
              <a:t>.Ambari</a:t>
            </a:r>
          </a:p>
          <a:p>
            <a:r>
              <a:rPr lang="en-US" dirty="0"/>
              <a:t>8</a:t>
            </a:r>
            <a:r>
              <a:rPr lang="en-US" dirty="0" smtClean="0"/>
              <a:t>.Zookeeper</a:t>
            </a:r>
            <a:endParaRPr lang="en-US" dirty="0"/>
          </a:p>
        </p:txBody>
      </p:sp>
    </p:spTree>
    <p:extLst>
      <p:ext uri="{BB962C8B-B14F-4D97-AF65-F5344CB8AC3E}">
        <p14:creationId xmlns:p14="http://schemas.microsoft.com/office/powerpoint/2010/main" val="2378438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Ambari</a:t>
            </a:r>
            <a:endParaRPr lang="en-US" dirty="0"/>
          </a:p>
        </p:txBody>
      </p:sp>
      <p:sp>
        <p:nvSpPr>
          <p:cNvPr id="3" name="Content Placeholder 2"/>
          <p:cNvSpPr>
            <a:spLocks noGrp="1"/>
          </p:cNvSpPr>
          <p:nvPr>
            <p:ph idx="1"/>
          </p:nvPr>
        </p:nvSpPr>
        <p:spPr/>
        <p:txBody>
          <a:bodyPr/>
          <a:lstStyle/>
          <a:p>
            <a:r>
              <a:rPr lang="en-US" dirty="0"/>
              <a:t>The Apache </a:t>
            </a:r>
            <a:r>
              <a:rPr lang="en-US" b="1" dirty="0" err="1"/>
              <a:t>Ambari</a:t>
            </a:r>
            <a:r>
              <a:rPr lang="en-US" dirty="0"/>
              <a:t> project is aimed at making </a:t>
            </a:r>
            <a:r>
              <a:rPr lang="en-US" b="1" dirty="0"/>
              <a:t>Hadoop</a:t>
            </a:r>
            <a:r>
              <a:rPr lang="en-US" dirty="0"/>
              <a:t> management simpler by developing software for provisioning, managing, and monitoring Apache </a:t>
            </a:r>
            <a:r>
              <a:rPr lang="en-US" b="1" dirty="0"/>
              <a:t>Hadoop</a:t>
            </a:r>
            <a:r>
              <a:rPr lang="en-US" dirty="0"/>
              <a:t> clusters. </a:t>
            </a:r>
            <a:r>
              <a:rPr lang="en-US" b="1" dirty="0" err="1"/>
              <a:t>Ambari</a:t>
            </a:r>
            <a:r>
              <a:rPr lang="en-US" dirty="0"/>
              <a:t> provides an intuitive, easy-to-use </a:t>
            </a:r>
            <a:r>
              <a:rPr lang="en-US" b="1" dirty="0"/>
              <a:t>Hadoop</a:t>
            </a:r>
            <a:r>
              <a:rPr lang="en-US" dirty="0"/>
              <a:t> management web UI backed by its RESTful </a:t>
            </a:r>
            <a:r>
              <a:rPr lang="en-US" dirty="0" smtClean="0"/>
              <a:t>APIs.</a:t>
            </a:r>
            <a:endParaRPr lang="en-US" dirty="0"/>
          </a:p>
        </p:txBody>
      </p:sp>
    </p:spTree>
    <p:extLst>
      <p:ext uri="{BB962C8B-B14F-4D97-AF65-F5344CB8AC3E}">
        <p14:creationId xmlns:p14="http://schemas.microsoft.com/office/powerpoint/2010/main" val="229161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ZooKeeper</a:t>
            </a:r>
            <a:endParaRPr lang="en-US" dirty="0"/>
          </a:p>
        </p:txBody>
      </p:sp>
      <p:sp>
        <p:nvSpPr>
          <p:cNvPr id="3" name="Content Placeholder 2"/>
          <p:cNvSpPr>
            <a:spLocks noGrp="1"/>
          </p:cNvSpPr>
          <p:nvPr>
            <p:ph idx="1"/>
          </p:nvPr>
        </p:nvSpPr>
        <p:spPr/>
        <p:txBody>
          <a:bodyPr/>
          <a:lstStyle/>
          <a:p>
            <a:r>
              <a:rPr lang="en-US" b="1" dirty="0" err="1"/>
              <a:t>ZooKeeper</a:t>
            </a:r>
            <a:r>
              <a:rPr lang="en-US" dirty="0"/>
              <a:t> is a centralized service for maintaining configuration information, naming, providing distributed synchronization, and providing group </a:t>
            </a:r>
            <a:r>
              <a:rPr lang="en-US" dirty="0" smtClean="0"/>
              <a:t>services.</a:t>
            </a:r>
          </a:p>
          <a:p>
            <a:r>
              <a:rPr lang="en-US" dirty="0" err="1" smtClean="0"/>
              <a:t>Eg</a:t>
            </a:r>
            <a:r>
              <a:rPr lang="en-US" dirty="0" smtClean="0"/>
              <a:t>. Kafka, </a:t>
            </a:r>
            <a:r>
              <a:rPr lang="en-US" dirty="0" err="1" smtClean="0"/>
              <a:t>Hbase</a:t>
            </a:r>
            <a:r>
              <a:rPr lang="en-US" dirty="0" smtClean="0"/>
              <a:t> </a:t>
            </a:r>
            <a:r>
              <a:rPr lang="en-US" smtClean="0"/>
              <a:t>uses Zookeeper</a:t>
            </a:r>
            <a:endParaRPr lang="en-US" dirty="0"/>
          </a:p>
        </p:txBody>
      </p:sp>
    </p:spTree>
    <p:extLst>
      <p:ext uri="{BB962C8B-B14F-4D97-AF65-F5344CB8AC3E}">
        <p14:creationId xmlns:p14="http://schemas.microsoft.com/office/powerpoint/2010/main" val="69369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Hadoop?	</a:t>
            </a:r>
            <a:endParaRPr lang="en-US" dirty="0"/>
          </a:p>
        </p:txBody>
      </p:sp>
      <p:sp>
        <p:nvSpPr>
          <p:cNvPr id="3" name="Content Placeholder 2"/>
          <p:cNvSpPr>
            <a:spLocks noGrp="1"/>
          </p:cNvSpPr>
          <p:nvPr>
            <p:ph idx="1"/>
          </p:nvPr>
        </p:nvSpPr>
        <p:spPr/>
        <p:txBody>
          <a:bodyPr/>
          <a:lstStyle/>
          <a:p>
            <a:r>
              <a:rPr lang="en-US" dirty="0" smtClean="0"/>
              <a:t>A framework used for Big data.</a:t>
            </a:r>
          </a:p>
          <a:p>
            <a:r>
              <a:rPr lang="en-US" dirty="0" smtClean="0"/>
              <a:t>It has 2 components</a:t>
            </a:r>
          </a:p>
          <a:p>
            <a:r>
              <a:rPr lang="en-US" dirty="0" smtClean="0"/>
              <a:t>1. Storage-HDFS(Hadoop Distributed file system)</a:t>
            </a:r>
          </a:p>
          <a:p>
            <a:r>
              <a:rPr lang="en-US" dirty="0" smtClean="0"/>
              <a:t>2.Computation MapReduce.</a:t>
            </a:r>
            <a:endParaRPr lang="en-US" dirty="0"/>
          </a:p>
        </p:txBody>
      </p:sp>
    </p:spTree>
    <p:extLst>
      <p:ext uri="{BB962C8B-B14F-4D97-AF65-F5344CB8AC3E}">
        <p14:creationId xmlns:p14="http://schemas.microsoft.com/office/powerpoint/2010/main" val="212840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HDFS.	</a:t>
            </a:r>
            <a:endParaRPr lang="en-US" dirty="0"/>
          </a:p>
        </p:txBody>
      </p:sp>
      <p:sp>
        <p:nvSpPr>
          <p:cNvPr id="3" name="Content Placeholder 2"/>
          <p:cNvSpPr>
            <a:spLocks noGrp="1"/>
          </p:cNvSpPr>
          <p:nvPr>
            <p:ph idx="1"/>
          </p:nvPr>
        </p:nvSpPr>
        <p:spPr/>
        <p:txBody>
          <a:bodyPr/>
          <a:lstStyle/>
          <a:p>
            <a:r>
              <a:rPr lang="en-US" dirty="0"/>
              <a:t>HDFS is highly fault-tolerant and is designed to be deployed on low-cost hardware.</a:t>
            </a:r>
            <a:endParaRPr lang="en-US" dirty="0" smtClean="0"/>
          </a:p>
          <a:p>
            <a:r>
              <a:rPr lang="en-US" dirty="0" smtClean="0"/>
              <a:t>Block size- Files are stored in blocks, 128mb size in Hadoop 2.x.</a:t>
            </a:r>
          </a:p>
          <a:p>
            <a:r>
              <a:rPr lang="en-US" dirty="0" smtClean="0"/>
              <a:t>Replication factor-3(by default).</a:t>
            </a:r>
          </a:p>
          <a:p>
            <a:r>
              <a:rPr lang="en-US" dirty="0" smtClean="0"/>
              <a:t>Detection </a:t>
            </a:r>
            <a:r>
              <a:rPr lang="en-US" dirty="0"/>
              <a:t>of faults and quick, automatic recovery from them is a core architectural goal of HDFS</a:t>
            </a:r>
            <a:r>
              <a:rPr lang="en-US" dirty="0" smtClean="0"/>
              <a:t>.</a:t>
            </a:r>
          </a:p>
          <a:p>
            <a:r>
              <a:rPr lang="en-US" dirty="0"/>
              <a:t>HDFS applications need a write-once-read-many access model for files</a:t>
            </a:r>
            <a:r>
              <a:rPr lang="en-US" dirty="0" smtClean="0"/>
              <a:t>.</a:t>
            </a:r>
          </a:p>
          <a:p>
            <a:r>
              <a:rPr lang="en-US" dirty="0" smtClean="0"/>
              <a:t>It </a:t>
            </a:r>
            <a:r>
              <a:rPr lang="en-US" dirty="0"/>
              <a:t>is often better to migrate the computation closer to where the data is located rather than moving the data to where the application is running.</a:t>
            </a:r>
          </a:p>
        </p:txBody>
      </p:sp>
    </p:spTree>
    <p:extLst>
      <p:ext uri="{BB962C8B-B14F-4D97-AF65-F5344CB8AC3E}">
        <p14:creationId xmlns:p14="http://schemas.microsoft.com/office/powerpoint/2010/main" val="356194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HDFS has a master/slave architecture.</a:t>
            </a:r>
            <a:endParaRPr lang="en-US" b="1" dirty="0" smtClean="0"/>
          </a:p>
          <a:p>
            <a:r>
              <a:rPr lang="en-US" dirty="0" smtClean="0"/>
              <a:t>Manages </a:t>
            </a:r>
            <a:r>
              <a:rPr lang="en-US" dirty="0"/>
              <a:t>the file system namespace.</a:t>
            </a:r>
          </a:p>
          <a:p>
            <a:r>
              <a:rPr lang="en-US" dirty="0"/>
              <a:t>Regulates client’s access to files.</a:t>
            </a:r>
          </a:p>
          <a:p>
            <a:r>
              <a:rPr lang="en-US" dirty="0"/>
              <a:t>It also executes file system operations such as renaming, closing, and opening files and directories</a:t>
            </a:r>
            <a:r>
              <a:rPr lang="en-US" dirty="0" smtClean="0"/>
              <a:t>.</a:t>
            </a:r>
          </a:p>
          <a:p>
            <a:r>
              <a:rPr lang="en-US" dirty="0" smtClean="0"/>
              <a:t>Determines </a:t>
            </a:r>
            <a:r>
              <a:rPr lang="en-US" dirty="0"/>
              <a:t>the mapping of blocks to </a:t>
            </a:r>
            <a:r>
              <a:rPr lang="en-US" dirty="0" err="1" smtClean="0"/>
              <a:t>DataNodes,makes</a:t>
            </a:r>
            <a:r>
              <a:rPr lang="en-US" dirty="0" smtClean="0"/>
              <a:t> </a:t>
            </a:r>
            <a:r>
              <a:rPr lang="en-US" dirty="0"/>
              <a:t>all decisions regarding replication of blocks</a:t>
            </a:r>
            <a:r>
              <a:rPr lang="en-US" dirty="0" smtClean="0"/>
              <a:t>.</a:t>
            </a:r>
          </a:p>
          <a:p>
            <a:r>
              <a:rPr lang="en-US" dirty="0"/>
              <a:t>It periodically receives a Heartbeat and a </a:t>
            </a:r>
            <a:r>
              <a:rPr lang="en-US" dirty="0" err="1"/>
              <a:t>Blockreport</a:t>
            </a:r>
            <a:r>
              <a:rPr lang="en-US" dirty="0"/>
              <a:t> from each of the </a:t>
            </a:r>
            <a:r>
              <a:rPr lang="en-US" dirty="0" err="1"/>
              <a:t>DataNodes</a:t>
            </a:r>
            <a:r>
              <a:rPr lang="en-US" dirty="0"/>
              <a:t> in the cluster. Receipt of a Heartbeat implies that the </a:t>
            </a:r>
            <a:r>
              <a:rPr lang="en-US" dirty="0" err="1"/>
              <a:t>DataNode</a:t>
            </a:r>
            <a:r>
              <a:rPr lang="en-US" dirty="0"/>
              <a:t> is functioning properly</a:t>
            </a:r>
            <a:r>
              <a:rPr lang="en-US" dirty="0" smtClean="0"/>
              <a:t>.</a:t>
            </a:r>
          </a:p>
          <a:p>
            <a:r>
              <a:rPr lang="en-US" dirty="0"/>
              <a:t>A </a:t>
            </a:r>
            <a:r>
              <a:rPr lang="en-US" dirty="0" err="1"/>
              <a:t>Blockreport</a:t>
            </a:r>
            <a:r>
              <a:rPr lang="en-US" dirty="0"/>
              <a:t> contains a list of all blocks on a </a:t>
            </a:r>
            <a:r>
              <a:rPr lang="en-US" dirty="0" err="1"/>
              <a:t>DataNode</a:t>
            </a:r>
            <a:r>
              <a:rPr lang="en-US" dirty="0" smtClean="0"/>
              <a:t>.</a:t>
            </a:r>
          </a:p>
          <a:p>
            <a:r>
              <a:rPr lang="en-US" dirty="0"/>
              <a:t>Replication of data blocks does not occur when the </a:t>
            </a:r>
            <a:r>
              <a:rPr lang="en-US" dirty="0" err="1"/>
              <a:t>NameNode</a:t>
            </a:r>
            <a:r>
              <a:rPr lang="en-US" dirty="0"/>
              <a:t> is in the </a:t>
            </a:r>
            <a:r>
              <a:rPr lang="en-US" dirty="0" err="1"/>
              <a:t>Safemode</a:t>
            </a:r>
            <a:r>
              <a:rPr lang="en-US" dirty="0"/>
              <a:t> state</a:t>
            </a:r>
            <a:r>
              <a:rPr lang="en-US" dirty="0" smtClean="0"/>
              <a:t>.(when it starts, it starts in </a:t>
            </a:r>
            <a:r>
              <a:rPr lang="en-US" dirty="0" err="1" smtClean="0"/>
              <a:t>safemode</a:t>
            </a:r>
            <a:r>
              <a:rPr lang="en-US" dirty="0" smtClean="0"/>
              <a:t>).</a:t>
            </a:r>
            <a:endParaRPr lang="en-US" dirty="0"/>
          </a:p>
          <a:p>
            <a:endParaRPr lang="en-US" dirty="0"/>
          </a:p>
        </p:txBody>
      </p:sp>
    </p:spTree>
    <p:extLst>
      <p:ext uri="{BB962C8B-B14F-4D97-AF65-F5344CB8AC3E}">
        <p14:creationId xmlns:p14="http://schemas.microsoft.com/office/powerpoint/2010/main" val="315315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DFS DataNo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81133"/>
            <a:ext cx="7315200" cy="448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5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DataNode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Internally, a file is split into one or more blocks and these blocks are stored in a set of </a:t>
            </a:r>
            <a:r>
              <a:rPr lang="en-US" dirty="0" err="1"/>
              <a:t>DataNodes</a:t>
            </a:r>
            <a:r>
              <a:rPr lang="en-US" dirty="0"/>
              <a:t>.</a:t>
            </a:r>
            <a:endParaRPr lang="en-US" dirty="0" smtClean="0"/>
          </a:p>
          <a:p>
            <a:r>
              <a:rPr lang="en-US" dirty="0" err="1" smtClean="0"/>
              <a:t>Datanodes</a:t>
            </a:r>
            <a:r>
              <a:rPr lang="en-US" dirty="0" smtClean="0"/>
              <a:t> </a:t>
            </a:r>
            <a:r>
              <a:rPr lang="en-US" dirty="0"/>
              <a:t>perform read-write operations on the file systems, as per client request.</a:t>
            </a:r>
          </a:p>
          <a:p>
            <a:r>
              <a:rPr lang="en-US" dirty="0"/>
              <a:t>They also perform operations such as block creation, deletion, and replication according to the instructions of the </a:t>
            </a:r>
            <a:r>
              <a:rPr lang="en-US" dirty="0" err="1"/>
              <a:t>namenode</a:t>
            </a:r>
            <a:r>
              <a:rPr lang="en-US" dirty="0"/>
              <a:t>.</a:t>
            </a:r>
          </a:p>
          <a:p>
            <a:endParaRPr lang="en-US" dirty="0"/>
          </a:p>
        </p:txBody>
      </p:sp>
    </p:spTree>
    <p:extLst>
      <p:ext uri="{BB962C8B-B14F-4D97-AF65-F5344CB8AC3E}">
        <p14:creationId xmlns:p14="http://schemas.microsoft.com/office/powerpoint/2010/main" val="179974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a:t>
            </a:r>
            <a:r>
              <a:rPr lang="en-US" b="1" dirty="0" err="1"/>
              <a:t>Namenode</a:t>
            </a:r>
            <a:endParaRPr lang="en-US" dirty="0"/>
          </a:p>
        </p:txBody>
      </p:sp>
      <p:sp>
        <p:nvSpPr>
          <p:cNvPr id="3" name="Content Placeholder 2"/>
          <p:cNvSpPr>
            <a:spLocks noGrp="1"/>
          </p:cNvSpPr>
          <p:nvPr>
            <p:ph idx="1"/>
          </p:nvPr>
        </p:nvSpPr>
        <p:spPr/>
        <p:txBody>
          <a:bodyPr/>
          <a:lstStyle/>
          <a:p>
            <a:r>
              <a:rPr lang="en-US" dirty="0" smtClean="0"/>
              <a:t>Main function is to take checkpoints </a:t>
            </a:r>
            <a:r>
              <a:rPr lang="en-US" dirty="0" err="1" smtClean="0"/>
              <a:t>namenode’s</a:t>
            </a:r>
            <a:r>
              <a:rPr lang="en-US" dirty="0" smtClean="0"/>
              <a:t> file system namespace.</a:t>
            </a:r>
          </a:p>
          <a:p>
            <a:r>
              <a:rPr lang="en-US" dirty="0" smtClean="0"/>
              <a:t>Copy of </a:t>
            </a:r>
            <a:r>
              <a:rPr lang="en-US" dirty="0" err="1" smtClean="0"/>
              <a:t>FsImage</a:t>
            </a:r>
            <a:r>
              <a:rPr lang="en-US" dirty="0" smtClean="0"/>
              <a:t>(snapshot of HDFS metadata at certain point of time) file and edit log file(a transaction log which contains records for every change that occur to the file system metadata).</a:t>
            </a:r>
            <a:endParaRPr lang="en-US" dirty="0"/>
          </a:p>
        </p:txBody>
      </p:sp>
    </p:spTree>
    <p:extLst>
      <p:ext uri="{BB962C8B-B14F-4D97-AF65-F5344CB8AC3E}">
        <p14:creationId xmlns:p14="http://schemas.microsoft.com/office/powerpoint/2010/main" val="168565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DF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896560"/>
            <a:ext cx="7315200" cy="505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8736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10079</TotalTime>
  <Words>796</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 2</vt:lpstr>
      <vt:lpstr>Frame</vt:lpstr>
      <vt:lpstr>HADOOP `</vt:lpstr>
      <vt:lpstr>PowerPoint Presentation</vt:lpstr>
      <vt:lpstr>What is Hadoop? </vt:lpstr>
      <vt:lpstr>More about HDFS. </vt:lpstr>
      <vt:lpstr>NameNode </vt:lpstr>
      <vt:lpstr>PowerPoint Presentation</vt:lpstr>
      <vt:lpstr>DataNode </vt:lpstr>
      <vt:lpstr>Secondary Namenode</vt:lpstr>
      <vt:lpstr>PowerPoint Presentation</vt:lpstr>
      <vt:lpstr>PowerPoint Presentation</vt:lpstr>
      <vt:lpstr>High Availability</vt:lpstr>
      <vt:lpstr>PowerPoint Presentation</vt:lpstr>
      <vt:lpstr>Racks</vt:lpstr>
      <vt:lpstr>Replica</vt:lpstr>
      <vt:lpstr>Hadoop Commands</vt:lpstr>
      <vt:lpstr>MR1</vt:lpstr>
      <vt:lpstr>Yarn</vt:lpstr>
      <vt:lpstr>FIFO Scheduler</vt:lpstr>
      <vt:lpstr>Capacity Scheduler or the Fair Scheduler.</vt:lpstr>
      <vt:lpstr>Ambari</vt:lpstr>
      <vt:lpstr>ZooKeeper</vt:lpstr>
    </vt:vector>
  </TitlesOfParts>
  <Company>ITC INFOTECH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Ketan Keshri</dc:creator>
  <cp:lastModifiedBy>Ketan Keshri</cp:lastModifiedBy>
  <cp:revision>42</cp:revision>
  <dcterms:created xsi:type="dcterms:W3CDTF">2017-02-28T14:35:18Z</dcterms:created>
  <dcterms:modified xsi:type="dcterms:W3CDTF">2017-06-05T10:08:17Z</dcterms:modified>
</cp:coreProperties>
</file>