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766" r:id="rId3"/>
    <p:sldId id="741" r:id="rId4"/>
    <p:sldId id="742" r:id="rId5"/>
    <p:sldId id="743" r:id="rId6"/>
    <p:sldId id="744" r:id="rId7"/>
    <p:sldId id="746" r:id="rId8"/>
    <p:sldId id="745" r:id="rId9"/>
    <p:sldId id="747" r:id="rId10"/>
    <p:sldId id="748" r:id="rId11"/>
    <p:sldId id="749" r:id="rId12"/>
    <p:sldId id="750" r:id="rId13"/>
    <p:sldId id="751" r:id="rId14"/>
    <p:sldId id="752" r:id="rId15"/>
    <p:sldId id="754" r:id="rId16"/>
    <p:sldId id="756" r:id="rId17"/>
    <p:sldId id="767" r:id="rId18"/>
    <p:sldId id="757" r:id="rId19"/>
    <p:sldId id="758" r:id="rId20"/>
    <p:sldId id="769" r:id="rId21"/>
    <p:sldId id="768" r:id="rId22"/>
    <p:sldId id="770" r:id="rId23"/>
    <p:sldId id="771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30" r:id="rId32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.Parashar" initials="" lastIdx="1" clrIdx="0"/>
  <p:cmAuthor id="1" name="ITC" initials="" lastIdx="2" clrIdx="1"/>
  <p:cmAuthor id="2" name="swati.parashar" initials="" lastIdx="1" clrIdx="2"/>
  <p:cmAuthor id="3" name="Lakshmi Shubhraveshthi" initials="Lakshmi" lastIdx="1" clrIdx="3"/>
  <p:cmAuthor id="4" name="SAdmin" initials="S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66FF33"/>
    <a:srgbClr val="BAB600"/>
    <a:srgbClr val="E8E8F6"/>
    <a:srgbClr val="CDCDEC"/>
    <a:srgbClr val="B8CCE4"/>
    <a:srgbClr val="FF99CC"/>
    <a:srgbClr val="FF66FF"/>
    <a:srgbClr val="F8F8F8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5341" autoAdjust="0"/>
  </p:normalViewPr>
  <p:slideViewPr>
    <p:cSldViewPr snapToGrid="0">
      <p:cViewPr varScale="1">
        <p:scale>
          <a:sx n="111" d="100"/>
          <a:sy n="111" d="100"/>
        </p:scale>
        <p:origin x="1932" y="78"/>
      </p:cViewPr>
      <p:guideLst>
        <p:guide orient="horz" pos="396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776"/>
    </p:cViewPr>
  </p:sorterViewPr>
  <p:notesViewPr>
    <p:cSldViewPr snapToGrid="0">
      <p:cViewPr varScale="1">
        <p:scale>
          <a:sx n="50" d="100"/>
          <a:sy n="50" d="100"/>
        </p:scale>
        <p:origin x="-1242" y="-108"/>
      </p:cViewPr>
      <p:guideLst>
        <p:guide orient="horz" pos="2928"/>
        <p:guide pos="2167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02FA8F1A-04DC-4F41-ABC8-677D1A910C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1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77F1A-DB2E-43C9-A045-BC68848A462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68" name="Picture 16" descr="NEWswish_l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41640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 userDrawn="1"/>
        </p:nvSpPr>
        <p:spPr bwMode="auto">
          <a:xfrm>
            <a:off x="152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©"/>
            </a:pPr>
            <a:r>
              <a:rPr lang="en-US" sz="1200" dirty="0">
                <a:latin typeface="Futura Bk BT" pitchFamily="34" charset="0"/>
              </a:rPr>
              <a:t> Company confidential</a:t>
            </a:r>
            <a:r>
              <a:rPr lang="en-US" sz="1200" b="1" dirty="0">
                <a:latin typeface="Futura Bk BT" pitchFamily="34" charset="0"/>
              </a:rPr>
              <a:t> </a:t>
            </a:r>
          </a:p>
        </p:txBody>
      </p:sp>
      <p:sp>
        <p:nvSpPr>
          <p:cNvPr id="228359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8013B-0162-4978-A55F-436022B5F62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88900"/>
            <a:ext cx="2095500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8900"/>
            <a:ext cx="613410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48161C-BC09-49D2-BC72-5123463BE1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960A8-D1A2-4FEB-A8BF-73B7A7B80C7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o Starwoo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B23E-028E-4C37-A3C6-2D9B6C70849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F3C81-09B9-45E5-9A74-F5C85D07177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90F1C6-A3EF-44E4-9630-E8738335509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46BA88-51F1-429F-B741-E6B6EF514E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56ECF2-914C-46C0-9B6F-11FBB2312C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17E983-C103-45F8-98F5-6454ED2E383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EB6E09-F36B-42EB-9A18-90BC76B6940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1F202B-81E6-4FC9-B09F-F6F4FF6C49B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2DD1B6-0BBB-447A-90CE-3934DF17F1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89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F2F4F0B1-4399-46B1-851C-46530FC7894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  <p:pic>
        <p:nvPicPr>
          <p:cNvPr id="1068" name="Picture 44" descr="logos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7175" y="57150"/>
            <a:ext cx="1333500" cy="685800"/>
          </a:xfrm>
          <a:prstGeom prst="rect">
            <a:avLst/>
          </a:prstGeom>
          <a:noFill/>
        </p:spPr>
      </p:pic>
      <p:sp>
        <p:nvSpPr>
          <p:cNvPr id="1070" name="Rectangle 46"/>
          <p:cNvSpPr>
            <a:spLocks noChangeArrowheads="1"/>
          </p:cNvSpPr>
          <p:nvPr userDrawn="1"/>
        </p:nvSpPr>
        <p:spPr bwMode="auto">
          <a:xfrm>
            <a:off x="0" y="725488"/>
            <a:ext cx="9144000" cy="44450"/>
          </a:xfrm>
          <a:prstGeom prst="rect">
            <a:avLst/>
          </a:prstGeom>
          <a:solidFill>
            <a:srgbClr val="64288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36" tIns="45719" rIns="91436" bIns="45719" anchor="ctr">
            <a:spAutoFit/>
          </a:bodyPr>
          <a:lstStyle/>
          <a:p>
            <a:endParaRPr lang="en-IN" dirty="0"/>
          </a:p>
        </p:txBody>
      </p:sp>
      <p:sp>
        <p:nvSpPr>
          <p:cNvPr id="1071" name="Rectangle 47"/>
          <p:cNvSpPr>
            <a:spLocks noChangeArrowheads="1"/>
          </p:cNvSpPr>
          <p:nvPr userDrawn="1"/>
        </p:nvSpPr>
        <p:spPr bwMode="auto">
          <a:xfrm>
            <a:off x="144463" y="0"/>
            <a:ext cx="87312" cy="827088"/>
          </a:xfrm>
          <a:prstGeom prst="rect">
            <a:avLst/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36" tIns="45719" rIns="91436" bIns="45719" anchor="ctr">
            <a:spAutoFit/>
          </a:bodyPr>
          <a:lstStyle/>
          <a:p>
            <a:endParaRPr lang="en-IN" dirty="0"/>
          </a:p>
        </p:txBody>
      </p:sp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152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©"/>
            </a:pPr>
            <a:r>
              <a:rPr lang="en-US" sz="1200" dirty="0">
                <a:latin typeface="Futura Bk BT" pitchFamily="34" charset="0"/>
              </a:rPr>
              <a:t> Company confidential</a:t>
            </a:r>
            <a:r>
              <a:rPr lang="en-US" sz="1200" b="1" dirty="0">
                <a:latin typeface="Futura Bk BT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</p:sldLayoutIdLst>
  <p:transition spd="med"/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20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822192"/>
            <a:ext cx="8305800" cy="2267712"/>
          </a:xfrm>
        </p:spPr>
        <p:txBody>
          <a:bodyPr/>
          <a:lstStyle/>
          <a:p>
            <a:r>
              <a:rPr lang="en-US" sz="5400" dirty="0" smtClean="0"/>
              <a:t>MapReduce</a:t>
            </a:r>
            <a:br>
              <a:rPr lang="en-US" sz="5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/>
              <a:t>Suneesh Moolayi</a:t>
            </a:r>
            <a:endParaRPr lang="en-US" sz="1400" b="0" dirty="0">
              <a:latin typeface="Palatino Linotyp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Mapper&lt;KEYIN</a:t>
            </a:r>
            <a:r>
              <a:rPr lang="en-US" sz="2400" dirty="0"/>
              <a:t>, VALUEIN, KEYOUT, VALUEOUT&gt;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rotected </a:t>
            </a:r>
            <a:r>
              <a:rPr lang="en-US" sz="1600" dirty="0"/>
              <a:t>void setup(Context context</a:t>
            </a:r>
            <a:r>
              <a:rPr lang="en-US" sz="1600" dirty="0" smtClean="0"/>
              <a:t>) </a:t>
            </a:r>
          </a:p>
          <a:p>
            <a:r>
              <a:rPr lang="en-US" sz="1600" dirty="0"/>
              <a:t>protected void map(KEYIN key, VALUEIN value, Context context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protected void cleanup(Context context)</a:t>
            </a:r>
          </a:p>
          <a:p>
            <a:r>
              <a:rPr lang="en-US" sz="1600" dirty="0"/>
              <a:t>public void run(Context context)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66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Reducer&lt;KEYIN,VALUEIN,KEYOUT,VALUEOUT</a:t>
            </a:r>
            <a:r>
              <a:rPr lang="en-US" sz="2400" dirty="0" smtClean="0"/>
              <a:t>&gt;</a:t>
            </a:r>
          </a:p>
          <a:p>
            <a:r>
              <a:rPr lang="en-US" sz="1600" dirty="0" smtClean="0"/>
              <a:t>protected </a:t>
            </a:r>
            <a:r>
              <a:rPr lang="en-US" sz="1600" dirty="0"/>
              <a:t>void setup(Context context) </a:t>
            </a:r>
          </a:p>
          <a:p>
            <a:r>
              <a:rPr lang="en-US" sz="1600" dirty="0"/>
              <a:t>protected void map(KEYIN key, VALUEIN value, Context context)</a:t>
            </a:r>
          </a:p>
          <a:p>
            <a:r>
              <a:rPr lang="en-US" sz="1600" dirty="0"/>
              <a:t>protected void cleanup(Context context)</a:t>
            </a:r>
          </a:p>
          <a:p>
            <a:r>
              <a:rPr lang="en-US" sz="1600" dirty="0"/>
              <a:t>public void run(Context context)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55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MapReduce 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4" y="1295400"/>
            <a:ext cx="5096951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699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TextInputFormat</a:t>
            </a:r>
            <a:endParaRPr lang="en-US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TextInputFormat</a:t>
            </a:r>
            <a:r>
              <a:rPr lang="en-US" sz="2000" dirty="0" smtClean="0"/>
              <a:t> </a:t>
            </a:r>
            <a:r>
              <a:rPr lang="en-US" sz="2000" dirty="0"/>
              <a:t>is the default </a:t>
            </a:r>
            <a:r>
              <a:rPr lang="en-US" sz="2000" dirty="0" err="1"/>
              <a:t>InputFormat</a:t>
            </a:r>
            <a:r>
              <a:rPr lang="en-US" sz="2000" dirty="0"/>
              <a:t>. Each record is a line of input. The key, a</a:t>
            </a:r>
          </a:p>
          <a:p>
            <a:pPr marL="400050" lvl="1" indent="0">
              <a:buNone/>
            </a:pPr>
            <a:r>
              <a:rPr lang="en-US" sz="2000" dirty="0" err="1"/>
              <a:t>LongWritable</a:t>
            </a:r>
            <a:r>
              <a:rPr lang="en-US" sz="2000" dirty="0"/>
              <a:t>, is the byte offset within the file of the beginning of the line. The value is</a:t>
            </a:r>
          </a:p>
          <a:p>
            <a:pPr marL="400050" lvl="1" indent="0">
              <a:buNone/>
            </a:pPr>
            <a:r>
              <a:rPr lang="en-US" sz="2000" dirty="0"/>
              <a:t>the contents of the line, excluding any line terminators (e.g., newline or carriage return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4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KeyValueTextInputFormat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Split the line into key and value using tab character as default separator</a:t>
            </a:r>
          </a:p>
          <a:p>
            <a:r>
              <a:rPr lang="en-US" sz="2000" dirty="0" smtClean="0"/>
              <a:t>First token before the separator as key and the rest as value </a:t>
            </a:r>
          </a:p>
          <a:p>
            <a:r>
              <a:rPr lang="en-US" sz="2000" dirty="0" smtClean="0"/>
              <a:t>Set the different separator by setting following property </a:t>
            </a:r>
          </a:p>
          <a:p>
            <a:r>
              <a:rPr lang="en-US" sz="1400" b="1" i="1" dirty="0" err="1" smtClean="0"/>
              <a:t>mapreduce.input.keyvaluelinerecordreader.key.value.separator</a:t>
            </a:r>
            <a:endParaRPr lang="en-US" sz="1400" b="1" i="1" dirty="0" smtClean="0"/>
          </a:p>
          <a:p>
            <a:pPr marL="0" indent="0">
              <a:buNone/>
            </a:pPr>
            <a:endParaRPr lang="en-US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72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Inputs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This class supports MapReduce jobs that have multiple input paths with a different </a:t>
            </a:r>
            <a:r>
              <a:rPr lang="en-US" sz="1800" dirty="0" err="1"/>
              <a:t>InputFormat</a:t>
            </a:r>
            <a:r>
              <a:rPr lang="en-US" sz="1800" dirty="0"/>
              <a:t> and </a:t>
            </a:r>
            <a:r>
              <a:rPr lang="en-US" sz="1800" dirty="0" smtClean="0"/>
              <a:t>Mapper </a:t>
            </a:r>
            <a:r>
              <a:rPr lang="en-US" sz="1800" dirty="0"/>
              <a:t>for each path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MultipleInputs.addInputPath</a:t>
            </a:r>
            <a:r>
              <a:rPr lang="en-US" sz="1800" dirty="0"/>
              <a:t>(job, </a:t>
            </a:r>
            <a:r>
              <a:rPr lang="en-US" sz="1800" dirty="0" err="1" smtClean="0"/>
              <a:t>ncdcInputPath,TextInputFormat.class</a:t>
            </a:r>
            <a:r>
              <a:rPr lang="en-US" sz="1800" dirty="0"/>
              <a:t>, </a:t>
            </a:r>
            <a:r>
              <a:rPr lang="en-US" sz="1800" dirty="0" err="1"/>
              <a:t>MaxTemperatureMapper.class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MultipleInputs.addInputPath</a:t>
            </a:r>
            <a:r>
              <a:rPr lang="en-US" sz="1800" dirty="0"/>
              <a:t>(job, </a:t>
            </a:r>
            <a:r>
              <a:rPr lang="en-US" sz="1800" dirty="0" err="1" smtClean="0"/>
              <a:t>metOfficeInputPath,TextInputFormat.class</a:t>
            </a:r>
            <a:r>
              <a:rPr lang="en-US" sz="1800" dirty="0"/>
              <a:t>, </a:t>
            </a:r>
            <a:r>
              <a:rPr lang="en-US" sz="1800" dirty="0" err="1"/>
              <a:t>MetOfficeMaxTemperatureMapper.class</a:t>
            </a:r>
            <a:r>
              <a:rPr lang="en-US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313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Map Reduce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</a:p>
          <a:p>
            <a:r>
              <a:rPr lang="en-US" sz="2000" dirty="0" smtClean="0"/>
              <a:t>Local aggregation of data after map function.</a:t>
            </a:r>
          </a:p>
          <a:p>
            <a:r>
              <a:rPr lang="en-US" sz="2000" dirty="0" smtClean="0"/>
              <a:t>Reduce the number and size of key-value pairs to be shuffled.</a:t>
            </a:r>
          </a:p>
          <a:p>
            <a:r>
              <a:rPr lang="en-US" sz="2000" dirty="0" smtClean="0"/>
              <a:t>    . Reduce data transfer over the network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. Reduce disk I/O as intermediate result are written to disk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implement the combiner use same interface as Reducer</a:t>
            </a:r>
          </a:p>
          <a:p>
            <a:pPr marL="0" indent="0">
              <a:buNone/>
            </a:pPr>
            <a:r>
              <a:rPr lang="en-US" sz="2000" dirty="0" smtClean="0"/>
              <a:t>Set combiner in driver as following</a:t>
            </a:r>
          </a:p>
          <a:p>
            <a:pPr marL="0" indent="0">
              <a:buNone/>
            </a:pPr>
            <a:r>
              <a:rPr lang="en-US" sz="2000" dirty="0" err="1" smtClean="0"/>
              <a:t>Job.setCombinerClass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Comb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14525"/>
            <a:ext cx="5715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065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</a:p>
          <a:p>
            <a:r>
              <a:rPr lang="en-US" sz="2000" dirty="0" smtClean="0"/>
              <a:t>Deciding which reducer will receive which intermediate keys and values.</a:t>
            </a:r>
          </a:p>
          <a:p>
            <a:r>
              <a:rPr lang="en-US" sz="2000" dirty="0" smtClean="0"/>
              <a:t>Mapper output with same keys belongs to same partition and is processed by same reducer </a:t>
            </a:r>
          </a:p>
          <a:p>
            <a:r>
              <a:rPr lang="en-US" sz="2000" dirty="0" smtClean="0"/>
              <a:t>HashPartitioner is the default </a:t>
            </a:r>
            <a:r>
              <a:rPr lang="en-US" sz="2000" dirty="0" err="1" smtClean="0"/>
              <a:t>Partitioner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Data distributed by depending on number of reducer configured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510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1871662"/>
            <a:ext cx="5400675" cy="3450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3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1.MapReduce</a:t>
            </a:r>
          </a:p>
          <a:p>
            <a:r>
              <a:rPr lang="en-US" dirty="0" smtClean="0"/>
              <a:t>2.Mapper/Reducer</a:t>
            </a:r>
          </a:p>
          <a:p>
            <a:r>
              <a:rPr lang="en-US" dirty="0" smtClean="0"/>
              <a:t>3.InputFormat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44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276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Image result for hadoop partitione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295400"/>
            <a:ext cx="596265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57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Image result for hadoop combiner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406650"/>
            <a:ext cx="64897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362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Shuffling-</a:t>
            </a:r>
            <a:r>
              <a:rPr lang="en-US" dirty="0" smtClean="0"/>
              <a:t>Shuffling is </a:t>
            </a:r>
            <a:r>
              <a:rPr lang="en-US" dirty="0"/>
              <a:t>the process of </a:t>
            </a:r>
            <a:r>
              <a:rPr lang="en-US" dirty="0" err="1"/>
              <a:t>transfering</a:t>
            </a:r>
            <a:r>
              <a:rPr lang="en-US" dirty="0"/>
              <a:t> data from the mappers to the </a:t>
            </a:r>
            <a:r>
              <a:rPr lang="en-US" dirty="0" smtClean="0"/>
              <a:t>reducers.</a:t>
            </a:r>
            <a:br>
              <a:rPr lang="en-US" dirty="0" smtClean="0"/>
            </a:br>
            <a:r>
              <a:rPr lang="en-US" dirty="0" smtClean="0"/>
              <a:t>It can </a:t>
            </a:r>
            <a:r>
              <a:rPr lang="en-US" dirty="0"/>
              <a:t>start even before the map phase has finished</a:t>
            </a:r>
            <a:endParaRPr lang="en-US" dirty="0" smtClean="0"/>
          </a:p>
          <a:p>
            <a:r>
              <a:rPr lang="en-US" b="1" dirty="0" smtClean="0"/>
              <a:t>Sorting-</a:t>
            </a:r>
            <a:r>
              <a:rPr lang="en-US" dirty="0" smtClean="0"/>
              <a:t>Sort </a:t>
            </a:r>
            <a:r>
              <a:rPr lang="en-US" dirty="0"/>
              <a:t>phase in MapReduce covers the merging and sorting of map outputs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number of reducers are zero, no shuffling and sorting will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7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100" name="Picture 4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114550"/>
            <a:ext cx="68865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474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Parameters using Configuration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Passing some parameter to </a:t>
            </a:r>
            <a:r>
              <a:rPr lang="en-US" sz="1800" dirty="0" err="1" smtClean="0"/>
              <a:t>mappr</a:t>
            </a:r>
            <a:r>
              <a:rPr lang="en-US" sz="1800" dirty="0" smtClean="0"/>
              <a:t> or reducer environment </a:t>
            </a:r>
          </a:p>
          <a:p>
            <a:pPr marL="0" indent="0">
              <a:buNone/>
            </a:pPr>
            <a:r>
              <a:rPr lang="en-US" sz="1800" dirty="0" smtClean="0"/>
              <a:t>   Configuration details can be passed using this technique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Set Parameter in driver code as follow </a:t>
            </a:r>
            <a:endParaRPr lang="en-US" sz="1800" dirty="0"/>
          </a:p>
          <a:p>
            <a:pPr marL="400050" lvl="1" indent="0">
              <a:buNone/>
            </a:pPr>
            <a:r>
              <a:rPr lang="en-US" sz="1400" dirty="0" smtClean="0"/>
              <a:t>  </a:t>
            </a:r>
          </a:p>
          <a:p>
            <a:pPr marL="40005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i="1" dirty="0" smtClean="0"/>
              <a:t>Configuration </a:t>
            </a:r>
            <a:r>
              <a:rPr lang="en-US" sz="1400" i="1" dirty="0" err="1" smtClean="0"/>
              <a:t>conf</a:t>
            </a:r>
            <a:r>
              <a:rPr lang="en-US" sz="1400" i="1" dirty="0" smtClean="0"/>
              <a:t> = new Configuration();</a:t>
            </a:r>
          </a:p>
          <a:p>
            <a:pPr marL="400050" lvl="1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conf.set</a:t>
            </a:r>
            <a:r>
              <a:rPr lang="en-US" sz="1400" i="1" dirty="0" smtClean="0"/>
              <a:t>(“ProductID”,”0003rr568”);</a:t>
            </a:r>
          </a:p>
          <a:p>
            <a:pPr marL="400050" lvl="1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conf.set</a:t>
            </a:r>
            <a:r>
              <a:rPr lang="en-US" sz="1400" i="1" dirty="0" smtClean="0"/>
              <a:t>(“Amount”,”$673”);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Retrieve the parameter in mapper or reducer code as follow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400" i="1" dirty="0"/>
              <a:t>Configuration </a:t>
            </a:r>
            <a:r>
              <a:rPr lang="en-US" sz="1400" i="1" dirty="0" err="1"/>
              <a:t>conf</a:t>
            </a:r>
            <a:r>
              <a:rPr lang="en-US" sz="1400" i="1" dirty="0"/>
              <a:t> = </a:t>
            </a:r>
            <a:r>
              <a:rPr lang="en-US" sz="1400" i="1" dirty="0" err="1" smtClean="0"/>
              <a:t>context.getConfiguration</a:t>
            </a:r>
            <a:r>
              <a:rPr lang="en-US" sz="1400" i="1" dirty="0" smtClean="0"/>
              <a:t>();</a:t>
            </a:r>
          </a:p>
          <a:p>
            <a:pPr marL="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String </a:t>
            </a:r>
            <a:r>
              <a:rPr lang="en-US" sz="1400" i="1" dirty="0" err="1" smtClean="0"/>
              <a:t>productID</a:t>
            </a:r>
            <a:r>
              <a:rPr lang="en-US" sz="1400" i="1" dirty="0" smtClean="0"/>
              <a:t> = </a:t>
            </a:r>
            <a:r>
              <a:rPr lang="en-US" sz="1400" i="1" dirty="0" err="1" smtClean="0"/>
              <a:t>conf.get</a:t>
            </a:r>
            <a:r>
              <a:rPr lang="en-US" sz="1400" i="1" dirty="0" smtClean="0"/>
              <a:t>(“</a:t>
            </a:r>
            <a:r>
              <a:rPr lang="en-US" sz="1400" i="1" dirty="0" err="1"/>
              <a:t>ProductID</a:t>
            </a:r>
            <a:r>
              <a:rPr lang="en-US" sz="1400" i="1" dirty="0" smtClean="0"/>
              <a:t>”);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93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Chaining</a:t>
            </a:r>
          </a:p>
          <a:p>
            <a:r>
              <a:rPr lang="en-US" sz="1800" dirty="0" smtClean="0"/>
              <a:t>Running multiple map and reduce function in sequence </a:t>
            </a:r>
          </a:p>
          <a:p>
            <a:r>
              <a:rPr lang="en-US" sz="1800" dirty="0" smtClean="0"/>
              <a:t>Output of one map reduce function to be fed to another map reduce function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32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558" y="1295400"/>
            <a:ext cx="4676884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07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Cache</a:t>
            </a:r>
          </a:p>
          <a:p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provides a service </a:t>
            </a:r>
            <a:r>
              <a:rPr lang="en-US" sz="1800" dirty="0" smtClean="0"/>
              <a:t>for copying </a:t>
            </a:r>
            <a:r>
              <a:rPr lang="en-US" sz="1800" dirty="0"/>
              <a:t>files and archives to the task nodes in time for the tasks to use them when </a:t>
            </a:r>
            <a:r>
              <a:rPr lang="en-US" sz="1800" dirty="0" smtClean="0"/>
              <a:t>they run</a:t>
            </a:r>
            <a:r>
              <a:rPr lang="en-US" sz="1800" dirty="0"/>
              <a:t>. To save network bandwidth, files are normally copied to any particular node </a:t>
            </a:r>
            <a:r>
              <a:rPr lang="en-US" sz="1800" dirty="0" smtClean="0"/>
              <a:t>once per </a:t>
            </a:r>
            <a:r>
              <a:rPr lang="en-US" sz="1800" dirty="0"/>
              <a:t>job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z="1400" dirty="0" smtClean="0"/>
              <a:t> 	</a:t>
            </a:r>
            <a:r>
              <a:rPr lang="en-US" sz="1400" dirty="0" err="1" smtClean="0"/>
              <a:t>job.addCacheFile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/>
              <a:t>URI("</a:t>
            </a:r>
            <a:r>
              <a:rPr lang="en-US" sz="1400" b="1" dirty="0" err="1"/>
              <a:t>hdfs</a:t>
            </a:r>
            <a:r>
              <a:rPr lang="en-US" sz="1400" b="1" dirty="0"/>
              <a:t>:///lab/programs/sal.txt</a:t>
            </a:r>
            <a:r>
              <a:rPr lang="en-US" sz="1400" b="1" dirty="0" smtClean="0"/>
              <a:t>"));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95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1466850"/>
            <a:ext cx="5772150" cy="4381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052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</a:p>
          <a:p>
            <a:r>
              <a:rPr lang="en-US" sz="1800" dirty="0"/>
              <a:t>Counters are a useful channel for gathering statistics about the job: for quality </a:t>
            </a:r>
            <a:r>
              <a:rPr lang="en-US" sz="1800" dirty="0" smtClean="0"/>
              <a:t>control or </a:t>
            </a:r>
            <a:r>
              <a:rPr lang="en-US" sz="1800" dirty="0"/>
              <a:t>for application-level statistics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They are also useful for problem </a:t>
            </a:r>
            <a:r>
              <a:rPr lang="en-US" sz="1800" dirty="0" smtClean="0"/>
              <a:t>diagnosis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447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MapReduce?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Hadoop MapReduce is a software framework for easily writing applications which process vast amounts of data (multi-terabyte data-sets) in-parallel on large clusters (thousands of nodes) of commodity hardware in a reliable, fault-tolerant manner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MapReduce </a:t>
            </a:r>
            <a:r>
              <a:rPr lang="en-US" sz="2400" i="1" dirty="0"/>
              <a:t>job</a:t>
            </a:r>
            <a:r>
              <a:rPr lang="en-US" sz="2400" dirty="0"/>
              <a:t> usually splits the input data-set into independent chunks which are processed by the </a:t>
            </a:r>
            <a:r>
              <a:rPr lang="en-US" sz="2400" i="1" dirty="0"/>
              <a:t>map tasks</a:t>
            </a:r>
            <a:r>
              <a:rPr lang="en-US" sz="2400" dirty="0"/>
              <a:t> in a completely parallel manner. The framework sorts the outputs of the maps, which are then input to the </a:t>
            </a:r>
            <a:r>
              <a:rPr lang="en-US" sz="2400" i="1" dirty="0"/>
              <a:t>reduce tasks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45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1633537"/>
            <a:ext cx="5705475" cy="4048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5387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37" y="3255186"/>
            <a:ext cx="7086600" cy="533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BAB600"/>
                </a:solidFill>
                <a:latin typeface="Algerian" panose="04020705040A02060702" pitchFamily="82" charset="0"/>
              </a:rPr>
              <a:t>Thank You</a:t>
            </a:r>
            <a:endParaRPr lang="en-US" dirty="0">
              <a:solidFill>
                <a:srgbClr val="BAB6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1B23E-028E-4C37-A3C6-2D9B6C708499}" type="slidenum">
              <a:rPr lang="en-IN" smtClean="0"/>
              <a:pPr>
                <a:defRPr/>
              </a:pPr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411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A mapper takes input in a form of key/value pairs (k</a:t>
            </a:r>
            <a:r>
              <a:rPr lang="en-US" sz="1400" baseline="-25000" dirty="0"/>
              <a:t>1</a:t>
            </a:r>
            <a:r>
              <a:rPr lang="en-US" sz="1400" dirty="0"/>
              <a:t>, v</a:t>
            </a:r>
            <a:r>
              <a:rPr lang="en-US" sz="1400" baseline="-25000" dirty="0"/>
              <a:t>1</a:t>
            </a:r>
            <a:r>
              <a:rPr lang="en-US" sz="1400" dirty="0"/>
              <a:t>) and transforms them into another key/value pair (k</a:t>
            </a:r>
            <a:r>
              <a:rPr lang="en-US" sz="1400" baseline="-25000" dirty="0"/>
              <a:t>2</a:t>
            </a:r>
            <a:r>
              <a:rPr lang="en-US" sz="1400" dirty="0"/>
              <a:t>, v</a:t>
            </a:r>
            <a:r>
              <a:rPr lang="en-US" sz="1400" baseline="-25000" dirty="0"/>
              <a:t>2</a:t>
            </a:r>
            <a:r>
              <a:rPr lang="en-US" sz="1400" dirty="0"/>
              <a:t>). </a:t>
            </a:r>
          </a:p>
          <a:p>
            <a:r>
              <a:rPr lang="en-US" sz="1400" dirty="0"/>
              <a:t>MapReduce framework sorts mapper’s output key/value pairs and combines each unique key with all its values (k</a:t>
            </a:r>
            <a:r>
              <a:rPr lang="en-US" sz="1400" baseline="-25000" dirty="0"/>
              <a:t>2</a:t>
            </a:r>
            <a:r>
              <a:rPr lang="en-US" sz="1400" dirty="0"/>
              <a:t>, {v</a:t>
            </a:r>
            <a:r>
              <a:rPr lang="en-US" sz="1400" baseline="-25000" dirty="0"/>
              <a:t>2,</a:t>
            </a:r>
            <a:r>
              <a:rPr lang="en-US" sz="1400" dirty="0"/>
              <a:t> v</a:t>
            </a:r>
            <a:r>
              <a:rPr lang="en-US" sz="1400" baseline="-25000" dirty="0"/>
              <a:t>2</a:t>
            </a:r>
            <a:r>
              <a:rPr lang="en-US" sz="1400" dirty="0"/>
              <a:t>,…}) and deliver these key/value combinations to reducers </a:t>
            </a:r>
          </a:p>
          <a:p>
            <a:r>
              <a:rPr lang="en-US" sz="1400" dirty="0"/>
              <a:t>Reducer takes (k</a:t>
            </a:r>
            <a:r>
              <a:rPr lang="en-US" sz="1400" baseline="-25000" dirty="0"/>
              <a:t>2</a:t>
            </a:r>
            <a:r>
              <a:rPr lang="en-US" sz="1400" dirty="0"/>
              <a:t>, {v</a:t>
            </a:r>
            <a:r>
              <a:rPr lang="en-US" sz="1400" baseline="-25000" dirty="0"/>
              <a:t>2,</a:t>
            </a:r>
            <a:r>
              <a:rPr lang="en-US" sz="1400" dirty="0"/>
              <a:t> v</a:t>
            </a:r>
            <a:r>
              <a:rPr lang="en-US" sz="1400" baseline="-25000" dirty="0"/>
              <a:t>2</a:t>
            </a:r>
            <a:r>
              <a:rPr lang="en-US" sz="1400" dirty="0"/>
              <a:t>,…}) key/value combinations  and translates them into yet another key/value pair (k</a:t>
            </a:r>
            <a:r>
              <a:rPr lang="en-US" sz="1400" baseline="-25000" dirty="0"/>
              <a:t>3</a:t>
            </a:r>
            <a:r>
              <a:rPr lang="en-US" sz="1400" dirty="0"/>
              <a:t>, v</a:t>
            </a:r>
            <a:r>
              <a:rPr lang="en-US" sz="1400" baseline="-25000" dirty="0"/>
              <a:t>3</a:t>
            </a:r>
            <a:r>
              <a:rPr lang="en-US" sz="1400" dirty="0"/>
              <a:t>).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6" y="1828530"/>
            <a:ext cx="6516000" cy="11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12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6" y="1295400"/>
            <a:ext cx="53674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31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- 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49" y="1295400"/>
            <a:ext cx="59897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78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333500"/>
            <a:ext cx="6343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604" y="1295400"/>
            <a:ext cx="4878792" cy="472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21" y="4876800"/>
            <a:ext cx="4095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26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Jars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commons-cli-1.2.jar</a:t>
            </a:r>
            <a:r>
              <a:rPr lang="en-US" sz="2400" dirty="0"/>
              <a:t> - hadoop-2.3.0\share\</a:t>
            </a:r>
            <a:r>
              <a:rPr lang="en-US" sz="2400" dirty="0" err="1"/>
              <a:t>hadoop</a:t>
            </a:r>
            <a:r>
              <a:rPr lang="en-US" sz="2400" dirty="0"/>
              <a:t>\common\lib</a:t>
            </a:r>
          </a:p>
          <a:p>
            <a:r>
              <a:rPr lang="en-US" sz="2400" b="1" dirty="0"/>
              <a:t>hadoop-common-2.3.0.jar</a:t>
            </a:r>
            <a:r>
              <a:rPr lang="en-US" sz="2400" dirty="0"/>
              <a:t> </a:t>
            </a:r>
            <a:r>
              <a:rPr lang="en-US" sz="2400" dirty="0" smtClean="0"/>
              <a:t>- hadoop-2.3.0\share\</a:t>
            </a:r>
            <a:r>
              <a:rPr lang="en-US" sz="2400" dirty="0" err="1" smtClean="0"/>
              <a:t>hadoop</a:t>
            </a:r>
            <a:r>
              <a:rPr lang="en-US" sz="2400" dirty="0" smtClean="0"/>
              <a:t>\common</a:t>
            </a:r>
            <a:endParaRPr lang="en-US" sz="2400" dirty="0"/>
          </a:p>
          <a:p>
            <a:r>
              <a:rPr lang="en-US" sz="2400" b="1" dirty="0"/>
              <a:t>hadoop-mapreduce-client-core-2.3.0.jar</a:t>
            </a:r>
            <a:r>
              <a:rPr lang="en-US" sz="2400" dirty="0"/>
              <a:t> </a:t>
            </a:r>
            <a:r>
              <a:rPr lang="en-US" sz="2400" dirty="0" smtClean="0"/>
              <a:t>- hadoop-2.3.0\share\</a:t>
            </a:r>
            <a:r>
              <a:rPr lang="en-US" sz="2400" dirty="0" err="1" smtClean="0"/>
              <a:t>hadoop</a:t>
            </a:r>
            <a:r>
              <a:rPr lang="en-US" sz="2400" dirty="0" smtClean="0"/>
              <a:t>\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6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Futura Bk BT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9" rIns="91436" bIns="45719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9" rIns="91436" bIns="45719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35196</TotalTime>
  <Words>757</Words>
  <Application>Microsoft Office PowerPoint</Application>
  <PresentationFormat>On-screen Show (4:3)</PresentationFormat>
  <Paragraphs>151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Arial</vt:lpstr>
      <vt:lpstr>Futura Bk BT</vt:lpstr>
      <vt:lpstr>Helvetica</vt:lpstr>
      <vt:lpstr>Palatino Linotype</vt:lpstr>
      <vt:lpstr>Times New Roman</vt:lpstr>
      <vt:lpstr>Wingdings</vt:lpstr>
      <vt:lpstr>Default Design</vt:lpstr>
      <vt:lpstr>MapReduce     Suneesh Moolayi</vt:lpstr>
      <vt:lpstr>PowerPoint Presentation</vt:lpstr>
      <vt:lpstr> What is MapReduce? </vt:lpstr>
      <vt:lpstr>MapReduce</vt:lpstr>
      <vt:lpstr> Execution</vt:lpstr>
      <vt:lpstr>Sample Program - Mapper</vt:lpstr>
      <vt:lpstr>Sample Program - Reducer</vt:lpstr>
      <vt:lpstr>Sample Program - Driver</vt:lpstr>
      <vt:lpstr>Sample Program - Jars </vt:lpstr>
      <vt:lpstr>Mapper </vt:lpstr>
      <vt:lpstr>Reducer </vt:lpstr>
      <vt:lpstr>How MapReduce Works</vt:lpstr>
      <vt:lpstr>Input/Output Format</vt:lpstr>
      <vt:lpstr>Input/Output Format</vt:lpstr>
      <vt:lpstr>Input/Output Format</vt:lpstr>
      <vt:lpstr>Advanced Map Reduce Topic</vt:lpstr>
      <vt:lpstr>PowerPoint Presentation</vt:lpstr>
      <vt:lpstr>Advanced Map Reduce Topic</vt:lpstr>
      <vt:lpstr>Advanced Map Reduce Topic</vt:lpstr>
      <vt:lpstr>PowerPoint Presentation</vt:lpstr>
      <vt:lpstr>PowerPoint Presentation</vt:lpstr>
      <vt:lpstr>PowerPoint Presentation</vt:lpstr>
      <vt:lpstr>PowerPoint Presentation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Business Process</dc:title>
  <dc:creator>Revathi Anantharam</dc:creator>
  <cp:lastModifiedBy>Ketan Keshri</cp:lastModifiedBy>
  <cp:revision>1515</cp:revision>
  <dcterms:created xsi:type="dcterms:W3CDTF">2005-08-31T11:22:20Z</dcterms:created>
  <dcterms:modified xsi:type="dcterms:W3CDTF">2017-06-05T09:36:57Z</dcterms:modified>
</cp:coreProperties>
</file>