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70" r:id="rId2"/>
    <p:sldId id="387" r:id="rId3"/>
    <p:sldId id="372" r:id="rId4"/>
    <p:sldId id="389" r:id="rId5"/>
    <p:sldId id="390" r:id="rId6"/>
    <p:sldId id="391" r:id="rId7"/>
    <p:sldId id="422" r:id="rId8"/>
    <p:sldId id="423" r:id="rId9"/>
    <p:sldId id="392" r:id="rId10"/>
    <p:sldId id="393" r:id="rId11"/>
    <p:sldId id="424" r:id="rId12"/>
    <p:sldId id="394" r:id="rId13"/>
    <p:sldId id="395" r:id="rId14"/>
    <p:sldId id="396" r:id="rId15"/>
    <p:sldId id="426" r:id="rId16"/>
    <p:sldId id="425" r:id="rId17"/>
    <p:sldId id="419" r:id="rId18"/>
    <p:sldId id="401" r:id="rId19"/>
    <p:sldId id="411" r:id="rId20"/>
    <p:sldId id="414" r:id="rId21"/>
    <p:sldId id="415" r:id="rId22"/>
    <p:sldId id="416" r:id="rId23"/>
    <p:sldId id="397" r:id="rId24"/>
    <p:sldId id="398" r:id="rId25"/>
    <p:sldId id="399" r:id="rId26"/>
    <p:sldId id="417" r:id="rId27"/>
    <p:sldId id="420" r:id="rId28"/>
    <p:sldId id="421" r:id="rId29"/>
    <p:sldId id="36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33CC"/>
    <a:srgbClr val="99CC00"/>
    <a:srgbClr val="010173"/>
    <a:srgbClr val="CBCFD2"/>
    <a:srgbClr val="C6D9F1"/>
    <a:srgbClr val="C00000"/>
    <a:srgbClr val="33CC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96649" autoAdjust="0"/>
  </p:normalViewPr>
  <p:slideViewPr>
    <p:cSldViewPr>
      <p:cViewPr varScale="1">
        <p:scale>
          <a:sx n="112" d="100"/>
          <a:sy n="112" d="100"/>
        </p:scale>
        <p:origin x="171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E17494-3214-4307-B475-A251FFAED8CF}" type="datetimeFigureOut">
              <a:rPr lang="en-US"/>
              <a:pPr>
                <a:defRPr/>
              </a:pPr>
              <a:t>02-Feb-16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DE7751-9439-4FA9-ABDB-FBF5BA333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80B48C-A8B5-427B-8803-593258763ED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/>
            <a:fld id="{A6B4CA14-9EFD-48B9-A8CA-8C2281683065}" type="slidenum">
              <a:rPr lang="en-US" sz="1100">
                <a:latin typeface="Calibri" pitchFamily="34" charset="0"/>
                <a:ea typeface="ＭＳ Ｐゴシック"/>
                <a:cs typeface="ＭＳ Ｐゴシック"/>
              </a:rPr>
              <a:pPr algn="r"/>
              <a:t>1</a:t>
            </a:fld>
            <a:endParaRPr lang="en-US" sz="1100">
              <a:latin typeface="Calibri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6388"/>
          </a:xfrm>
          <a:noFill/>
        </p:spPr>
        <p:txBody>
          <a:bodyPr wrap="square" lIns="91424" tIns="45713" rIns="91424" bIns="4571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0266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BC262-6A31-4D92-B6AC-24EF33BA70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990BA-B13E-4F10-B3AD-7C36358CAE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42906-4E97-4372-A5D5-F473215AE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10818-9FD3-4D9C-9F9D-4018E936A8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6FE6D-385F-47F9-8650-15C6198C6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0D5D-74D0-4AF4-9CFD-CA675FB2D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BCA8C-2B1B-4ABC-B1AB-15447E706E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0AED-491D-4ED3-B567-A87232EF3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C26BA-5B2B-4DAD-9293-FA4AAB196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D030E-5196-4BD0-9823-6AA7E137BA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9CAD8-3428-4F0F-B68D-4C06330567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40D0-A9E1-4AD3-8F7A-487B64355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ner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FontTx/>
              <a:buChar char="©"/>
              <a:defRPr/>
            </a:pPr>
            <a:r>
              <a:rPr lang="en-US" sz="1200" dirty="0">
                <a:latin typeface="Futura Bk BT" pitchFamily="34" charset="0"/>
                <a:cs typeface="+mn-cs"/>
              </a:rPr>
              <a:t>Company confidential 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6C2C652-1C79-4E1D-9CF1-7F82F9176D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Helvetica" pitchFamily="2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7" r:id="rId2"/>
    <p:sldLayoutId id="2147483766" r:id="rId3"/>
    <p:sldLayoutId id="2147483765" r:id="rId4"/>
    <p:sldLayoutId id="2147483764" r:id="rId5"/>
    <p:sldLayoutId id="2147483763" r:id="rId6"/>
    <p:sldLayoutId id="2147483762" r:id="rId7"/>
    <p:sldLayoutId id="2147483761" r:id="rId8"/>
    <p:sldLayoutId id="2147483760" r:id="rId9"/>
    <p:sldLayoutId id="2147483759" r:id="rId10"/>
    <p:sldLayoutId id="2147483758" r:id="rId11"/>
    <p:sldLayoutId id="214748375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 txBox="1">
            <a:spLocks noGrp="1"/>
          </p:cNvSpPr>
          <p:nvPr/>
        </p:nvSpPr>
        <p:spPr bwMode="auto">
          <a:xfrm>
            <a:off x="7162800" y="6667500"/>
            <a:ext cx="1905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fld id="{06C5A60B-4191-4675-9A8B-9A26D0E73EA6}" type="slidenum">
              <a:rPr lang="en-US" sz="1200">
                <a:latin typeface="Futura Hv BT"/>
                <a:ea typeface="ＭＳ Ｐゴシック"/>
                <a:cs typeface="ＭＳ Ｐゴシック"/>
              </a:rPr>
              <a:pPr algn="r"/>
              <a:t>1</a:t>
            </a:fld>
            <a:endParaRPr lang="en-US" sz="1200">
              <a:latin typeface="Futura Hv BT"/>
              <a:ea typeface="ＭＳ Ｐゴシック"/>
              <a:cs typeface="ＭＳ Ｐゴシック"/>
            </a:endParaRPr>
          </a:p>
        </p:txBody>
      </p:sp>
      <p:pic>
        <p:nvPicPr>
          <p:cNvPr id="27650" name="Picture 14" descr="NEWswish_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895281"/>
            <a:ext cx="8305800" cy="1077218"/>
          </a:xfrm>
        </p:spPr>
        <p:txBody>
          <a:bodyPr>
            <a:spAutoFit/>
          </a:bodyPr>
          <a:lstStyle/>
          <a:p>
            <a:r>
              <a:rPr lang="en-US" sz="3200" dirty="0" smtClean="0"/>
              <a:t>Spark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AA8DA7-7F0C-4016-A054-A28D91ACF3F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 		</a:t>
            </a:r>
            <a:r>
              <a:rPr lang="en-IN" sz="2000" b="0" dirty="0" smtClean="0"/>
              <a:t>Resilient </a:t>
            </a:r>
            <a:r>
              <a:rPr lang="en-IN" sz="2000" b="0" dirty="0"/>
              <a:t>D</a:t>
            </a:r>
            <a:r>
              <a:rPr lang="en-IN" sz="2000" b="0" dirty="0" smtClean="0"/>
              <a:t>istributed </a:t>
            </a:r>
            <a:r>
              <a:rPr lang="en-IN" sz="2000" b="0" dirty="0"/>
              <a:t>D</a:t>
            </a:r>
            <a:r>
              <a:rPr lang="en-IN" sz="2000" b="0" dirty="0" smtClean="0"/>
              <a:t>ataset </a:t>
            </a:r>
            <a:r>
              <a:rPr lang="en-IN" sz="2000" b="0" dirty="0"/>
              <a:t>(RDD</a:t>
            </a:r>
            <a:r>
              <a:rPr lang="en-IN" b="0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500" dirty="0" smtClean="0"/>
          </a:p>
          <a:p>
            <a:r>
              <a:rPr lang="en-US" sz="2000" dirty="0" smtClean="0"/>
              <a:t>Represents </a:t>
            </a:r>
            <a:r>
              <a:rPr lang="en-US" sz="2000" dirty="0"/>
              <a:t>a read-only collection of </a:t>
            </a:r>
            <a:r>
              <a:rPr lang="en-US" sz="2000" dirty="0" smtClean="0"/>
              <a:t>elements partitioned </a:t>
            </a:r>
            <a:r>
              <a:rPr lang="en-US" sz="2000" dirty="0"/>
              <a:t>across a set of </a:t>
            </a:r>
            <a:r>
              <a:rPr lang="en-US" sz="2000" dirty="0" smtClean="0"/>
              <a:t>machines.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>
                <a:solidFill>
                  <a:srgbClr val="3399FF"/>
                </a:solidFill>
              </a:rPr>
              <a:t>Ways to create RDDs: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1. </a:t>
            </a:r>
            <a:r>
              <a:rPr lang="en-US" sz="2000" i="1" dirty="0"/>
              <a:t>parallelizing</a:t>
            </a:r>
            <a:r>
              <a:rPr lang="en-US" sz="2000" dirty="0"/>
              <a:t> an existing collection in your driver </a:t>
            </a:r>
            <a:r>
              <a:rPr lang="en-US" sz="2000" dirty="0" smtClean="0"/>
              <a:t>program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n-US" sz="2000" dirty="0" smtClean="0"/>
              <a:t>ex: List</a:t>
            </a:r>
            <a:r>
              <a:rPr lang="en-US" sz="2000" b="1" dirty="0" smtClean="0"/>
              <a:t>&lt;</a:t>
            </a:r>
            <a:r>
              <a:rPr lang="en-US" sz="2000" dirty="0" smtClean="0"/>
              <a:t>Integer&gt;  data=</a:t>
            </a:r>
            <a:r>
              <a:rPr lang="en-US" sz="2000" dirty="0" err="1" smtClean="0"/>
              <a:t>Arrays.asList</a:t>
            </a:r>
            <a:r>
              <a:rPr lang="en-US" sz="2000" dirty="0" smtClean="0"/>
              <a:t>(1,2,3,4);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</a:t>
            </a:r>
            <a:r>
              <a:rPr lang="en-US" sz="2000" dirty="0" err="1" smtClean="0"/>
              <a:t>JavaRDD</a:t>
            </a:r>
            <a:r>
              <a:rPr lang="en-US" sz="2000" dirty="0" smtClean="0"/>
              <a:t>&lt;Integer&gt; </a:t>
            </a:r>
            <a:r>
              <a:rPr lang="en-US" sz="2000" dirty="0" err="1" smtClean="0"/>
              <a:t>distData</a:t>
            </a:r>
            <a:r>
              <a:rPr lang="en-US" sz="2000" dirty="0" smtClean="0"/>
              <a:t>=</a:t>
            </a:r>
            <a:r>
              <a:rPr lang="en-US" sz="2000" dirty="0" err="1" smtClean="0"/>
              <a:t>sc.parallelize</a:t>
            </a:r>
            <a:r>
              <a:rPr lang="en-US" sz="2000" dirty="0" smtClean="0"/>
              <a:t>(data);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</a:p>
          <a:p>
            <a:pPr marL="0" indent="0">
              <a:buNone/>
            </a:pPr>
            <a:r>
              <a:rPr lang="en-US" sz="2000" dirty="0" smtClean="0"/>
              <a:t>         2 .</a:t>
            </a:r>
            <a:r>
              <a:rPr lang="en-IN" sz="2000" dirty="0"/>
              <a:t> </a:t>
            </a:r>
            <a:r>
              <a:rPr lang="en-IN" sz="2000" dirty="0" smtClean="0"/>
              <a:t>Referencing </a:t>
            </a:r>
            <a:r>
              <a:rPr lang="en-IN" sz="2000" dirty="0"/>
              <a:t>a dataset in an external storage system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ex: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</a:t>
            </a:r>
            <a:r>
              <a:rPr lang="en-US" sz="2000" dirty="0" err="1" smtClean="0"/>
              <a:t>JavaRDD</a:t>
            </a:r>
            <a:r>
              <a:rPr lang="en-US" sz="2000" dirty="0" smtClean="0"/>
              <a:t>&lt;Integer</a:t>
            </a:r>
            <a:r>
              <a:rPr lang="en-US" sz="2000" dirty="0"/>
              <a:t>&gt; </a:t>
            </a:r>
            <a:r>
              <a:rPr lang="en-US" sz="2000" dirty="0" smtClean="0"/>
              <a:t>file=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(“data.txt”);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</a:t>
            </a:r>
            <a:endParaRPr lang="en-US" sz="1500" dirty="0"/>
          </a:p>
          <a:p>
            <a:endParaRPr lang="en-US" sz="2000" dirty="0" smtClean="0"/>
          </a:p>
          <a:p>
            <a:r>
              <a:rPr lang="en-US" sz="2000" dirty="0"/>
              <a:t> </a:t>
            </a:r>
            <a:endParaRPr lang="en-IN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dirty="0" smtClean="0"/>
              <a:t>			Resilient </a:t>
            </a:r>
            <a:r>
              <a:rPr lang="en-IN" sz="2000" b="0" dirty="0"/>
              <a:t>Distributed Dataset (RDD)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500" dirty="0" smtClean="0"/>
          </a:p>
          <a:p>
            <a:r>
              <a:rPr lang="en-US" sz="2000" dirty="0" smtClean="0"/>
              <a:t>Users </a:t>
            </a:r>
            <a:r>
              <a:rPr lang="en-US" sz="2000" dirty="0"/>
              <a:t>can explicitly cache an RDD in memory across machines and </a:t>
            </a:r>
            <a:r>
              <a:rPr lang="en-US" sz="2000" dirty="0" smtClean="0"/>
              <a:t>reuse using </a:t>
            </a:r>
            <a:r>
              <a:rPr lang="en-IN" sz="2000" dirty="0" err="1" smtClean="0">
                <a:solidFill>
                  <a:srgbClr val="0033CC"/>
                </a:solidFill>
              </a:rPr>
              <a:t>rdd.cache</a:t>
            </a:r>
            <a:r>
              <a:rPr lang="en-IN" sz="2000" dirty="0" smtClean="0">
                <a:solidFill>
                  <a:srgbClr val="0033CC"/>
                </a:solidFill>
              </a:rPr>
              <a:t>().</a:t>
            </a:r>
          </a:p>
          <a:p>
            <a:endParaRPr lang="en-IN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IN" sz="1500" dirty="0">
                <a:solidFill>
                  <a:srgbClr val="0033CC"/>
                </a:solidFill>
              </a:rPr>
              <a:t>	</a:t>
            </a:r>
            <a:r>
              <a:rPr lang="en-IN" sz="1500" dirty="0" smtClean="0">
                <a:solidFill>
                  <a:schemeClr val="tx1"/>
                </a:solidFill>
              </a:rPr>
              <a:t>a)</a:t>
            </a:r>
            <a:r>
              <a:rPr lang="en-IN" sz="1500" dirty="0" smtClean="0">
                <a:solidFill>
                  <a:srgbClr val="0033CC"/>
                </a:solidFill>
              </a:rPr>
              <a:t> </a:t>
            </a:r>
            <a:r>
              <a:rPr lang="en-IN" sz="1500" dirty="0" smtClean="0"/>
              <a:t>Cached </a:t>
            </a:r>
            <a:r>
              <a:rPr lang="en-IN" sz="1500" dirty="0"/>
              <a:t>RDDs can be retrieved only by jobs in the same </a:t>
            </a:r>
            <a:r>
              <a:rPr lang="en-IN" sz="1500" dirty="0" smtClean="0"/>
              <a:t>application.</a:t>
            </a:r>
          </a:p>
          <a:p>
            <a:pPr marL="0" indent="0">
              <a:buNone/>
            </a:pPr>
            <a:r>
              <a:rPr lang="en-IN" sz="1500" dirty="0" smtClean="0"/>
              <a:t>	b) Spark </a:t>
            </a:r>
            <a:r>
              <a:rPr lang="en-IN" sz="1500" dirty="0"/>
              <a:t>automatically monitors cache usage on each node and drops out old </a:t>
            </a:r>
            <a:r>
              <a:rPr lang="en-IN" sz="1500" dirty="0" smtClean="0"/>
              <a:t>	    data </a:t>
            </a:r>
            <a:r>
              <a:rPr lang="en-IN" sz="1500" dirty="0"/>
              <a:t>partitions in a least-recently-used (LRU) fashion </a:t>
            </a:r>
            <a:endParaRPr lang="en-IN" sz="1500" dirty="0" smtClean="0"/>
          </a:p>
          <a:p>
            <a:pPr marL="0" indent="0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           c) Manually </a:t>
            </a:r>
            <a:r>
              <a:rPr lang="en-IN" sz="1500" dirty="0"/>
              <a:t>remove using  </a:t>
            </a:r>
            <a:r>
              <a:rPr lang="en-IN" sz="1500" dirty="0" err="1"/>
              <a:t>RDD.unpersist</a:t>
            </a:r>
            <a:r>
              <a:rPr lang="en-IN" sz="1500" dirty="0"/>
              <a:t>() method</a:t>
            </a:r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      </a:t>
            </a:r>
          </a:p>
          <a:p>
            <a:r>
              <a:rPr lang="en-US" sz="1500" dirty="0" smtClean="0"/>
              <a:t> </a:t>
            </a:r>
            <a:r>
              <a:rPr lang="en-US" sz="2000" dirty="0"/>
              <a:t>RDDs achieve fault tolerance through a notion of lineage.</a:t>
            </a:r>
          </a:p>
          <a:p>
            <a:endParaRPr lang="en-IN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8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906922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8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9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Scheduling Process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43000"/>
            <a:ext cx="8229600" cy="4724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1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Lineage Dependencies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8382000" cy="4648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6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		Memory and </a:t>
            </a:r>
            <a:r>
              <a:rPr lang="en-IN" sz="2000" dirty="0" err="1" smtClean="0"/>
              <a:t>Persistance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772400" cy="38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Spark execution in diff modes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31620"/>
            <a:ext cx="7772400" cy="3851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0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</a:t>
            </a:r>
            <a:r>
              <a:rPr lang="en-IN" sz="2000" dirty="0" smtClean="0"/>
              <a:t>Spark YARN mode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7772400" cy="45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Apache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2000" dirty="0" smtClean="0">
                <a:latin typeface="+mj-lt"/>
              </a:rPr>
              <a:t>Open Source framework.</a:t>
            </a:r>
          </a:p>
          <a:p>
            <a:r>
              <a:rPr lang="en-IN" sz="2000" dirty="0">
                <a:latin typeface="+mj-lt"/>
              </a:rPr>
              <a:t>C</a:t>
            </a:r>
            <a:r>
              <a:rPr lang="en-IN" sz="2000" dirty="0" smtClean="0">
                <a:latin typeface="+mj-lt"/>
              </a:rPr>
              <a:t>luster </a:t>
            </a:r>
            <a:r>
              <a:rPr lang="en-IN" sz="2000" dirty="0">
                <a:latin typeface="+mj-lt"/>
              </a:rPr>
              <a:t>computing framework for large-scale data </a:t>
            </a:r>
            <a:r>
              <a:rPr lang="en-IN" sz="2000" dirty="0" smtClean="0">
                <a:latin typeface="+mj-lt"/>
              </a:rPr>
              <a:t>processing.</a:t>
            </a:r>
          </a:p>
          <a:p>
            <a:r>
              <a:rPr lang="en-IN" sz="2000" dirty="0" smtClean="0">
                <a:latin typeface="+mj-lt"/>
              </a:rPr>
              <a:t>Important abstractions in spark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 </a:t>
            </a:r>
            <a:r>
              <a:rPr lang="en-IN" sz="2000" dirty="0" smtClean="0">
                <a:latin typeface="+mj-lt"/>
              </a:rPr>
              <a:t>       a) RDD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 </a:t>
            </a:r>
            <a:r>
              <a:rPr lang="en-IN" sz="2000" dirty="0" smtClean="0">
                <a:latin typeface="+mj-lt"/>
              </a:rPr>
              <a:t>       b) Shared Variables</a:t>
            </a:r>
          </a:p>
          <a:p>
            <a:endParaRPr lang="en-IN" sz="2000" dirty="0" smtClean="0">
              <a:latin typeface="+mj-lt"/>
            </a:endParaRP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</a:t>
            </a:r>
            <a:r>
              <a:rPr lang="en-IN" sz="2000" dirty="0" smtClean="0"/>
              <a:t>Spark YARN mode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7772400" cy="44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3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		Spark </a:t>
            </a:r>
            <a:r>
              <a:rPr lang="en-IN" sz="2000" dirty="0"/>
              <a:t>YARN </a:t>
            </a:r>
            <a:r>
              <a:rPr lang="en-IN" sz="2000" dirty="0" smtClean="0"/>
              <a:t>(client mode)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10101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7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		Spark </a:t>
            </a:r>
            <a:r>
              <a:rPr lang="en-IN" sz="2000" dirty="0"/>
              <a:t>YARN (client mode)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66800"/>
            <a:ext cx="7772400" cy="46416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10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Types of RDDs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43000"/>
            <a:ext cx="7811795" cy="502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5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Transformations(lazy)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07996"/>
            <a:ext cx="7772400" cy="36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6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Actions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52705"/>
            <a:ext cx="7772400" cy="40097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67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</a:t>
            </a:r>
            <a:r>
              <a:rPr lang="en-IN" sz="2000" dirty="0" smtClean="0"/>
              <a:t>Shared Variables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solidFill>
                  <a:srgbClr val="0033CC"/>
                </a:solidFill>
              </a:rPr>
              <a:t>Broadcast Variable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      -- &gt; </a:t>
            </a:r>
            <a:r>
              <a:rPr lang="en-IN" sz="1500" dirty="0"/>
              <a:t>to reduce communication </a:t>
            </a:r>
            <a:r>
              <a:rPr lang="en-IN" sz="1500" dirty="0" smtClean="0"/>
              <a:t>cost,</a:t>
            </a:r>
            <a:r>
              <a:rPr lang="en-US" sz="1500" dirty="0" smtClean="0"/>
              <a:t>allow </a:t>
            </a:r>
            <a:r>
              <a:rPr lang="en-US" sz="1500" dirty="0"/>
              <a:t>the programmer to keep a read-only variable cached </a:t>
            </a:r>
            <a:r>
              <a:rPr lang="en-US" sz="1500" dirty="0" smtClean="0"/>
              <a:t>on </a:t>
            </a:r>
            <a:r>
              <a:rPr lang="en-US" sz="1500" dirty="0"/>
              <a:t>each machine rather than shipping a copy of it with tasks. </a:t>
            </a:r>
            <a:endParaRPr lang="en-US" sz="1500" dirty="0" smtClean="0"/>
          </a:p>
          <a:p>
            <a:pPr marL="0" indent="0">
              <a:buNone/>
            </a:pPr>
            <a:endParaRPr lang="en-US" sz="15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       ex:  Broadcast &lt;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[]&gt; </a:t>
            </a:r>
            <a:r>
              <a:rPr lang="en-IN" sz="1500" dirty="0" err="1" smtClean="0">
                <a:solidFill>
                  <a:schemeClr val="tx1"/>
                </a:solidFill>
              </a:rPr>
              <a:t>broadcastVar</a:t>
            </a:r>
            <a:r>
              <a:rPr lang="en-IN" sz="1500" dirty="0" smtClean="0">
                <a:solidFill>
                  <a:schemeClr val="tx1"/>
                </a:solidFill>
              </a:rPr>
              <a:t> = </a:t>
            </a:r>
            <a:r>
              <a:rPr lang="en-IN" sz="1500" dirty="0" err="1" smtClean="0">
                <a:solidFill>
                  <a:schemeClr val="tx1"/>
                </a:solidFill>
              </a:rPr>
              <a:t>sc.broadcast</a:t>
            </a:r>
            <a:r>
              <a:rPr lang="en-IN" sz="1500" dirty="0" smtClean="0">
                <a:solidFill>
                  <a:schemeClr val="tx1"/>
                </a:solidFill>
              </a:rPr>
              <a:t>(new 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[]{1,2,3});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               </a:t>
            </a:r>
            <a:r>
              <a:rPr lang="en-IN" sz="1500" dirty="0" err="1" smtClean="0">
                <a:solidFill>
                  <a:schemeClr val="tx1"/>
                </a:solidFill>
              </a:rPr>
              <a:t>broadcastVar.value</a:t>
            </a:r>
            <a:r>
              <a:rPr lang="en-IN" sz="15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US" sz="1600" dirty="0" smtClean="0">
                <a:solidFill>
                  <a:srgbClr val="0033CC"/>
                </a:solidFill>
              </a:rPr>
              <a:t>Accumulators</a:t>
            </a:r>
            <a:r>
              <a:rPr lang="en-IN" sz="1600" dirty="0" smtClean="0">
                <a:solidFill>
                  <a:srgbClr val="0033CC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 smtClean="0"/>
              <a:t>         Can </a:t>
            </a:r>
            <a:r>
              <a:rPr lang="en-US" sz="1600" dirty="0"/>
              <a:t>be used to count the # of errors seen in an RDD of lines spread across 100s of nodes. </a:t>
            </a:r>
            <a:endParaRPr lang="en-US" sz="1600" dirty="0" smtClean="0"/>
          </a:p>
          <a:p>
            <a:pPr marL="0" indent="0">
              <a:buNone/>
            </a:pPr>
            <a:r>
              <a:rPr lang="en-IN" sz="1600" dirty="0" smtClean="0"/>
              <a:t>        -- &gt; final </a:t>
            </a:r>
            <a:r>
              <a:rPr lang="en-IN" sz="1600" dirty="0"/>
              <a:t>Accumulator&lt;Integer&gt; c</a:t>
            </a:r>
            <a:r>
              <a:rPr lang="en-IN" sz="1600" dirty="0" smtClean="0"/>
              <a:t>ount </a:t>
            </a:r>
            <a:r>
              <a:rPr lang="en-IN" sz="1600" dirty="0"/>
              <a:t>= </a:t>
            </a:r>
            <a:r>
              <a:rPr lang="en-IN" sz="1600" dirty="0" err="1"/>
              <a:t>sc.accumulator</a:t>
            </a:r>
            <a:r>
              <a:rPr lang="en-IN" sz="1600" dirty="0"/>
              <a:t>(0</a:t>
            </a:r>
            <a:r>
              <a:rPr lang="en-IN" sz="1600" dirty="0" smtClean="0"/>
              <a:t>);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                   </a:t>
            </a:r>
            <a:r>
              <a:rPr lang="en-IN" sz="1600" dirty="0" err="1" smtClean="0">
                <a:solidFill>
                  <a:schemeClr val="tx1"/>
                </a:solidFill>
              </a:rPr>
              <a:t>count.add</a:t>
            </a:r>
            <a:r>
              <a:rPr lang="en-IN" sz="1600" dirty="0" smtClean="0">
                <a:solidFill>
                  <a:schemeClr val="tx1"/>
                </a:solidFill>
              </a:rPr>
              <a:t>();</a:t>
            </a:r>
            <a:endParaRPr lang="en-I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8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			Word count example</a:t>
            </a: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76400"/>
            <a:ext cx="5029200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0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Word count 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solidFill>
                  <a:srgbClr val="0033CC"/>
                </a:solidFill>
              </a:rPr>
              <a:t>Required Jars</a:t>
            </a:r>
          </a:p>
          <a:p>
            <a:endParaRPr lang="en-IN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IN" sz="1500" dirty="0" smtClean="0">
                <a:solidFill>
                  <a:srgbClr val="0033CC"/>
                </a:solidFill>
              </a:rPr>
              <a:t>                </a:t>
            </a:r>
            <a:r>
              <a:rPr lang="en-IN" sz="1500" dirty="0" smtClean="0">
                <a:solidFill>
                  <a:schemeClr val="tx1"/>
                </a:solidFill>
              </a:rPr>
              <a:t>hadoop-common-2.3.0.jar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	hadoop-mapreduce-client-core-2.3.0.jar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	scala-library-2.10.3.jar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	spark-catalyst_2.10-1.5.2.jar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	scala-reflect-2.10.1.jar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	spark-core_2.10-1.3.1.jar</a:t>
            </a:r>
          </a:p>
          <a:p>
            <a:pPr marL="0" indent="0">
              <a:buNone/>
            </a:pPr>
            <a:endParaRPr lang="en-IN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500" smtClean="0">
                <a:solidFill>
                  <a:schemeClr val="tx1"/>
                </a:solidFill>
              </a:rPr>
              <a:t>Execution:</a:t>
            </a:r>
            <a:endParaRPr lang="en-IN" sz="15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spark-submit --class </a:t>
            </a:r>
            <a:r>
              <a:rPr lang="en-IN" sz="1500" dirty="0" smtClean="0">
                <a:solidFill>
                  <a:schemeClr val="tx1"/>
                </a:solidFill>
              </a:rPr>
              <a:t>&lt;class name&gt; </a:t>
            </a:r>
            <a:r>
              <a:rPr lang="en-IN" sz="1500" dirty="0">
                <a:solidFill>
                  <a:schemeClr val="tx1"/>
                </a:solidFill>
              </a:rPr>
              <a:t>--master yarn-cluster </a:t>
            </a:r>
            <a:r>
              <a:rPr lang="en-IN" sz="1500" dirty="0" smtClean="0">
                <a:solidFill>
                  <a:schemeClr val="tx1"/>
                </a:solidFill>
              </a:rPr>
              <a:t>&lt;application jar &gt; &lt;input path&gt; &lt;output path&gt;</a:t>
            </a:r>
            <a:endParaRPr lang="en-IN" sz="2000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5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1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" y="838200"/>
            <a:ext cx="912477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Spark Core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C26BA-5B2B-4DAD-9293-FA4AAB19698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spark core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033CC"/>
                </a:solidFill>
                <a:latin typeface="+mj-lt"/>
              </a:rPr>
              <a:t>  			Benefits of spark  </a:t>
            </a:r>
          </a:p>
          <a:p>
            <a:pPr marL="0" indent="0">
              <a:buNone/>
            </a:pPr>
            <a:endParaRPr lang="en-IN" sz="1500" dirty="0" smtClean="0">
              <a:solidFill>
                <a:srgbClr val="0033CC"/>
              </a:solidFill>
            </a:endParaRPr>
          </a:p>
          <a:p>
            <a:r>
              <a:rPr lang="en-IN" sz="2000" dirty="0">
                <a:solidFill>
                  <a:srgbClr val="99CC00"/>
                </a:solidFill>
              </a:rPr>
              <a:t>speed</a:t>
            </a:r>
            <a:r>
              <a:rPr lang="en-IN" sz="2000" dirty="0" smtClean="0">
                <a:solidFill>
                  <a:srgbClr val="99CC00"/>
                </a:solidFill>
              </a:rPr>
              <a:t>:</a:t>
            </a:r>
            <a:r>
              <a:rPr lang="en-IN" sz="2000" dirty="0" smtClean="0">
                <a:solidFill>
                  <a:srgbClr val="0033CC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rgbClr val="0033CC"/>
                </a:solidFill>
              </a:rPr>
              <a:t>          </a:t>
            </a:r>
            <a:r>
              <a:rPr lang="en-IN" sz="1500" dirty="0" smtClean="0">
                <a:solidFill>
                  <a:schemeClr val="tx1"/>
                </a:solidFill>
              </a:rPr>
              <a:t>Spark </a:t>
            </a:r>
            <a:r>
              <a:rPr lang="en-IN" sz="1500" dirty="0">
                <a:solidFill>
                  <a:schemeClr val="tx1"/>
                </a:solidFill>
              </a:rPr>
              <a:t>core used </a:t>
            </a:r>
            <a:r>
              <a:rPr lang="en-IN" sz="1500" dirty="0" smtClean="0">
                <a:solidFill>
                  <a:schemeClr val="tx1"/>
                </a:solidFill>
              </a:rPr>
              <a:t>both disk </a:t>
            </a:r>
            <a:r>
              <a:rPr lang="en-IN" sz="1500" dirty="0">
                <a:solidFill>
                  <a:schemeClr val="tx1"/>
                </a:solidFill>
              </a:rPr>
              <a:t>and memory </a:t>
            </a:r>
            <a:r>
              <a:rPr lang="en-IN" sz="1500" dirty="0" smtClean="0">
                <a:solidFill>
                  <a:schemeClr val="tx1"/>
                </a:solidFill>
              </a:rPr>
              <a:t>while  processing </a:t>
            </a:r>
            <a:r>
              <a:rPr lang="en-IN" sz="1500" dirty="0">
                <a:solidFill>
                  <a:schemeClr val="tx1"/>
                </a:solidFill>
              </a:rPr>
              <a:t>the </a:t>
            </a:r>
            <a:r>
              <a:rPr lang="en-IN" sz="1500" dirty="0" smtClean="0">
                <a:solidFill>
                  <a:schemeClr val="tx1"/>
                </a:solidFill>
              </a:rPr>
              <a:t>data</a:t>
            </a:r>
          </a:p>
          <a:p>
            <a:pPr marL="0" indent="0">
              <a:buNone/>
            </a:pPr>
            <a:r>
              <a:rPr lang="en-IN" sz="1500" dirty="0" smtClean="0"/>
              <a:t>         --  &gt;</a:t>
            </a:r>
            <a:r>
              <a:rPr lang="en-US" sz="1200" dirty="0"/>
              <a:t>Run programs up to 100x faster than Hadoop MapReduce in memory, or 10x faster on disk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-- &gt; </a:t>
            </a:r>
            <a:r>
              <a:rPr lang="en-US" sz="1300" dirty="0"/>
              <a:t>Spark has an advanced </a:t>
            </a:r>
            <a:r>
              <a:rPr lang="en-US" sz="1300" dirty="0" smtClean="0"/>
              <a:t>DAG (</a:t>
            </a:r>
            <a:r>
              <a:rPr lang="en-IN" sz="1400" dirty="0" smtClean="0"/>
              <a:t>Directed </a:t>
            </a:r>
            <a:r>
              <a:rPr lang="en-IN" sz="1400" dirty="0"/>
              <a:t>Acyclic </a:t>
            </a:r>
            <a:r>
              <a:rPr lang="en-IN" sz="1400" dirty="0" smtClean="0"/>
              <a:t>Graph)</a:t>
            </a:r>
            <a:r>
              <a:rPr lang="en-US" sz="1300" dirty="0" smtClean="0"/>
              <a:t> </a:t>
            </a:r>
            <a:r>
              <a:rPr lang="en-US" sz="1300" dirty="0"/>
              <a:t>execution </a:t>
            </a:r>
            <a:r>
              <a:rPr lang="en-US" sz="1300" dirty="0" smtClean="0"/>
              <a:t>engine</a:t>
            </a:r>
          </a:p>
          <a:p>
            <a:pPr marL="0" indent="0">
              <a:buNone/>
            </a:pPr>
            <a:r>
              <a:rPr lang="en-US" sz="1300" dirty="0"/>
              <a:t>                       </a:t>
            </a:r>
            <a:endParaRPr lang="en-US" sz="1300" dirty="0" smtClean="0"/>
          </a:p>
          <a:p>
            <a:pPr marL="0" indent="0">
              <a:buNone/>
            </a:pPr>
            <a:endParaRPr lang="en-IN" sz="1300" dirty="0" smtClean="0"/>
          </a:p>
          <a:p>
            <a:r>
              <a:rPr lang="en-IN" sz="2000" dirty="0" smtClean="0">
                <a:solidFill>
                  <a:srgbClr val="99CC00"/>
                </a:solidFill>
                <a:latin typeface="+mj-lt"/>
              </a:rPr>
              <a:t>Easy of use: </a:t>
            </a:r>
          </a:p>
          <a:p>
            <a:r>
              <a:rPr lang="en-IN" sz="1500" dirty="0">
                <a:solidFill>
                  <a:srgbClr val="99CC00"/>
                </a:solidFill>
                <a:latin typeface="+mj-lt"/>
              </a:rPr>
              <a:t> </a:t>
            </a:r>
            <a:r>
              <a:rPr lang="en-IN" sz="1500" dirty="0" smtClean="0">
                <a:solidFill>
                  <a:schemeClr val="tx1"/>
                </a:solidFill>
                <a:latin typeface="+mj-lt"/>
              </a:rPr>
              <a:t>-- &gt; Write the code in Java, Scala, python,sql etc..</a:t>
            </a:r>
          </a:p>
          <a:p>
            <a:pPr marL="0" indent="0">
              <a:buNone/>
            </a:pPr>
            <a:r>
              <a:rPr lang="en-IN" sz="1500" dirty="0">
                <a:latin typeface="+mj-lt"/>
              </a:rPr>
              <a:t> </a:t>
            </a:r>
            <a:r>
              <a:rPr lang="en-IN" sz="1500" dirty="0" smtClean="0">
                <a:latin typeface="+mj-lt"/>
              </a:rPr>
              <a:t>       -- &gt; Support traditional APIs</a:t>
            </a:r>
            <a:br>
              <a:rPr lang="en-IN" sz="1500" dirty="0" smtClean="0">
                <a:latin typeface="+mj-lt"/>
              </a:rPr>
            </a:br>
            <a:r>
              <a:rPr lang="en-IN" sz="1500" dirty="0" smtClean="0">
                <a:latin typeface="+mj-lt"/>
              </a:rPr>
              <a:t>             </a:t>
            </a:r>
            <a:r>
              <a:rPr lang="en-IN" sz="1500" dirty="0">
                <a:latin typeface="+mj-lt"/>
              </a:rPr>
              <a:t> </a:t>
            </a:r>
            <a:r>
              <a:rPr lang="en-IN" sz="1500" dirty="0" smtClean="0">
                <a:latin typeface="+mj-lt"/>
              </a:rPr>
              <a:t>   java, scala, python, experimental R  and DataFrames</a:t>
            </a:r>
          </a:p>
          <a:p>
            <a:pPr marL="0" indent="0">
              <a:buNone/>
            </a:pPr>
            <a:r>
              <a:rPr lang="en-US" sz="1300" dirty="0" smtClean="0"/>
              <a:t>                  </a:t>
            </a:r>
          </a:p>
          <a:p>
            <a:pPr marL="0" indent="0">
              <a:buNone/>
            </a:pPr>
            <a:endParaRPr lang="en-IN" sz="1500" dirty="0" smtClean="0">
              <a:latin typeface="+mj-lt"/>
            </a:endParaRPr>
          </a:p>
          <a:p>
            <a:pPr marL="0" indent="0">
              <a:buNone/>
            </a:pPr>
            <a:endParaRPr lang="en-IN" sz="15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spark </a:t>
            </a:r>
            <a:r>
              <a:rPr lang="en-IN" dirty="0"/>
              <a:t>core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500" dirty="0">
                <a:solidFill>
                  <a:srgbClr val="99CC00"/>
                </a:solidFill>
              </a:rPr>
              <a:t>A Unified Engine:</a:t>
            </a:r>
          </a:p>
          <a:p>
            <a:pPr marL="0" indent="0">
              <a:buNone/>
            </a:pPr>
            <a:r>
              <a:rPr lang="en-IN" sz="1500" dirty="0"/>
              <a:t>       </a:t>
            </a:r>
            <a:r>
              <a:rPr lang="en-IN" sz="1500" dirty="0">
                <a:sym typeface="Wingdings" panose="05000000000000000000" pitchFamily="2" charset="2"/>
              </a:rPr>
              <a:t>-- &gt; </a:t>
            </a:r>
            <a:r>
              <a:rPr lang="en-US" sz="1500" dirty="0"/>
              <a:t>Spark comes packaged with higher-level </a:t>
            </a:r>
            <a:r>
              <a:rPr lang="en-US" sz="1500" dirty="0" smtClean="0"/>
              <a:t>libraries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</a:t>
            </a:r>
            <a:r>
              <a:rPr lang="en-US" sz="1500" dirty="0"/>
              <a:t> </a:t>
            </a:r>
            <a:r>
              <a:rPr lang="en-US" sz="1500" dirty="0" smtClean="0"/>
              <a:t>   spark </a:t>
            </a:r>
            <a:r>
              <a:rPr lang="en-US" sz="1500" dirty="0"/>
              <a:t>SQL – structured </a:t>
            </a:r>
            <a:r>
              <a:rPr lang="en-US" sz="1500" dirty="0" smtClean="0"/>
              <a:t>data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	    spark </a:t>
            </a:r>
            <a:r>
              <a:rPr lang="en-US" sz="1500" dirty="0"/>
              <a:t>streaming – way to analyze the real time </a:t>
            </a:r>
            <a:r>
              <a:rPr lang="en-US" sz="1500" dirty="0" smtClean="0"/>
              <a:t>data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    Mlib </a:t>
            </a:r>
            <a:r>
              <a:rPr lang="en-US" sz="1500" dirty="0"/>
              <a:t>– </a:t>
            </a:r>
            <a:r>
              <a:rPr lang="en-US" sz="1500" dirty="0" smtClean="0"/>
              <a:t>machine learning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   </a:t>
            </a:r>
            <a:r>
              <a:rPr lang="en-US" sz="1500" dirty="0" err="1" smtClean="0"/>
              <a:t>GraphX</a:t>
            </a: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6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Initializing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Create SparkContext object to connect the cluster.</a:t>
            </a:r>
          </a:p>
          <a:p>
            <a:r>
              <a:rPr lang="en-IN" sz="2000" dirty="0" smtClean="0"/>
              <a:t>Create SparkConf object to add properties.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rgbClr val="3399FF"/>
                </a:solidFill>
              </a:rPr>
              <a:t>Java:</a:t>
            </a:r>
          </a:p>
          <a:p>
            <a:pPr marL="0" indent="0">
              <a:buNone/>
            </a:pPr>
            <a:r>
              <a:rPr lang="en-IN" sz="1500" dirty="0" smtClean="0"/>
              <a:t>     </a:t>
            </a:r>
            <a:r>
              <a:rPr lang="en-IN" sz="1500" dirty="0"/>
              <a:t>SparkConf </a:t>
            </a:r>
            <a:r>
              <a:rPr lang="en-IN" sz="1500" dirty="0" smtClean="0"/>
              <a:t> conf= new SparkConf().setAppName(“wordcount”).setMaster(master);</a:t>
            </a:r>
          </a:p>
          <a:p>
            <a:pPr marL="0" indent="0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JavaSparkContext  </a:t>
            </a:r>
            <a:r>
              <a:rPr lang="en-IN" sz="1500" dirty="0" err="1" smtClean="0"/>
              <a:t>sc</a:t>
            </a:r>
            <a:r>
              <a:rPr lang="en-IN" sz="1500" dirty="0" smtClean="0"/>
              <a:t> = new JavaSparkContext(conf);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rgbClr val="3399FF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1500" dirty="0">
                <a:solidFill>
                  <a:srgbClr val="3399FF"/>
                </a:solidFill>
              </a:rPr>
              <a:t> </a:t>
            </a:r>
            <a:r>
              <a:rPr lang="en-IN" sz="1500" dirty="0" smtClean="0">
                <a:solidFill>
                  <a:srgbClr val="3399FF"/>
                </a:solidFill>
              </a:rPr>
              <a:t>      Scala: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rgbClr val="3399FF"/>
                </a:solidFill>
              </a:rPr>
              <a:t>       </a:t>
            </a:r>
            <a:r>
              <a:rPr lang="en-IN" sz="1500" dirty="0" err="1" smtClean="0"/>
              <a:t>val</a:t>
            </a:r>
            <a:r>
              <a:rPr lang="en-IN" sz="1500" dirty="0" smtClean="0"/>
              <a:t> conf</a:t>
            </a:r>
            <a:r>
              <a:rPr lang="en-IN" sz="1500" dirty="0"/>
              <a:t>= new SparkConf().setAppName(“wordcount”).setMaster(master</a:t>
            </a:r>
            <a:r>
              <a:rPr lang="en-IN" sz="1500" dirty="0" smtClean="0"/>
              <a:t>);</a:t>
            </a:r>
          </a:p>
          <a:p>
            <a:pPr marL="0" indent="0">
              <a:buNone/>
            </a:pPr>
            <a:r>
              <a:rPr lang="en-IN" sz="1500" dirty="0"/>
              <a:t>   </a:t>
            </a:r>
            <a:r>
              <a:rPr lang="en-IN" sz="1500" dirty="0" smtClean="0"/>
              <a:t>   new SparkContext(conf);</a:t>
            </a:r>
          </a:p>
          <a:p>
            <a:pPr marL="0" indent="0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</a:t>
            </a:r>
            <a:endParaRPr lang="en-IN" sz="1500" dirty="0"/>
          </a:p>
          <a:p>
            <a:pPr marL="0" indent="0">
              <a:buNone/>
            </a:pPr>
            <a:endParaRPr lang="en-IN" sz="1500" dirty="0" smtClean="0">
              <a:solidFill>
                <a:srgbClr val="3399FF"/>
              </a:solidFill>
            </a:endParaRPr>
          </a:p>
          <a:p>
            <a:pPr marL="0" indent="0">
              <a:buNone/>
            </a:pPr>
            <a:endParaRPr lang="en-IN" sz="1500" dirty="0" smtClean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IN" sz="1500" dirty="0">
                <a:solidFill>
                  <a:srgbClr val="3399FF"/>
                </a:solidFill>
              </a:rPr>
              <a:t> </a:t>
            </a:r>
            <a:r>
              <a:rPr lang="en-IN" sz="1500" dirty="0" smtClean="0">
                <a:solidFill>
                  <a:srgbClr val="3399FF"/>
                </a:solidFill>
              </a:rPr>
              <a:t>    </a:t>
            </a:r>
            <a:endParaRPr lang="en-IN" sz="1500" dirty="0">
              <a:solidFill>
                <a:srgbClr val="3399FF"/>
              </a:solidFill>
            </a:endParaRPr>
          </a:p>
          <a:p>
            <a:pPr marL="0" indent="0">
              <a:buNone/>
            </a:pPr>
            <a:endParaRPr lang="en-IN" sz="1500" dirty="0" smtClean="0"/>
          </a:p>
          <a:p>
            <a:pPr marL="0" indent="0">
              <a:buNone/>
            </a:pPr>
            <a:r>
              <a:rPr lang="en-IN" sz="1500" dirty="0"/>
              <a:t> </a:t>
            </a:r>
            <a:endParaRPr lang="en-IN" sz="1500" dirty="0" smtClean="0"/>
          </a:p>
          <a:p>
            <a:pPr marL="0" indent="0">
              <a:buNone/>
            </a:pPr>
            <a:endParaRPr lang="en-IN" sz="15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1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Using the 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solidFill>
                  <a:srgbClr val="3399FF"/>
                </a:solidFill>
              </a:rPr>
              <a:t>Scala :</a:t>
            </a:r>
          </a:p>
          <a:p>
            <a:pPr marL="0" indent="0">
              <a:buNone/>
            </a:pPr>
            <a:r>
              <a:rPr lang="en-IN" sz="1500" dirty="0" smtClean="0"/>
              <a:t> 	1  ./bin</a:t>
            </a:r>
            <a:r>
              <a:rPr lang="en-IN" sz="1500" dirty="0" smtClean="0">
                <a:solidFill>
                  <a:schemeClr val="tx1"/>
                </a:solidFill>
              </a:rPr>
              <a:t>/spark-shell  -master local[3]</a:t>
            </a:r>
          </a:p>
          <a:p>
            <a:pPr marL="0" indent="0">
              <a:buNone/>
            </a:pPr>
            <a:r>
              <a:rPr lang="en-IN" sz="1500" dirty="0" smtClean="0"/>
              <a:t>	2  ./</a:t>
            </a:r>
            <a:r>
              <a:rPr lang="en-IN" sz="1500" dirty="0"/>
              <a:t>bin</a:t>
            </a:r>
            <a:r>
              <a:rPr lang="en-IN" sz="1500" dirty="0">
                <a:solidFill>
                  <a:schemeClr val="tx1"/>
                </a:solidFill>
              </a:rPr>
              <a:t>/spark-shell  -</a:t>
            </a:r>
            <a:r>
              <a:rPr lang="en-IN" sz="1500" dirty="0" smtClean="0">
                <a:solidFill>
                  <a:schemeClr val="tx1"/>
                </a:solidFill>
              </a:rPr>
              <a:t>master </a:t>
            </a:r>
            <a:r>
              <a:rPr lang="en-IN" sz="1500" dirty="0">
                <a:solidFill>
                  <a:schemeClr val="tx1"/>
                </a:solidFill>
              </a:rPr>
              <a:t>local[3</a:t>
            </a:r>
            <a:r>
              <a:rPr lang="en-IN" sz="1500" dirty="0" smtClean="0">
                <a:solidFill>
                  <a:schemeClr val="tx1"/>
                </a:solidFill>
              </a:rPr>
              <a:t>] –-jars sample.jar</a:t>
            </a:r>
          </a:p>
          <a:p>
            <a:pPr marL="0" indent="0">
              <a:buNone/>
            </a:pPr>
            <a:endParaRPr lang="en-IN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IN" sz="2000" dirty="0">
                <a:solidFill>
                  <a:srgbClr val="3399FF"/>
                </a:solidFill>
              </a:rPr>
              <a:t> Python: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500" dirty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IN" sz="1500" dirty="0" smtClean="0"/>
              <a:t>	1  </a:t>
            </a:r>
            <a:r>
              <a:rPr lang="en-IN" sz="1500" dirty="0"/>
              <a:t>./</a:t>
            </a:r>
            <a:r>
              <a:rPr lang="en-IN" sz="1500" dirty="0" smtClean="0"/>
              <a:t>bin</a:t>
            </a:r>
            <a:r>
              <a:rPr lang="en-IN" sz="1500" dirty="0" smtClean="0">
                <a:solidFill>
                  <a:schemeClr val="tx1"/>
                </a:solidFill>
              </a:rPr>
              <a:t>/</a:t>
            </a:r>
            <a:r>
              <a:rPr lang="en-IN" sz="1500" dirty="0" err="1" smtClean="0">
                <a:solidFill>
                  <a:schemeClr val="tx1"/>
                </a:solidFill>
              </a:rPr>
              <a:t>pyspark</a:t>
            </a:r>
            <a:r>
              <a:rPr lang="en-IN" sz="1500" dirty="0" smtClean="0">
                <a:solidFill>
                  <a:schemeClr val="tx1"/>
                </a:solidFill>
              </a:rPr>
              <a:t>  </a:t>
            </a:r>
            <a:r>
              <a:rPr lang="en-IN" sz="1500" dirty="0">
                <a:solidFill>
                  <a:schemeClr val="tx1"/>
                </a:solidFill>
              </a:rPr>
              <a:t>-master local[3]</a:t>
            </a:r>
          </a:p>
          <a:p>
            <a:pPr marL="0" indent="0">
              <a:buNone/>
            </a:pPr>
            <a:r>
              <a:rPr lang="en-IN" sz="1500" dirty="0"/>
              <a:t>	2  ./</a:t>
            </a:r>
            <a:r>
              <a:rPr lang="en-IN" sz="1500" dirty="0" smtClean="0"/>
              <a:t>bin</a:t>
            </a:r>
            <a:r>
              <a:rPr lang="en-IN" sz="1500" dirty="0" smtClean="0">
                <a:solidFill>
                  <a:schemeClr val="tx1"/>
                </a:solidFill>
              </a:rPr>
              <a:t>/</a:t>
            </a:r>
            <a:r>
              <a:rPr lang="en-IN" sz="1500" dirty="0" err="1" smtClean="0">
                <a:solidFill>
                  <a:schemeClr val="tx1"/>
                </a:solidFill>
              </a:rPr>
              <a:t>pyspark</a:t>
            </a:r>
            <a:r>
              <a:rPr lang="en-IN" sz="1500" dirty="0" smtClean="0">
                <a:solidFill>
                  <a:schemeClr val="tx1"/>
                </a:solidFill>
              </a:rPr>
              <a:t>  </a:t>
            </a:r>
            <a:r>
              <a:rPr lang="en-IN" sz="1500" dirty="0">
                <a:solidFill>
                  <a:schemeClr val="tx1"/>
                </a:solidFill>
              </a:rPr>
              <a:t>-master 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local[3</a:t>
            </a:r>
            <a:r>
              <a:rPr lang="en-IN" sz="1500" dirty="0" smtClean="0">
                <a:solidFill>
                  <a:schemeClr val="tx1"/>
                </a:solidFill>
              </a:rPr>
              <a:t>] --py-files sample.py</a:t>
            </a:r>
          </a:p>
          <a:p>
            <a:pPr marL="0" indent="0">
              <a:buNone/>
            </a:pPr>
            <a:endParaRPr lang="en-IN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500" dirty="0">
                <a:solidFill>
                  <a:srgbClr val="3399FF"/>
                </a:solidFill>
              </a:rPr>
              <a:t>note: </a:t>
            </a:r>
            <a:r>
              <a:rPr lang="en-IN" sz="1500" dirty="0">
                <a:solidFill>
                  <a:schemeClr val="tx1"/>
                </a:solidFill>
              </a:rPr>
              <a:t>SparkContext already created, in the variable called sc. Own SparkContext will not work.</a:t>
            </a:r>
          </a:p>
          <a:p>
            <a:pPr marL="0" indent="0">
              <a:buNone/>
            </a:pPr>
            <a:endParaRPr lang="en-IN" sz="15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500" dirty="0">
              <a:solidFill>
                <a:srgbClr val="3399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4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dirty="0"/>
              <a:t> spark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033CC"/>
                </a:solidFill>
              </a:rPr>
              <a:t>		Resource Managers</a:t>
            </a:r>
          </a:p>
          <a:p>
            <a:pPr marL="0" indent="0">
              <a:buNone/>
            </a:pPr>
            <a:endParaRPr lang="en-IN" sz="2000" dirty="0">
              <a:solidFill>
                <a:srgbClr val="0033CC"/>
              </a:solidFill>
            </a:endParaRPr>
          </a:p>
          <a:p>
            <a:r>
              <a:rPr lang="en-IN" sz="1500" dirty="0" smtClean="0">
                <a:solidFill>
                  <a:srgbClr val="0033CC"/>
                </a:solidFill>
              </a:rPr>
              <a:t>  Coordinators running in the execution of  spark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 -- &gt; Local mode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 -- &gt; Standalone mode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 -- &gt; YARN  mode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 --  &gt; </a:t>
            </a:r>
            <a:r>
              <a:rPr lang="en-IN" sz="1500" dirty="0" err="1" smtClean="0">
                <a:solidFill>
                  <a:schemeClr val="tx1"/>
                </a:solidFill>
              </a:rPr>
              <a:t>Mesos</a:t>
            </a:r>
            <a:endParaRPr lang="en-IN" sz="1500" dirty="0" smtClean="0">
              <a:solidFill>
                <a:schemeClr val="tx1"/>
              </a:solidFill>
            </a:endParaRPr>
          </a:p>
          <a:p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rgbClr val="0033CC"/>
                </a:solidFill>
              </a:rPr>
              <a:t>File systems: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         Almost it can read the data from any file system like 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local ext3, ext4, amazon s3 , HDFS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rgbClr val="0033CC"/>
                </a:solidFill>
              </a:rPr>
              <a:t>Supports NoSQL databases: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           like Apache HBASE , mongo DB, RDBMS</a:t>
            </a:r>
          </a:p>
          <a:p>
            <a:pPr marL="0" indent="0">
              <a:buNone/>
            </a:pPr>
            <a:endParaRPr lang="en-IN" sz="1500" dirty="0" smtClean="0">
              <a:solidFill>
                <a:schemeClr val="tx1"/>
              </a:solidFill>
            </a:endParaRPr>
          </a:p>
          <a:p>
            <a:r>
              <a:rPr lang="en-IN" sz="1500" dirty="0" smtClean="0">
                <a:solidFill>
                  <a:srgbClr val="0033CC"/>
                </a:solidFill>
              </a:rPr>
              <a:t> Distributions:</a:t>
            </a:r>
          </a:p>
          <a:p>
            <a:pPr marL="0" indent="0">
              <a:buNone/>
            </a:pPr>
            <a:r>
              <a:rPr lang="en-IN" sz="1500" dirty="0">
                <a:solidFill>
                  <a:srgbClr val="0033CC"/>
                </a:solidFill>
              </a:rPr>
              <a:t> </a:t>
            </a:r>
            <a:r>
              <a:rPr lang="en-IN" sz="1500" dirty="0" smtClean="0">
                <a:solidFill>
                  <a:srgbClr val="0033CC"/>
                </a:solidFill>
              </a:rPr>
              <a:t>              </a:t>
            </a:r>
            <a:r>
              <a:rPr lang="en-IN" sz="1500" dirty="0" smtClean="0">
                <a:solidFill>
                  <a:schemeClr val="tx1"/>
                </a:solidFill>
              </a:rPr>
              <a:t>CDH,HDP,MapR,IBM BigInsight etc.….</a:t>
            </a:r>
          </a:p>
          <a:p>
            <a:pPr marL="0" indent="0">
              <a:buNone/>
            </a:pPr>
            <a:endParaRPr lang="en-IN" sz="17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7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7571"/>
      </p:ext>
    </p:extLst>
  </p:cSld>
  <p:clrMapOvr>
    <a:masterClrMapping/>
  </p:clrMapOvr>
</p:sld>
</file>

<file path=ppt/theme/theme1.xml><?xml version="1.0" encoding="utf-8"?>
<a:theme xmlns:a="http://schemas.openxmlformats.org/drawingml/2006/main" name="ITC">
  <a:themeElements>
    <a:clrScheme name="IT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C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CC99"/>
            </a:gs>
            <a:gs pos="100000">
              <a:srgbClr val="FFFF99"/>
            </a:gs>
          </a:gsLst>
          <a:lin ang="5400000" scaled="1"/>
        </a:gradFill>
        <a:ln w="19050" cap="flat" cmpd="sng" algn="ctr">
          <a:solidFill>
            <a:srgbClr val="FF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CC99"/>
            </a:gs>
            <a:gs pos="100000">
              <a:srgbClr val="FFFF99"/>
            </a:gs>
          </a:gsLst>
          <a:lin ang="5400000" scaled="1"/>
        </a:gradFill>
        <a:ln w="19050" cap="flat" cmpd="sng" algn="ctr">
          <a:solidFill>
            <a:srgbClr val="FF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IT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Resource loading- leveling.ppt</Template>
  <TotalTime>10877</TotalTime>
  <Words>241</Words>
  <Application>Microsoft Office PowerPoint</Application>
  <PresentationFormat>On-screen Show (4:3)</PresentationFormat>
  <Paragraphs>179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MS PGothic</vt:lpstr>
      <vt:lpstr>Arial</vt:lpstr>
      <vt:lpstr>Calibri</vt:lpstr>
      <vt:lpstr>Futura Bk BT</vt:lpstr>
      <vt:lpstr>Futura Hv BT</vt:lpstr>
      <vt:lpstr>Helvetica</vt:lpstr>
      <vt:lpstr>Times New Roman</vt:lpstr>
      <vt:lpstr>Trebuchet MS</vt:lpstr>
      <vt:lpstr>Wingdings</vt:lpstr>
      <vt:lpstr>ITC</vt:lpstr>
      <vt:lpstr>Spark </vt:lpstr>
      <vt:lpstr>    Apache Spark</vt:lpstr>
      <vt:lpstr> </vt:lpstr>
      <vt:lpstr>   Spark Core</vt:lpstr>
      <vt:lpstr>   spark core </vt:lpstr>
      <vt:lpstr>   spark core </vt:lpstr>
      <vt:lpstr>  Initializing Spark</vt:lpstr>
      <vt:lpstr>  Using the shell</vt:lpstr>
      <vt:lpstr>    spark core</vt:lpstr>
      <vt:lpstr>    Resilient Distributed Dataset (RDD)</vt:lpstr>
      <vt:lpstr>   Resilient Distributed Dataset (RDD)</vt:lpstr>
      <vt:lpstr>PowerPoint Presentation</vt:lpstr>
      <vt:lpstr>PowerPoint Presentation</vt:lpstr>
      <vt:lpstr>PowerPoint Presentation</vt:lpstr>
      <vt:lpstr>  Scheduling Process</vt:lpstr>
      <vt:lpstr> Lineage Dependencies</vt:lpstr>
      <vt:lpstr>  Memory and Persistance</vt:lpstr>
      <vt:lpstr>           Spark execution in diff modes</vt:lpstr>
      <vt:lpstr>            Spark YARN mode</vt:lpstr>
      <vt:lpstr>               Spark YARN mode</vt:lpstr>
      <vt:lpstr>  Spark YARN (client mode) </vt:lpstr>
      <vt:lpstr>  Spark YARN (client mode)</vt:lpstr>
      <vt:lpstr>      Types of RDDs</vt:lpstr>
      <vt:lpstr> Transformations(lazy)</vt:lpstr>
      <vt:lpstr>                     Actions</vt:lpstr>
      <vt:lpstr>  Shared Variables</vt:lpstr>
      <vt:lpstr>   Word count example</vt:lpstr>
      <vt:lpstr>                   Word count example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</dc:title>
  <dc:creator>ITC</dc:creator>
  <cp:lastModifiedBy>Neelakanteswarareddy G</cp:lastModifiedBy>
  <cp:revision>1175</cp:revision>
  <dcterms:created xsi:type="dcterms:W3CDTF">2009-08-24T06:07:09Z</dcterms:created>
  <dcterms:modified xsi:type="dcterms:W3CDTF">2016-02-02T13:21:36Z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0x010100AB332153A724F5479C2C39CA4214B535</vt:lpwstr>
  </property>
</Properties>
</file>