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0" t="0" r="r" b="b"/>
            <a:pathLst>
              <a:path w="3007350" h="6866468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0" t="0" r="r" b="b"/>
            <a:pathLst>
              <a:path w="2573312" h="6866468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324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0" t="0" r="r" b="b"/>
            <a:pathLst>
              <a:path w="2858014" h="6866468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0" t="0" r="r" b="b"/>
            <a:pathLst>
              <a:path w="1290095" h="6858001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0" t="0" r="r" b="b"/>
            <a:pathLst>
              <a:path w="1249826" h="6858001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324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108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</p:sp>
      <p:sp>
        <p:nvSpPr>
          <p:cNvPr id="12" name="CustomShape 1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0" t="0" r="r" b="b"/>
            <a:pathLst>
              <a:path w="3007350" h="6866468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0" t="0" r="r" b="b"/>
            <a:pathLst>
              <a:path w="2573312" h="6866468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324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0" t="0" r="r" b="b"/>
            <a:pathLst>
              <a:path w="2858014" h="6866468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0" t="0" r="r" b="b"/>
            <a:pathLst>
              <a:path w="1290095" h="6858001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0" t="0" r="r" b="b"/>
            <a:pathLst>
              <a:path w="1249826" h="6858001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324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842760" y="5666040"/>
            <a:ext cx="842400" cy="5665680"/>
          </a:xfrm>
          <a:prstGeom prst="triangle">
            <a:avLst>
              <a:gd name="adj" fmla="val 324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5400" strike="noStrike">
                <a:solidFill>
                  <a:srgbClr val="90c226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900" strike="noStrike">
                <a:solidFill>
                  <a:srgbClr val="8b8b8b"/>
                </a:solidFill>
                <a:latin typeface="Trebuchet MS"/>
              </a:rPr>
              <a:t>3/2/17</a:t>
            </a:r>
            <a:endParaRPr/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C528036-3EF9-487F-94A2-4DE42131209C}" type="slidenum">
              <a:rPr lang="en-US" sz="900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/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</p:sp>
      <p:sp>
        <p:nvSpPr>
          <p:cNvPr id="6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</p:sp>
      <p:sp>
        <p:nvSpPr>
          <p:cNvPr id="61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0" t="0" r="r" b="b"/>
            <a:pathLst>
              <a:path w="3007350" h="6866468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0" t="0" r="r" b="b"/>
            <a:pathLst>
              <a:path w="2573312" h="6866468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324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0" t="0" r="r" b="b"/>
            <a:pathLst>
              <a:path w="2858014" h="6866468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0" t="0" r="r" b="b"/>
            <a:pathLst>
              <a:path w="1290095" h="6858001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0" t="0" r="r" b="b"/>
            <a:pathLst>
              <a:path w="1249826" h="6858001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324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108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90c226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600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400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200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200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/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900" strike="noStrike">
                <a:solidFill>
                  <a:srgbClr val="8b8b8b"/>
                </a:solidFill>
                <a:latin typeface="Trebuchet MS"/>
              </a:rPr>
              <a:t>3/2/17</a:t>
            </a:r>
            <a:endParaRPr/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0F35CD3-C76F-4CBF-A54A-6C2612544EA7}" type="slidenum">
              <a:rPr lang="en-US" sz="900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5400" strike="noStrike">
                <a:solidFill>
                  <a:srgbClr val="90c226"/>
                </a:solidFill>
                <a:latin typeface="Trebuchet MS"/>
              </a:rPr>
              <a:t>Kafka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90c226"/>
                </a:solidFill>
                <a:latin typeface="Trebuchet MS"/>
              </a:rPr>
              <a:t>What is Kafka?</a:t>
            </a:r>
            <a:r>
              <a:rPr lang="en-US" sz="3600" strike="noStrike">
                <a:solidFill>
                  <a:srgbClr val="90c226"/>
                </a:solidFill>
                <a:latin typeface="Trebuchet MS"/>
              </a:rPr>
              <a:t>
</a:t>
            </a:r>
            <a:r>
              <a:rPr lang="en-US" sz="3600" strike="noStrike">
                <a:solidFill>
                  <a:srgbClr val="90c226"/>
                </a:solidFill>
                <a:latin typeface="Trebuchet MS"/>
              </a:rPr>
              <a:t>
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Kafka is a distributed message broker.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It has producer and consumer.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Producers writes data to topic in kafka and consumer consumes data from it based on topic.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Kafka, messages are written to a topic, write change event logs are maintained by topic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Kafka don't have any message ID, messages are simply addressed by their offset in the log.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Kafka doesn't maintain any indexes of messages.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consumers just specify offsets and Kafka delivers the messages in order, starting with the offset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>
                <a:latin typeface="Trebuchet MS"/>
              </a:rPr>
              <a:t>More kafka features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2560320" y="3383280"/>
            <a:ext cx="988236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no deletes,Kafka keeps all parts of the log for specified time, 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It uses kernel level IO to stream message to consumer and not buffering message in user space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It leverages OS for file page caches and efficient writeback/writethrough disk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