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9" r:id="rId5"/>
    <p:sldId id="258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0" r:id="rId20"/>
    <p:sldId id="271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distribu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produce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fka.apache.org/documentation.html#intro_consum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guarante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queue" TargetMode="External"/><Relationship Id="rId2" Type="http://schemas.openxmlformats.org/officeDocument/2006/relationships/hyperlink" Target="https://kafka.apache.org/documentation.html#kafka_m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ublish%E2%80%93subscribe_patter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ssage_que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run as a cluster on one or more servers.</a:t>
            </a:r>
          </a:p>
          <a:p>
            <a:r>
              <a:rPr lang="en-US" dirty="0"/>
              <a:t>The Kafka cluster stores streams of </a:t>
            </a:r>
            <a:r>
              <a:rPr lang="en-US" i="1" dirty="0"/>
              <a:t>records</a:t>
            </a:r>
            <a:r>
              <a:rPr lang="en-US" dirty="0"/>
              <a:t> in categories called </a:t>
            </a:r>
            <a:r>
              <a:rPr lang="en-US" i="1" dirty="0"/>
              <a:t>topics</a:t>
            </a:r>
            <a:r>
              <a:rPr lang="en-US" dirty="0"/>
              <a:t>.</a:t>
            </a:r>
          </a:p>
          <a:p>
            <a:r>
              <a:rPr lang="en-US" dirty="0"/>
              <a:t>Each record consists of a key, a value, and a timestamp.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smtClean="0"/>
              <a:t>from-beginning-gets all messages on that topic from beginning, used when offset is not there in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partition has one server which acts as the "leader" and zero or more servers which act as "followers".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leader handles all read and write requests for the partition while the followers passively replicate the leader. </a:t>
            </a:r>
            <a:endParaRPr lang="en-US" dirty="0" smtClean="0"/>
          </a:p>
          <a:p>
            <a:r>
              <a:rPr lang="en-US" dirty="0"/>
              <a:t>If the leader fails, one of the followers will automatically become the new leader. </a:t>
            </a:r>
            <a:endParaRPr lang="en-US" dirty="0" smtClean="0"/>
          </a:p>
          <a:p>
            <a:r>
              <a:rPr lang="en-US" dirty="0"/>
              <a:t> Each server acts as a leader for some of its partitions and a follower for others so load is well balanced within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29739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Producers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publish data to the topics of their </a:t>
            </a:r>
            <a:r>
              <a:rPr lang="en-US" dirty="0" smtClean="0"/>
              <a:t>choice.</a:t>
            </a:r>
          </a:p>
          <a:p>
            <a:r>
              <a:rPr lang="en-US" dirty="0"/>
              <a:t>The producer is responsible for choosing which record to assign to which partition within the topic.</a:t>
            </a:r>
          </a:p>
        </p:txBody>
      </p:sp>
    </p:spTree>
    <p:extLst>
      <p:ext uri="{BB962C8B-B14F-4D97-AF65-F5344CB8AC3E}">
        <p14:creationId xmlns:p14="http://schemas.microsoft.com/office/powerpoint/2010/main" val="301375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Consumers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02" y="1505134"/>
            <a:ext cx="6236739" cy="2619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Consumers label themselves with a </a:t>
            </a:r>
            <a:r>
              <a:rPr lang="en-US" i="1" dirty="0"/>
              <a:t>consumer group</a:t>
            </a:r>
            <a:r>
              <a:rPr lang="en-US" dirty="0"/>
              <a:t> name, and each record published to a topic is delivered to one consumer instance within each subscribing consumer group</a:t>
            </a:r>
            <a:r>
              <a:rPr lang="en-US" dirty="0" smtClean="0"/>
              <a:t>.</a:t>
            </a:r>
          </a:p>
          <a:p>
            <a:r>
              <a:rPr lang="en-US" dirty="0"/>
              <a:t>Consumer instances can be in separate processes or </a:t>
            </a:r>
            <a:r>
              <a:rPr lang="en-US" dirty="0" smtClean="0"/>
              <a:t>on </a:t>
            </a:r>
            <a:r>
              <a:rPr lang="en-US" dirty="0"/>
              <a:t>separate machines</a:t>
            </a:r>
            <a:r>
              <a:rPr lang="en-US" dirty="0" smtClean="0"/>
              <a:t>.</a:t>
            </a:r>
          </a:p>
          <a:p>
            <a:r>
              <a:rPr lang="en-US" dirty="0"/>
              <a:t>If all the consumer instances have the same consumer group, then the records will effectively be load balanced over the consumer instances.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kafka.apache.org/0102/images/consumer-gro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47" y="3716421"/>
            <a:ext cx="3275448" cy="162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0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Guarantees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Messages sent by a producer to a particular topic partition will be appended in the order they are sent. </a:t>
            </a:r>
            <a:r>
              <a:rPr lang="en-US" dirty="0" smtClean="0"/>
              <a:t>-That </a:t>
            </a:r>
            <a:r>
              <a:rPr lang="en-US" dirty="0"/>
              <a:t>is, if a record M1 is sent by the same producer as a record M2, and M1 is sent first, then M1 will have a lower offset than M2 and appear earlier in the log</a:t>
            </a:r>
            <a:r>
              <a:rPr lang="en-US" dirty="0" smtClean="0"/>
              <a:t>.</a:t>
            </a:r>
          </a:p>
          <a:p>
            <a:r>
              <a:rPr lang="en-US" dirty="0"/>
              <a:t>A consumer instance sees records in the order they are stored in the log.</a:t>
            </a:r>
          </a:p>
          <a:p>
            <a:r>
              <a:rPr lang="en-US" dirty="0"/>
              <a:t>For a topic with replication factor N, we will tolerate up to N-1 server failures without losing any records committed to the 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3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Kafka as a Messaging System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Messaging traditionally has two models: </a:t>
            </a:r>
            <a:r>
              <a:rPr lang="en-US" dirty="0" smtClean="0">
                <a:hlinkClick r:id="rId3"/>
              </a:rPr>
              <a:t>queuing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publish-subscribe</a:t>
            </a:r>
            <a:r>
              <a:rPr lang="en-US" dirty="0" smtClean="0"/>
              <a:t>.</a:t>
            </a:r>
          </a:p>
          <a:p>
            <a:r>
              <a:rPr lang="en-US" dirty="0"/>
              <a:t>In a queue, a pool of consumers may read from a server and each record goes to one of </a:t>
            </a:r>
            <a:r>
              <a:rPr lang="en-US" dirty="0" smtClean="0"/>
              <a:t>them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publish-subscribe the record is broadcast to all </a:t>
            </a:r>
            <a:r>
              <a:rPr lang="en-US" dirty="0" smtClean="0"/>
              <a:t>consumers.</a:t>
            </a:r>
          </a:p>
          <a:p>
            <a:r>
              <a:rPr lang="en-US" dirty="0"/>
              <a:t>The consumer </a:t>
            </a:r>
            <a:r>
              <a:rPr lang="en-US" dirty="0" smtClean="0"/>
              <a:t>group </a:t>
            </a:r>
            <a:r>
              <a:rPr lang="en-US" dirty="0"/>
              <a:t>concept in Kafka generalizes these two </a:t>
            </a:r>
            <a:r>
              <a:rPr lang="en-US" dirty="0" smtClean="0"/>
              <a:t>concepts</a:t>
            </a:r>
          </a:p>
          <a:p>
            <a:r>
              <a:rPr lang="en-US" dirty="0"/>
              <a:t>As with a queue the consumer group allows you to divide up processing over a collection of processes </a:t>
            </a:r>
            <a:endParaRPr lang="en-US" dirty="0" smtClean="0"/>
          </a:p>
          <a:p>
            <a:r>
              <a:rPr lang="en-US" dirty="0"/>
              <a:t>As with publish-subscribe, Kafka allows you to broadcast messages to multiple consumer groups</a:t>
            </a:r>
            <a:r>
              <a:rPr lang="en-US" dirty="0" smtClean="0"/>
              <a:t>.</a:t>
            </a:r>
          </a:p>
          <a:p>
            <a:r>
              <a:rPr lang="en-US" dirty="0"/>
              <a:t>Kafka has stronger ordering guarantees than a traditional messaging system, too.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as a Storage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written to Kafka is written to disk and replicated for fault-tolerance. </a:t>
            </a:r>
            <a:endParaRPr lang="en-US" dirty="0" smtClean="0"/>
          </a:p>
          <a:p>
            <a:r>
              <a:rPr lang="en-US" dirty="0"/>
              <a:t>Kafka allows producers to wait on acknowledgement so that a write isn't considered complete until it is fully replicated and guaranteed to persist even if the server written to fails</a:t>
            </a:r>
            <a:r>
              <a:rPr lang="en-US" dirty="0" smtClean="0"/>
              <a:t>.</a:t>
            </a:r>
          </a:p>
          <a:p>
            <a:r>
              <a:rPr lang="en-US" dirty="0"/>
              <a:t>The disk structures Kafka uses scale well—Kafka will perform the same whether you have 50 KB or 50 TB of persistent data on the server.</a:t>
            </a:r>
          </a:p>
          <a:p>
            <a:r>
              <a:rPr lang="en-US" dirty="0"/>
              <a:t>you can think of Kafka as a kind of special purpose distributed filesystem dedicated to high-performance, low-latency commit log storage, replication, and propagation</a:t>
            </a:r>
            <a:r>
              <a:rPr lang="en-US" dirty="0" smtClean="0"/>
              <a:t>.,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result of taking storage seriously and allowing the clients to control their read position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for Stream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stream processor is anything that takes continual streams of data from input topics, performs some processing on this input, and produces continual streams of data to output topics</a:t>
            </a:r>
            <a:r>
              <a:rPr lang="en-US" dirty="0" smtClean="0"/>
              <a:t>.</a:t>
            </a:r>
          </a:p>
          <a:p>
            <a:r>
              <a:rPr lang="en-US" dirty="0"/>
              <a:t>it uses the producer and consumer APIs for input, uses Kafka for </a:t>
            </a:r>
            <a:r>
              <a:rPr lang="en-US" dirty="0" err="1"/>
              <a:t>stateful</a:t>
            </a:r>
            <a:r>
              <a:rPr lang="en-US" dirty="0"/>
              <a:t> storage, and uses the same group mechanism for fault tolerance among the stream processor instances.</a:t>
            </a:r>
          </a:p>
        </p:txBody>
      </p:sp>
    </p:spTree>
    <p:extLst>
      <p:ext uri="{BB962C8B-B14F-4D97-AF65-F5344CB8AC3E}">
        <p14:creationId xmlns:p14="http://schemas.microsoft.com/office/powerpoint/2010/main" val="171650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Queuing</a:t>
            </a:r>
            <a:r>
              <a:rPr lang="en-US" dirty="0" smtClean="0"/>
              <a:t> in messaging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queue, a pool of consumers may read from a server and each record goes to one of them.</a:t>
            </a:r>
          </a:p>
          <a:p>
            <a:r>
              <a:rPr lang="en-US" dirty="0"/>
              <a:t>it allows you to divide up the processing of data over multiple consumer instances, which lets you scale your processing</a:t>
            </a:r>
            <a:r>
              <a:rPr lang="en-US" dirty="0" smtClean="0"/>
              <a:t>.</a:t>
            </a:r>
          </a:p>
          <a:p>
            <a:r>
              <a:rPr lang="en-US" dirty="0"/>
              <a:t>queues aren't multi-subscriber—once one process reads the data it's gone. </a:t>
            </a:r>
            <a:endParaRPr lang="en-US" dirty="0" smtClean="0"/>
          </a:p>
          <a:p>
            <a:r>
              <a:rPr lang="en-US" dirty="0"/>
              <a:t>queue retains records in-order on the server, and if multiple consumers consume from the queue then the server hands out records in the order they are stored</a:t>
            </a:r>
            <a:r>
              <a:rPr lang="en-US" dirty="0" smtClean="0"/>
              <a:t>.</a:t>
            </a:r>
          </a:p>
          <a:p>
            <a:r>
              <a:rPr lang="en-US" dirty="0"/>
              <a:t>server hands out records in order, the records are delivered asynchronously to consumers, so they may arrive out of order on different consumers. </a:t>
            </a:r>
            <a:endParaRPr lang="en-US" dirty="0" smtClean="0"/>
          </a:p>
          <a:p>
            <a:r>
              <a:rPr lang="en-US" dirty="0"/>
              <a:t>ordering of the records is lost in the presence of parallel </a:t>
            </a:r>
            <a:r>
              <a:rPr lang="en-US" dirty="0" smtClean="0"/>
              <a:t>consumption</a:t>
            </a:r>
          </a:p>
          <a:p>
            <a:r>
              <a:rPr lang="en-US" dirty="0"/>
              <a:t>Messaging systems often work around this by having a notion of "exclusive consumer" that allows only one process to consume from a queue, but of course this means that there is no parallelism in processing.</a:t>
            </a:r>
          </a:p>
        </p:txBody>
      </p:sp>
    </p:spTree>
    <p:extLst>
      <p:ext uri="{BB962C8B-B14F-4D97-AF65-F5344CB8AC3E}">
        <p14:creationId xmlns:p14="http://schemas.microsoft.com/office/powerpoint/2010/main" val="39549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Kafka?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is a distributed message broker.</a:t>
            </a:r>
          </a:p>
          <a:p>
            <a:r>
              <a:rPr lang="en-US" dirty="0" smtClean="0"/>
              <a:t>It has producer and consumer.</a:t>
            </a:r>
          </a:p>
          <a:p>
            <a:r>
              <a:rPr lang="en-US" dirty="0" smtClean="0"/>
              <a:t>Producers writes data to topic in </a:t>
            </a:r>
            <a:r>
              <a:rPr lang="en-US" dirty="0" err="1" smtClean="0"/>
              <a:t>kafka</a:t>
            </a:r>
            <a:r>
              <a:rPr lang="en-US" dirty="0" smtClean="0"/>
              <a:t> and consumer consumes data from it based on topic.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Kafka, messages are written to a topic, write change event logs are maintained by topic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 don't have any message ID, messages are simply addressed by their offset in the log.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 doesn't maintain any indexes of messages.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consumers just specify offsets and Kafka delivers the messages in order, starting with the offset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Pub-sub messaging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publish-subscribe the record is broadcast to all consumers.</a:t>
            </a:r>
          </a:p>
          <a:p>
            <a:r>
              <a:rPr lang="en-US" dirty="0"/>
              <a:t>allows you broadcast data to multiple processes, but has no way of scaling processing since every message goes to every subscriber.</a:t>
            </a:r>
          </a:p>
        </p:txBody>
      </p:sp>
    </p:spTree>
    <p:extLst>
      <p:ext uri="{BB962C8B-B14F-4D97-AF65-F5344CB8AC3E}">
        <p14:creationId xmlns:p14="http://schemas.microsoft.com/office/powerpoint/2010/main" val="208081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file to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kafka-console-producer.sh --broker-list localhost:9092 --topic </a:t>
            </a:r>
            <a:r>
              <a:rPr lang="en-US" dirty="0" err="1"/>
              <a:t>my_topic</a:t>
            </a:r>
            <a:r>
              <a:rPr lang="en-US" dirty="0"/>
              <a:t> &lt; my_file.txt </a:t>
            </a:r>
          </a:p>
          <a:p>
            <a:r>
              <a:rPr lang="en-US" smtClean="0"/>
              <a:t>This one is for 0.9 and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5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957" y="2160588"/>
            <a:ext cx="582612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9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325" y="-1133475"/>
            <a:ext cx="13582650" cy="91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9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600" y="2160588"/>
            <a:ext cx="356883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kafka</a:t>
            </a:r>
            <a:r>
              <a:rPr lang="en-US"/>
              <a:t> features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no </a:t>
            </a:r>
            <a:r>
              <a:rPr lang="en-US" dirty="0" err="1">
                <a:latin typeface="Arial"/>
              </a:rPr>
              <a:t>deletes,Kafka</a:t>
            </a:r>
            <a:r>
              <a:rPr lang="en-US" dirty="0">
                <a:latin typeface="Arial"/>
              </a:rPr>
              <a:t> keeps all parts of the log for specified time, 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</a:rPr>
              <a:t>It uses kernel level IO to stream message to consumer and not buffering message in user space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</a:rPr>
              <a:t>It leverages OS for file page caches and efficient </a:t>
            </a:r>
            <a:r>
              <a:rPr lang="en-US" dirty="0" err="1">
                <a:latin typeface="Arial"/>
              </a:rPr>
              <a:t>writeback</a:t>
            </a:r>
            <a:r>
              <a:rPr lang="en-US" dirty="0">
                <a:latin typeface="Arial"/>
              </a:rPr>
              <a:t>/</a:t>
            </a:r>
            <a:r>
              <a:rPr lang="en-US" dirty="0" err="1">
                <a:latin typeface="Arial"/>
              </a:rPr>
              <a:t>writethrough</a:t>
            </a:r>
            <a:r>
              <a:rPr lang="en-US" dirty="0">
                <a:latin typeface="Arial"/>
              </a:rPr>
              <a:t> disk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8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--create --topic zeastest1 --zookeeper 10.6.185.142:2181 --partitions 1 </a:t>
            </a:r>
            <a:r>
              <a:rPr lang="en-US" dirty="0" smtClean="0"/>
              <a:t>--replication-factor 1</a:t>
            </a:r>
          </a:p>
          <a:p>
            <a:endParaRPr lang="en-US" dirty="0"/>
          </a:p>
          <a:p>
            <a:pPr lvl="1"/>
            <a:r>
              <a:rPr lang="en-US" dirty="0" smtClean="0"/>
              <a:t>All arguments are required for creating </a:t>
            </a:r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While creating topic, partition and replication factor must be defined</a:t>
            </a:r>
          </a:p>
          <a:p>
            <a:pPr lvl="1"/>
            <a:r>
              <a:rPr lang="en-US" dirty="0" smtClean="0"/>
              <a:t>Replication </a:t>
            </a:r>
            <a:r>
              <a:rPr lang="en-US" dirty="0"/>
              <a:t>factor </a:t>
            </a:r>
            <a:r>
              <a:rPr lang="en-US" dirty="0" smtClean="0"/>
              <a:t>is for each partition </a:t>
            </a:r>
            <a:r>
              <a:rPr lang="en-US" dirty="0"/>
              <a:t>in the topic being </a:t>
            </a:r>
            <a:r>
              <a:rPr lang="en-US" dirty="0" smtClean="0"/>
              <a:t>created…it can’t be more then no. of broker.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--list --zookeeper 10.6.185.142:2181</a:t>
            </a:r>
          </a:p>
        </p:txBody>
      </p:sp>
    </p:spTree>
    <p:extLst>
      <p:ext uri="{BB962C8B-B14F-4D97-AF65-F5344CB8AC3E}">
        <p14:creationId xmlns:p14="http://schemas.microsoft.com/office/powerpoint/2010/main" val="23870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smtClean="0"/>
              <a:t>groups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/usr/hdp/2.4.2.0-258/kafka/bin/kafka-consumer-groups.sh  --list  --zookeeper </a:t>
            </a:r>
            <a:r>
              <a:rPr lang="en-US" dirty="0" smtClean="0"/>
              <a:t>localhost:2181</a:t>
            </a:r>
          </a:p>
          <a:p>
            <a:r>
              <a:rPr lang="en-US" dirty="0" smtClean="0"/>
              <a:t>Details of group</a:t>
            </a:r>
          </a:p>
          <a:p>
            <a:r>
              <a:rPr lang="en-US" altLang="en-US" dirty="0">
                <a:solidFill>
                  <a:srgbClr val="444444"/>
                </a:solidFill>
                <a:latin typeface="Cutive Mono"/>
              </a:rPr>
              <a:t>bin/kafka-run-class.sh </a:t>
            </a:r>
            <a:r>
              <a:rPr lang="en-US" altLang="en-US" dirty="0" err="1">
                <a:solidFill>
                  <a:srgbClr val="444444"/>
                </a:solidFill>
                <a:latin typeface="Cutive Mono"/>
              </a:rPr>
              <a:t>kafka.tools.ConsumerOffsetChecker</a:t>
            </a:r>
            <a:r>
              <a:rPr lang="en-US" altLang="en-US" dirty="0">
                <a:solidFill>
                  <a:srgbClr val="444444"/>
                </a:solidFill>
                <a:latin typeface="Cutive Mono"/>
              </a:rPr>
              <a:t> --zookeeper localhost:2181 --group test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Every topic partition in Kafka is replicated </a:t>
            </a:r>
            <a:r>
              <a:rPr lang="en-US" i="1" dirty="0"/>
              <a:t>n</a:t>
            </a:r>
            <a:r>
              <a:rPr lang="en-US" dirty="0"/>
              <a:t> times, where </a:t>
            </a:r>
            <a:r>
              <a:rPr lang="en-US" i="1" dirty="0"/>
              <a:t>n</a:t>
            </a:r>
            <a:r>
              <a:rPr lang="en-US" dirty="0"/>
              <a:t> is the replication factor of the topic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5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 message using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./kafka-console-producer.sh  --topic </a:t>
            </a:r>
            <a:r>
              <a:rPr lang="en-US" dirty="0" smtClean="0"/>
              <a:t>zeastest1 </a:t>
            </a:r>
            <a:r>
              <a:rPr lang="en-US" dirty="0"/>
              <a:t>--broker-list </a:t>
            </a:r>
            <a:r>
              <a:rPr lang="en-US" dirty="0" smtClean="0"/>
              <a:t>10.6.185.142:6667</a:t>
            </a:r>
          </a:p>
          <a:p>
            <a:endParaRPr lang="en-US" dirty="0"/>
          </a:p>
          <a:p>
            <a:pPr lvl="1"/>
            <a:r>
              <a:rPr lang="en-US" dirty="0" smtClean="0"/>
              <a:t>If you </a:t>
            </a:r>
            <a:r>
              <a:rPr lang="en-US" dirty="0"/>
              <a:t>are getting </a:t>
            </a:r>
            <a:r>
              <a:rPr lang="en-US" dirty="0" err="1" smtClean="0">
                <a:solidFill>
                  <a:srgbClr val="FF0000"/>
                </a:solidFill>
              </a:rPr>
              <a:t>java.nio.channels.ClosedChannelException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Change localhost to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-address in broker-list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6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message </a:t>
            </a:r>
            <a:r>
              <a:rPr lang="en-US" dirty="0"/>
              <a:t>using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./kafka-console-consumer.sh  --topic zeastest1 --zookeeper 10.6.185.142:2181</a:t>
            </a:r>
          </a:p>
        </p:txBody>
      </p:sp>
    </p:spTree>
    <p:extLst>
      <p:ext uri="{BB962C8B-B14F-4D97-AF65-F5344CB8AC3E}">
        <p14:creationId xmlns:p14="http://schemas.microsoft.com/office/powerpoint/2010/main" val="76581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faced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 properties are not defined by default, set it using Properties(talking of java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1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2999</TotalTime>
  <Words>554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Cutive Mono</vt:lpstr>
      <vt:lpstr>Trebuchet MS</vt:lpstr>
      <vt:lpstr>Wingdings 3</vt:lpstr>
      <vt:lpstr>Facet</vt:lpstr>
      <vt:lpstr>Kafka</vt:lpstr>
      <vt:lpstr>What is Kafka?  </vt:lpstr>
      <vt:lpstr>More kafka features </vt:lpstr>
      <vt:lpstr>Create topics in kafka</vt:lpstr>
      <vt:lpstr>List topics in kafka</vt:lpstr>
      <vt:lpstr>List groups in kafka</vt:lpstr>
      <vt:lpstr>Produce message using console</vt:lpstr>
      <vt:lpstr>Consume message using console</vt:lpstr>
      <vt:lpstr>Error faced </vt:lpstr>
      <vt:lpstr>Features</vt:lpstr>
      <vt:lpstr>PowerPoint Presentation</vt:lpstr>
      <vt:lpstr>Distribution </vt:lpstr>
      <vt:lpstr>Producers </vt:lpstr>
      <vt:lpstr>Consumers </vt:lpstr>
      <vt:lpstr>Guarantees </vt:lpstr>
      <vt:lpstr>Kafka as a Messaging System </vt:lpstr>
      <vt:lpstr>Kafka as a Storage System</vt:lpstr>
      <vt:lpstr>Kafka for Stream Processing </vt:lpstr>
      <vt:lpstr>Queuing in messaging system</vt:lpstr>
      <vt:lpstr>Pub-sub messaging system</vt:lpstr>
      <vt:lpstr>Write file to kafka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Ketan Keshri</dc:creator>
  <cp:lastModifiedBy>Ketan Keshri</cp:lastModifiedBy>
  <cp:revision>25</cp:revision>
  <dcterms:created xsi:type="dcterms:W3CDTF">2017-02-28T14:41:54Z</dcterms:created>
  <dcterms:modified xsi:type="dcterms:W3CDTF">2017-03-30T10:45:34Z</dcterms:modified>
</cp:coreProperties>
</file>