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305" r:id="rId6"/>
    <p:sldId id="270" r:id="rId7"/>
    <p:sldId id="306" r:id="rId8"/>
    <p:sldId id="274" r:id="rId9"/>
    <p:sldId id="309" r:id="rId10"/>
    <p:sldId id="307" r:id="rId11"/>
    <p:sldId id="310" r:id="rId12"/>
    <p:sldId id="311" r:id="rId13"/>
    <p:sldId id="312" r:id="rId14"/>
    <p:sldId id="275" r:id="rId15"/>
    <p:sldId id="308" r:id="rId16"/>
    <p:sldId id="279" r:id="rId17"/>
    <p:sldId id="27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85FA3-6CED-48A4-9364-404FA8AD47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B330D-6EBE-4126-9A02-9EE3D548C4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Cost depends on the size and usage of the application.</a:t>
          </a:r>
          <a:endParaRPr lang="en-US" dirty="0"/>
        </a:p>
      </dgm:t>
    </dgm:pt>
    <dgm:pt modelId="{477D6A62-DE71-4555-BB17-D427189D61D4}" type="parTrans" cxnId="{93CC3EE0-564A-4181-BF1A-4BE2C6677C02}">
      <dgm:prSet/>
      <dgm:spPr/>
      <dgm:t>
        <a:bodyPr/>
        <a:lstStyle/>
        <a:p>
          <a:endParaRPr lang="en-US"/>
        </a:p>
      </dgm:t>
    </dgm:pt>
    <dgm:pt modelId="{01C1949A-C761-493E-8276-2D867728FC58}" type="sibTrans" cxnId="{93CC3EE0-564A-4181-BF1A-4BE2C6677C02}">
      <dgm:prSet/>
      <dgm:spPr/>
      <dgm:t>
        <a:bodyPr/>
        <a:lstStyle/>
        <a:p>
          <a:endParaRPr lang="en-US"/>
        </a:p>
      </dgm:t>
    </dgm:pt>
    <dgm:pt modelId="{52D0CBD9-CE93-4B77-ABD1-A09CC922F1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Result in cost saving by reducing load on the database </a:t>
          </a:r>
          <a:endParaRPr lang="en-US" dirty="0"/>
        </a:p>
      </dgm:t>
    </dgm:pt>
    <dgm:pt modelId="{39FE2263-5525-400B-AF65-D70782A942EE}" type="parTrans" cxnId="{FF2FCBFE-21F0-4B19-81C1-83AFBB9A930E}">
      <dgm:prSet/>
      <dgm:spPr/>
      <dgm:t>
        <a:bodyPr/>
        <a:lstStyle/>
        <a:p>
          <a:endParaRPr lang="en-US"/>
        </a:p>
      </dgm:t>
    </dgm:pt>
    <dgm:pt modelId="{AA3727BD-3AE9-4A06-AE32-4F887364D0E8}" type="sibTrans" cxnId="{FF2FCBFE-21F0-4B19-81C1-83AFBB9A930E}">
      <dgm:prSet/>
      <dgm:spPr/>
      <dgm:t>
        <a:bodyPr/>
        <a:lstStyle/>
        <a:p>
          <a:endParaRPr lang="en-US"/>
        </a:p>
      </dgm:t>
    </dgm:pt>
    <dgm:pt modelId="{D30A3FD0-15F6-43CD-9E81-A6933F06EA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Benefits Café by increasing revenue, scaling services globally, and improving customer experience</a:t>
          </a:r>
          <a:endParaRPr lang="en-US" dirty="0"/>
        </a:p>
      </dgm:t>
    </dgm:pt>
    <dgm:pt modelId="{B2E4F992-27FF-4CCF-A6CF-9019AAD1D5E0}" type="parTrans" cxnId="{F4CA2A54-DDA1-40EF-8150-84E9905C56B6}">
      <dgm:prSet/>
      <dgm:spPr/>
      <dgm:t>
        <a:bodyPr/>
        <a:lstStyle/>
        <a:p>
          <a:endParaRPr lang="en-US"/>
        </a:p>
      </dgm:t>
    </dgm:pt>
    <dgm:pt modelId="{3EAB345B-0B77-4BC7-ABE1-15597D3D126E}" type="sibTrans" cxnId="{F4CA2A54-DDA1-40EF-8150-84E9905C56B6}">
      <dgm:prSet/>
      <dgm:spPr/>
      <dgm:t>
        <a:bodyPr/>
        <a:lstStyle/>
        <a:p>
          <a:endParaRPr lang="en-US"/>
        </a:p>
      </dgm:t>
    </dgm:pt>
    <dgm:pt modelId="{117F0712-570D-42D7-BF01-CD631EC10476}" type="pres">
      <dgm:prSet presAssocID="{6BC85FA3-6CED-48A4-9364-404FA8AD4791}" presName="root" presStyleCnt="0">
        <dgm:presLayoutVars>
          <dgm:dir/>
          <dgm:resizeHandles val="exact"/>
        </dgm:presLayoutVars>
      </dgm:prSet>
      <dgm:spPr/>
    </dgm:pt>
    <dgm:pt modelId="{D32A9422-0A71-4B68-B4A2-29D494249124}" type="pres">
      <dgm:prSet presAssocID="{F5DB330D-6EBE-4126-9A02-9EE3D548C440}" presName="compNode" presStyleCnt="0"/>
      <dgm:spPr/>
    </dgm:pt>
    <dgm:pt modelId="{38ECD73B-3DCA-4985-94DF-680DBD8F28A3}" type="pres">
      <dgm:prSet presAssocID="{F5DB330D-6EBE-4126-9A02-9EE3D548C440}" presName="bgRect" presStyleLbl="bgShp" presStyleIdx="0" presStyleCnt="3"/>
      <dgm:spPr>
        <a:solidFill>
          <a:schemeClr val="accent5">
            <a:lumMod val="75000"/>
          </a:schemeClr>
        </a:solidFill>
      </dgm:spPr>
    </dgm:pt>
    <dgm:pt modelId="{E1F238CD-1603-4343-A317-06886D1C3FBC}" type="pres">
      <dgm:prSet presAssocID="{F5DB330D-6EBE-4126-9A02-9EE3D548C4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812E291-147D-4F5E-B58E-B03927438F8F}" type="pres">
      <dgm:prSet presAssocID="{F5DB330D-6EBE-4126-9A02-9EE3D548C440}" presName="spaceRect" presStyleCnt="0"/>
      <dgm:spPr/>
    </dgm:pt>
    <dgm:pt modelId="{E53618C8-49E2-48F0-AC95-5F49F4338ABB}" type="pres">
      <dgm:prSet presAssocID="{F5DB330D-6EBE-4126-9A02-9EE3D548C440}" presName="parTx" presStyleLbl="revTx" presStyleIdx="0" presStyleCnt="3">
        <dgm:presLayoutVars>
          <dgm:chMax val="0"/>
          <dgm:chPref val="0"/>
        </dgm:presLayoutVars>
      </dgm:prSet>
      <dgm:spPr/>
    </dgm:pt>
    <dgm:pt modelId="{D99138D7-931C-4A9F-B36F-D79FAA7EF1AD}" type="pres">
      <dgm:prSet presAssocID="{01C1949A-C761-493E-8276-2D867728FC58}" presName="sibTrans" presStyleCnt="0"/>
      <dgm:spPr/>
    </dgm:pt>
    <dgm:pt modelId="{3A87089E-0563-49C6-BE29-7F16D74B3C31}" type="pres">
      <dgm:prSet presAssocID="{52D0CBD9-CE93-4B77-ABD1-A09CC922F115}" presName="compNode" presStyleCnt="0"/>
      <dgm:spPr/>
    </dgm:pt>
    <dgm:pt modelId="{FD1B4BFD-C7A8-4632-940C-F5715B1993DF}" type="pres">
      <dgm:prSet presAssocID="{52D0CBD9-CE93-4B77-ABD1-A09CC922F115}" presName="bgRect" presStyleLbl="bgShp" presStyleIdx="1" presStyleCnt="3"/>
      <dgm:spPr>
        <a:solidFill>
          <a:schemeClr val="accent4">
            <a:lumMod val="50000"/>
          </a:schemeClr>
        </a:solidFill>
      </dgm:spPr>
    </dgm:pt>
    <dgm:pt modelId="{2E7529ED-6307-4F21-ABE1-426CB84ED940}" type="pres">
      <dgm:prSet presAssocID="{52D0CBD9-CE93-4B77-ABD1-A09CC922F1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7887855-B2C8-4A2E-84E5-75803B51099F}" type="pres">
      <dgm:prSet presAssocID="{52D0CBD9-CE93-4B77-ABD1-A09CC922F115}" presName="spaceRect" presStyleCnt="0"/>
      <dgm:spPr/>
    </dgm:pt>
    <dgm:pt modelId="{7E0C6E90-11F1-43E7-A5DF-83EAA613B910}" type="pres">
      <dgm:prSet presAssocID="{52D0CBD9-CE93-4B77-ABD1-A09CC922F115}" presName="parTx" presStyleLbl="revTx" presStyleIdx="1" presStyleCnt="3">
        <dgm:presLayoutVars>
          <dgm:chMax val="0"/>
          <dgm:chPref val="0"/>
        </dgm:presLayoutVars>
      </dgm:prSet>
      <dgm:spPr/>
    </dgm:pt>
    <dgm:pt modelId="{99DC4CA6-DF7E-4E75-984F-A6DDFDF25E41}" type="pres">
      <dgm:prSet presAssocID="{AA3727BD-3AE9-4A06-AE32-4F887364D0E8}" presName="sibTrans" presStyleCnt="0"/>
      <dgm:spPr/>
    </dgm:pt>
    <dgm:pt modelId="{28F3B540-CD41-4382-8B9C-2CE7844B67CE}" type="pres">
      <dgm:prSet presAssocID="{D30A3FD0-15F6-43CD-9E81-A6933F06EAD3}" presName="compNode" presStyleCnt="0"/>
      <dgm:spPr/>
    </dgm:pt>
    <dgm:pt modelId="{58F86BAD-F442-40B6-9A4F-FD7E733377B3}" type="pres">
      <dgm:prSet presAssocID="{D30A3FD0-15F6-43CD-9E81-A6933F06EAD3}" presName="bgRect" presStyleLbl="bgShp" presStyleIdx="2" presStyleCnt="3"/>
      <dgm:spPr>
        <a:solidFill>
          <a:schemeClr val="accent6">
            <a:lumMod val="50000"/>
          </a:schemeClr>
        </a:solidFill>
      </dgm:spPr>
    </dgm:pt>
    <dgm:pt modelId="{2378E114-D79D-485B-B0FB-F69CB6F7279E}" type="pres">
      <dgm:prSet presAssocID="{D30A3FD0-15F6-43CD-9E81-A6933F06EA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ED9D3BD7-5D34-4CA9-A56B-3D5BC7A4D56E}" type="pres">
      <dgm:prSet presAssocID="{D30A3FD0-15F6-43CD-9E81-A6933F06EAD3}" presName="spaceRect" presStyleCnt="0"/>
      <dgm:spPr/>
    </dgm:pt>
    <dgm:pt modelId="{27ABAE5E-1F32-4996-A21F-C1067F65AC19}" type="pres">
      <dgm:prSet presAssocID="{D30A3FD0-15F6-43CD-9E81-A6933F06EA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E3B933-513D-423F-BA9D-1DED15A25F12}" type="presOf" srcId="{6BC85FA3-6CED-48A4-9364-404FA8AD4791}" destId="{117F0712-570D-42D7-BF01-CD631EC10476}" srcOrd="0" destOrd="0" presId="urn:microsoft.com/office/officeart/2018/2/layout/IconVerticalSolidList"/>
    <dgm:cxn modelId="{4943FF64-BA47-46F2-9DA5-0F4A008C7942}" type="presOf" srcId="{D30A3FD0-15F6-43CD-9E81-A6933F06EAD3}" destId="{27ABAE5E-1F32-4996-A21F-C1067F65AC19}" srcOrd="0" destOrd="0" presId="urn:microsoft.com/office/officeart/2018/2/layout/IconVerticalSolidList"/>
    <dgm:cxn modelId="{F4CA2A54-DDA1-40EF-8150-84E9905C56B6}" srcId="{6BC85FA3-6CED-48A4-9364-404FA8AD4791}" destId="{D30A3FD0-15F6-43CD-9E81-A6933F06EAD3}" srcOrd="2" destOrd="0" parTransId="{B2E4F992-27FF-4CCF-A6CF-9019AAD1D5E0}" sibTransId="{3EAB345B-0B77-4BC7-ABE1-15597D3D126E}"/>
    <dgm:cxn modelId="{F0CF15D0-4399-4689-983B-F9DC73F3859A}" type="presOf" srcId="{52D0CBD9-CE93-4B77-ABD1-A09CC922F115}" destId="{7E0C6E90-11F1-43E7-A5DF-83EAA613B910}" srcOrd="0" destOrd="0" presId="urn:microsoft.com/office/officeart/2018/2/layout/IconVerticalSolidList"/>
    <dgm:cxn modelId="{93CC3EE0-564A-4181-BF1A-4BE2C6677C02}" srcId="{6BC85FA3-6CED-48A4-9364-404FA8AD4791}" destId="{F5DB330D-6EBE-4126-9A02-9EE3D548C440}" srcOrd="0" destOrd="0" parTransId="{477D6A62-DE71-4555-BB17-D427189D61D4}" sibTransId="{01C1949A-C761-493E-8276-2D867728FC58}"/>
    <dgm:cxn modelId="{42C3F1E8-9C43-4A37-8D20-788E43A99951}" type="presOf" srcId="{F5DB330D-6EBE-4126-9A02-9EE3D548C440}" destId="{E53618C8-49E2-48F0-AC95-5F49F4338ABB}" srcOrd="0" destOrd="0" presId="urn:microsoft.com/office/officeart/2018/2/layout/IconVerticalSolidList"/>
    <dgm:cxn modelId="{FF2FCBFE-21F0-4B19-81C1-83AFBB9A930E}" srcId="{6BC85FA3-6CED-48A4-9364-404FA8AD4791}" destId="{52D0CBD9-CE93-4B77-ABD1-A09CC922F115}" srcOrd="1" destOrd="0" parTransId="{39FE2263-5525-400B-AF65-D70782A942EE}" sibTransId="{AA3727BD-3AE9-4A06-AE32-4F887364D0E8}"/>
    <dgm:cxn modelId="{33FEBD0E-8DCD-447F-997A-2E3E190D4404}" type="presParOf" srcId="{117F0712-570D-42D7-BF01-CD631EC10476}" destId="{D32A9422-0A71-4B68-B4A2-29D494249124}" srcOrd="0" destOrd="0" presId="urn:microsoft.com/office/officeart/2018/2/layout/IconVerticalSolidList"/>
    <dgm:cxn modelId="{B512DEA1-BD77-4387-9CFF-039A20865B9E}" type="presParOf" srcId="{D32A9422-0A71-4B68-B4A2-29D494249124}" destId="{38ECD73B-3DCA-4985-94DF-680DBD8F28A3}" srcOrd="0" destOrd="0" presId="urn:microsoft.com/office/officeart/2018/2/layout/IconVerticalSolidList"/>
    <dgm:cxn modelId="{3D31D746-95D6-4DD1-8A86-A0CC3767E534}" type="presParOf" srcId="{D32A9422-0A71-4B68-B4A2-29D494249124}" destId="{E1F238CD-1603-4343-A317-06886D1C3FBC}" srcOrd="1" destOrd="0" presId="urn:microsoft.com/office/officeart/2018/2/layout/IconVerticalSolidList"/>
    <dgm:cxn modelId="{C1D61E28-38DE-43A5-ADF4-6AA9E1694529}" type="presParOf" srcId="{D32A9422-0A71-4B68-B4A2-29D494249124}" destId="{5812E291-147D-4F5E-B58E-B03927438F8F}" srcOrd="2" destOrd="0" presId="urn:microsoft.com/office/officeart/2018/2/layout/IconVerticalSolidList"/>
    <dgm:cxn modelId="{54DE3296-DFD1-41A9-AA76-15AC97C1AB33}" type="presParOf" srcId="{D32A9422-0A71-4B68-B4A2-29D494249124}" destId="{E53618C8-49E2-48F0-AC95-5F49F4338ABB}" srcOrd="3" destOrd="0" presId="urn:microsoft.com/office/officeart/2018/2/layout/IconVerticalSolidList"/>
    <dgm:cxn modelId="{40991E6B-CEF3-4FDB-9E32-B460D7CCDC7F}" type="presParOf" srcId="{117F0712-570D-42D7-BF01-CD631EC10476}" destId="{D99138D7-931C-4A9F-B36F-D79FAA7EF1AD}" srcOrd="1" destOrd="0" presId="urn:microsoft.com/office/officeart/2018/2/layout/IconVerticalSolidList"/>
    <dgm:cxn modelId="{B11F75C6-FB47-46AD-A288-13D05F2694CB}" type="presParOf" srcId="{117F0712-570D-42D7-BF01-CD631EC10476}" destId="{3A87089E-0563-49C6-BE29-7F16D74B3C31}" srcOrd="2" destOrd="0" presId="urn:microsoft.com/office/officeart/2018/2/layout/IconVerticalSolidList"/>
    <dgm:cxn modelId="{3C354BB6-FBA7-4F22-838F-65133A3B75C7}" type="presParOf" srcId="{3A87089E-0563-49C6-BE29-7F16D74B3C31}" destId="{FD1B4BFD-C7A8-4632-940C-F5715B1993DF}" srcOrd="0" destOrd="0" presId="urn:microsoft.com/office/officeart/2018/2/layout/IconVerticalSolidList"/>
    <dgm:cxn modelId="{377ADF8E-C00B-4A34-8FC9-49C0B5E22F9B}" type="presParOf" srcId="{3A87089E-0563-49C6-BE29-7F16D74B3C31}" destId="{2E7529ED-6307-4F21-ABE1-426CB84ED940}" srcOrd="1" destOrd="0" presId="urn:microsoft.com/office/officeart/2018/2/layout/IconVerticalSolidList"/>
    <dgm:cxn modelId="{9D0D8777-9F20-411F-966B-90D1AF8FCBF7}" type="presParOf" srcId="{3A87089E-0563-49C6-BE29-7F16D74B3C31}" destId="{37887855-B2C8-4A2E-84E5-75803B51099F}" srcOrd="2" destOrd="0" presId="urn:microsoft.com/office/officeart/2018/2/layout/IconVerticalSolidList"/>
    <dgm:cxn modelId="{0B28F07A-E64B-464C-B345-151CB9D5374F}" type="presParOf" srcId="{3A87089E-0563-49C6-BE29-7F16D74B3C31}" destId="{7E0C6E90-11F1-43E7-A5DF-83EAA613B910}" srcOrd="3" destOrd="0" presId="urn:microsoft.com/office/officeart/2018/2/layout/IconVerticalSolidList"/>
    <dgm:cxn modelId="{7DD73C15-9407-4472-819E-41757FB745E2}" type="presParOf" srcId="{117F0712-570D-42D7-BF01-CD631EC10476}" destId="{99DC4CA6-DF7E-4E75-984F-A6DDFDF25E41}" srcOrd="3" destOrd="0" presId="urn:microsoft.com/office/officeart/2018/2/layout/IconVerticalSolidList"/>
    <dgm:cxn modelId="{E5864BF5-5CFE-47D9-9D59-CAF5DA5EFE13}" type="presParOf" srcId="{117F0712-570D-42D7-BF01-CD631EC10476}" destId="{28F3B540-CD41-4382-8B9C-2CE7844B67CE}" srcOrd="4" destOrd="0" presId="urn:microsoft.com/office/officeart/2018/2/layout/IconVerticalSolidList"/>
    <dgm:cxn modelId="{C53C5FFF-7480-4AD9-AD21-1FF9BFE91CEC}" type="presParOf" srcId="{28F3B540-CD41-4382-8B9C-2CE7844B67CE}" destId="{58F86BAD-F442-40B6-9A4F-FD7E733377B3}" srcOrd="0" destOrd="0" presId="urn:microsoft.com/office/officeart/2018/2/layout/IconVerticalSolidList"/>
    <dgm:cxn modelId="{CA19E113-A6DE-41DB-A89D-2B6FD2A46420}" type="presParOf" srcId="{28F3B540-CD41-4382-8B9C-2CE7844B67CE}" destId="{2378E114-D79D-485B-B0FB-F69CB6F7279E}" srcOrd="1" destOrd="0" presId="urn:microsoft.com/office/officeart/2018/2/layout/IconVerticalSolidList"/>
    <dgm:cxn modelId="{6F7F0379-846C-4F5B-9DBF-4149459FE13E}" type="presParOf" srcId="{28F3B540-CD41-4382-8B9C-2CE7844B67CE}" destId="{ED9D3BD7-5D34-4CA9-A56B-3D5BC7A4D56E}" srcOrd="2" destOrd="0" presId="urn:microsoft.com/office/officeart/2018/2/layout/IconVerticalSolidList"/>
    <dgm:cxn modelId="{55AEC80B-FC51-411A-A09E-302B5CDCADE9}" type="presParOf" srcId="{28F3B540-CD41-4382-8B9C-2CE7844B67CE}" destId="{27ABAE5E-1F32-4996-A21F-C1067F65AC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CD73B-3DCA-4985-94DF-680DBD8F28A3}">
      <dsp:nvSpPr>
        <dsp:cNvPr id="0" name=""/>
        <dsp:cNvSpPr/>
      </dsp:nvSpPr>
      <dsp:spPr>
        <a:xfrm>
          <a:off x="0" y="465"/>
          <a:ext cx="7748337" cy="108830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238CD-1603-4343-A317-06886D1C3FBC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618C8-49E2-48F0-AC95-5F49F4338ABB}">
      <dsp:nvSpPr>
        <dsp:cNvPr id="0" name=""/>
        <dsp:cNvSpPr/>
      </dsp:nvSpPr>
      <dsp:spPr>
        <a:xfrm>
          <a:off x="1256993" y="465"/>
          <a:ext cx="6491343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Cost depends on the size and usage of the application.</a:t>
          </a:r>
          <a:endParaRPr lang="en-US" sz="2000" kern="1200" dirty="0"/>
        </a:p>
      </dsp:txBody>
      <dsp:txXfrm>
        <a:off x="1256993" y="465"/>
        <a:ext cx="6491343" cy="1088305"/>
      </dsp:txXfrm>
    </dsp:sp>
    <dsp:sp modelId="{FD1B4BFD-C7A8-4632-940C-F5715B1993DF}">
      <dsp:nvSpPr>
        <dsp:cNvPr id="0" name=""/>
        <dsp:cNvSpPr/>
      </dsp:nvSpPr>
      <dsp:spPr>
        <a:xfrm>
          <a:off x="0" y="1360847"/>
          <a:ext cx="7748337" cy="1088305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529ED-6307-4F21-ABE1-426CB84ED940}">
      <dsp:nvSpPr>
        <dsp:cNvPr id="0" name=""/>
        <dsp:cNvSpPr/>
      </dsp:nvSpPr>
      <dsp:spPr>
        <a:xfrm>
          <a:off x="329212" y="1605716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C6E90-11F1-43E7-A5DF-83EAA613B910}">
      <dsp:nvSpPr>
        <dsp:cNvPr id="0" name=""/>
        <dsp:cNvSpPr/>
      </dsp:nvSpPr>
      <dsp:spPr>
        <a:xfrm>
          <a:off x="1256993" y="1360847"/>
          <a:ext cx="6491343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Result in cost saving by reducing load on the database </a:t>
          </a:r>
          <a:endParaRPr lang="en-US" sz="2000" kern="1200" dirty="0"/>
        </a:p>
      </dsp:txBody>
      <dsp:txXfrm>
        <a:off x="1256993" y="1360847"/>
        <a:ext cx="6491343" cy="1088305"/>
      </dsp:txXfrm>
    </dsp:sp>
    <dsp:sp modelId="{58F86BAD-F442-40B6-9A4F-FD7E733377B3}">
      <dsp:nvSpPr>
        <dsp:cNvPr id="0" name=""/>
        <dsp:cNvSpPr/>
      </dsp:nvSpPr>
      <dsp:spPr>
        <a:xfrm>
          <a:off x="0" y="2721229"/>
          <a:ext cx="7748337" cy="108830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8E114-D79D-485B-B0FB-F69CB6F7279E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BAE5E-1F32-4996-A21F-C1067F65AC19}">
      <dsp:nvSpPr>
        <dsp:cNvPr id="0" name=""/>
        <dsp:cNvSpPr/>
      </dsp:nvSpPr>
      <dsp:spPr>
        <a:xfrm>
          <a:off x="1256993" y="2721229"/>
          <a:ext cx="6491343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Benefits Café by increasing revenue, scaling services globally, and improving customer experience</a:t>
          </a:r>
          <a:endParaRPr lang="en-US" sz="2000" kern="1200" dirty="0"/>
        </a:p>
      </dsp:txBody>
      <dsp:txXfrm>
        <a:off x="1256993" y="2721229"/>
        <a:ext cx="6491343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2BFF-3F96-44AE-8522-A17182D64D33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3610-CCBA-4806-B040-7AF4F8229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5276-2114-4288-A537-379EA644CD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5276-2114-4288-A537-379EA644CD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5276-2114-4288-A537-379EA644CD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Click to edit Master title style</a:t>
            </a:r>
            <a:endParaRPr lang="en-US" sz="4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 anchorCtr="0"/>
          <a:lstStyle>
            <a:lvl1pP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 anchorCtr="0"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860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>
              <a:buNone/>
            </a:pPr>
            <a:r>
              <a:rPr lang="en-US" sz="240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anchor="t" anchorCtr="0"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0">
            <a:extLst>
              <a:ext uri="{FF2B5EF4-FFF2-40B4-BE49-F238E27FC236}">
                <a16:creationId xmlns:a16="http://schemas.microsoft.com/office/drawing/2014/main" id="{368B2638-FA1E-41E2-9B2C-03BEFBE5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2269050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Click to edit Master title style</a:t>
            </a:r>
            <a:endParaRPr lang="en-US" sz="4400" dirty="0"/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6865B251-150D-4D65-9390-CDECD91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anchor="b" anchorCtr="0"/>
          <a:lstStyle/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279B96F-4DCD-41B1-80AC-F06ECD712F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8CF3283-37EB-40F7-B4D3-7321DE54F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D43413-F064-47FB-B053-5DCA096DA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134141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995BAA-F48C-452E-8FB3-2036819AAE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89048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3866"/>
            <a:ext cx="1049528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25DA79-98D3-4B75-A104-9B8CF2E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689288-6A1A-4457-8998-96D415487D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1521" y="3269458"/>
            <a:ext cx="5344477" cy="3092449"/>
          </a:xfrm>
        </p:spPr>
        <p:txBody>
          <a:bodyPr anchor="ctr">
            <a:noAutofit/>
          </a:bodyPr>
          <a:lstStyle>
            <a:lvl1pPr>
              <a:defRPr sz="2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0265BFC-F12F-4129-9A10-7A6D278A9C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5910" y="1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CAD1C3-A879-4B95-B5C1-4D7B725EB7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8871" y="4949374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9AC3B5B-97EB-4572-B908-B1658101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5E13C-150D-496C-9F53-468F2C9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106F4-7E32-4FF6-96C2-AEDF5C52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474408-DB73-4EA7-AD23-90BEF0E4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083F6A-399B-48F1-8504-4E2E5DF8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F428B-F281-4A21-BB33-FC14F2D9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A835EC-64A4-410D-8455-F71FCBF2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3EA8FF-EF64-46BE-85C1-CD234175F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A1BDD-165B-40C1-80E7-4E291596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9D8042-BB75-44E9-8789-7F3FDEF8C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FD87B2A7-C62E-4B54-BF5F-9A4F8FD28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44E03C4-C446-4889-8A6A-D464581B7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8070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98BDCCC-2240-4BF9-BECF-3E5D269BA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070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68937F96-27E1-49C1-8CF4-44DDAD9DAB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B4F62E2-011C-4BC3-B545-42D8C5D1C0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85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8265EB5-C710-46C7-8816-3B113860B8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45285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31">
            <a:extLst>
              <a:ext uri="{FF2B5EF4-FFF2-40B4-BE49-F238E27FC236}">
                <a16:creationId xmlns:a16="http://schemas.microsoft.com/office/drawing/2014/main" id="{7B8FE200-2B7E-4E89-90F3-E9F9EC75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1A1C005-8783-4E18-B3C6-599A2CBC7E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2558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BE9A3D5B-EC8F-4A64-BB06-F697506D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2558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34">
            <a:extLst>
              <a:ext uri="{FF2B5EF4-FFF2-40B4-BE49-F238E27FC236}">
                <a16:creationId xmlns:a16="http://schemas.microsoft.com/office/drawing/2014/main" id="{8201F6F8-BF7C-4F3A-8B60-C8D262463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C4743B1-EFFF-41A0-9B71-BA682DEA6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5983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3E67B36-FF15-486B-A34D-9EC0A6AD24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983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AFFB3B-DDD9-4451-A445-1716F21B5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72835" y="0"/>
            <a:ext cx="4154519" cy="1314451"/>
            <a:chOff x="5872835" y="0"/>
            <a:chExt cx="4154519" cy="131445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B9FEA5-95BE-43A3-A0DC-93B8477B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872835" y="0"/>
              <a:ext cx="3991773" cy="1314450"/>
            </a:xfrm>
            <a:custGeom>
              <a:avLst/>
              <a:gdLst>
                <a:gd name="connsiteX0" fmla="*/ 3174283 w 5796193"/>
                <a:gd name="connsiteY0" fmla="*/ 18 h 1908627"/>
                <a:gd name="connsiteX1" fmla="*/ 5218462 w 5796193"/>
                <a:gd name="connsiteY1" fmla="*/ 1459807 h 1908627"/>
                <a:gd name="connsiteX2" fmla="*/ 5309125 w 5796193"/>
                <a:gd name="connsiteY2" fmla="*/ 1537598 h 1908627"/>
                <a:gd name="connsiteX3" fmla="*/ 5693890 w 5796193"/>
                <a:gd name="connsiteY3" fmla="*/ 1830997 h 1908627"/>
                <a:gd name="connsiteX4" fmla="*/ 5796193 w 5796193"/>
                <a:gd name="connsiteY4" fmla="*/ 1908627 h 1908627"/>
                <a:gd name="connsiteX5" fmla="*/ 0 w 5796193"/>
                <a:gd name="connsiteY5" fmla="*/ 1908627 h 1908627"/>
                <a:gd name="connsiteX6" fmla="*/ 36796 w 5796193"/>
                <a:gd name="connsiteY6" fmla="*/ 1862978 h 1908627"/>
                <a:gd name="connsiteX7" fmla="*/ 930039 w 5796193"/>
                <a:gd name="connsiteY7" fmla="*/ 1021399 h 1908627"/>
                <a:gd name="connsiteX8" fmla="*/ 3174283 w 5796193"/>
                <a:gd name="connsiteY8" fmla="*/ 18 h 19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9F2365-436D-4300-8A80-42A44D63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0515" y="0"/>
              <a:ext cx="3366839" cy="1314451"/>
            </a:xfrm>
            <a:custGeom>
              <a:avLst/>
              <a:gdLst>
                <a:gd name="connsiteX0" fmla="*/ 0 w 4200872"/>
                <a:gd name="connsiteY0" fmla="*/ 0 h 1514020"/>
                <a:gd name="connsiteX1" fmla="*/ 4200872 w 4200872"/>
                <a:gd name="connsiteY1" fmla="*/ 0 h 1514020"/>
                <a:gd name="connsiteX2" fmla="*/ 4142607 w 4200872"/>
                <a:gd name="connsiteY2" fmla="*/ 38563 h 1514020"/>
                <a:gd name="connsiteX3" fmla="*/ 3008795 w 4200872"/>
                <a:gd name="connsiteY3" fmla="*/ 1083181 h 1514020"/>
                <a:gd name="connsiteX4" fmla="*/ 709479 w 4200872"/>
                <a:gd name="connsiteY4" fmla="*/ 810018 h 1514020"/>
                <a:gd name="connsiteX5" fmla="*/ 214372 w 4200872"/>
                <a:gd name="connsiteY5" fmla="*/ 268967 h 1514020"/>
                <a:gd name="connsiteX0" fmla="*/ 4111158 w 4111158"/>
                <a:gd name="connsiteY0" fmla="*/ 0 h 1514020"/>
                <a:gd name="connsiteX1" fmla="*/ 4052893 w 4111158"/>
                <a:gd name="connsiteY1" fmla="*/ 38563 h 1514020"/>
                <a:gd name="connsiteX2" fmla="*/ 2919081 w 4111158"/>
                <a:gd name="connsiteY2" fmla="*/ 1083181 h 1514020"/>
                <a:gd name="connsiteX3" fmla="*/ 619765 w 4111158"/>
                <a:gd name="connsiteY3" fmla="*/ 810018 h 1514020"/>
                <a:gd name="connsiteX4" fmla="*/ 124658 w 4111158"/>
                <a:gd name="connsiteY4" fmla="*/ 268967 h 1514020"/>
                <a:gd name="connsiteX5" fmla="*/ 0 w 4111158"/>
                <a:gd name="connsiteY5" fmla="*/ 83899 h 1514020"/>
                <a:gd name="connsiteX0" fmla="*/ 4146758 w 4146758"/>
                <a:gd name="connsiteY0" fmla="*/ 0 h 1514020"/>
                <a:gd name="connsiteX1" fmla="*/ 4088493 w 4146758"/>
                <a:gd name="connsiteY1" fmla="*/ 38563 h 1514020"/>
                <a:gd name="connsiteX2" fmla="*/ 2954681 w 4146758"/>
                <a:gd name="connsiteY2" fmla="*/ 1083181 h 1514020"/>
                <a:gd name="connsiteX3" fmla="*/ 655365 w 4146758"/>
                <a:gd name="connsiteY3" fmla="*/ 810018 h 1514020"/>
                <a:gd name="connsiteX4" fmla="*/ 160258 w 4146758"/>
                <a:gd name="connsiteY4" fmla="*/ 268967 h 1514020"/>
                <a:gd name="connsiteX5" fmla="*/ 0 w 4146758"/>
                <a:gd name="connsiteY5" fmla="*/ 10654 h 15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03B704-015A-403C-A5A1-762756C46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EB2F7F-9194-43CA-B2EE-6C327D14A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2286001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FB1243F-4E49-476D-B798-341DC014DE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2" r:id="rId3"/>
    <p:sldLayoutId id="2147483667" r:id="rId4"/>
    <p:sldLayoutId id="2147483650" r:id="rId5"/>
    <p:sldLayoutId id="2147483655" r:id="rId6"/>
    <p:sldLayoutId id="2147483670" r:id="rId7"/>
    <p:sldLayoutId id="2147483653" r:id="rId8"/>
    <p:sldLayoutId id="2147483671" r:id="rId9"/>
    <p:sldLayoutId id="2147483666" r:id="rId10"/>
    <p:sldLayoutId id="2147483663" r:id="rId11"/>
    <p:sldLayoutId id="2147483651" r:id="rId12"/>
    <p:sldLayoutId id="2147483649" r:id="rId13"/>
    <p:sldLayoutId id="2147483652" r:id="rId14"/>
    <p:sldLayoutId id="2147483654" r:id="rId15"/>
    <p:sldLayoutId id="2147483669" r:id="rId16"/>
    <p:sldLayoutId id="2147483656" r:id="rId17"/>
    <p:sldLayoutId id="2147483657" r:id="rId18"/>
    <p:sldLayoutId id="214748365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Coffee Beans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0" y="-10160"/>
            <a:ext cx="12198985" cy="687768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74" y="1948039"/>
            <a:ext cx="4981074" cy="9454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𝐌𝐨𝐦 &amp; 𝐏𝐨𝐩 𝐂𝐚𝐟é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F4C458-488B-4A00-BBE6-56D166E4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02" y="4886963"/>
            <a:ext cx="6888931" cy="1041812"/>
          </a:xfrm>
        </p:spPr>
        <p:txBody>
          <a:bodyPr>
            <a:normAutofit/>
          </a:bodyPr>
          <a:lstStyle/>
          <a:p>
            <a:r>
              <a:rPr lang="en-US" dirty="0"/>
              <a:t>Ketan Narayan Kshirsagar</a:t>
            </a:r>
          </a:p>
          <a:p>
            <a:r>
              <a:rPr lang="en-US" sz="1600" dirty="0"/>
              <a:t>AWS Cloud Solutions Architect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547CDC41-7EFD-6BF7-44C6-8C19663951A9}"/>
              </a:ext>
            </a:extLst>
          </p:cNvPr>
          <p:cNvSpPr txBox="1">
            <a:spLocks/>
          </p:cNvSpPr>
          <p:nvPr/>
        </p:nvSpPr>
        <p:spPr>
          <a:xfrm>
            <a:off x="330016" y="3171827"/>
            <a:ext cx="5594534" cy="1368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dirty="0"/>
              <a:t>Suggesting ElastiCache &amp; Elastic Load Balancer</a:t>
            </a:r>
          </a:p>
        </p:txBody>
      </p:sp>
      <p:pic>
        <p:nvPicPr>
          <p:cNvPr id="1026" name="Picture 2" descr="Amazon Web Services Logo, symbol, meaning, history, PNG, brand">
            <a:extLst>
              <a:ext uri="{FF2B5EF4-FFF2-40B4-BE49-F238E27FC236}">
                <a16:creationId xmlns:a16="http://schemas.microsoft.com/office/drawing/2014/main" id="{9BA64FED-F878-1153-7F9A-30657C09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80" y="136525"/>
            <a:ext cx="3043629" cy="17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80" y="1049979"/>
            <a:ext cx="6226795" cy="1524000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Importance of Application Load Balancer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834" y="-106371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840" y="5903686"/>
            <a:ext cx="5796193" cy="190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025" y="-1165156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13C106D-A292-85D3-D0DF-7C2FCB06F3E8}"/>
              </a:ext>
            </a:extLst>
          </p:cNvPr>
          <p:cNvSpPr txBox="1">
            <a:spLocks/>
          </p:cNvSpPr>
          <p:nvPr/>
        </p:nvSpPr>
        <p:spPr>
          <a:xfrm>
            <a:off x="648095" y="1811979"/>
            <a:ext cx="6629005" cy="39950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Routes traffic of website based on content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Better control over traffic flow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More flexibility in traffic routing i.e., path, host and containerized applications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179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19" descr="A plate of food and a cup of coffee on a table">
            <a:extLst>
              <a:ext uri="{FF2B5EF4-FFF2-40B4-BE49-F238E27FC236}">
                <a16:creationId xmlns:a16="http://schemas.microsoft.com/office/drawing/2014/main" id="{56007964-018C-4B9A-C47C-4B1631F8E6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r="48355" b="1"/>
          <a:stretch/>
        </p:blipFill>
        <p:spPr>
          <a:xfrm>
            <a:off x="-12" y="648942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C167A59-3C46-D9B3-B767-656ED7551E02}"/>
              </a:ext>
            </a:extLst>
          </p:cNvPr>
          <p:cNvSpPr txBox="1">
            <a:spLocks/>
          </p:cNvSpPr>
          <p:nvPr/>
        </p:nvSpPr>
        <p:spPr>
          <a:xfrm>
            <a:off x="6330689" y="2575519"/>
            <a:ext cx="5099311" cy="3116107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sz="2000" dirty="0"/>
              <a:t>Services used for monitoring load balancer effectiveness of Load Balancer  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 1. CloudWatch – Real-time monitoring  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 2.  ELB Metrics – Health of the load balancer  and troubleshooting issues</a:t>
            </a:r>
          </a:p>
          <a:p>
            <a:pPr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209" y="1281656"/>
            <a:ext cx="5099310" cy="1293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Monitoring Load Balancer Effectiveness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1E0E5CE-236B-487E-AC72-58779AC3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3D Hologram from iPad">
            <a:extLst>
              <a:ext uri="{FF2B5EF4-FFF2-40B4-BE49-F238E27FC236}">
                <a16:creationId xmlns:a16="http://schemas.microsoft.com/office/drawing/2014/main" id="{3131370A-66AA-D0BC-2023-F06E9FCD9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0" r="2776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9A61163-F84B-BF78-C101-D6AE534B4ADF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Working together to improve the performance and availability of web applications.</a:t>
            </a:r>
          </a:p>
          <a:p>
            <a:pPr marL="285750"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balancing distributes traffic across multiple targets, while automatic scaling modifies targets based on demand.</a:t>
            </a:r>
          </a:p>
          <a:p>
            <a:pPr marL="285750"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balancing ensures that traffic is distributed evenly, while automatic scaling ensures that the application can handle the additional load.</a:t>
            </a:r>
          </a:p>
          <a:p>
            <a:pPr>
              <a:lnSpc>
                <a:spcPct val="115000"/>
              </a:lnSpc>
            </a:pPr>
            <a:endParaRPr lang="en-US" sz="17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975" y="830263"/>
            <a:ext cx="2305050" cy="10223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Load </a:t>
            </a:r>
            <a:br>
              <a:rPr lang="en-US" sz="3600" dirty="0"/>
            </a:br>
            <a:r>
              <a:rPr lang="en-US" sz="3600" dirty="0"/>
              <a:t>Balancing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1E0E5CE-236B-487E-AC72-58779AC3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1D8F01A-1031-5187-58A2-186A8BF78AB0}"/>
              </a:ext>
            </a:extLst>
          </p:cNvPr>
          <p:cNvSpPr txBox="1">
            <a:spLocks/>
          </p:cNvSpPr>
          <p:nvPr/>
        </p:nvSpPr>
        <p:spPr>
          <a:xfrm>
            <a:off x="9010650" y="732631"/>
            <a:ext cx="3000375" cy="12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Automatic </a:t>
            </a:r>
          </a:p>
          <a:p>
            <a:pPr algn="ctr"/>
            <a:r>
              <a:rPr lang="en-US" sz="3600" dirty="0"/>
              <a:t>Scaling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72B79-1092-9E8B-DF57-E1A47F46AE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9696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1025" y="771601"/>
            <a:ext cx="1081012" cy="10810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7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5A73F-B407-4F1B-BA54-CF25554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70" y="826169"/>
            <a:ext cx="6117056" cy="1179095"/>
          </a:xfrm>
        </p:spPr>
        <p:txBody>
          <a:bodyPr>
            <a:normAutofit/>
          </a:bodyPr>
          <a:lstStyle/>
          <a:p>
            <a:r>
              <a:rPr lang="en-US" sz="4000" dirty="0"/>
              <a:t>Cost and Potential Savings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698BCA-6FFF-5328-073D-F4634E8FD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979312"/>
              </p:ext>
            </p:extLst>
          </p:nvPr>
        </p:nvGraphicFramePr>
        <p:xfrm>
          <a:off x="2221830" y="2005264"/>
          <a:ext cx="7748337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21">
            <a:extLst>
              <a:ext uri="{FF2B5EF4-FFF2-40B4-BE49-F238E27FC236}">
                <a16:creationId xmlns:a16="http://schemas.microsoft.com/office/drawing/2014/main" id="{399D44D4-AF7C-0AD4-B922-E5CD5E8B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F016D-83D8-CF87-0482-2E8716C25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9449" y="136525"/>
            <a:ext cx="2133935" cy="213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2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AF89CD-F3F9-40F6-939A-840F4569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364" y="1009645"/>
            <a:ext cx="2938713" cy="778954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pic>
        <p:nvPicPr>
          <p:cNvPr id="10" name="Picture Placeholder 9" descr="Coffee machine at work">
            <a:extLst>
              <a:ext uri="{FF2B5EF4-FFF2-40B4-BE49-F238E27FC236}">
                <a16:creationId xmlns:a16="http://schemas.microsoft.com/office/drawing/2014/main" id="{72BB3FC2-928F-49D2-BAAE-2C2A055F1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7" y="0"/>
            <a:ext cx="5820494" cy="230295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FA039-8212-4EFA-A42E-10517D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96496-4BA0-472A-993B-7FA4D368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37" y="2019740"/>
            <a:ext cx="6997708" cy="382861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sz="2000" dirty="0"/>
              <a:t>• ElastiCache and ELB are cost-effective ways to improve the reliability &amp; availability of Mom &amp; Pop Café's web application during holiday seasons.</a:t>
            </a:r>
          </a:p>
          <a:p>
            <a:pPr algn="just"/>
            <a:r>
              <a:rPr lang="en-GB" sz="2000" dirty="0"/>
              <a:t>• ElastiCache caches frequently accessed data, reducing the load on the database &amp; improving the performance of the application.</a:t>
            </a:r>
          </a:p>
          <a:p>
            <a:pPr algn="just"/>
            <a:r>
              <a:rPr lang="en-GB" sz="2000" dirty="0"/>
              <a:t>• ELB distributes traffic across multiple targets &amp; automatically scales to meet the demand, improving the availability &amp; reliability of the application.</a:t>
            </a:r>
          </a:p>
          <a:p>
            <a:pPr algn="just"/>
            <a:r>
              <a:rPr lang="en-GB" sz="2000" dirty="0"/>
              <a:t>• By using these services, Mom &amp; Pop Café can scale their services globally, improve customer experience, and increase revenue.</a:t>
            </a:r>
          </a:p>
          <a:p>
            <a:endParaRPr lang="en-US" sz="2000" dirty="0"/>
          </a:p>
        </p:txBody>
      </p:sp>
      <p:pic>
        <p:nvPicPr>
          <p:cNvPr id="12" name="Picture Placeholder 11" descr="A plate of food and a cup of coffee on a table">
            <a:extLst>
              <a:ext uri="{FF2B5EF4-FFF2-40B4-BE49-F238E27FC236}">
                <a16:creationId xmlns:a16="http://schemas.microsoft.com/office/drawing/2014/main" id="{A2A14B2C-861B-4D89-8E2E-55D212D4AC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6382" y="3048002"/>
            <a:ext cx="4176866" cy="38099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CB9B2-2869-4919-8264-DE5ADE14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A3BCB6-65D7-413C-9C17-C82003C82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Picture 7" descr="A light bulb with a target in the center&#10;&#10;Description automatically generated with low confidence">
            <a:extLst>
              <a:ext uri="{FF2B5EF4-FFF2-40B4-BE49-F238E27FC236}">
                <a16:creationId xmlns:a16="http://schemas.microsoft.com/office/drawing/2014/main" id="{8AED97F1-85D6-D6FA-6A8E-E6EE6EBB1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98" y="589818"/>
            <a:ext cx="1314351" cy="13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51109"/>
            <a:ext cx="5162550" cy="291466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9" name="Picture Placeholder 8" descr="Coffee on a wooden table with water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62007"/>
            <a:ext cx="5948797" cy="6095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AE42-5A86-4D0E-B9C7-17DFAE8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79" y="221942"/>
            <a:ext cx="2266766" cy="11041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Placeholder 8" descr="Coffee machine at work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5578823" cy="602825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01" y="1389355"/>
            <a:ext cx="5862221" cy="504695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6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600" dirty="0"/>
              <a:t>ElastiCache</a:t>
            </a:r>
          </a:p>
          <a:p>
            <a:pPr marL="342900" indent="-342900">
              <a:buAutoNum type="arabicPeriod"/>
            </a:pPr>
            <a:r>
              <a:rPr lang="en-US" sz="1600" dirty="0"/>
              <a:t>Benefits of Caching Data</a:t>
            </a:r>
          </a:p>
          <a:p>
            <a:pPr marL="342900" indent="-342900">
              <a:buAutoNum type="arabicPeriod"/>
            </a:pPr>
            <a:r>
              <a:rPr lang="en-US" sz="1600" dirty="0"/>
              <a:t>Impact of Load on Web Applications</a:t>
            </a:r>
          </a:p>
          <a:p>
            <a:pPr marL="342900" indent="-342900">
              <a:buAutoNum type="arabicPeriod"/>
            </a:pPr>
            <a:r>
              <a:rPr lang="en-US" sz="1600" dirty="0"/>
              <a:t>Elastic Load Balancer</a:t>
            </a:r>
          </a:p>
          <a:p>
            <a:pPr marL="342900" indent="-342900">
              <a:buAutoNum type="arabicPeriod"/>
            </a:pPr>
            <a:r>
              <a:rPr lang="en-US" sz="1600" dirty="0"/>
              <a:t>Features &amp; Benefits of Load Balancing</a:t>
            </a:r>
          </a:p>
          <a:p>
            <a:pPr marL="342900" indent="-342900">
              <a:buAutoNum type="arabicPeriod"/>
            </a:pPr>
            <a:r>
              <a:rPr lang="en-US" sz="1600" dirty="0"/>
              <a:t>Importance of Multiple Availability Zones</a:t>
            </a:r>
          </a:p>
          <a:p>
            <a:pPr marL="342900" indent="-342900">
              <a:buAutoNum type="arabicPeriod"/>
            </a:pPr>
            <a:r>
              <a:rPr lang="en-US" sz="1600" dirty="0"/>
              <a:t>Importance of Application Load Balancer</a:t>
            </a:r>
          </a:p>
          <a:p>
            <a:pPr marL="342900" indent="-342900">
              <a:buAutoNum type="arabicPeriod"/>
            </a:pPr>
            <a:r>
              <a:rPr lang="en-US" sz="1600" dirty="0"/>
              <a:t>Monitoring Load Balancer Effectiveness</a:t>
            </a:r>
          </a:p>
          <a:p>
            <a:pPr marL="342900" indent="-342900">
              <a:buAutoNum type="arabicPeriod"/>
            </a:pPr>
            <a:r>
              <a:rPr lang="en-US" sz="1600" dirty="0"/>
              <a:t>Load Balancing Vs Automatic Scaling</a:t>
            </a:r>
          </a:p>
          <a:p>
            <a:pPr marL="342900" indent="-342900">
              <a:buAutoNum type="arabicPeriod"/>
            </a:pPr>
            <a:r>
              <a:rPr lang="en-US" sz="1600" dirty="0"/>
              <a:t>Cost and Potential Savings</a:t>
            </a:r>
          </a:p>
          <a:p>
            <a:pPr marL="342900" indent="-342900">
              <a:buAutoNum type="arabicPeriod"/>
            </a:pPr>
            <a:r>
              <a:rPr lang="en-US" sz="1600" dirty="0"/>
              <a:t>Conclusion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5D60-F862-41F6-9EF8-EA972E7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09" y="1834609"/>
            <a:ext cx="4237626" cy="928511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pic>
        <p:nvPicPr>
          <p:cNvPr id="11" name="Picture Placeholder 10" descr="A picture containing food, different, several, variety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48939"/>
            <a:ext cx="1588691" cy="58249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192" y="2763120"/>
            <a:ext cx="5334000" cy="3048000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Mom &amp; Pop Café is local coffee chain specializes in fresh roasted coffee beans.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Expanding business and making it available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Benefits of two AWS services to achieve Business Motto</a:t>
            </a:r>
          </a:p>
          <a:p>
            <a:pPr algn="just"/>
            <a:r>
              <a:rPr lang="en-US" sz="1800" dirty="0"/>
              <a:t>    1. ElastiCache</a:t>
            </a:r>
          </a:p>
          <a:p>
            <a:pPr algn="just"/>
            <a:r>
              <a:rPr lang="en-US" sz="1800" dirty="0"/>
              <a:t>    2. Elastic Load Balancing</a:t>
            </a:r>
          </a:p>
          <a:p>
            <a:endParaRPr lang="en-US" sz="1800" dirty="0"/>
          </a:p>
        </p:txBody>
      </p:sp>
      <p:pic>
        <p:nvPicPr>
          <p:cNvPr id="13" name="Picture Placeholder 12" descr="Coffee on a wooden table with water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6" y="0"/>
            <a:ext cx="5820495" cy="2302951"/>
          </a:xfrm>
        </p:spPr>
      </p:pic>
      <p:pic>
        <p:nvPicPr>
          <p:cNvPr id="15" name="Picture Placeholder 14" descr="A plate of food and a cup of coffee on a table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55" y="3048002"/>
            <a:ext cx="4230047" cy="3809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5910" y="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623" y="5587378"/>
            <a:ext cx="5796193" cy="1824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91D3E3-E284-D547-BC99-396B468FEC17}"/>
              </a:ext>
            </a:extLst>
          </p:cNvPr>
          <p:cNvSpPr txBox="1">
            <a:spLocks/>
          </p:cNvSpPr>
          <p:nvPr/>
        </p:nvSpPr>
        <p:spPr>
          <a:xfrm>
            <a:off x="1254782" y="809697"/>
            <a:ext cx="4237626" cy="92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ElastiCache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4B7FEC1-7E0E-6274-0303-E2A01FF51ABF}"/>
              </a:ext>
            </a:extLst>
          </p:cNvPr>
          <p:cNvSpPr txBox="1">
            <a:spLocks/>
          </p:cNvSpPr>
          <p:nvPr/>
        </p:nvSpPr>
        <p:spPr>
          <a:xfrm>
            <a:off x="622540" y="1849401"/>
            <a:ext cx="7147828" cy="2111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ElastiCache is a web service that makes it easy to deploy and operate an in-memory cache in the cloud.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0938B-5864-8A65-78F4-CC0E42C6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59" y="3652110"/>
            <a:ext cx="5822663" cy="18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114" y="1286262"/>
            <a:ext cx="6624010" cy="1408517"/>
          </a:xfrm>
        </p:spPr>
        <p:txBody>
          <a:bodyPr>
            <a:normAutofit/>
          </a:bodyPr>
          <a:lstStyle/>
          <a:p>
            <a:r>
              <a:rPr lang="en-US" sz="4000" dirty="0"/>
              <a:t>Benefits of Caching Data</a:t>
            </a:r>
          </a:p>
        </p:txBody>
      </p:sp>
      <p:pic>
        <p:nvPicPr>
          <p:cNvPr id="18" name="Picture Placeholder 17" descr="Coffee on a wooden table with water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7358" y="-249756"/>
            <a:ext cx="2915897" cy="3150803"/>
          </a:xfrm>
        </p:spPr>
      </p:pic>
      <p:pic>
        <p:nvPicPr>
          <p:cNvPr id="20" name="Picture Placeholder 19" descr="A plate of food and a cup of coffee on a table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650" y="-1010933"/>
            <a:ext cx="6624010" cy="2286000"/>
          </a:xfrm>
        </p:spPr>
      </p:pic>
      <p:pic>
        <p:nvPicPr>
          <p:cNvPr id="31" name="Picture Placeholder 30" descr="A couple of cups of coffee on a table in blue cup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03157" y="3671789"/>
            <a:ext cx="4548543" cy="3723859"/>
          </a:xfrm>
        </p:spPr>
      </p:pic>
      <p:pic>
        <p:nvPicPr>
          <p:cNvPr id="33" name="Picture Placeholder 32" descr="Coffee Beans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1338711" y="3522106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86" y="-135481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B2858E-6538-610D-21CE-86A8AAC18D77}"/>
              </a:ext>
            </a:extLst>
          </p:cNvPr>
          <p:cNvSpPr txBox="1">
            <a:spLocks/>
          </p:cNvSpPr>
          <p:nvPr/>
        </p:nvSpPr>
        <p:spPr>
          <a:xfrm>
            <a:off x="3698191" y="2599115"/>
            <a:ext cx="5856317" cy="36237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Faster response time for users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Reduced load on the backend systems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Cost savings by reducing the number of database requests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Increased scalability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57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41" y="705179"/>
            <a:ext cx="7975883" cy="1524000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Impact of Load on Performance of Web Application</a:t>
            </a:r>
            <a:endParaRPr lang="en-US"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834" y="-106371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623" y="5286268"/>
            <a:ext cx="5796193" cy="190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025" y="-1165156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13C106D-A292-85D3-D0DF-7C2FCB06F3E8}"/>
              </a:ext>
            </a:extLst>
          </p:cNvPr>
          <p:cNvSpPr txBox="1">
            <a:spLocks/>
          </p:cNvSpPr>
          <p:nvPr/>
        </p:nvSpPr>
        <p:spPr>
          <a:xfrm>
            <a:off x="751521" y="2279901"/>
            <a:ext cx="6623313" cy="36237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Load of websites increases with number of users accessing website increases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Slower in response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Increased downtime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Excessive Network Traffic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2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5910" y="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623" y="5587378"/>
            <a:ext cx="5796193" cy="1824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91D3E3-E284-D547-BC99-396B468FEC17}"/>
              </a:ext>
            </a:extLst>
          </p:cNvPr>
          <p:cNvSpPr txBox="1">
            <a:spLocks/>
          </p:cNvSpPr>
          <p:nvPr/>
        </p:nvSpPr>
        <p:spPr>
          <a:xfrm>
            <a:off x="1087844" y="784507"/>
            <a:ext cx="5008156" cy="92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Elastic Load Balancer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4B7FEC1-7E0E-6274-0303-E2A01FF51ABF}"/>
              </a:ext>
            </a:extLst>
          </p:cNvPr>
          <p:cNvSpPr txBox="1">
            <a:spLocks/>
          </p:cNvSpPr>
          <p:nvPr/>
        </p:nvSpPr>
        <p:spPr>
          <a:xfrm>
            <a:off x="182306" y="2460218"/>
            <a:ext cx="3882266" cy="3822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 Load Balancing distributes incoming traffic across multiple targets, such as EC2 instances, containers, and IP addresses.</a:t>
            </a:r>
            <a:endParaRPr lang="en-US" sz="2400" kern="100" dirty="0">
              <a:solidFill>
                <a:srgbClr val="D1D5D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aws elastic load balancer">
            <a:extLst>
              <a:ext uri="{FF2B5EF4-FFF2-40B4-BE49-F238E27FC236}">
                <a16:creationId xmlns:a16="http://schemas.microsoft.com/office/drawing/2014/main" id="{308BC1BB-D617-768B-292B-1B0BE4758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4303" b="-2493"/>
          <a:stretch/>
        </p:blipFill>
        <p:spPr bwMode="auto">
          <a:xfrm>
            <a:off x="4311730" y="2309064"/>
            <a:ext cx="6612836" cy="38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4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386" y="941804"/>
            <a:ext cx="6624010" cy="14085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Features &amp; Benefits of Load Balancing</a:t>
            </a:r>
          </a:p>
        </p:txBody>
      </p:sp>
      <p:pic>
        <p:nvPicPr>
          <p:cNvPr id="18" name="Picture Placeholder 17" descr="Coffee on a wooden table with water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920" y="-385238"/>
            <a:ext cx="2915897" cy="3150803"/>
          </a:xfrm>
        </p:spPr>
      </p:pic>
      <p:pic>
        <p:nvPicPr>
          <p:cNvPr id="20" name="Picture Placeholder 19" descr="A plate of food and a cup of coffee on a table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945" y="-1491964"/>
            <a:ext cx="6624010" cy="2286000"/>
          </a:xfrm>
        </p:spPr>
      </p:pic>
      <p:pic>
        <p:nvPicPr>
          <p:cNvPr id="31" name="Picture Placeholder 30" descr="A couple of cups of coffee on a table in blue cup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54949" y="3893408"/>
            <a:ext cx="4548543" cy="3723859"/>
          </a:xfrm>
        </p:spPr>
      </p:pic>
      <p:pic>
        <p:nvPicPr>
          <p:cNvPr id="33" name="Picture Placeholder 32" descr="Coffee Beans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1890503" y="3743724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86" y="-135481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B2858E-6538-610D-21CE-86A8AAC18D77}"/>
              </a:ext>
            </a:extLst>
          </p:cNvPr>
          <p:cNvSpPr txBox="1">
            <a:spLocks/>
          </p:cNvSpPr>
          <p:nvPr/>
        </p:nvSpPr>
        <p:spPr>
          <a:xfrm>
            <a:off x="3616493" y="2695787"/>
            <a:ext cx="5856317" cy="36237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High Availability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Improved Scalability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Fault tolerant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Reduced response time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Increased security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9A4847-9B4D-A103-8ED6-8A17CEBB7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888" y="4156358"/>
            <a:ext cx="1544160" cy="15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32" y="739120"/>
            <a:ext cx="6130542" cy="1524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dirty="0"/>
              <a:t>Importance of Multiple Availability Zones 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834" y="-106371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871" y="4949374"/>
            <a:ext cx="5796193" cy="190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025" y="-1165156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13C106D-A292-85D3-D0DF-7C2FCB06F3E8}"/>
              </a:ext>
            </a:extLst>
          </p:cNvPr>
          <p:cNvSpPr txBox="1">
            <a:spLocks/>
          </p:cNvSpPr>
          <p:nvPr/>
        </p:nvSpPr>
        <p:spPr>
          <a:xfrm>
            <a:off x="687645" y="4076617"/>
            <a:ext cx="5856317" cy="31663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Ensuring of Traffic Distribution across multiple data centers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Improves availability and performance across region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Fault tolerant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80712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Pebble design</Template>
  <TotalTime>323</TotalTime>
  <Words>523</Words>
  <Application>Microsoft Office PowerPoint</Application>
  <PresentationFormat>Widescreen</PresentationFormat>
  <Paragraphs>94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Meiryo</vt:lpstr>
      <vt:lpstr>Arial</vt:lpstr>
      <vt:lpstr>Avenir Next LT Pro</vt:lpstr>
      <vt:lpstr>Avenir Next LT Pro Light</vt:lpstr>
      <vt:lpstr>Calibri</vt:lpstr>
      <vt:lpstr>Segoe UI</vt:lpstr>
      <vt:lpstr>Sitka Subheading</vt:lpstr>
      <vt:lpstr>PebbleVTI</vt:lpstr>
      <vt:lpstr> 𝐌𝐨𝐦 &amp; 𝐏𝐨𝐩 𝐂𝐚𝐟é</vt:lpstr>
      <vt:lpstr>Agenda</vt:lpstr>
      <vt:lpstr>Introduction</vt:lpstr>
      <vt:lpstr>PowerPoint Presentation</vt:lpstr>
      <vt:lpstr>Benefits of Caching Data</vt:lpstr>
      <vt:lpstr>Impact of Load on Performance of Web Application</vt:lpstr>
      <vt:lpstr>PowerPoint Presentation</vt:lpstr>
      <vt:lpstr>Features &amp; Benefits of Load Balancing</vt:lpstr>
      <vt:lpstr>Importance of Multiple Availability Zones </vt:lpstr>
      <vt:lpstr>Importance of Application Load Balancer</vt:lpstr>
      <vt:lpstr>Monitoring Load Balancer Effectiveness </vt:lpstr>
      <vt:lpstr>Load  Balancing</vt:lpstr>
      <vt:lpstr>Cost and Potential Savings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Ketan Kshirsagar</dc:creator>
  <cp:lastModifiedBy>Ketan Kshirsagar</cp:lastModifiedBy>
  <cp:revision>11</cp:revision>
  <dcterms:created xsi:type="dcterms:W3CDTF">2023-04-19T14:39:11Z</dcterms:created>
  <dcterms:modified xsi:type="dcterms:W3CDTF">2023-04-22T15:08:23Z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