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0" r:id="rId1"/>
  </p:sld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3" r:id="rId9"/>
    <p:sldId id="262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>
        <p:scale>
          <a:sx n="110" d="100"/>
          <a:sy n="110" d="100"/>
        </p:scale>
        <p:origin x="6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1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8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1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0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8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6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3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6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3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64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9" r:id="rId6"/>
    <p:sldLayoutId id="2147484134" r:id="rId7"/>
    <p:sldLayoutId id="2147484135" r:id="rId8"/>
    <p:sldLayoutId id="2147484136" r:id="rId9"/>
    <p:sldLayoutId id="2147484138" r:id="rId10"/>
    <p:sldLayoutId id="21474841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1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77087069-6BCE-4089-AE79-77D6E02EF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260" b="11189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EE3FD-2546-D248-AA0F-48BE1B9D6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5" y="758952"/>
            <a:ext cx="11730038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CPM – Compounded Pharmaceutical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81F79-E432-024D-AD9C-F14D9B925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989" y="462437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system that lets you buy drugs at cheaper cost</a:t>
            </a:r>
          </a:p>
        </p:txBody>
      </p:sp>
      <p:cxnSp>
        <p:nvCxnSpPr>
          <p:cNvPr id="52" name="Straight Connector 43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BBD21A-218A-7740-88E1-87C76D373FA4}"/>
              </a:ext>
            </a:extLst>
          </p:cNvPr>
          <p:cNvSpPr txBox="1"/>
          <p:nvPr/>
        </p:nvSpPr>
        <p:spPr>
          <a:xfrm>
            <a:off x="10134580" y="588183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NUID - 001378783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06CFF-79E3-B043-9154-478A871BAB52}"/>
              </a:ext>
            </a:extLst>
          </p:cNvPr>
          <p:cNvSpPr txBox="1"/>
          <p:nvPr/>
        </p:nvSpPr>
        <p:spPr>
          <a:xfrm>
            <a:off x="17306" y="5899419"/>
            <a:ext cx="142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Ketan Malik</a:t>
            </a:r>
          </a:p>
        </p:txBody>
      </p:sp>
    </p:spTree>
    <p:extLst>
      <p:ext uri="{BB962C8B-B14F-4D97-AF65-F5344CB8AC3E}">
        <p14:creationId xmlns:p14="http://schemas.microsoft.com/office/powerpoint/2010/main" val="4029663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017AF8C-D6F8-B041-8F30-6D6E507C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5" y="1122744"/>
            <a:ext cx="5797991" cy="485339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EDCDA9-073C-3948-B5EA-23DC8C37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30" y="1122743"/>
            <a:ext cx="5797991" cy="4826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96E881-F89B-6B48-9529-8871ADB3F894}"/>
              </a:ext>
            </a:extLst>
          </p:cNvPr>
          <p:cNvSpPr txBox="1"/>
          <p:nvPr/>
        </p:nvSpPr>
        <p:spPr>
          <a:xfrm>
            <a:off x="3701684" y="150472"/>
            <a:ext cx="478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for Marketing Enterprise</a:t>
            </a:r>
          </a:p>
        </p:txBody>
      </p:sp>
    </p:spTree>
    <p:extLst>
      <p:ext uri="{BB962C8B-B14F-4D97-AF65-F5344CB8AC3E}">
        <p14:creationId xmlns:p14="http://schemas.microsoft.com/office/powerpoint/2010/main" val="27386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66C98-8E1D-DF4F-B0C1-9DA1162E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344" y="120432"/>
            <a:ext cx="3170220" cy="6217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CE664E-5240-7C44-907F-998E7E593BEB}"/>
              </a:ext>
            </a:extLst>
          </p:cNvPr>
          <p:cNvSpPr txBox="1"/>
          <p:nvPr/>
        </p:nvSpPr>
        <p:spPr>
          <a:xfrm>
            <a:off x="659757" y="2604304"/>
            <a:ext cx="3993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SMS Updates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C9FBFD-4011-5641-BCCA-05EAE326974B}"/>
              </a:ext>
            </a:extLst>
          </p:cNvPr>
          <p:cNvCxnSpPr>
            <a:stCxn id="2" idx="3"/>
          </p:cNvCxnSpPr>
          <p:nvPr/>
        </p:nvCxnSpPr>
        <p:spPr>
          <a:xfrm flipV="1">
            <a:off x="4653023" y="2974694"/>
            <a:ext cx="2465407" cy="1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9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156B5-1C86-6340-8432-E1A1ADB10D09}"/>
              </a:ext>
            </a:extLst>
          </p:cNvPr>
          <p:cNvSpPr txBox="1"/>
          <p:nvPr/>
        </p:nvSpPr>
        <p:spPr>
          <a:xfrm>
            <a:off x="76200" y="1890117"/>
            <a:ext cx="36902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Class Diagram</a:t>
            </a:r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10B0E1E3-C14E-4044-9912-CA8BEA04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821" y="0"/>
            <a:ext cx="7782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9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539D-7720-9A44-8371-2ADDBFCA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EEF3-B2D7-F142-B3E2-341FD456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 To design a system that can address the issue of ever-rising prices of medicines in USA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The main reason due to which the medicines are priced at such high rates is </a:t>
            </a:r>
            <a:r>
              <a:rPr lang="en-US" b="1" dirty="0"/>
              <a:t>monopoly pricing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The U.S. government grants pharmaceutical companies a monopoly on brand-name drugs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But monopolies are only causing the prices to rise excessively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4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539D-7720-9A44-8371-2ADDBFCA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EEF3-B2D7-F142-B3E2-341FD456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303" y="1643605"/>
            <a:ext cx="10058400" cy="38898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Introduce a </a:t>
            </a:r>
            <a:r>
              <a:rPr lang="en-US" b="1" dirty="0"/>
              <a:t>Compounded Pharmacy Enterprise </a:t>
            </a:r>
            <a:r>
              <a:rPr lang="en-US" dirty="0"/>
              <a:t>which will replace the role of drug manufacturers for consumers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en-US" dirty="0"/>
              <a:t>Compounded Pharmacy Enterprise bridges the gap between drug manufacturers and consumers.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The traditional role of compounding pharmacies is to make drugs prescribed by doctors for specific need of the patients. These needs are generally not met by commercially available drugs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Extend the role of Compound Pharmacy to manufacture alternative drug formulations for doctors and patients at much lower cost than the commercial manufacturers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Provide a platform to doctors where they can raise a ‘research request’ to the compound pharmacy enterprise requesting to devise a suitable formulation for a medicine</a:t>
            </a:r>
          </a:p>
        </p:txBody>
      </p:sp>
    </p:spTree>
    <p:extLst>
      <p:ext uri="{BB962C8B-B14F-4D97-AF65-F5344CB8AC3E}">
        <p14:creationId xmlns:p14="http://schemas.microsoft.com/office/powerpoint/2010/main" val="35009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D8FDF1F-E3E7-A547-9FE1-D50872CD32A6}"/>
              </a:ext>
            </a:extLst>
          </p:cNvPr>
          <p:cNvSpPr/>
          <p:nvPr/>
        </p:nvSpPr>
        <p:spPr>
          <a:xfrm>
            <a:off x="2614640" y="3015343"/>
            <a:ext cx="7322337" cy="1778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4539D-7720-9A44-8371-2ADDBFCA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8FE0B1-13D8-A446-A7DB-5991F900916D}"/>
              </a:ext>
            </a:extLst>
          </p:cNvPr>
          <p:cNvSpPr/>
          <p:nvPr/>
        </p:nvSpPr>
        <p:spPr>
          <a:xfrm>
            <a:off x="332927" y="2702209"/>
            <a:ext cx="1831658" cy="98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A11195-D925-1E45-A8A7-0E44F60C4C7B}"/>
              </a:ext>
            </a:extLst>
          </p:cNvPr>
          <p:cNvSpPr/>
          <p:nvPr/>
        </p:nvSpPr>
        <p:spPr>
          <a:xfrm>
            <a:off x="332927" y="4288122"/>
            <a:ext cx="1831658" cy="98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64259-DCC3-184F-8D68-B2FC960F2E3E}"/>
              </a:ext>
            </a:extLst>
          </p:cNvPr>
          <p:cNvSpPr/>
          <p:nvPr/>
        </p:nvSpPr>
        <p:spPr>
          <a:xfrm>
            <a:off x="3207576" y="3418965"/>
            <a:ext cx="1357311" cy="9286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Manufacture</a:t>
            </a:r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906A4-AABB-1440-823C-AF37B4783F79}"/>
              </a:ext>
            </a:extLst>
          </p:cNvPr>
          <p:cNvSpPr/>
          <p:nvPr/>
        </p:nvSpPr>
        <p:spPr>
          <a:xfrm>
            <a:off x="4782130" y="3429000"/>
            <a:ext cx="1357310" cy="9286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17286-0B79-7040-9079-789EFCF3ACDF}"/>
              </a:ext>
            </a:extLst>
          </p:cNvPr>
          <p:cNvSpPr/>
          <p:nvPr/>
        </p:nvSpPr>
        <p:spPr>
          <a:xfrm>
            <a:off x="6377610" y="3428490"/>
            <a:ext cx="1357310" cy="9191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Inspect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2E32A-839D-5D49-8F1F-CD635F2BA392}"/>
              </a:ext>
            </a:extLst>
          </p:cNvPr>
          <p:cNvSpPr/>
          <p:nvPr/>
        </p:nvSpPr>
        <p:spPr>
          <a:xfrm>
            <a:off x="8041535" y="3428490"/>
            <a:ext cx="1343018" cy="919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Deliver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0FD169-52C4-8A4A-B41D-2480E89E441E}"/>
              </a:ext>
            </a:extLst>
          </p:cNvPr>
          <p:cNvSpPr/>
          <p:nvPr/>
        </p:nvSpPr>
        <p:spPr>
          <a:xfrm>
            <a:off x="10175147" y="3383246"/>
            <a:ext cx="1831658" cy="98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82571D-36BD-CB41-8782-2787513EDDEA}"/>
              </a:ext>
            </a:extLst>
          </p:cNvPr>
          <p:cNvCxnSpPr>
            <a:stCxn id="5" idx="3"/>
          </p:cNvCxnSpPr>
          <p:nvPr/>
        </p:nvCxnSpPr>
        <p:spPr>
          <a:xfrm>
            <a:off x="2164585" y="3195128"/>
            <a:ext cx="1042991" cy="49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956972-C916-5942-ABD3-ABD8EA8E4CC5}"/>
              </a:ext>
            </a:extLst>
          </p:cNvPr>
          <p:cNvCxnSpPr>
            <a:stCxn id="6" idx="3"/>
          </p:cNvCxnSpPr>
          <p:nvPr/>
        </p:nvCxnSpPr>
        <p:spPr>
          <a:xfrm flipV="1">
            <a:off x="2164585" y="3904740"/>
            <a:ext cx="1042991" cy="87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3486197-E7BB-4A4E-A328-A06AAE2D4273}"/>
              </a:ext>
            </a:extLst>
          </p:cNvPr>
          <p:cNvCxnSpPr>
            <a:stCxn id="5" idx="0"/>
            <a:endCxn id="9" idx="0"/>
          </p:cNvCxnSpPr>
          <p:nvPr/>
        </p:nvCxnSpPr>
        <p:spPr>
          <a:xfrm rot="16200000" flipH="1">
            <a:off x="2991374" y="959590"/>
            <a:ext cx="726791" cy="4212029"/>
          </a:xfrm>
          <a:prstGeom prst="bentConnector3">
            <a:avLst>
              <a:gd name="adj1" fmla="val -314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2930A4-038B-634C-9375-DE49D3EF8079}"/>
              </a:ext>
            </a:extLst>
          </p:cNvPr>
          <p:cNvCxnSpPr>
            <a:stCxn id="8" idx="2"/>
          </p:cNvCxnSpPr>
          <p:nvPr/>
        </p:nvCxnSpPr>
        <p:spPr>
          <a:xfrm flipH="1">
            <a:off x="3886231" y="4347652"/>
            <a:ext cx="1" cy="926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83D246-7FA0-534A-99F1-BFB1F5DB6111}"/>
              </a:ext>
            </a:extLst>
          </p:cNvPr>
          <p:cNvCxnSpPr>
            <a:cxnSpLocks/>
          </p:cNvCxnSpPr>
          <p:nvPr/>
        </p:nvCxnSpPr>
        <p:spPr>
          <a:xfrm>
            <a:off x="3882656" y="5273960"/>
            <a:ext cx="3173608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3DB8D0-0BEC-3542-9B99-8EACC7E48DCF}"/>
              </a:ext>
            </a:extLst>
          </p:cNvPr>
          <p:cNvCxnSpPr>
            <a:endCxn id="10" idx="2"/>
          </p:cNvCxnSpPr>
          <p:nvPr/>
        </p:nvCxnSpPr>
        <p:spPr>
          <a:xfrm flipV="1">
            <a:off x="7056264" y="4347651"/>
            <a:ext cx="1" cy="93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C7C2EF-C02E-8347-AAD1-CDDC89EAD549}"/>
              </a:ext>
            </a:extLst>
          </p:cNvPr>
          <p:cNvCxnSpPr>
            <a:cxnSpLocks/>
          </p:cNvCxnSpPr>
          <p:nvPr/>
        </p:nvCxnSpPr>
        <p:spPr>
          <a:xfrm flipV="1">
            <a:off x="5532863" y="2483134"/>
            <a:ext cx="0" cy="9584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7F5175-83FC-C743-878B-319875DC5199}"/>
              </a:ext>
            </a:extLst>
          </p:cNvPr>
          <p:cNvCxnSpPr>
            <a:cxnSpLocks/>
          </p:cNvCxnSpPr>
          <p:nvPr/>
        </p:nvCxnSpPr>
        <p:spPr>
          <a:xfrm>
            <a:off x="5534051" y="2483134"/>
            <a:ext cx="152221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EC1048-CF8B-B344-B712-B17CB8DF9991}"/>
              </a:ext>
            </a:extLst>
          </p:cNvPr>
          <p:cNvCxnSpPr>
            <a:endCxn id="10" idx="0"/>
          </p:cNvCxnSpPr>
          <p:nvPr/>
        </p:nvCxnSpPr>
        <p:spPr>
          <a:xfrm>
            <a:off x="7056264" y="2492659"/>
            <a:ext cx="1" cy="935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130F1E-AC32-A34E-905C-03D13193DF5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734920" y="3888070"/>
            <a:ext cx="306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157B88A-9ACA-AA49-8794-557158896BC6}"/>
              </a:ext>
            </a:extLst>
          </p:cNvPr>
          <p:cNvCxnSpPr/>
          <p:nvPr/>
        </p:nvCxnSpPr>
        <p:spPr>
          <a:xfrm flipV="1">
            <a:off x="7406394" y="2820591"/>
            <a:ext cx="0" cy="6078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8C6DD3-D909-D549-9C19-A2FD863BD7AE}"/>
              </a:ext>
            </a:extLst>
          </p:cNvPr>
          <p:cNvCxnSpPr>
            <a:cxnSpLocks/>
          </p:cNvCxnSpPr>
          <p:nvPr/>
        </p:nvCxnSpPr>
        <p:spPr>
          <a:xfrm>
            <a:off x="7417280" y="2820591"/>
            <a:ext cx="36736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083BE2-723C-1E40-B411-83EE2F3E98BE}"/>
              </a:ext>
            </a:extLst>
          </p:cNvPr>
          <p:cNvCxnSpPr/>
          <p:nvPr/>
        </p:nvCxnSpPr>
        <p:spPr>
          <a:xfrm>
            <a:off x="11090976" y="2829945"/>
            <a:ext cx="0" cy="5626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94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D88F-64C7-2447-9A6A-B9C83071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16C4-9C82-B647-9FB2-204AC67C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728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1. Ecosystem – Consists of a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2. Network – Consists of two enterprise</a:t>
            </a:r>
          </a:p>
          <a:p>
            <a:pPr lvl="1"/>
            <a:r>
              <a:rPr lang="en-US" sz="1600" dirty="0"/>
              <a:t>Compound Pharmacy Enterprise: Manages manufacturing/research, inspection and delivery of formulation</a:t>
            </a:r>
          </a:p>
          <a:p>
            <a:pPr lvl="1"/>
            <a:r>
              <a:rPr lang="en-US" sz="1600" dirty="0"/>
              <a:t>Marketing Enterprise: Manages advertising of newly accepted formulations and adds doctors and patients for requesting manufacturing/research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3. Compound Pharmacy Enterprise – Consists of 4 organizations</a:t>
            </a:r>
          </a:p>
          <a:p>
            <a:pPr lvl="1"/>
            <a:r>
              <a:rPr lang="en-US" sz="1600" dirty="0"/>
              <a:t>Manufacture Organization</a:t>
            </a:r>
          </a:p>
          <a:p>
            <a:pPr lvl="1"/>
            <a:r>
              <a:rPr lang="en-US" sz="1600" dirty="0"/>
              <a:t>Research Organization</a:t>
            </a:r>
          </a:p>
          <a:p>
            <a:pPr lvl="1"/>
            <a:r>
              <a:rPr lang="en-US" sz="1600" dirty="0"/>
              <a:t>Inspection Organization</a:t>
            </a:r>
          </a:p>
          <a:p>
            <a:pPr lvl="1"/>
            <a:r>
              <a:rPr lang="en-US" sz="1600" dirty="0"/>
              <a:t>Delivery Organization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4. Marketing Enterprise – Consists of 3 organizations</a:t>
            </a:r>
          </a:p>
          <a:p>
            <a:pPr lvl="1"/>
            <a:r>
              <a:rPr lang="en-US" sz="1600" dirty="0"/>
              <a:t>Advertising Organization</a:t>
            </a:r>
          </a:p>
          <a:p>
            <a:pPr lvl="1"/>
            <a:r>
              <a:rPr lang="en-US" sz="1600" dirty="0"/>
              <a:t>Doctor Organization</a:t>
            </a:r>
          </a:p>
          <a:p>
            <a:pPr lvl="1"/>
            <a:r>
              <a:rPr lang="en-US" sz="1600" dirty="0"/>
              <a:t>Patient Organization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384048" lvl="2" indent="0">
              <a:buNone/>
            </a:pPr>
            <a:endParaRPr lang="en-US" sz="1600" dirty="0"/>
          </a:p>
          <a:p>
            <a:pPr marL="384048" lvl="2" indent="0">
              <a:buNone/>
            </a:pPr>
            <a:endParaRPr lang="en-US" sz="1600" dirty="0"/>
          </a:p>
          <a:p>
            <a:pPr marL="384048" lvl="2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047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168E38-0875-4F49-8143-AA73CC1F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13" y="119743"/>
            <a:ext cx="11370685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6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34C7-42A6-1548-BE3F-9F32F0E5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26C7-422D-1547-83B4-65E4C6D4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37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Ecosystem Admin</a:t>
            </a:r>
          </a:p>
          <a:p>
            <a:pPr lvl="1"/>
            <a:r>
              <a:rPr lang="en-US" dirty="0"/>
              <a:t>Create, update, view and delete network</a:t>
            </a:r>
          </a:p>
          <a:p>
            <a:pPr lvl="1"/>
            <a:r>
              <a:rPr lang="en-US" dirty="0"/>
              <a:t>Add and delete enterprises under network</a:t>
            </a:r>
          </a:p>
          <a:p>
            <a:pPr lvl="1"/>
            <a:r>
              <a:rPr lang="en-US" dirty="0"/>
              <a:t>Create employees under enterprise and provide login credentials and enterprise admin privileges </a:t>
            </a:r>
          </a:p>
          <a:p>
            <a:r>
              <a:rPr lang="en-US" dirty="0"/>
              <a:t>2. Enterprise Admin</a:t>
            </a:r>
          </a:p>
          <a:p>
            <a:pPr lvl="1"/>
            <a:r>
              <a:rPr lang="en-US" dirty="0"/>
              <a:t>Create, update and view organizations</a:t>
            </a:r>
          </a:p>
          <a:p>
            <a:pPr lvl="1"/>
            <a:r>
              <a:rPr lang="en-US" dirty="0"/>
              <a:t>Add employees under organizations and add their respective user accounts for providing login privileges</a:t>
            </a:r>
          </a:p>
          <a:p>
            <a:pPr lvl="1"/>
            <a:r>
              <a:rPr lang="en-US" dirty="0"/>
              <a:t>View following pie charts:</a:t>
            </a:r>
          </a:p>
          <a:p>
            <a:pPr lvl="2"/>
            <a:r>
              <a:rPr lang="en-US" dirty="0"/>
              <a:t>Employee-Organization distribution</a:t>
            </a:r>
          </a:p>
          <a:p>
            <a:pPr lvl="2"/>
            <a:r>
              <a:rPr lang="en-US" dirty="0"/>
              <a:t>Organization-Work Request distribution</a:t>
            </a:r>
          </a:p>
          <a:p>
            <a:pPr lvl="2"/>
            <a:r>
              <a:rPr lang="en-US" dirty="0"/>
              <a:t>Medicine-Manufacturing Distribution</a:t>
            </a:r>
          </a:p>
          <a:p>
            <a:pPr lvl="2"/>
            <a:r>
              <a:rPr lang="en-US" dirty="0"/>
              <a:t>Medicine-Research Distribution</a:t>
            </a:r>
          </a:p>
          <a:p>
            <a:pPr lvl="2"/>
            <a:r>
              <a:rPr lang="en-US" dirty="0"/>
              <a:t>State-wise manufacturing request</a:t>
            </a:r>
          </a:p>
          <a:p>
            <a:pPr lvl="2"/>
            <a:r>
              <a:rPr lang="en-US" dirty="0"/>
              <a:t>State-wise research request</a:t>
            </a:r>
          </a:p>
        </p:txBody>
      </p:sp>
    </p:spTree>
    <p:extLst>
      <p:ext uri="{BB962C8B-B14F-4D97-AF65-F5344CB8AC3E}">
        <p14:creationId xmlns:p14="http://schemas.microsoft.com/office/powerpoint/2010/main" val="339210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FEDA-D42D-5E47-B1DC-547BD2C5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Use Cases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7E87D-E960-5546-B52E-54FDAF40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Organization Employees</a:t>
            </a:r>
          </a:p>
          <a:p>
            <a:pPr lvl="1"/>
            <a:r>
              <a:rPr lang="en-US" dirty="0"/>
              <a:t>Doctor Role – create work request for either manufacture/research a medicine</a:t>
            </a:r>
          </a:p>
          <a:p>
            <a:pPr lvl="1"/>
            <a:r>
              <a:rPr lang="en-US" dirty="0"/>
              <a:t>Patient Role – create work request for manufacturing a medicine</a:t>
            </a:r>
          </a:p>
          <a:p>
            <a:pPr lvl="1"/>
            <a:r>
              <a:rPr lang="en-US" dirty="0"/>
              <a:t>Manufacturing Role – accept a manufacturing W.R. and process for inspection</a:t>
            </a:r>
          </a:p>
          <a:p>
            <a:pPr lvl="1"/>
            <a:r>
              <a:rPr lang="en-US" dirty="0"/>
              <a:t>Research Role – accept a research W.R. and process for inspection</a:t>
            </a:r>
          </a:p>
          <a:p>
            <a:pPr lvl="1"/>
            <a:r>
              <a:rPr lang="en-US" dirty="0"/>
              <a:t>Inspection Role – accept an inspection W.R. and either process further for delivery/advertising or send it back to manufacture/research organization if inspection test cases fails</a:t>
            </a:r>
          </a:p>
          <a:p>
            <a:pPr lvl="1"/>
            <a:r>
              <a:rPr lang="en-US" dirty="0"/>
              <a:t>Delivery Role – accept a delivery W.R. and process for pickup. Send SMS with pickup code to the originator once the request is processed</a:t>
            </a:r>
          </a:p>
          <a:p>
            <a:pPr lvl="1"/>
            <a:r>
              <a:rPr lang="en-US" dirty="0"/>
              <a:t>Advertising Role – accept an advertising W.R. and process for marketing. Once processed, an SMS is sent to originator and the medicine is made available for ordering</a:t>
            </a:r>
          </a:p>
        </p:txBody>
      </p:sp>
    </p:spTree>
    <p:extLst>
      <p:ext uri="{BB962C8B-B14F-4D97-AF65-F5344CB8AC3E}">
        <p14:creationId xmlns:p14="http://schemas.microsoft.com/office/powerpoint/2010/main" val="129007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9087FE-334C-6B45-A439-00423CC6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2" y="1273215"/>
            <a:ext cx="5601006" cy="466749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9B5E86-C984-4C44-8F75-A5ACCB8A3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32" y="1273215"/>
            <a:ext cx="5601006" cy="46674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23798A-FB07-3A4B-BD17-E4F665E088EC}"/>
              </a:ext>
            </a:extLst>
          </p:cNvPr>
          <p:cNvSpPr txBox="1"/>
          <p:nvPr/>
        </p:nvSpPr>
        <p:spPr>
          <a:xfrm>
            <a:off x="2716192" y="173621"/>
            <a:ext cx="675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for Compound Pharmacy Enterprise</a:t>
            </a:r>
          </a:p>
        </p:txBody>
      </p:sp>
    </p:spTree>
    <p:extLst>
      <p:ext uri="{BB962C8B-B14F-4D97-AF65-F5344CB8AC3E}">
        <p14:creationId xmlns:p14="http://schemas.microsoft.com/office/powerpoint/2010/main" val="16480877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1AA9C"/>
      </a:accent1>
      <a:accent2>
        <a:srgbClr val="76A8AD"/>
      </a:accent2>
      <a:accent3>
        <a:srgbClr val="89A4BF"/>
      </a:accent3>
      <a:accent4>
        <a:srgbClr val="7F84BA"/>
      </a:accent4>
      <a:accent5>
        <a:srgbClr val="A696C6"/>
      </a:accent5>
      <a:accent6>
        <a:srgbClr val="AB7FBA"/>
      </a:accent6>
      <a:hlink>
        <a:srgbClr val="AE6980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530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Wingdings</vt:lpstr>
      <vt:lpstr>RetrospectVTI</vt:lpstr>
      <vt:lpstr>CPM – Compounded Pharmaceutical</vt:lpstr>
      <vt:lpstr>Problem Statement</vt:lpstr>
      <vt:lpstr>Solution</vt:lpstr>
      <vt:lpstr>Work Flow</vt:lpstr>
      <vt:lpstr>Architecture</vt:lpstr>
      <vt:lpstr>PowerPoint Presentation</vt:lpstr>
      <vt:lpstr>Application Use Cases</vt:lpstr>
      <vt:lpstr>Application Use Cases Cont..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CPM – Compounded Pharmaceutical</dc:title>
  <dc:creator>Ketan Malik</dc:creator>
  <cp:lastModifiedBy>Ketan Malik</cp:lastModifiedBy>
  <cp:revision>32</cp:revision>
  <dcterms:created xsi:type="dcterms:W3CDTF">2019-12-03T06:29:34Z</dcterms:created>
  <dcterms:modified xsi:type="dcterms:W3CDTF">2019-12-08T04:26:50Z</dcterms:modified>
</cp:coreProperties>
</file>