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38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2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tannikumbh/Face_Recognition_Voice_Comman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62626"/>
                </a:solidFill>
                <a:effectLst/>
                <a:latin typeface="Open Sans"/>
              </a:rPr>
              <a:t>FAI</a:t>
            </a:r>
            <a:br>
              <a:rPr lang="en-US" b="0" i="0" dirty="0">
                <a:solidFill>
                  <a:srgbClr val="262626"/>
                </a:solidFill>
                <a:effectLst/>
                <a:latin typeface="Open Sans"/>
              </a:rPr>
            </a:br>
            <a:r>
              <a:rPr lang="en-US" b="0" i="0" dirty="0">
                <a:solidFill>
                  <a:srgbClr val="262626"/>
                </a:solidFill>
                <a:effectLst/>
                <a:latin typeface="Open Sans"/>
              </a:rPr>
              <a:t>PROJECT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7"/>
            <a:ext cx="6269347" cy="182082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PRESENTED BY : GROUP 4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 &amp; group : 20bd2 group b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  <p:pic>
        <p:nvPicPr>
          <p:cNvPr id="1026" name="Picture 2" descr="University Seal | Branding Guidelines - About Chandigarh University (CU)">
            <a:extLst>
              <a:ext uri="{FF2B5EF4-FFF2-40B4-BE49-F238E27FC236}">
                <a16:creationId xmlns:a16="http://schemas.microsoft.com/office/drawing/2014/main" id="{0890A824-99F9-4B90-A0C8-B44FE69B3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97" y="465284"/>
            <a:ext cx="3476625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1CC5-2C47-473A-A8BF-D4FD6B9D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Download Gif Stickers For Powerpoint | PNG &amp; GIF BASE">
            <a:extLst>
              <a:ext uri="{FF2B5EF4-FFF2-40B4-BE49-F238E27FC236}">
                <a16:creationId xmlns:a16="http://schemas.microsoft.com/office/drawing/2014/main" id="{1B155F08-6466-4A53-B340-3CCD93ACD364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11" y="398670"/>
            <a:ext cx="10633542" cy="553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63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What all topics to be covered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37CB7-8B1E-46C8-848E-CBA5EF386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PROJECT 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KEY FEATURES AND BENEFITS OF OUR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LIST OF SOFTWARES TO BE USED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PYTHON MODULES USED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USES OF ALL MODULES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DELEVIRABLES (PROJECT TO BE DELEVIRED)</a:t>
            </a:r>
          </a:p>
        </p:txBody>
      </p:sp>
      <p:pic>
        <p:nvPicPr>
          <p:cNvPr id="2050" name="Picture 2" descr="Library of media image library for powerpoint png files ▻▻▻ Clipart Art 2019">
            <a:extLst>
              <a:ext uri="{FF2B5EF4-FFF2-40B4-BE49-F238E27FC236}">
                <a16:creationId xmlns:a16="http://schemas.microsoft.com/office/drawing/2014/main" id="{A117F03B-D90E-4A16-8BA4-7B472CD155B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583" y="2275234"/>
            <a:ext cx="3184662" cy="318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University Seal | Branding Guidelines - About Chandigarh University (CU)">
            <a:extLst>
              <a:ext uri="{FF2B5EF4-FFF2-40B4-BE49-F238E27FC236}">
                <a16:creationId xmlns:a16="http://schemas.microsoft.com/office/drawing/2014/main" id="{C62A2105-65F7-4BEF-86DF-9672ADE06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02" y="107475"/>
            <a:ext cx="2331326" cy="88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8E2B-C0CC-4EB8-888F-1E7DC1D3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PROJECT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58FC6-FCD0-4561-92E1-3B470E703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University Seal | Branding Guidelines - About Chandigarh University (CU)">
            <a:extLst>
              <a:ext uri="{FF2B5EF4-FFF2-40B4-BE49-F238E27FC236}">
                <a16:creationId xmlns:a16="http://schemas.microsoft.com/office/drawing/2014/main" id="{B60431F1-BA83-4DBD-A0C4-BA98E0A92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52" y="167201"/>
            <a:ext cx="2173357" cy="82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0FBB1178-D6D7-4100-8922-38E8B7AC2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15" y="1737360"/>
            <a:ext cx="10853530" cy="442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ownload Microsoft Clipart Stick Figure - Clip Art For Ppt - Full Size PNG  Image - PNGkit">
            <a:extLst>
              <a:ext uri="{FF2B5EF4-FFF2-40B4-BE49-F238E27FC236}">
                <a16:creationId xmlns:a16="http://schemas.microsoft.com/office/drawing/2014/main" id="{A520AC99-5DAF-4171-8C8B-3EC3E73F7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07026" y="2012709"/>
            <a:ext cx="3041365" cy="385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108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16C78-751F-491A-8AE5-919C24FB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569843"/>
            <a:ext cx="10379103" cy="1167517"/>
          </a:xfrm>
        </p:spPr>
        <p:txBody>
          <a:bodyPr>
            <a:noAutofit/>
          </a:bodyPr>
          <a:lstStyle/>
          <a:p>
            <a:r>
              <a:rPr lang="en-US" sz="4000" dirty="0"/>
              <a:t>Features included in Voice Command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B1FE112-57A2-48AF-A17B-BB346A6D54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24"/>
          <a:stretch/>
        </p:blipFill>
        <p:spPr bwMode="auto">
          <a:xfrm>
            <a:off x="441297" y="2046091"/>
            <a:ext cx="11309405" cy="387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University Seal | Branding Guidelines - About Chandigarh University (CU)">
            <a:extLst>
              <a:ext uri="{FF2B5EF4-FFF2-40B4-BE49-F238E27FC236}">
                <a16:creationId xmlns:a16="http://schemas.microsoft.com/office/drawing/2014/main" id="{9E823B6A-DEA2-4634-A70D-1B8F342CE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95" y="261112"/>
            <a:ext cx="2028865" cy="76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31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C2E5-5F5D-4700-B2DA-9D2F19C76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/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CE8D7-9432-43FA-9CA1-69EFAE827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Task can performed automatically using audio command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Provided face recognition protection for security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Can send voice email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Can perform various task like : opening </a:t>
            </a:r>
            <a:r>
              <a:rPr lang="en-US" sz="2000" b="1" dirty="0" err="1"/>
              <a:t>cmd</a:t>
            </a:r>
            <a:r>
              <a:rPr lang="en-US" sz="2000" b="1" dirty="0"/>
              <a:t> , notepad,</a:t>
            </a:r>
          </a:p>
          <a:p>
            <a:pPr marL="0" indent="0">
              <a:buNone/>
            </a:pPr>
            <a:r>
              <a:rPr lang="en-US" sz="2000" b="1" dirty="0"/>
              <a:t>        </a:t>
            </a:r>
            <a:r>
              <a:rPr lang="en-US" sz="2000" b="1" dirty="0" err="1"/>
              <a:t>youtube</a:t>
            </a:r>
            <a:r>
              <a:rPr lang="en-US" sz="2000" b="1" dirty="0"/>
              <a:t>, </a:t>
            </a:r>
            <a:r>
              <a:rPr lang="en-US" sz="2000" b="1" dirty="0" err="1"/>
              <a:t>facebook</a:t>
            </a:r>
            <a:endParaRPr lang="en-US" sz="2000" b="1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2" descr="University Seal | Branding Guidelines - About Chandigarh University (CU)">
            <a:extLst>
              <a:ext uri="{FF2B5EF4-FFF2-40B4-BE49-F238E27FC236}">
                <a16:creationId xmlns:a16="http://schemas.microsoft.com/office/drawing/2014/main" id="{F04E6412-16E0-428B-9302-9BFADCD7F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52" y="167201"/>
            <a:ext cx="2173357" cy="82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Anonymous Company | How would you make home voice control more effective? |  MindSumo">
            <a:extLst>
              <a:ext uri="{FF2B5EF4-FFF2-40B4-BE49-F238E27FC236}">
                <a16:creationId xmlns:a16="http://schemas.microsoft.com/office/drawing/2014/main" id="{FDE7252D-A46B-4E77-A890-79E807B00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734" y="2664792"/>
            <a:ext cx="4125359" cy="30201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30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8F511-2FED-4BE6-94C5-6B8CE3004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51381" cy="1450757"/>
          </a:xfrm>
        </p:spPr>
        <p:txBody>
          <a:bodyPr>
            <a:normAutofit/>
          </a:bodyPr>
          <a:lstStyle/>
          <a:p>
            <a:r>
              <a:rPr lang="en-US" sz="4400" dirty="0"/>
              <a:t>Softwares And Python Modules Used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9D0B8-1A77-4D3A-A049-94354C283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b="1" dirty="0"/>
              <a:t>Python IDLE 3.7.0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/>
              <a:t>Python Modules Used : </a:t>
            </a:r>
          </a:p>
          <a:p>
            <a:pPr marL="749808" lvl="1" indent="-457200">
              <a:buFont typeface="+mj-lt"/>
              <a:buAutoNum type="romanLcPeriod"/>
            </a:pPr>
            <a:r>
              <a:rPr lang="en-US" sz="2200" b="1" dirty="0"/>
              <a:t>Face-Recognition (Including </a:t>
            </a:r>
            <a:r>
              <a:rPr lang="en-US" sz="2200" b="1" dirty="0" err="1"/>
              <a:t>CMake</a:t>
            </a:r>
            <a:r>
              <a:rPr lang="en-US" sz="2200" b="1" dirty="0"/>
              <a:t> &amp; </a:t>
            </a:r>
            <a:r>
              <a:rPr lang="en-US" sz="2200" b="1" dirty="0" err="1"/>
              <a:t>Dlib</a:t>
            </a:r>
            <a:r>
              <a:rPr lang="en-US" sz="2200" b="1" dirty="0"/>
              <a:t> Modules)</a:t>
            </a:r>
          </a:p>
          <a:p>
            <a:pPr marL="749808" lvl="1" indent="-457200">
              <a:buFont typeface="+mj-lt"/>
              <a:buAutoNum type="romanLcPeriod"/>
            </a:pPr>
            <a:r>
              <a:rPr lang="en-US" sz="2200" b="1" dirty="0"/>
              <a:t>Pyttsx3</a:t>
            </a:r>
          </a:p>
          <a:p>
            <a:pPr marL="749808" lvl="1" indent="-457200">
              <a:buFont typeface="+mj-lt"/>
              <a:buAutoNum type="romanLcPeriod"/>
            </a:pPr>
            <a:r>
              <a:rPr lang="en-US" sz="2200" b="1" dirty="0" err="1"/>
              <a:t>SpeechRecognition</a:t>
            </a:r>
            <a:endParaRPr lang="en-US" sz="2200" b="1" dirty="0"/>
          </a:p>
          <a:p>
            <a:pPr marL="749808" lvl="1" indent="-457200">
              <a:buFont typeface="+mj-lt"/>
              <a:buAutoNum type="romanLcPeriod"/>
            </a:pPr>
            <a:r>
              <a:rPr lang="en-US" sz="2200" b="1" dirty="0" err="1"/>
              <a:t>DateTime</a:t>
            </a:r>
            <a:endParaRPr lang="en-US" sz="2200" b="1" dirty="0"/>
          </a:p>
          <a:p>
            <a:pPr marL="749808" lvl="1" indent="-457200">
              <a:buFont typeface="+mj-lt"/>
              <a:buAutoNum type="romanLcPeriod"/>
            </a:pPr>
            <a:r>
              <a:rPr lang="en-US" sz="2200" b="1" dirty="0"/>
              <a:t>OpenCV (CV2)</a:t>
            </a:r>
          </a:p>
          <a:p>
            <a:pPr marL="749808" lvl="1" indent="-457200">
              <a:buFont typeface="+mj-lt"/>
              <a:buAutoNum type="romanLcPeriod"/>
            </a:pPr>
            <a:r>
              <a:rPr lang="en-US" sz="2200" b="1" dirty="0"/>
              <a:t>Requests</a:t>
            </a:r>
          </a:p>
          <a:p>
            <a:pPr marL="749808" lvl="1" indent="-457200">
              <a:buFont typeface="+mj-lt"/>
              <a:buAutoNum type="romanLcPeriod"/>
            </a:pPr>
            <a:r>
              <a:rPr lang="en-US" sz="2200" b="1" dirty="0"/>
              <a:t>Wikipedia</a:t>
            </a:r>
          </a:p>
          <a:p>
            <a:pPr marL="749808" lvl="1" indent="-457200">
              <a:buFont typeface="+mj-lt"/>
              <a:buAutoNum type="romanLcPeriod"/>
            </a:pPr>
            <a:r>
              <a:rPr lang="en-US" sz="2200" b="1" dirty="0" err="1"/>
              <a:t>Smtplib</a:t>
            </a:r>
            <a:endParaRPr lang="en-US" sz="2200" b="1" dirty="0"/>
          </a:p>
          <a:p>
            <a:pPr marL="749808" lvl="1" indent="-457200">
              <a:buFont typeface="+mj-lt"/>
              <a:buAutoNum type="romanLcPeriod"/>
            </a:pPr>
            <a:r>
              <a:rPr lang="en-US" sz="2200" b="1" dirty="0"/>
              <a:t>Urllib3</a:t>
            </a:r>
          </a:p>
          <a:p>
            <a:pPr marL="292608" lvl="1" indent="0">
              <a:buNone/>
            </a:pPr>
            <a:endParaRPr lang="en-US" dirty="0"/>
          </a:p>
        </p:txBody>
      </p:sp>
      <p:pic>
        <p:nvPicPr>
          <p:cNvPr id="4" name="Picture 2" descr="University Seal | Branding Guidelines - About Chandigarh University (CU)">
            <a:extLst>
              <a:ext uri="{FF2B5EF4-FFF2-40B4-BE49-F238E27FC236}">
                <a16:creationId xmlns:a16="http://schemas.microsoft.com/office/drawing/2014/main" id="{CCCAAE2B-F250-4ED1-A9DF-2C723B55D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95" y="261112"/>
            <a:ext cx="2028865" cy="76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The Python Logo | Python Software Foundation">
            <a:extLst>
              <a:ext uri="{FF2B5EF4-FFF2-40B4-BE49-F238E27FC236}">
                <a16:creationId xmlns:a16="http://schemas.microsoft.com/office/drawing/2014/main" id="{89F17E2E-E7C8-417B-84B7-A47F39331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13" y="3988646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95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DEE20-0C1B-4CF0-A6FD-6CE53F64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Workings Of all Python Modules: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2723E-2680-4E32-8549-A143AB8C4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Face-Recognition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dirty="0"/>
              <a:t>Takes User Image (First Image)  &amp;  Second Image , Collect all facial data of both images , then they compare if Results come 0i.e false , for 1 </a:t>
            </a:r>
            <a:r>
              <a:rPr lang="en-US" dirty="0" err="1"/>
              <a:t>i.e</a:t>
            </a:r>
            <a:r>
              <a:rPr lang="en-US" dirty="0"/>
              <a:t> True  </a:t>
            </a:r>
          </a:p>
          <a:p>
            <a:pPr marL="292608" lvl="1" indent="0">
              <a:buNone/>
            </a:pPr>
            <a:r>
              <a:rPr lang="en-US" sz="2000" b="1" dirty="0"/>
              <a:t>   Pyttsx3</a:t>
            </a:r>
          </a:p>
          <a:p>
            <a:pPr marL="292608" lvl="1" indent="0">
              <a:buNone/>
            </a:pPr>
            <a:r>
              <a:rPr lang="en-US" sz="2000" b="1" i="0" dirty="0">
                <a:solidFill>
                  <a:srgbClr val="464646"/>
                </a:solidFill>
                <a:effectLst/>
                <a:latin typeface="Source Sans Pro" panose="020B0503030403020204" pitchFamily="34" charset="0"/>
              </a:rPr>
              <a:t>	</a:t>
            </a:r>
            <a:r>
              <a:rPr lang="en-US" sz="2000" b="0" i="0" dirty="0">
                <a:solidFill>
                  <a:srgbClr val="464646"/>
                </a:solidFill>
                <a:effectLst/>
                <a:latin typeface="Source Sans Pro" panose="020B0503030403020204" pitchFamily="34" charset="0"/>
              </a:rPr>
              <a:t>text-to-speech conversion library in Python</a:t>
            </a:r>
          </a:p>
          <a:p>
            <a:pPr marL="292608" lvl="1" indent="0">
              <a:buNone/>
            </a:pPr>
            <a:r>
              <a:rPr lang="en-US" sz="2000" b="1" dirty="0"/>
              <a:t>   </a:t>
            </a:r>
            <a:r>
              <a:rPr lang="en-US" sz="2000" b="1" dirty="0" err="1"/>
              <a:t>Speech_recognition</a:t>
            </a:r>
            <a:endParaRPr lang="en-US" sz="2000" b="1" dirty="0"/>
          </a:p>
          <a:p>
            <a:pPr marL="292608" lvl="1" indent="0">
              <a:buNone/>
            </a:pPr>
            <a:r>
              <a:rPr lang="en-US" sz="2000" b="1" dirty="0"/>
              <a:t>	</a:t>
            </a:r>
            <a:r>
              <a:rPr lang="en-US" sz="1800" dirty="0"/>
              <a:t>Taking audio input as speech</a:t>
            </a:r>
          </a:p>
          <a:p>
            <a:pPr marL="292608" lvl="1" indent="0">
              <a:buNone/>
            </a:pPr>
            <a:r>
              <a:rPr lang="en-US" sz="1800" dirty="0"/>
              <a:t>   </a:t>
            </a:r>
            <a:r>
              <a:rPr lang="en-US" sz="2000" b="1" dirty="0"/>
              <a:t>OpenCV2 library</a:t>
            </a:r>
          </a:p>
          <a:p>
            <a:pPr marL="292608" lvl="1" indent="0">
              <a:buNone/>
            </a:pPr>
            <a:r>
              <a:rPr lang="en-US" sz="2000" b="1" dirty="0"/>
              <a:t>	</a:t>
            </a:r>
            <a:r>
              <a:rPr lang="en-US" sz="1800" dirty="0"/>
              <a:t>For capturing image through camera </a:t>
            </a:r>
            <a:endParaRPr lang="en-US" sz="2000" dirty="0"/>
          </a:p>
          <a:p>
            <a:pPr marL="292608" lvl="1" indent="0">
              <a:buNone/>
            </a:pPr>
            <a:r>
              <a:rPr lang="en-US" sz="1800" dirty="0"/>
              <a:t>	</a:t>
            </a:r>
            <a:endParaRPr lang="en-US" sz="2000" dirty="0"/>
          </a:p>
        </p:txBody>
      </p:sp>
      <p:pic>
        <p:nvPicPr>
          <p:cNvPr id="4" name="Picture 2" descr="University Seal | Branding Guidelines - About Chandigarh University (CU)">
            <a:extLst>
              <a:ext uri="{FF2B5EF4-FFF2-40B4-BE49-F238E27FC236}">
                <a16:creationId xmlns:a16="http://schemas.microsoft.com/office/drawing/2014/main" id="{E808CC06-A1DE-4F72-B4D9-F111F4857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95" y="261112"/>
            <a:ext cx="2028865" cy="76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116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855DE-DFAA-4D27-991B-90B184C2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44557"/>
            <a:ext cx="10058400" cy="5524535"/>
          </a:xfrm>
        </p:spPr>
        <p:txBody>
          <a:bodyPr/>
          <a:lstStyle/>
          <a:p>
            <a:r>
              <a:rPr lang="en-US" dirty="0"/>
              <a:t>    </a:t>
            </a:r>
            <a:r>
              <a:rPr lang="en-US" sz="2000" b="1" dirty="0" err="1"/>
              <a:t>WebBrowser</a:t>
            </a:r>
            <a:endParaRPr lang="en-US" sz="2000" b="1" dirty="0"/>
          </a:p>
          <a:p>
            <a:pPr marL="384048" lvl="2" indent="0">
              <a:buNone/>
            </a:pPr>
            <a:r>
              <a:rPr lang="en-US" sz="1800" dirty="0"/>
              <a:t>   For </a:t>
            </a:r>
            <a:r>
              <a:rPr lang="en-US" sz="1800" dirty="0" err="1"/>
              <a:t>accessig</a:t>
            </a:r>
            <a:r>
              <a:rPr lang="en-US" sz="1800" dirty="0"/>
              <a:t> and opening any website</a:t>
            </a:r>
          </a:p>
          <a:p>
            <a:pPr marL="384048" lvl="2" indent="0">
              <a:buNone/>
            </a:pPr>
            <a:endParaRPr lang="en-US" sz="1800" dirty="0"/>
          </a:p>
          <a:p>
            <a:pPr marL="384048" lvl="2" indent="0">
              <a:buNone/>
            </a:pPr>
            <a:r>
              <a:rPr lang="en-US" sz="2400" b="1" dirty="0" err="1"/>
              <a:t>Smtplib</a:t>
            </a:r>
            <a:endParaRPr lang="en-US" sz="2400" b="1" dirty="0"/>
          </a:p>
          <a:p>
            <a:pPr marL="384048" lvl="2" indent="0">
              <a:buNone/>
            </a:pPr>
            <a:r>
              <a:rPr lang="en-US" sz="2000" dirty="0"/>
              <a:t>For sending and accessing email through python</a:t>
            </a:r>
          </a:p>
          <a:p>
            <a:pPr marL="384048" lvl="2" indent="0">
              <a:buNone/>
            </a:pPr>
            <a:r>
              <a:rPr lang="en-US" sz="2000" dirty="0"/>
              <a:t>Note: You need to login with same id and </a:t>
            </a:r>
            <a:r>
              <a:rPr lang="en-US" sz="2000" dirty="0" err="1"/>
              <a:t>pwd</a:t>
            </a:r>
            <a:r>
              <a:rPr lang="en-US" sz="2000" dirty="0"/>
              <a:t> on </a:t>
            </a:r>
            <a:r>
              <a:rPr lang="en-US" sz="2000" dirty="0" err="1"/>
              <a:t>gmail</a:t>
            </a:r>
            <a:r>
              <a:rPr lang="en-US" sz="2000" dirty="0"/>
              <a:t> and you need to unable Less Secure App</a:t>
            </a:r>
          </a:p>
          <a:p>
            <a:pPr marL="384048" lvl="2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F62D9-DF97-4833-AC95-DEE93D849C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03" r="1522" b="35065"/>
          <a:stretch/>
        </p:blipFill>
        <p:spPr>
          <a:xfrm>
            <a:off x="1848678" y="3106824"/>
            <a:ext cx="8494644" cy="245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35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901E1-4A36-48E5-97B0-10FF8A1B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Delevirables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B9B22-D117-4BF6-898D-819BEC1B6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  Our code can be accessed through our </a:t>
            </a:r>
            <a:r>
              <a:rPr lang="en-US" dirty="0" err="1"/>
              <a:t>Github</a:t>
            </a:r>
            <a:r>
              <a:rPr lang="en-US" dirty="0"/>
              <a:t>  Profile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Github</a:t>
            </a:r>
            <a:r>
              <a:rPr lang="en-US" dirty="0"/>
              <a:t> Link : </a:t>
            </a:r>
            <a:r>
              <a:rPr lang="en-US" dirty="0">
                <a:hlinkClick r:id="rId2"/>
              </a:rPr>
              <a:t>https://github.com/ketannikumbh/Face_Recognition_Voice_Command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      Will be providing all files in one folder</a:t>
            </a:r>
          </a:p>
        </p:txBody>
      </p:sp>
    </p:spTree>
    <p:extLst>
      <p:ext uri="{BB962C8B-B14F-4D97-AF65-F5344CB8AC3E}">
        <p14:creationId xmlns:p14="http://schemas.microsoft.com/office/powerpoint/2010/main" val="15806271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{78041271-2328-4911-BFAF-DB341F6D8D90}tf33845126_win32</Template>
  <TotalTime>199</TotalTime>
  <Words>276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Open Sans</vt:lpstr>
      <vt:lpstr>Source Sans Pro</vt:lpstr>
      <vt:lpstr>1_RetrospectVTI</vt:lpstr>
      <vt:lpstr>FAI PROJECT</vt:lpstr>
      <vt:lpstr>What all topics to be covered </vt:lpstr>
      <vt:lpstr>PROJECT PROBLEM STATEMENT</vt:lpstr>
      <vt:lpstr>Features included in Voice Command</vt:lpstr>
      <vt:lpstr>Key features / Benefits</vt:lpstr>
      <vt:lpstr>Softwares And Python Modules Used :</vt:lpstr>
      <vt:lpstr>Workings Of all Python Modules:</vt:lpstr>
      <vt:lpstr>PowerPoint Presentation</vt:lpstr>
      <vt:lpstr>Delevirables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 PROJECT</dc:title>
  <dc:creator>Ketan Nikumbh</dc:creator>
  <cp:lastModifiedBy>Ketan Nikumbh</cp:lastModifiedBy>
  <cp:revision>15</cp:revision>
  <dcterms:created xsi:type="dcterms:W3CDTF">2021-01-08T07:38:21Z</dcterms:created>
  <dcterms:modified xsi:type="dcterms:W3CDTF">2021-01-08T10:57:50Z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