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345" r:id="rId3"/>
    <p:sldId id="315" r:id="rId4"/>
    <p:sldId id="336" r:id="rId5"/>
    <p:sldId id="310" r:id="rId6"/>
    <p:sldId id="311" r:id="rId7"/>
    <p:sldId id="332" r:id="rId8"/>
    <p:sldId id="331" r:id="rId9"/>
    <p:sldId id="350" r:id="rId10"/>
    <p:sldId id="352" r:id="rId11"/>
    <p:sldId id="316" r:id="rId12"/>
    <p:sldId id="343" r:id="rId13"/>
    <p:sldId id="344" r:id="rId14"/>
    <p:sldId id="319" r:id="rId15"/>
    <p:sldId id="346" r:id="rId16"/>
    <p:sldId id="348" r:id="rId17"/>
    <p:sldId id="349" r:id="rId18"/>
    <p:sldId id="347" r:id="rId19"/>
    <p:sldId id="337" r:id="rId20"/>
    <p:sldId id="327" r:id="rId21"/>
    <p:sldId id="354" r:id="rId22"/>
    <p:sldId id="353" r:id="rId23"/>
    <p:sldId id="351" r:id="rId24"/>
    <p:sldId id="276" r:id="rId2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902" autoAdjust="0"/>
  </p:normalViewPr>
  <p:slideViewPr>
    <p:cSldViewPr>
      <p:cViewPr>
        <p:scale>
          <a:sx n="60" d="100"/>
          <a:sy n="60" d="100"/>
        </p:scale>
        <p:origin x="-1656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0895186-05FF-4EAB-9410-BF7608F8FE34}" type="datetimeFigureOut">
              <a:rPr lang="en-US" smtClean="0"/>
              <a:t>7/27/2013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ABA5FEB-82E7-4C1A-98FE-7794458D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52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 association with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A5FEB-82E7-4C1A-98FE-7794458D07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843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A5FEB-82E7-4C1A-98FE-7794458D07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577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A5FEB-82E7-4C1A-98FE-7794458D07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16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A5FEB-82E7-4C1A-98FE-7794458D07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376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A5FEB-82E7-4C1A-98FE-7794458D07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376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A5FEB-82E7-4C1A-98FE-7794458D07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494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A5FEB-82E7-4C1A-98FE-7794458D07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410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A5FEB-82E7-4C1A-98FE-7794458D07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311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A5FEB-82E7-4C1A-98FE-7794458D07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985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A5FEB-82E7-4C1A-98FE-7794458D07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368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A5FEB-82E7-4C1A-98FE-7794458D07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56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A5FEB-82E7-4C1A-98FE-7794458D07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55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A5FEB-82E7-4C1A-98FE-7794458D07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74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http://www.forbes.com/sites/tjmccue/2013/02/04/warning-is-your-new-customer-coming-back-4-steps-you-should-take-now/</a:t>
            </a:r>
          </a:p>
          <a:p>
            <a:r>
              <a:rPr lang="en-US" dirty="0" smtClean="0"/>
              <a:t>http://www.peopleclaim.com/Default_AB.aspx#the-review-of-reviews</a:t>
            </a:r>
          </a:p>
          <a:p>
            <a:r>
              <a:rPr lang="en-US" dirty="0" smtClean="0"/>
              <a:t>http://blogs.hbr.org/cs/2012/08/marketing_is_dead.html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A5FEB-82E7-4C1A-98FE-7794458D07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93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attack surface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A5FEB-82E7-4C1A-98FE-7794458D07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3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A5FEB-82E7-4C1A-98FE-7794458D07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59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A5FEB-82E7-4C1A-98FE-7794458D07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6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A5FEB-82E7-4C1A-98FE-7794458D07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08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A5FEB-82E7-4C1A-98FE-7794458D07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30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3CEE-3C87-49A5-BFC5-52922F6C68E9}" type="datetimeFigureOut">
              <a:rPr lang="en-US" smtClean="0"/>
              <a:t>7/27/2013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63CB-73A2-4B05-9B3F-2FAF247732E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52400" y="64124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</a:t>
            </a:r>
            <a:r>
              <a:rPr lang="en-US" dirty="0" err="1" smtClean="0"/>
              <a:t>Ketan</a:t>
            </a:r>
            <a:r>
              <a:rPr lang="en-US" dirty="0" smtClean="0"/>
              <a:t> </a:t>
            </a:r>
            <a:r>
              <a:rPr lang="en-US" dirty="0" err="1" smtClean="0"/>
              <a:t>Vyas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393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3CEE-3C87-49A5-BFC5-52922F6C68E9}" type="datetimeFigureOut">
              <a:rPr lang="en-US" smtClean="0"/>
              <a:t>7/27/2013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63CB-73A2-4B05-9B3F-2FAF247732E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152400" y="64124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</a:t>
            </a:r>
            <a:r>
              <a:rPr lang="en-US" dirty="0" err="1" smtClean="0"/>
              <a:t>Ketan</a:t>
            </a:r>
            <a:r>
              <a:rPr lang="en-US" dirty="0" smtClean="0"/>
              <a:t> </a:t>
            </a:r>
            <a:r>
              <a:rPr lang="en-US" dirty="0" err="1" smtClean="0"/>
              <a:t>Vyas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458200" y="6400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8631FFC-914F-41D0-BE6D-57939A71F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534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3CEE-3C87-49A5-BFC5-52922F6C68E9}" type="datetimeFigureOut">
              <a:rPr lang="en-US" smtClean="0"/>
              <a:t>7/27/2013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63CB-73A2-4B05-9B3F-2FAF24773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10668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3CEE-3C87-49A5-BFC5-52922F6C68E9}" type="datetimeFigureOut">
              <a:rPr lang="en-US" smtClean="0"/>
              <a:t>7/27/2013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63CB-73A2-4B05-9B3F-2FAF247732E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152400" y="64124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</a:t>
            </a:r>
            <a:r>
              <a:rPr lang="en-US" dirty="0" err="1" smtClean="0"/>
              <a:t>Ketan</a:t>
            </a:r>
            <a:r>
              <a:rPr lang="en-US" dirty="0" smtClean="0"/>
              <a:t> </a:t>
            </a:r>
            <a:r>
              <a:rPr lang="en-US" dirty="0" err="1" smtClean="0"/>
              <a:t>Vyas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8458200" y="6400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8631FFC-914F-41D0-BE6D-57939A71F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97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429000"/>
            <a:ext cx="7772400" cy="1080120"/>
          </a:xfrm>
        </p:spPr>
        <p:txBody>
          <a:bodyPr>
            <a:normAutofit/>
          </a:bodyPr>
          <a:lstStyle>
            <a:lvl1pPr>
              <a:defRPr sz="38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89140"/>
            <a:ext cx="6400800" cy="9496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3CEE-3C87-49A5-BFC5-52922F6C68E9}" type="datetimeFigureOut">
              <a:rPr lang="en-US" smtClean="0"/>
              <a:t>7/27/2013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63CB-73A2-4B05-9B3F-2FAF247732E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52400" y="64124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</a:t>
            </a:r>
            <a:r>
              <a:rPr lang="en-US" dirty="0" err="1" smtClean="0"/>
              <a:t>Ketan</a:t>
            </a:r>
            <a:r>
              <a:rPr lang="en-US" dirty="0" smtClean="0"/>
              <a:t> </a:t>
            </a:r>
            <a:r>
              <a:rPr lang="en-US" dirty="0" err="1" smtClean="0"/>
              <a:t>Vyas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027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0668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>
            <a:lvl1pPr marL="568325" indent="-568325">
              <a:buFont typeface="Wingdings" pitchFamily="2" charset="2"/>
              <a:buChar char="q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3CEE-3C87-49A5-BFC5-52922F6C68E9}" type="datetimeFigureOut">
              <a:rPr lang="en-US" smtClean="0"/>
              <a:t>7/27/2013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52400" y="64124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</a:t>
            </a:r>
            <a:r>
              <a:rPr lang="en-US" dirty="0" err="1" smtClean="0"/>
              <a:t>Ketan</a:t>
            </a:r>
            <a:r>
              <a:rPr lang="en-US" dirty="0" smtClean="0"/>
              <a:t> </a:t>
            </a:r>
            <a:r>
              <a:rPr lang="en-US" dirty="0" err="1" smtClean="0"/>
              <a:t>Vyas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458200" y="6400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8631FFC-914F-41D0-BE6D-57939A71F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59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0668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>
            <a:lvl1pPr marL="568325" indent="-568325">
              <a:buFont typeface="Wingdings" pitchFamily="2" charset="2"/>
              <a:buChar char="q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3CEE-3C87-49A5-BFC5-52922F6C68E9}" type="datetimeFigureOut">
              <a:rPr lang="en-US" smtClean="0"/>
              <a:t>7/27/2013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52400" y="64124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</a:t>
            </a:r>
            <a:r>
              <a:rPr lang="en-US" dirty="0" err="1" smtClean="0"/>
              <a:t>Ketan</a:t>
            </a:r>
            <a:r>
              <a:rPr lang="en-US" dirty="0" smtClean="0"/>
              <a:t> </a:t>
            </a:r>
            <a:r>
              <a:rPr lang="en-US" dirty="0" err="1" smtClean="0"/>
              <a:t>Vyas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458200" y="6400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8631FFC-914F-41D0-BE6D-57939A71F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521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0668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3CEE-3C87-49A5-BFC5-52922F6C68E9}" type="datetimeFigureOut">
              <a:rPr lang="en-US" smtClean="0"/>
              <a:t>7/27/2013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52400" y="64124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</a:t>
            </a:r>
            <a:r>
              <a:rPr lang="en-US" dirty="0" err="1" smtClean="0"/>
              <a:t>Ketan</a:t>
            </a:r>
            <a:r>
              <a:rPr lang="en-US" dirty="0" smtClean="0"/>
              <a:t> </a:t>
            </a:r>
            <a:r>
              <a:rPr lang="en-US" dirty="0" err="1" smtClean="0"/>
              <a:t>Vyas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458200" y="6400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8631FFC-914F-41D0-BE6D-57939A71F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953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3CEE-3C87-49A5-BFC5-52922F6C68E9}" type="datetimeFigureOut">
              <a:rPr lang="en-US" smtClean="0"/>
              <a:t>7/27/2013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63CB-73A2-4B05-9B3F-2FAF247732E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4916"/>
            <a:ext cx="2445488" cy="2286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52400" y="64124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</a:t>
            </a:r>
            <a:r>
              <a:rPr lang="en-US" dirty="0" err="1" smtClean="0"/>
              <a:t>Ketan</a:t>
            </a:r>
            <a:r>
              <a:rPr lang="en-US" dirty="0" smtClean="0"/>
              <a:t> </a:t>
            </a:r>
            <a:r>
              <a:rPr lang="en-US" dirty="0" err="1" smtClean="0"/>
              <a:t>Vyas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458200" y="6400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8631FFC-914F-41D0-BE6D-57939A71F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79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10668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3CEE-3C87-49A5-BFC5-52922F6C68E9}" type="datetimeFigureOut">
              <a:rPr lang="en-US" smtClean="0"/>
              <a:t>7/27/2013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63CB-73A2-4B05-9B3F-2FAF247732E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152400" y="64124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</a:t>
            </a:r>
            <a:r>
              <a:rPr lang="en-US" dirty="0" err="1" smtClean="0"/>
              <a:t>Ketan</a:t>
            </a:r>
            <a:r>
              <a:rPr lang="en-US" dirty="0" smtClean="0"/>
              <a:t> </a:t>
            </a:r>
            <a:r>
              <a:rPr lang="en-US" dirty="0" err="1" smtClean="0"/>
              <a:t>Vyas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8458200" y="6400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8631FFC-914F-41D0-BE6D-57939A71F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172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10668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81200"/>
            <a:ext cx="4040188" cy="4144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1200"/>
            <a:ext cx="4041775" cy="4144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3CEE-3C87-49A5-BFC5-52922F6C68E9}" type="datetimeFigureOut">
              <a:rPr lang="en-US" smtClean="0"/>
              <a:t>7/27/2013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63CB-73A2-4B05-9B3F-2FAF247732E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52400" y="64124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</a:t>
            </a:r>
            <a:r>
              <a:rPr lang="en-US" dirty="0" err="1" smtClean="0"/>
              <a:t>Ketan</a:t>
            </a:r>
            <a:r>
              <a:rPr lang="en-US" dirty="0" smtClean="0"/>
              <a:t> </a:t>
            </a:r>
            <a:r>
              <a:rPr lang="en-US" dirty="0" err="1" smtClean="0"/>
              <a:t>Vyas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8458200" y="6400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8631FFC-914F-41D0-BE6D-57939A71F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919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0668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3CEE-3C87-49A5-BFC5-52922F6C68E9}" type="datetimeFigureOut">
              <a:rPr lang="en-US" smtClean="0"/>
              <a:t>7/27/2013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63CB-73A2-4B05-9B3F-2FAF247732E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52400" y="64124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</a:t>
            </a:r>
            <a:r>
              <a:rPr lang="en-US" dirty="0" err="1" smtClean="0"/>
              <a:t>Ketan</a:t>
            </a:r>
            <a:r>
              <a:rPr lang="en-US" dirty="0" smtClean="0"/>
              <a:t> </a:t>
            </a:r>
            <a:r>
              <a:rPr lang="en-US" dirty="0" err="1" smtClean="0"/>
              <a:t>Vyas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458200" y="6400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8631FFC-914F-41D0-BE6D-57939A71F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187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A3CEE-3C87-49A5-BFC5-52922F6C68E9}" type="datetimeFigureOut">
              <a:rPr lang="en-US" smtClean="0"/>
              <a:t>7/27/2013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7A356-D2BF-41BD-880D-5875FBAD5C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815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64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7" r:id="rId11"/>
    <p:sldLayoutId id="2147483658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11" Type="http://schemas.openxmlformats.org/officeDocument/2006/relationships/image" Target="../media/image23.png"/><Relationship Id="rId5" Type="http://schemas.openxmlformats.org/officeDocument/2006/relationships/image" Target="../media/image18.emf"/><Relationship Id="rId10" Type="http://schemas.openxmlformats.org/officeDocument/2006/relationships/image" Target="../media/image22.emf"/><Relationship Id="rId4" Type="http://schemas.openxmlformats.org/officeDocument/2006/relationships/image" Target="../media/image17.png"/><Relationship Id="rId9" Type="http://schemas.openxmlformats.org/officeDocument/2006/relationships/image" Target="../media/image2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image" Target="../media/image41.emf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8.png"/><Relationship Id="rId7" Type="http://schemas.openxmlformats.org/officeDocument/2006/relationships/hyperlink" Target="http://windowsteamblog.com/cfs-filesystemfile.ashx/__key/CommunityServer-Blogs-Components-WeblogFiles/00-00-00-59-23-metablogapi/1537.Win8Logo_5F00_01_5F00_008485DD.jp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Emerging Trends in Software Security Assurance (SSA)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Presenter: </a:t>
            </a:r>
            <a:r>
              <a:rPr lang="en-US" dirty="0" err="1"/>
              <a:t>Ketan</a:t>
            </a:r>
            <a:r>
              <a:rPr lang="en-US" dirty="0"/>
              <a:t> </a:t>
            </a:r>
            <a:r>
              <a:rPr lang="en-US" dirty="0" err="1" smtClean="0"/>
              <a:t>Vyas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75956" y="260648"/>
            <a:ext cx="46080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CSI-SIGSE</a:t>
            </a:r>
            <a:endParaRPr lang="en-US" dirty="0"/>
          </a:p>
          <a:p>
            <a:r>
              <a:rPr lang="en-US" dirty="0" smtClean="0"/>
              <a:t>WORKSHOP </a:t>
            </a:r>
            <a:r>
              <a:rPr lang="en-US" dirty="0"/>
              <a:t>ON SOFTWARE ENGINEERING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287524" y="5951021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views and opinions expressed during this workshop are those of the speaker alone and do not necessarily reflect the positions or opinions of employer or employer affiliates.</a:t>
            </a:r>
          </a:p>
        </p:txBody>
      </p:sp>
    </p:spTree>
    <p:extLst>
      <p:ext uri="{BB962C8B-B14F-4D97-AF65-F5344CB8AC3E}">
        <p14:creationId xmlns:p14="http://schemas.microsoft.com/office/powerpoint/2010/main" val="82750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Trends demand better security</a:t>
            </a:r>
          </a:p>
          <a:p>
            <a:r>
              <a:rPr lang="en-US" dirty="0" smtClean="0"/>
              <a:t>Security incidents happen due to defects in software (Note: Incidents also happen due to process failure or human errors)</a:t>
            </a:r>
          </a:p>
          <a:p>
            <a:r>
              <a:rPr lang="en-US" dirty="0" smtClean="0"/>
              <a:t>Next section will show how you can prevent defects in software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20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SSA Trends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988" y="260648"/>
            <a:ext cx="6877050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783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700" y="1412776"/>
            <a:ext cx="4251788" cy="3135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Security Assurance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524" y="1340768"/>
            <a:ext cx="4752528" cy="500455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It is a proactive way of designing, developing and operating application software to reduce/prevent security incidents and minimize </a:t>
            </a:r>
            <a:r>
              <a:rPr lang="en-US" dirty="0"/>
              <a:t>risks to an organization</a:t>
            </a:r>
          </a:p>
          <a:p>
            <a:r>
              <a:rPr lang="en-US" dirty="0" smtClean="0"/>
              <a:t>Risks may include legal/regulatory non compliance, </a:t>
            </a:r>
            <a:r>
              <a:rPr lang="en-US" dirty="0"/>
              <a:t>financial loss, </a:t>
            </a:r>
            <a:r>
              <a:rPr lang="en-US" dirty="0" smtClean="0"/>
              <a:t>data breach, impact on customer trust and brand reputation and so on.</a:t>
            </a:r>
          </a:p>
          <a:p>
            <a:r>
              <a:rPr lang="en-US" dirty="0" smtClean="0"/>
              <a:t>SSA is implemented by integrating security, privacy and reliability throughout delivery life cycle</a:t>
            </a:r>
          </a:p>
        </p:txBody>
      </p:sp>
    </p:spTree>
    <p:extLst>
      <p:ext uri="{BB962C8B-B14F-4D97-AF65-F5344CB8AC3E}">
        <p14:creationId xmlns:p14="http://schemas.microsoft.com/office/powerpoint/2010/main" val="153759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Security Development Lifecycle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2636913"/>
            <a:ext cx="1280812" cy="1561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636912"/>
            <a:ext cx="1296144" cy="1717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37" y="4495141"/>
            <a:ext cx="2026526" cy="1312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234" y="5028309"/>
            <a:ext cx="1280812" cy="1665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4829740" y="4941168"/>
            <a:ext cx="2838604" cy="1642951"/>
            <a:chOff x="6118576" y="4692416"/>
            <a:chExt cx="2952109" cy="1642951"/>
          </a:xfrm>
        </p:grpSpPr>
        <p:pic>
          <p:nvPicPr>
            <p:cNvPr id="11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2190" y="4692416"/>
              <a:ext cx="2658495" cy="16429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Rectangle 11"/>
            <p:cNvSpPr/>
            <p:nvPr/>
          </p:nvSpPr>
          <p:spPr>
            <a:xfrm>
              <a:off x="6118576" y="4808978"/>
              <a:ext cx="98392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BSIMM</a:t>
              </a:r>
              <a:endParaRPr lang="en-US" sz="20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697885" y="3762370"/>
            <a:ext cx="2172539" cy="1142969"/>
            <a:chOff x="5710203" y="1740749"/>
            <a:chExt cx="2172539" cy="1142969"/>
          </a:xfrm>
        </p:grpSpPr>
        <p:pic>
          <p:nvPicPr>
            <p:cNvPr id="14" name="Picture 7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5627" y="1740749"/>
              <a:ext cx="1167115" cy="11429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>
              <a:off x="5710203" y="1947439"/>
              <a:ext cx="1026243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OWASP </a:t>
              </a:r>
            </a:p>
            <a:p>
              <a:r>
                <a:rPr lang="en-US" sz="2000" dirty="0" smtClean="0"/>
                <a:t>SAMM</a:t>
              </a:r>
              <a:endParaRPr lang="en-US" sz="20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544108" y="2456892"/>
            <a:ext cx="3312368" cy="1260140"/>
            <a:chOff x="5436096" y="1991977"/>
            <a:chExt cx="3312368" cy="1260140"/>
          </a:xfrm>
        </p:grpSpPr>
        <p:pic>
          <p:nvPicPr>
            <p:cNvPr id="16" name="Picture 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7152" y="2063985"/>
              <a:ext cx="1891312" cy="11881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5436096" y="1991977"/>
              <a:ext cx="14873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Microsoft SDL </a:t>
              </a:r>
            </a:p>
            <a:p>
              <a:pPr algn="ctr"/>
              <a:r>
                <a:rPr lang="en-US" sz="1600" dirty="0" smtClean="0"/>
                <a:t>Optimization Model</a:t>
              </a:r>
              <a:endParaRPr lang="en-US" sz="1600" dirty="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4499992" y="1520788"/>
            <a:ext cx="9144" cy="50045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03548" y="1196752"/>
            <a:ext cx="3276364" cy="6120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Current Trends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5328084" y="1196752"/>
            <a:ext cx="3276364" cy="6120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Emerging Trends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395536" y="2015552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Integrating Security in SDLC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20072" y="2024844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Security Maturity Model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324" y="4046915"/>
            <a:ext cx="1361387" cy="201037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749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Developer Guidance</a:t>
            </a:r>
            <a:endParaRPr lang="en-US" dirty="0"/>
          </a:p>
        </p:txBody>
      </p:sp>
      <p:pic>
        <p:nvPicPr>
          <p:cNvPr id="3" name="Picture 7" descr="C:\Users\162878\AppData\Local\Microsoft\Windows\Temporary Internet Files\Content.IE5\FRPEC9Y1\MP900442317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666" y="2530311"/>
            <a:ext cx="1802668" cy="180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648200" y="4572000"/>
            <a:ext cx="37054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Use /GS </a:t>
            </a:r>
            <a:r>
              <a:rPr lang="en-US" sz="2000" dirty="0" smtClean="0"/>
              <a:t>compiler flag in Visual </a:t>
            </a:r>
            <a:r>
              <a:rPr lang="en-US" sz="2000" dirty="0"/>
              <a:t>Studio</a:t>
            </a:r>
          </a:p>
        </p:txBody>
      </p:sp>
      <p:sp>
        <p:nvSpPr>
          <p:cNvPr id="5" name="Rectangle 4"/>
          <p:cNvSpPr/>
          <p:nvPr/>
        </p:nvSpPr>
        <p:spPr>
          <a:xfrm>
            <a:off x="4648200" y="5334000"/>
            <a:ext cx="4419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Timestamp and user who did the last modification to the configuration must be logged and verification shall be done using ‘show version’ </a:t>
            </a:r>
            <a:r>
              <a:rPr lang="en-US" sz="2000" dirty="0" smtClean="0"/>
              <a:t>command</a:t>
            </a:r>
            <a:endParaRPr 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00520"/>
            <a:ext cx="2258987" cy="2032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503548" y="4579203"/>
            <a:ext cx="34131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Compile code using suitable flags for security</a:t>
            </a:r>
          </a:p>
        </p:txBody>
      </p:sp>
      <p:sp>
        <p:nvSpPr>
          <p:cNvPr id="8" name="Rectangle 7"/>
          <p:cNvSpPr/>
          <p:nvPr/>
        </p:nvSpPr>
        <p:spPr>
          <a:xfrm>
            <a:off x="503548" y="5334000"/>
            <a:ext cx="34131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All changes to firewall configuration shall be </a:t>
            </a:r>
            <a:r>
              <a:rPr lang="en-US" sz="2000" dirty="0" smtClean="0"/>
              <a:t>logged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4499992" y="1520788"/>
            <a:ext cx="9144" cy="50045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3548" y="1196752"/>
            <a:ext cx="3276364" cy="6120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Current Trends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5328084" y="1196752"/>
            <a:ext cx="3276364" cy="6120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Emerging Trends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395536" y="2015552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Descriptive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20072" y="2024844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Prescriptive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88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 animBg="1"/>
      <p:bldP spid="11" grpId="0" animBg="1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Tools &amp; Professional Services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99992" y="1520788"/>
            <a:ext cx="9144" cy="50045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3548" y="1196752"/>
            <a:ext cx="3276364" cy="6120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Current Trends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5328084" y="1196752"/>
            <a:ext cx="3276364" cy="6120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Emerging Trends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547664" y="2348880"/>
            <a:ext cx="28083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Static Application Security Testing (SAST</a:t>
            </a:r>
            <a:r>
              <a:rPr lang="en-US" sz="2400" dirty="0" smtClean="0"/>
              <a:t>)</a:t>
            </a:r>
          </a:p>
        </p:txBody>
      </p:sp>
      <p:grpSp>
        <p:nvGrpSpPr>
          <p:cNvPr id="15" name="Group 274"/>
          <p:cNvGrpSpPr/>
          <p:nvPr/>
        </p:nvGrpSpPr>
        <p:grpSpPr>
          <a:xfrm>
            <a:off x="467544" y="2430016"/>
            <a:ext cx="990600" cy="1143000"/>
            <a:chOff x="4343400" y="1828800"/>
            <a:chExt cx="990600" cy="1143000"/>
          </a:xfrm>
        </p:grpSpPr>
        <p:grpSp>
          <p:nvGrpSpPr>
            <p:cNvPr id="16" name="Group 87"/>
            <p:cNvGrpSpPr/>
            <p:nvPr/>
          </p:nvGrpSpPr>
          <p:grpSpPr>
            <a:xfrm>
              <a:off x="4343400" y="1828800"/>
              <a:ext cx="990600" cy="1143000"/>
              <a:chOff x="5715000" y="533400"/>
              <a:chExt cx="990600" cy="1143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715000" y="533400"/>
                <a:ext cx="990600" cy="11430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5791200" y="609600"/>
                <a:ext cx="838200" cy="1588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791200" y="685800"/>
                <a:ext cx="838200" cy="1588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5791200" y="762000"/>
                <a:ext cx="838200" cy="1588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5791200" y="838200"/>
                <a:ext cx="838200" cy="1588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5791200" y="912812"/>
                <a:ext cx="838200" cy="1588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5791200" y="990600"/>
                <a:ext cx="838200" cy="1588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5791200" y="1066800"/>
                <a:ext cx="838200" cy="1588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5791200" y="1141412"/>
                <a:ext cx="838200" cy="1588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5791200" y="1219200"/>
                <a:ext cx="838200" cy="1588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5791200" y="1295400"/>
                <a:ext cx="838200" cy="1588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5791200" y="1371600"/>
                <a:ext cx="838200" cy="1588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5791200" y="1447800"/>
                <a:ext cx="838200" cy="1588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5791200" y="1524000"/>
                <a:ext cx="838200" cy="1588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5791200" y="1600200"/>
                <a:ext cx="838200" cy="1588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" name="Picture 2" descr="C:\Users\162878\AppData\Local\Microsoft\Windows\Temporary Internet Files\Content.IE5\UZFJOBWM\MCj04316290000[1]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419600" y="1981200"/>
              <a:ext cx="838200" cy="838200"/>
            </a:xfrm>
            <a:prstGeom prst="rect">
              <a:avLst/>
            </a:prstGeom>
            <a:noFill/>
          </p:spPr>
        </p:pic>
      </p:grpSp>
      <p:grpSp>
        <p:nvGrpSpPr>
          <p:cNvPr id="33" name="Group 32"/>
          <p:cNvGrpSpPr/>
          <p:nvPr/>
        </p:nvGrpSpPr>
        <p:grpSpPr>
          <a:xfrm>
            <a:off x="467544" y="4185084"/>
            <a:ext cx="990600" cy="1248386"/>
            <a:chOff x="2807013" y="2510408"/>
            <a:chExt cx="792879" cy="1010215"/>
          </a:xfrm>
        </p:grpSpPr>
        <p:sp>
          <p:nvSpPr>
            <p:cNvPr id="34" name="Snip Single Corner Rectangle 33"/>
            <p:cNvSpPr/>
            <p:nvPr/>
          </p:nvSpPr>
          <p:spPr>
            <a:xfrm>
              <a:off x="2807013" y="2510408"/>
              <a:ext cx="792879" cy="990600"/>
            </a:xfrm>
            <a:prstGeom prst="snip1Rect">
              <a:avLst>
                <a:gd name="adj" fmla="val 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905977" y="2828804"/>
              <a:ext cx="609601" cy="1681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 smtClean="0"/>
                <a:t>Username</a:t>
              </a:r>
              <a:endParaRPr lang="en-US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905977" y="3104964"/>
              <a:ext cx="609600" cy="1681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********</a:t>
              </a:r>
              <a:endParaRPr lang="en-US" sz="800" dirty="0"/>
            </a:p>
          </p:txBody>
        </p:sp>
        <p:pic>
          <p:nvPicPr>
            <p:cNvPr id="37" name="Picture 4" descr="C:\Users\162878\AppData\Local\Microsoft\Windows\Temporary Internet Files\Content.IE5\VL0CXEFQ\MC900432610[1]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058378" y="2539660"/>
              <a:ext cx="277497" cy="277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8" name="Group 370"/>
            <p:cNvGrpSpPr>
              <a:grpSpLocks noChangeAspect="1"/>
            </p:cNvGrpSpPr>
            <p:nvPr/>
          </p:nvGrpSpPr>
          <p:grpSpPr>
            <a:xfrm>
              <a:off x="2896580" y="2996952"/>
              <a:ext cx="595300" cy="523671"/>
              <a:chOff x="5715000" y="3657600"/>
              <a:chExt cx="990601" cy="838200"/>
            </a:xfrm>
          </p:grpSpPr>
          <p:sp>
            <p:nvSpPr>
              <p:cNvPr id="39" name="Freeform 33"/>
              <p:cNvSpPr>
                <a:spLocks/>
              </p:cNvSpPr>
              <p:nvPr/>
            </p:nvSpPr>
            <p:spPr bwMode="auto">
              <a:xfrm>
                <a:off x="5715000" y="4038600"/>
                <a:ext cx="457200" cy="457200"/>
              </a:xfrm>
              <a:custGeom>
                <a:avLst/>
                <a:gdLst/>
                <a:ahLst/>
                <a:cxnLst>
                  <a:cxn ang="0">
                    <a:pos x="826" y="329"/>
                  </a:cxn>
                  <a:cxn ang="0">
                    <a:pos x="931" y="0"/>
                  </a:cxn>
                  <a:cxn ang="0">
                    <a:pos x="950" y="345"/>
                  </a:cxn>
                  <a:cxn ang="0">
                    <a:pos x="1131" y="52"/>
                  </a:cxn>
                  <a:cxn ang="0">
                    <a:pos x="1067" y="391"/>
                  </a:cxn>
                  <a:cxn ang="0">
                    <a:pos x="1314" y="153"/>
                  </a:cxn>
                  <a:cxn ang="0">
                    <a:pos x="1167" y="466"/>
                  </a:cxn>
                  <a:cxn ang="0">
                    <a:pos x="1465" y="298"/>
                  </a:cxn>
                  <a:cxn ang="0">
                    <a:pos x="1246" y="563"/>
                  </a:cxn>
                  <a:cxn ang="0">
                    <a:pos x="1577" y="476"/>
                  </a:cxn>
                  <a:cxn ang="0">
                    <a:pos x="1299" y="678"/>
                  </a:cxn>
                  <a:cxn ang="0">
                    <a:pos x="1642" y="676"/>
                  </a:cxn>
                  <a:cxn ang="0">
                    <a:pos x="1324" y="801"/>
                  </a:cxn>
                  <a:cxn ang="0">
                    <a:pos x="1654" y="886"/>
                  </a:cxn>
                  <a:cxn ang="0">
                    <a:pos x="1316" y="927"/>
                  </a:cxn>
                  <a:cxn ang="0">
                    <a:pos x="1615" y="1093"/>
                  </a:cxn>
                  <a:cxn ang="0">
                    <a:pos x="1276" y="1047"/>
                  </a:cxn>
                  <a:cxn ang="0">
                    <a:pos x="1526" y="1283"/>
                  </a:cxn>
                  <a:cxn ang="0">
                    <a:pos x="1210" y="1154"/>
                  </a:cxn>
                  <a:cxn ang="0">
                    <a:pos x="1394" y="1446"/>
                  </a:cxn>
                  <a:cxn ang="0">
                    <a:pos x="1119" y="1241"/>
                  </a:cxn>
                  <a:cxn ang="0">
                    <a:pos x="1226" y="1570"/>
                  </a:cxn>
                  <a:cxn ang="0">
                    <a:pos x="1009" y="1302"/>
                  </a:cxn>
                  <a:cxn ang="0">
                    <a:pos x="1032" y="1647"/>
                  </a:cxn>
                  <a:cxn ang="0">
                    <a:pos x="889" y="1333"/>
                  </a:cxn>
                  <a:cxn ang="0">
                    <a:pos x="826" y="1674"/>
                  </a:cxn>
                  <a:cxn ang="0">
                    <a:pos x="764" y="1333"/>
                  </a:cxn>
                  <a:cxn ang="0">
                    <a:pos x="621" y="1647"/>
                  </a:cxn>
                  <a:cxn ang="0">
                    <a:pos x="644" y="1302"/>
                  </a:cxn>
                  <a:cxn ang="0">
                    <a:pos x="429" y="1570"/>
                  </a:cxn>
                  <a:cxn ang="0">
                    <a:pos x="536" y="1241"/>
                  </a:cxn>
                  <a:cxn ang="0">
                    <a:pos x="261" y="1446"/>
                  </a:cxn>
                  <a:cxn ang="0">
                    <a:pos x="445" y="1154"/>
                  </a:cxn>
                  <a:cxn ang="0">
                    <a:pos x="128" y="1283"/>
                  </a:cxn>
                  <a:cxn ang="0">
                    <a:pos x="378" y="1047"/>
                  </a:cxn>
                  <a:cxn ang="0">
                    <a:pos x="39" y="1093"/>
                  </a:cxn>
                  <a:cxn ang="0">
                    <a:pos x="339" y="927"/>
                  </a:cxn>
                  <a:cxn ang="0">
                    <a:pos x="0" y="886"/>
                  </a:cxn>
                  <a:cxn ang="0">
                    <a:pos x="331" y="801"/>
                  </a:cxn>
                  <a:cxn ang="0">
                    <a:pos x="13" y="676"/>
                  </a:cxn>
                  <a:cxn ang="0">
                    <a:pos x="355" y="678"/>
                  </a:cxn>
                  <a:cxn ang="0">
                    <a:pos x="77" y="476"/>
                  </a:cxn>
                  <a:cxn ang="0">
                    <a:pos x="408" y="563"/>
                  </a:cxn>
                  <a:cxn ang="0">
                    <a:pos x="189" y="298"/>
                  </a:cxn>
                  <a:cxn ang="0">
                    <a:pos x="487" y="466"/>
                  </a:cxn>
                  <a:cxn ang="0">
                    <a:pos x="340" y="153"/>
                  </a:cxn>
                  <a:cxn ang="0">
                    <a:pos x="588" y="391"/>
                  </a:cxn>
                  <a:cxn ang="0">
                    <a:pos x="522" y="52"/>
                  </a:cxn>
                  <a:cxn ang="0">
                    <a:pos x="703" y="345"/>
                  </a:cxn>
                  <a:cxn ang="0">
                    <a:pos x="722" y="0"/>
                  </a:cxn>
                  <a:cxn ang="0">
                    <a:pos x="826" y="329"/>
                  </a:cxn>
                </a:cxnLst>
                <a:rect l="0" t="0" r="r" b="b"/>
                <a:pathLst>
                  <a:path w="1654" h="1674">
                    <a:moveTo>
                      <a:pt x="826" y="329"/>
                    </a:moveTo>
                    <a:lnTo>
                      <a:pt x="931" y="0"/>
                    </a:lnTo>
                    <a:lnTo>
                      <a:pt x="950" y="345"/>
                    </a:lnTo>
                    <a:lnTo>
                      <a:pt x="1131" y="52"/>
                    </a:lnTo>
                    <a:lnTo>
                      <a:pt x="1067" y="391"/>
                    </a:lnTo>
                    <a:lnTo>
                      <a:pt x="1314" y="153"/>
                    </a:lnTo>
                    <a:lnTo>
                      <a:pt x="1167" y="466"/>
                    </a:lnTo>
                    <a:lnTo>
                      <a:pt x="1465" y="298"/>
                    </a:lnTo>
                    <a:lnTo>
                      <a:pt x="1246" y="563"/>
                    </a:lnTo>
                    <a:lnTo>
                      <a:pt x="1577" y="476"/>
                    </a:lnTo>
                    <a:lnTo>
                      <a:pt x="1299" y="678"/>
                    </a:lnTo>
                    <a:lnTo>
                      <a:pt x="1642" y="676"/>
                    </a:lnTo>
                    <a:lnTo>
                      <a:pt x="1324" y="801"/>
                    </a:lnTo>
                    <a:lnTo>
                      <a:pt x="1654" y="886"/>
                    </a:lnTo>
                    <a:lnTo>
                      <a:pt x="1316" y="927"/>
                    </a:lnTo>
                    <a:lnTo>
                      <a:pt x="1615" y="1093"/>
                    </a:lnTo>
                    <a:lnTo>
                      <a:pt x="1276" y="1047"/>
                    </a:lnTo>
                    <a:lnTo>
                      <a:pt x="1526" y="1283"/>
                    </a:lnTo>
                    <a:lnTo>
                      <a:pt x="1210" y="1154"/>
                    </a:lnTo>
                    <a:lnTo>
                      <a:pt x="1394" y="1446"/>
                    </a:lnTo>
                    <a:lnTo>
                      <a:pt x="1119" y="1241"/>
                    </a:lnTo>
                    <a:lnTo>
                      <a:pt x="1226" y="1570"/>
                    </a:lnTo>
                    <a:lnTo>
                      <a:pt x="1009" y="1302"/>
                    </a:lnTo>
                    <a:lnTo>
                      <a:pt x="1032" y="1647"/>
                    </a:lnTo>
                    <a:lnTo>
                      <a:pt x="889" y="1333"/>
                    </a:lnTo>
                    <a:lnTo>
                      <a:pt x="826" y="1674"/>
                    </a:lnTo>
                    <a:lnTo>
                      <a:pt x="764" y="1333"/>
                    </a:lnTo>
                    <a:lnTo>
                      <a:pt x="621" y="1647"/>
                    </a:lnTo>
                    <a:lnTo>
                      <a:pt x="644" y="1302"/>
                    </a:lnTo>
                    <a:lnTo>
                      <a:pt x="429" y="1570"/>
                    </a:lnTo>
                    <a:lnTo>
                      <a:pt x="536" y="1241"/>
                    </a:lnTo>
                    <a:lnTo>
                      <a:pt x="261" y="1446"/>
                    </a:lnTo>
                    <a:lnTo>
                      <a:pt x="445" y="1154"/>
                    </a:lnTo>
                    <a:lnTo>
                      <a:pt x="128" y="1283"/>
                    </a:lnTo>
                    <a:lnTo>
                      <a:pt x="378" y="1047"/>
                    </a:lnTo>
                    <a:lnTo>
                      <a:pt x="39" y="1093"/>
                    </a:lnTo>
                    <a:lnTo>
                      <a:pt x="339" y="927"/>
                    </a:lnTo>
                    <a:lnTo>
                      <a:pt x="0" y="886"/>
                    </a:lnTo>
                    <a:lnTo>
                      <a:pt x="331" y="801"/>
                    </a:lnTo>
                    <a:lnTo>
                      <a:pt x="13" y="676"/>
                    </a:lnTo>
                    <a:lnTo>
                      <a:pt x="355" y="678"/>
                    </a:lnTo>
                    <a:lnTo>
                      <a:pt x="77" y="476"/>
                    </a:lnTo>
                    <a:lnTo>
                      <a:pt x="408" y="563"/>
                    </a:lnTo>
                    <a:lnTo>
                      <a:pt x="189" y="298"/>
                    </a:lnTo>
                    <a:lnTo>
                      <a:pt x="487" y="466"/>
                    </a:lnTo>
                    <a:lnTo>
                      <a:pt x="340" y="153"/>
                    </a:lnTo>
                    <a:lnTo>
                      <a:pt x="588" y="391"/>
                    </a:lnTo>
                    <a:lnTo>
                      <a:pt x="522" y="52"/>
                    </a:lnTo>
                    <a:lnTo>
                      <a:pt x="703" y="345"/>
                    </a:lnTo>
                    <a:lnTo>
                      <a:pt x="722" y="0"/>
                    </a:lnTo>
                    <a:lnTo>
                      <a:pt x="826" y="32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40" name="Group 369"/>
              <p:cNvGrpSpPr/>
              <p:nvPr/>
            </p:nvGrpSpPr>
            <p:grpSpPr>
              <a:xfrm>
                <a:off x="5943600" y="3657600"/>
                <a:ext cx="762001" cy="838200"/>
                <a:chOff x="6857999" y="3276600"/>
                <a:chExt cx="1795463" cy="1663700"/>
              </a:xfrm>
            </p:grpSpPr>
            <p:sp>
              <p:nvSpPr>
                <p:cNvPr id="41" name="AutoShape 29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6857999" y="3276600"/>
                  <a:ext cx="1795463" cy="16637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Freeform 41"/>
                <p:cNvSpPr>
                  <a:spLocks/>
                </p:cNvSpPr>
                <p:nvPr/>
              </p:nvSpPr>
              <p:spPr bwMode="auto">
                <a:xfrm>
                  <a:off x="7205662" y="3702050"/>
                  <a:ext cx="968375" cy="1217613"/>
                </a:xfrm>
                <a:custGeom>
                  <a:avLst/>
                  <a:gdLst/>
                  <a:ahLst/>
                  <a:cxnLst>
                    <a:cxn ang="0">
                      <a:pos x="3" y="198"/>
                    </a:cxn>
                    <a:cxn ang="0">
                      <a:pos x="18" y="250"/>
                    </a:cxn>
                    <a:cxn ang="0">
                      <a:pos x="27" y="289"/>
                    </a:cxn>
                    <a:cxn ang="0">
                      <a:pos x="45" y="330"/>
                    </a:cxn>
                    <a:cxn ang="0">
                      <a:pos x="77" y="380"/>
                    </a:cxn>
                    <a:cxn ang="0">
                      <a:pos x="125" y="432"/>
                    </a:cxn>
                    <a:cxn ang="0">
                      <a:pos x="156" y="456"/>
                    </a:cxn>
                    <a:cxn ang="0">
                      <a:pos x="169" y="467"/>
                    </a:cxn>
                    <a:cxn ang="0">
                      <a:pos x="191" y="487"/>
                    </a:cxn>
                    <a:cxn ang="0">
                      <a:pos x="224" y="517"/>
                    </a:cxn>
                    <a:cxn ang="0">
                      <a:pos x="265" y="557"/>
                    </a:cxn>
                    <a:cxn ang="0">
                      <a:pos x="312" y="604"/>
                    </a:cxn>
                    <a:cxn ang="0">
                      <a:pos x="366" y="658"/>
                    </a:cxn>
                    <a:cxn ang="0">
                      <a:pos x="424" y="721"/>
                    </a:cxn>
                    <a:cxn ang="0">
                      <a:pos x="486" y="790"/>
                    </a:cxn>
                    <a:cxn ang="0">
                      <a:pos x="549" y="865"/>
                    </a:cxn>
                    <a:cxn ang="0">
                      <a:pos x="614" y="947"/>
                    </a:cxn>
                    <a:cxn ang="0">
                      <a:pos x="678" y="1034"/>
                    </a:cxn>
                    <a:cxn ang="0">
                      <a:pos x="742" y="1125"/>
                    </a:cxn>
                    <a:cxn ang="0">
                      <a:pos x="801" y="1220"/>
                    </a:cxn>
                    <a:cxn ang="0">
                      <a:pos x="858" y="1320"/>
                    </a:cxn>
                    <a:cxn ang="0">
                      <a:pos x="909" y="1423"/>
                    </a:cxn>
                    <a:cxn ang="0">
                      <a:pos x="934" y="1478"/>
                    </a:cxn>
                    <a:cxn ang="0">
                      <a:pos x="949" y="1500"/>
                    </a:cxn>
                    <a:cxn ang="0">
                      <a:pos x="985" y="1524"/>
                    </a:cxn>
                    <a:cxn ang="0">
                      <a:pos x="1042" y="1532"/>
                    </a:cxn>
                    <a:cxn ang="0">
                      <a:pos x="1086" y="1523"/>
                    </a:cxn>
                    <a:cxn ang="0">
                      <a:pos x="1118" y="1500"/>
                    </a:cxn>
                    <a:cxn ang="0">
                      <a:pos x="1164" y="1453"/>
                    </a:cxn>
                    <a:cxn ang="0">
                      <a:pos x="1206" y="1383"/>
                    </a:cxn>
                    <a:cxn ang="0">
                      <a:pos x="1218" y="1335"/>
                    </a:cxn>
                    <a:cxn ang="0">
                      <a:pos x="1216" y="1322"/>
                    </a:cxn>
                    <a:cxn ang="0">
                      <a:pos x="1202" y="1297"/>
                    </a:cxn>
                    <a:cxn ang="0">
                      <a:pos x="1172" y="1266"/>
                    </a:cxn>
                    <a:cxn ang="0">
                      <a:pos x="1140" y="1243"/>
                    </a:cxn>
                    <a:cxn ang="0">
                      <a:pos x="1116" y="1220"/>
                    </a:cxn>
                    <a:cxn ang="0">
                      <a:pos x="1081" y="1185"/>
                    </a:cxn>
                    <a:cxn ang="0">
                      <a:pos x="1038" y="1137"/>
                    </a:cxn>
                    <a:cxn ang="0">
                      <a:pos x="987" y="1081"/>
                    </a:cxn>
                    <a:cxn ang="0">
                      <a:pos x="929" y="1017"/>
                    </a:cxn>
                    <a:cxn ang="0">
                      <a:pos x="869" y="946"/>
                    </a:cxn>
                    <a:cxn ang="0">
                      <a:pos x="806" y="871"/>
                    </a:cxn>
                    <a:cxn ang="0">
                      <a:pos x="743" y="794"/>
                    </a:cxn>
                    <a:cxn ang="0">
                      <a:pos x="679" y="714"/>
                    </a:cxn>
                    <a:cxn ang="0">
                      <a:pos x="617" y="636"/>
                    </a:cxn>
                    <a:cxn ang="0">
                      <a:pos x="560" y="560"/>
                    </a:cxn>
                    <a:cxn ang="0">
                      <a:pos x="508" y="487"/>
                    </a:cxn>
                    <a:cxn ang="0">
                      <a:pos x="463" y="421"/>
                    </a:cxn>
                    <a:cxn ang="0">
                      <a:pos x="426" y="361"/>
                    </a:cxn>
                    <a:cxn ang="0">
                      <a:pos x="398" y="311"/>
                    </a:cxn>
                    <a:cxn ang="0">
                      <a:pos x="370" y="244"/>
                    </a:cxn>
                    <a:cxn ang="0">
                      <a:pos x="323" y="177"/>
                    </a:cxn>
                    <a:cxn ang="0">
                      <a:pos x="276" y="136"/>
                    </a:cxn>
                    <a:cxn ang="0">
                      <a:pos x="231" y="107"/>
                    </a:cxn>
                    <a:cxn ang="0">
                      <a:pos x="193" y="81"/>
                    </a:cxn>
                    <a:cxn ang="0">
                      <a:pos x="161" y="50"/>
                    </a:cxn>
                    <a:cxn ang="0">
                      <a:pos x="137" y="21"/>
                    </a:cxn>
                    <a:cxn ang="0">
                      <a:pos x="124" y="2"/>
                    </a:cxn>
                    <a:cxn ang="0">
                      <a:pos x="0" y="189"/>
                    </a:cxn>
                  </a:cxnLst>
                  <a:rect l="0" t="0" r="r" b="b"/>
                  <a:pathLst>
                    <a:path w="1218" h="1532">
                      <a:moveTo>
                        <a:pt x="0" y="189"/>
                      </a:moveTo>
                      <a:lnTo>
                        <a:pt x="3" y="198"/>
                      </a:lnTo>
                      <a:lnTo>
                        <a:pt x="10" y="221"/>
                      </a:lnTo>
                      <a:lnTo>
                        <a:pt x="18" y="250"/>
                      </a:lnTo>
                      <a:lnTo>
                        <a:pt x="24" y="275"/>
                      </a:lnTo>
                      <a:lnTo>
                        <a:pt x="27" y="289"/>
                      </a:lnTo>
                      <a:lnTo>
                        <a:pt x="34" y="306"/>
                      </a:lnTo>
                      <a:lnTo>
                        <a:pt x="45" y="330"/>
                      </a:lnTo>
                      <a:lnTo>
                        <a:pt x="60" y="354"/>
                      </a:lnTo>
                      <a:lnTo>
                        <a:pt x="77" y="380"/>
                      </a:lnTo>
                      <a:lnTo>
                        <a:pt x="99" y="407"/>
                      </a:lnTo>
                      <a:lnTo>
                        <a:pt x="125" y="432"/>
                      </a:lnTo>
                      <a:lnTo>
                        <a:pt x="155" y="455"/>
                      </a:lnTo>
                      <a:lnTo>
                        <a:pt x="156" y="456"/>
                      </a:lnTo>
                      <a:lnTo>
                        <a:pt x="161" y="461"/>
                      </a:lnTo>
                      <a:lnTo>
                        <a:pt x="169" y="467"/>
                      </a:lnTo>
                      <a:lnTo>
                        <a:pt x="179" y="476"/>
                      </a:lnTo>
                      <a:lnTo>
                        <a:pt x="191" y="487"/>
                      </a:lnTo>
                      <a:lnTo>
                        <a:pt x="207" y="501"/>
                      </a:lnTo>
                      <a:lnTo>
                        <a:pt x="224" y="517"/>
                      </a:lnTo>
                      <a:lnTo>
                        <a:pt x="243" y="536"/>
                      </a:lnTo>
                      <a:lnTo>
                        <a:pt x="265" y="557"/>
                      </a:lnTo>
                      <a:lnTo>
                        <a:pt x="288" y="578"/>
                      </a:lnTo>
                      <a:lnTo>
                        <a:pt x="312" y="604"/>
                      </a:lnTo>
                      <a:lnTo>
                        <a:pt x="338" y="630"/>
                      </a:lnTo>
                      <a:lnTo>
                        <a:pt x="366" y="658"/>
                      </a:lnTo>
                      <a:lnTo>
                        <a:pt x="395" y="689"/>
                      </a:lnTo>
                      <a:lnTo>
                        <a:pt x="424" y="721"/>
                      </a:lnTo>
                      <a:lnTo>
                        <a:pt x="455" y="755"/>
                      </a:lnTo>
                      <a:lnTo>
                        <a:pt x="486" y="790"/>
                      </a:lnTo>
                      <a:lnTo>
                        <a:pt x="517" y="827"/>
                      </a:lnTo>
                      <a:lnTo>
                        <a:pt x="549" y="865"/>
                      </a:lnTo>
                      <a:lnTo>
                        <a:pt x="581" y="906"/>
                      </a:lnTo>
                      <a:lnTo>
                        <a:pt x="614" y="947"/>
                      </a:lnTo>
                      <a:lnTo>
                        <a:pt x="646" y="990"/>
                      </a:lnTo>
                      <a:lnTo>
                        <a:pt x="678" y="1034"/>
                      </a:lnTo>
                      <a:lnTo>
                        <a:pt x="710" y="1078"/>
                      </a:lnTo>
                      <a:lnTo>
                        <a:pt x="742" y="1125"/>
                      </a:lnTo>
                      <a:lnTo>
                        <a:pt x="771" y="1172"/>
                      </a:lnTo>
                      <a:lnTo>
                        <a:pt x="801" y="1220"/>
                      </a:lnTo>
                      <a:lnTo>
                        <a:pt x="830" y="1270"/>
                      </a:lnTo>
                      <a:lnTo>
                        <a:pt x="858" y="1320"/>
                      </a:lnTo>
                      <a:lnTo>
                        <a:pt x="883" y="1371"/>
                      </a:lnTo>
                      <a:lnTo>
                        <a:pt x="909" y="1423"/>
                      </a:lnTo>
                      <a:lnTo>
                        <a:pt x="932" y="1475"/>
                      </a:lnTo>
                      <a:lnTo>
                        <a:pt x="934" y="1478"/>
                      </a:lnTo>
                      <a:lnTo>
                        <a:pt x="940" y="1488"/>
                      </a:lnTo>
                      <a:lnTo>
                        <a:pt x="949" y="1500"/>
                      </a:lnTo>
                      <a:lnTo>
                        <a:pt x="964" y="1513"/>
                      </a:lnTo>
                      <a:lnTo>
                        <a:pt x="985" y="1524"/>
                      </a:lnTo>
                      <a:lnTo>
                        <a:pt x="1010" y="1531"/>
                      </a:lnTo>
                      <a:lnTo>
                        <a:pt x="1042" y="1532"/>
                      </a:lnTo>
                      <a:lnTo>
                        <a:pt x="1081" y="1526"/>
                      </a:lnTo>
                      <a:lnTo>
                        <a:pt x="1086" y="1523"/>
                      </a:lnTo>
                      <a:lnTo>
                        <a:pt x="1100" y="1514"/>
                      </a:lnTo>
                      <a:lnTo>
                        <a:pt x="1118" y="1500"/>
                      </a:lnTo>
                      <a:lnTo>
                        <a:pt x="1140" y="1479"/>
                      </a:lnTo>
                      <a:lnTo>
                        <a:pt x="1164" y="1453"/>
                      </a:lnTo>
                      <a:lnTo>
                        <a:pt x="1186" y="1421"/>
                      </a:lnTo>
                      <a:lnTo>
                        <a:pt x="1206" y="1383"/>
                      </a:lnTo>
                      <a:lnTo>
                        <a:pt x="1218" y="1338"/>
                      </a:lnTo>
                      <a:lnTo>
                        <a:pt x="1218" y="1335"/>
                      </a:lnTo>
                      <a:lnTo>
                        <a:pt x="1217" y="1331"/>
                      </a:lnTo>
                      <a:lnTo>
                        <a:pt x="1216" y="1322"/>
                      </a:lnTo>
                      <a:lnTo>
                        <a:pt x="1211" y="1311"/>
                      </a:lnTo>
                      <a:lnTo>
                        <a:pt x="1202" y="1297"/>
                      </a:lnTo>
                      <a:lnTo>
                        <a:pt x="1191" y="1282"/>
                      </a:lnTo>
                      <a:lnTo>
                        <a:pt x="1172" y="1266"/>
                      </a:lnTo>
                      <a:lnTo>
                        <a:pt x="1148" y="1249"/>
                      </a:lnTo>
                      <a:lnTo>
                        <a:pt x="1140" y="1243"/>
                      </a:lnTo>
                      <a:lnTo>
                        <a:pt x="1130" y="1233"/>
                      </a:lnTo>
                      <a:lnTo>
                        <a:pt x="1116" y="1220"/>
                      </a:lnTo>
                      <a:lnTo>
                        <a:pt x="1100" y="1204"/>
                      </a:lnTo>
                      <a:lnTo>
                        <a:pt x="1081" y="1185"/>
                      </a:lnTo>
                      <a:lnTo>
                        <a:pt x="1059" y="1163"/>
                      </a:lnTo>
                      <a:lnTo>
                        <a:pt x="1038" y="1137"/>
                      </a:lnTo>
                      <a:lnTo>
                        <a:pt x="1012" y="1111"/>
                      </a:lnTo>
                      <a:lnTo>
                        <a:pt x="987" y="1081"/>
                      </a:lnTo>
                      <a:lnTo>
                        <a:pt x="959" y="1050"/>
                      </a:lnTo>
                      <a:lnTo>
                        <a:pt x="929" y="1017"/>
                      </a:lnTo>
                      <a:lnTo>
                        <a:pt x="900" y="983"/>
                      </a:lnTo>
                      <a:lnTo>
                        <a:pt x="869" y="946"/>
                      </a:lnTo>
                      <a:lnTo>
                        <a:pt x="838" y="909"/>
                      </a:lnTo>
                      <a:lnTo>
                        <a:pt x="806" y="871"/>
                      </a:lnTo>
                      <a:lnTo>
                        <a:pt x="774" y="833"/>
                      </a:lnTo>
                      <a:lnTo>
                        <a:pt x="743" y="794"/>
                      </a:lnTo>
                      <a:lnTo>
                        <a:pt x="710" y="754"/>
                      </a:lnTo>
                      <a:lnTo>
                        <a:pt x="679" y="714"/>
                      </a:lnTo>
                      <a:lnTo>
                        <a:pt x="648" y="675"/>
                      </a:lnTo>
                      <a:lnTo>
                        <a:pt x="617" y="636"/>
                      </a:lnTo>
                      <a:lnTo>
                        <a:pt x="588" y="598"/>
                      </a:lnTo>
                      <a:lnTo>
                        <a:pt x="560" y="560"/>
                      </a:lnTo>
                      <a:lnTo>
                        <a:pt x="533" y="523"/>
                      </a:lnTo>
                      <a:lnTo>
                        <a:pt x="508" y="487"/>
                      </a:lnTo>
                      <a:lnTo>
                        <a:pt x="484" y="453"/>
                      </a:lnTo>
                      <a:lnTo>
                        <a:pt x="463" y="421"/>
                      </a:lnTo>
                      <a:lnTo>
                        <a:pt x="443" y="389"/>
                      </a:lnTo>
                      <a:lnTo>
                        <a:pt x="426" y="361"/>
                      </a:lnTo>
                      <a:lnTo>
                        <a:pt x="411" y="334"/>
                      </a:lnTo>
                      <a:lnTo>
                        <a:pt x="398" y="311"/>
                      </a:lnTo>
                      <a:lnTo>
                        <a:pt x="389" y="289"/>
                      </a:lnTo>
                      <a:lnTo>
                        <a:pt x="370" y="244"/>
                      </a:lnTo>
                      <a:lnTo>
                        <a:pt x="346" y="207"/>
                      </a:lnTo>
                      <a:lnTo>
                        <a:pt x="323" y="177"/>
                      </a:lnTo>
                      <a:lnTo>
                        <a:pt x="300" y="154"/>
                      </a:lnTo>
                      <a:lnTo>
                        <a:pt x="276" y="136"/>
                      </a:lnTo>
                      <a:lnTo>
                        <a:pt x="253" y="120"/>
                      </a:lnTo>
                      <a:lnTo>
                        <a:pt x="231" y="107"/>
                      </a:lnTo>
                      <a:lnTo>
                        <a:pt x="212" y="94"/>
                      </a:lnTo>
                      <a:lnTo>
                        <a:pt x="193" y="81"/>
                      </a:lnTo>
                      <a:lnTo>
                        <a:pt x="176" y="66"/>
                      </a:lnTo>
                      <a:lnTo>
                        <a:pt x="161" y="50"/>
                      </a:lnTo>
                      <a:lnTo>
                        <a:pt x="148" y="35"/>
                      </a:lnTo>
                      <a:lnTo>
                        <a:pt x="137" y="21"/>
                      </a:lnTo>
                      <a:lnTo>
                        <a:pt x="129" y="10"/>
                      </a:lnTo>
                      <a:lnTo>
                        <a:pt x="124" y="2"/>
                      </a:lnTo>
                      <a:lnTo>
                        <a:pt x="122" y="0"/>
                      </a:lnTo>
                      <a:lnTo>
                        <a:pt x="0" y="18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Freeform 42"/>
                <p:cNvSpPr>
                  <a:spLocks/>
                </p:cNvSpPr>
                <p:nvPr/>
              </p:nvSpPr>
              <p:spPr bwMode="auto">
                <a:xfrm>
                  <a:off x="6857999" y="3508375"/>
                  <a:ext cx="989013" cy="658813"/>
                </a:xfrm>
                <a:custGeom>
                  <a:avLst/>
                  <a:gdLst/>
                  <a:ahLst/>
                  <a:cxnLst>
                    <a:cxn ang="0">
                      <a:pos x="96" y="479"/>
                    </a:cxn>
                    <a:cxn ang="0">
                      <a:pos x="104" y="479"/>
                    </a:cxn>
                    <a:cxn ang="0">
                      <a:pos x="124" y="479"/>
                    </a:cxn>
                    <a:cxn ang="0">
                      <a:pos x="151" y="485"/>
                    </a:cxn>
                    <a:cxn ang="0">
                      <a:pos x="180" y="497"/>
                    </a:cxn>
                    <a:cxn ang="0">
                      <a:pos x="196" y="496"/>
                    </a:cxn>
                    <a:cxn ang="0">
                      <a:pos x="212" y="481"/>
                    </a:cxn>
                    <a:cxn ang="0">
                      <a:pos x="222" y="458"/>
                    </a:cxn>
                    <a:cxn ang="0">
                      <a:pos x="222" y="434"/>
                    </a:cxn>
                    <a:cxn ang="0">
                      <a:pos x="214" y="393"/>
                    </a:cxn>
                    <a:cxn ang="0">
                      <a:pos x="219" y="381"/>
                    </a:cxn>
                    <a:cxn ang="0">
                      <a:pos x="230" y="360"/>
                    </a:cxn>
                    <a:cxn ang="0">
                      <a:pos x="246" y="332"/>
                    </a:cxn>
                    <a:cxn ang="0">
                      <a:pos x="270" y="297"/>
                    </a:cxn>
                    <a:cxn ang="0">
                      <a:pos x="297" y="259"/>
                    </a:cxn>
                    <a:cxn ang="0">
                      <a:pos x="332" y="217"/>
                    </a:cxn>
                    <a:cxn ang="0">
                      <a:pos x="373" y="175"/>
                    </a:cxn>
                    <a:cxn ang="0">
                      <a:pos x="420" y="133"/>
                    </a:cxn>
                    <a:cxn ang="0">
                      <a:pos x="473" y="95"/>
                    </a:cxn>
                    <a:cxn ang="0">
                      <a:pos x="533" y="61"/>
                    </a:cxn>
                    <a:cxn ang="0">
                      <a:pos x="601" y="32"/>
                    </a:cxn>
                    <a:cxn ang="0">
                      <a:pos x="675" y="12"/>
                    </a:cxn>
                    <a:cxn ang="0">
                      <a:pos x="756" y="1"/>
                    </a:cxn>
                    <a:cxn ang="0">
                      <a:pos x="843" y="2"/>
                    </a:cxn>
                    <a:cxn ang="0">
                      <a:pos x="939" y="15"/>
                    </a:cxn>
                    <a:cxn ang="0">
                      <a:pos x="1081" y="63"/>
                    </a:cxn>
                    <a:cxn ang="0">
                      <a:pos x="1098" y="76"/>
                    </a:cxn>
                    <a:cxn ang="0">
                      <a:pos x="1106" y="80"/>
                    </a:cxn>
                    <a:cxn ang="0">
                      <a:pos x="1122" y="87"/>
                    </a:cxn>
                    <a:cxn ang="0">
                      <a:pos x="1146" y="95"/>
                    </a:cxn>
                    <a:cxn ang="0">
                      <a:pos x="1246" y="140"/>
                    </a:cxn>
                    <a:cxn ang="0">
                      <a:pos x="1221" y="175"/>
                    </a:cxn>
                    <a:cxn ang="0">
                      <a:pos x="1187" y="178"/>
                    </a:cxn>
                    <a:cxn ang="0">
                      <a:pos x="1126" y="189"/>
                    </a:cxn>
                    <a:cxn ang="0">
                      <a:pos x="1042" y="213"/>
                    </a:cxn>
                    <a:cxn ang="0">
                      <a:pos x="940" y="253"/>
                    </a:cxn>
                    <a:cxn ang="0">
                      <a:pos x="827" y="317"/>
                    </a:cxn>
                    <a:cxn ang="0">
                      <a:pos x="707" y="406"/>
                    </a:cxn>
                    <a:cxn ang="0">
                      <a:pos x="585" y="529"/>
                    </a:cxn>
                    <a:cxn ang="0">
                      <a:pos x="523" y="602"/>
                    </a:cxn>
                    <a:cxn ang="0">
                      <a:pos x="500" y="592"/>
                    </a:cxn>
                    <a:cxn ang="0">
                      <a:pos x="465" y="584"/>
                    </a:cxn>
                    <a:cxn ang="0">
                      <a:pos x="430" y="586"/>
                    </a:cxn>
                    <a:cxn ang="0">
                      <a:pos x="403" y="606"/>
                    </a:cxn>
                    <a:cxn ang="0">
                      <a:pos x="388" y="627"/>
                    </a:cxn>
                    <a:cxn ang="0">
                      <a:pos x="382" y="645"/>
                    </a:cxn>
                    <a:cxn ang="0">
                      <a:pos x="381" y="663"/>
                    </a:cxn>
                    <a:cxn ang="0">
                      <a:pos x="384" y="690"/>
                    </a:cxn>
                    <a:cxn ang="0">
                      <a:pos x="393" y="711"/>
                    </a:cxn>
                    <a:cxn ang="0">
                      <a:pos x="299" y="828"/>
                    </a:cxn>
                    <a:cxn ang="0">
                      <a:pos x="289" y="827"/>
                    </a:cxn>
                    <a:cxn ang="0">
                      <a:pos x="261" y="821"/>
                    </a:cxn>
                    <a:cxn ang="0">
                      <a:pos x="221" y="810"/>
                    </a:cxn>
                    <a:cxn ang="0">
                      <a:pos x="173" y="790"/>
                    </a:cxn>
                    <a:cxn ang="0">
                      <a:pos x="122" y="759"/>
                    </a:cxn>
                    <a:cxn ang="0">
                      <a:pos x="73" y="714"/>
                    </a:cxn>
                    <a:cxn ang="0">
                      <a:pos x="31" y="654"/>
                    </a:cxn>
                    <a:cxn ang="0">
                      <a:pos x="0" y="577"/>
                    </a:cxn>
                  </a:cxnLst>
                  <a:rect l="0" t="0" r="r" b="b"/>
                  <a:pathLst>
                    <a:path w="1246" h="828">
                      <a:moveTo>
                        <a:pt x="0" y="577"/>
                      </a:moveTo>
                      <a:lnTo>
                        <a:pt x="96" y="479"/>
                      </a:lnTo>
                      <a:lnTo>
                        <a:pt x="98" y="479"/>
                      </a:lnTo>
                      <a:lnTo>
                        <a:pt x="104" y="479"/>
                      </a:lnTo>
                      <a:lnTo>
                        <a:pt x="113" y="479"/>
                      </a:lnTo>
                      <a:lnTo>
                        <a:pt x="124" y="479"/>
                      </a:lnTo>
                      <a:lnTo>
                        <a:pt x="137" y="481"/>
                      </a:lnTo>
                      <a:lnTo>
                        <a:pt x="151" y="485"/>
                      </a:lnTo>
                      <a:lnTo>
                        <a:pt x="166" y="489"/>
                      </a:lnTo>
                      <a:lnTo>
                        <a:pt x="180" y="497"/>
                      </a:lnTo>
                      <a:lnTo>
                        <a:pt x="188" y="500"/>
                      </a:lnTo>
                      <a:lnTo>
                        <a:pt x="196" y="496"/>
                      </a:lnTo>
                      <a:lnTo>
                        <a:pt x="204" y="491"/>
                      </a:lnTo>
                      <a:lnTo>
                        <a:pt x="212" y="481"/>
                      </a:lnTo>
                      <a:lnTo>
                        <a:pt x="218" y="470"/>
                      </a:lnTo>
                      <a:lnTo>
                        <a:pt x="222" y="458"/>
                      </a:lnTo>
                      <a:lnTo>
                        <a:pt x="223" y="446"/>
                      </a:lnTo>
                      <a:lnTo>
                        <a:pt x="222" y="434"/>
                      </a:lnTo>
                      <a:lnTo>
                        <a:pt x="213" y="394"/>
                      </a:lnTo>
                      <a:lnTo>
                        <a:pt x="214" y="393"/>
                      </a:lnTo>
                      <a:lnTo>
                        <a:pt x="215" y="388"/>
                      </a:lnTo>
                      <a:lnTo>
                        <a:pt x="219" y="381"/>
                      </a:lnTo>
                      <a:lnTo>
                        <a:pt x="223" y="372"/>
                      </a:lnTo>
                      <a:lnTo>
                        <a:pt x="230" y="360"/>
                      </a:lnTo>
                      <a:lnTo>
                        <a:pt x="237" y="347"/>
                      </a:lnTo>
                      <a:lnTo>
                        <a:pt x="246" y="332"/>
                      </a:lnTo>
                      <a:lnTo>
                        <a:pt x="257" y="315"/>
                      </a:lnTo>
                      <a:lnTo>
                        <a:pt x="270" y="297"/>
                      </a:lnTo>
                      <a:lnTo>
                        <a:pt x="282" y="279"/>
                      </a:lnTo>
                      <a:lnTo>
                        <a:pt x="297" y="259"/>
                      </a:lnTo>
                      <a:lnTo>
                        <a:pt x="314" y="238"/>
                      </a:lnTo>
                      <a:lnTo>
                        <a:pt x="332" y="217"/>
                      </a:lnTo>
                      <a:lnTo>
                        <a:pt x="351" y="196"/>
                      </a:lnTo>
                      <a:lnTo>
                        <a:pt x="373" y="175"/>
                      </a:lnTo>
                      <a:lnTo>
                        <a:pt x="396" y="154"/>
                      </a:lnTo>
                      <a:lnTo>
                        <a:pt x="420" y="133"/>
                      </a:lnTo>
                      <a:lnTo>
                        <a:pt x="446" y="114"/>
                      </a:lnTo>
                      <a:lnTo>
                        <a:pt x="473" y="95"/>
                      </a:lnTo>
                      <a:lnTo>
                        <a:pt x="503" y="77"/>
                      </a:lnTo>
                      <a:lnTo>
                        <a:pt x="533" y="61"/>
                      </a:lnTo>
                      <a:lnTo>
                        <a:pt x="567" y="46"/>
                      </a:lnTo>
                      <a:lnTo>
                        <a:pt x="601" y="32"/>
                      </a:lnTo>
                      <a:lnTo>
                        <a:pt x="637" y="20"/>
                      </a:lnTo>
                      <a:lnTo>
                        <a:pt x="675" y="12"/>
                      </a:lnTo>
                      <a:lnTo>
                        <a:pt x="714" y="5"/>
                      </a:lnTo>
                      <a:lnTo>
                        <a:pt x="756" y="1"/>
                      </a:lnTo>
                      <a:lnTo>
                        <a:pt x="798" y="0"/>
                      </a:lnTo>
                      <a:lnTo>
                        <a:pt x="843" y="2"/>
                      </a:lnTo>
                      <a:lnTo>
                        <a:pt x="890" y="7"/>
                      </a:lnTo>
                      <a:lnTo>
                        <a:pt x="939" y="15"/>
                      </a:lnTo>
                      <a:lnTo>
                        <a:pt x="989" y="27"/>
                      </a:lnTo>
                      <a:lnTo>
                        <a:pt x="1081" y="63"/>
                      </a:lnTo>
                      <a:lnTo>
                        <a:pt x="1096" y="76"/>
                      </a:lnTo>
                      <a:lnTo>
                        <a:pt x="1098" y="76"/>
                      </a:lnTo>
                      <a:lnTo>
                        <a:pt x="1101" y="78"/>
                      </a:lnTo>
                      <a:lnTo>
                        <a:pt x="1106" y="80"/>
                      </a:lnTo>
                      <a:lnTo>
                        <a:pt x="1113" y="83"/>
                      </a:lnTo>
                      <a:lnTo>
                        <a:pt x="1122" y="87"/>
                      </a:lnTo>
                      <a:lnTo>
                        <a:pt x="1133" y="91"/>
                      </a:lnTo>
                      <a:lnTo>
                        <a:pt x="1146" y="95"/>
                      </a:lnTo>
                      <a:lnTo>
                        <a:pt x="1161" y="100"/>
                      </a:lnTo>
                      <a:lnTo>
                        <a:pt x="1246" y="140"/>
                      </a:lnTo>
                      <a:lnTo>
                        <a:pt x="1225" y="175"/>
                      </a:lnTo>
                      <a:lnTo>
                        <a:pt x="1221" y="175"/>
                      </a:lnTo>
                      <a:lnTo>
                        <a:pt x="1208" y="176"/>
                      </a:lnTo>
                      <a:lnTo>
                        <a:pt x="1187" y="178"/>
                      </a:lnTo>
                      <a:lnTo>
                        <a:pt x="1160" y="183"/>
                      </a:lnTo>
                      <a:lnTo>
                        <a:pt x="1126" y="189"/>
                      </a:lnTo>
                      <a:lnTo>
                        <a:pt x="1086" y="199"/>
                      </a:lnTo>
                      <a:lnTo>
                        <a:pt x="1042" y="213"/>
                      </a:lnTo>
                      <a:lnTo>
                        <a:pt x="993" y="230"/>
                      </a:lnTo>
                      <a:lnTo>
                        <a:pt x="940" y="253"/>
                      </a:lnTo>
                      <a:lnTo>
                        <a:pt x="885" y="282"/>
                      </a:lnTo>
                      <a:lnTo>
                        <a:pt x="827" y="317"/>
                      </a:lnTo>
                      <a:lnTo>
                        <a:pt x="767" y="358"/>
                      </a:lnTo>
                      <a:lnTo>
                        <a:pt x="707" y="406"/>
                      </a:lnTo>
                      <a:lnTo>
                        <a:pt x="646" y="464"/>
                      </a:lnTo>
                      <a:lnTo>
                        <a:pt x="585" y="529"/>
                      </a:lnTo>
                      <a:lnTo>
                        <a:pt x="526" y="603"/>
                      </a:lnTo>
                      <a:lnTo>
                        <a:pt x="523" y="602"/>
                      </a:lnTo>
                      <a:lnTo>
                        <a:pt x="514" y="598"/>
                      </a:lnTo>
                      <a:lnTo>
                        <a:pt x="500" y="592"/>
                      </a:lnTo>
                      <a:lnTo>
                        <a:pt x="484" y="587"/>
                      </a:lnTo>
                      <a:lnTo>
                        <a:pt x="465" y="584"/>
                      </a:lnTo>
                      <a:lnTo>
                        <a:pt x="447" y="583"/>
                      </a:lnTo>
                      <a:lnTo>
                        <a:pt x="430" y="586"/>
                      </a:lnTo>
                      <a:lnTo>
                        <a:pt x="415" y="595"/>
                      </a:lnTo>
                      <a:lnTo>
                        <a:pt x="403" y="606"/>
                      </a:lnTo>
                      <a:lnTo>
                        <a:pt x="394" y="616"/>
                      </a:lnTo>
                      <a:lnTo>
                        <a:pt x="388" y="627"/>
                      </a:lnTo>
                      <a:lnTo>
                        <a:pt x="385" y="636"/>
                      </a:lnTo>
                      <a:lnTo>
                        <a:pt x="382" y="645"/>
                      </a:lnTo>
                      <a:lnTo>
                        <a:pt x="381" y="654"/>
                      </a:lnTo>
                      <a:lnTo>
                        <a:pt x="381" y="663"/>
                      </a:lnTo>
                      <a:lnTo>
                        <a:pt x="381" y="673"/>
                      </a:lnTo>
                      <a:lnTo>
                        <a:pt x="384" y="690"/>
                      </a:lnTo>
                      <a:lnTo>
                        <a:pt x="388" y="703"/>
                      </a:lnTo>
                      <a:lnTo>
                        <a:pt x="393" y="711"/>
                      </a:lnTo>
                      <a:lnTo>
                        <a:pt x="395" y="713"/>
                      </a:lnTo>
                      <a:lnTo>
                        <a:pt x="299" y="828"/>
                      </a:lnTo>
                      <a:lnTo>
                        <a:pt x="297" y="828"/>
                      </a:lnTo>
                      <a:lnTo>
                        <a:pt x="289" y="827"/>
                      </a:lnTo>
                      <a:lnTo>
                        <a:pt x="278" y="825"/>
                      </a:lnTo>
                      <a:lnTo>
                        <a:pt x="261" y="821"/>
                      </a:lnTo>
                      <a:lnTo>
                        <a:pt x="243" y="817"/>
                      </a:lnTo>
                      <a:lnTo>
                        <a:pt x="221" y="810"/>
                      </a:lnTo>
                      <a:lnTo>
                        <a:pt x="198" y="802"/>
                      </a:lnTo>
                      <a:lnTo>
                        <a:pt x="173" y="790"/>
                      </a:lnTo>
                      <a:lnTo>
                        <a:pt x="147" y="776"/>
                      </a:lnTo>
                      <a:lnTo>
                        <a:pt x="122" y="759"/>
                      </a:lnTo>
                      <a:lnTo>
                        <a:pt x="97" y="738"/>
                      </a:lnTo>
                      <a:lnTo>
                        <a:pt x="73" y="714"/>
                      </a:lnTo>
                      <a:lnTo>
                        <a:pt x="51" y="686"/>
                      </a:lnTo>
                      <a:lnTo>
                        <a:pt x="31" y="654"/>
                      </a:lnTo>
                      <a:lnTo>
                        <a:pt x="14" y="618"/>
                      </a:lnTo>
                      <a:lnTo>
                        <a:pt x="0" y="57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Freeform 43"/>
                <p:cNvSpPr>
                  <a:spLocks/>
                </p:cNvSpPr>
                <p:nvPr/>
              </p:nvSpPr>
              <p:spPr bwMode="auto">
                <a:xfrm>
                  <a:off x="6881812" y="3983038"/>
                  <a:ext cx="192088" cy="1619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7" y="3"/>
                    </a:cxn>
                    <a:cxn ang="0">
                      <a:pos x="15" y="7"/>
                    </a:cxn>
                    <a:cxn ang="0">
                      <a:pos x="26" y="11"/>
                    </a:cxn>
                    <a:cxn ang="0">
                      <a:pos x="39" y="18"/>
                    </a:cxn>
                    <a:cxn ang="0">
                      <a:pos x="55" y="27"/>
                    </a:cxn>
                    <a:cxn ang="0">
                      <a:pos x="71" y="37"/>
                    </a:cxn>
                    <a:cxn ang="0">
                      <a:pos x="90" y="48"/>
                    </a:cxn>
                    <a:cxn ang="0">
                      <a:pos x="109" y="62"/>
                    </a:cxn>
                    <a:cxn ang="0">
                      <a:pos x="129" y="77"/>
                    </a:cxn>
                    <a:cxn ang="0">
                      <a:pos x="150" y="93"/>
                    </a:cxn>
                    <a:cxn ang="0">
                      <a:pos x="169" y="111"/>
                    </a:cxn>
                    <a:cxn ang="0">
                      <a:pos x="189" y="131"/>
                    </a:cxn>
                    <a:cxn ang="0">
                      <a:pos x="208" y="153"/>
                    </a:cxn>
                    <a:cxn ang="0">
                      <a:pos x="227" y="177"/>
                    </a:cxn>
                    <a:cxn ang="0">
                      <a:pos x="243" y="203"/>
                    </a:cxn>
                    <a:cxn ang="0">
                      <a:pos x="241" y="201"/>
                    </a:cxn>
                    <a:cxn ang="0">
                      <a:pos x="236" y="200"/>
                    </a:cxn>
                    <a:cxn ang="0">
                      <a:pos x="227" y="197"/>
                    </a:cxn>
                    <a:cxn ang="0">
                      <a:pos x="216" y="192"/>
                    </a:cxn>
                    <a:cxn ang="0">
                      <a:pos x="203" y="186"/>
                    </a:cxn>
                    <a:cxn ang="0">
                      <a:pos x="187" y="178"/>
                    </a:cxn>
                    <a:cxn ang="0">
                      <a:pos x="169" y="169"/>
                    </a:cxn>
                    <a:cxn ang="0">
                      <a:pos x="151" y="158"/>
                    </a:cxn>
                    <a:cxn ang="0">
                      <a:pos x="131" y="145"/>
                    </a:cxn>
                    <a:cxn ang="0">
                      <a:pos x="112" y="130"/>
                    </a:cxn>
                    <a:cxn ang="0">
                      <a:pos x="91" y="114"/>
                    </a:cxn>
                    <a:cxn ang="0">
                      <a:pos x="71" y="95"/>
                    </a:cxn>
                    <a:cxn ang="0">
                      <a:pos x="52" y="75"/>
                    </a:cxn>
                    <a:cxn ang="0">
                      <a:pos x="33" y="52"/>
                    </a:cxn>
                    <a:cxn ang="0">
                      <a:pos x="16" y="2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43" h="203">
                      <a:moveTo>
                        <a:pt x="0" y="0"/>
                      </a:moveTo>
                      <a:lnTo>
                        <a:pt x="2" y="1"/>
                      </a:lnTo>
                      <a:lnTo>
                        <a:pt x="7" y="3"/>
                      </a:lnTo>
                      <a:lnTo>
                        <a:pt x="15" y="7"/>
                      </a:lnTo>
                      <a:lnTo>
                        <a:pt x="26" y="11"/>
                      </a:lnTo>
                      <a:lnTo>
                        <a:pt x="39" y="18"/>
                      </a:lnTo>
                      <a:lnTo>
                        <a:pt x="55" y="27"/>
                      </a:lnTo>
                      <a:lnTo>
                        <a:pt x="71" y="37"/>
                      </a:lnTo>
                      <a:lnTo>
                        <a:pt x="90" y="48"/>
                      </a:lnTo>
                      <a:lnTo>
                        <a:pt x="109" y="62"/>
                      </a:lnTo>
                      <a:lnTo>
                        <a:pt x="129" y="77"/>
                      </a:lnTo>
                      <a:lnTo>
                        <a:pt x="150" y="93"/>
                      </a:lnTo>
                      <a:lnTo>
                        <a:pt x="169" y="111"/>
                      </a:lnTo>
                      <a:lnTo>
                        <a:pt x="189" y="131"/>
                      </a:lnTo>
                      <a:lnTo>
                        <a:pt x="208" y="153"/>
                      </a:lnTo>
                      <a:lnTo>
                        <a:pt x="227" y="177"/>
                      </a:lnTo>
                      <a:lnTo>
                        <a:pt x="243" y="203"/>
                      </a:lnTo>
                      <a:lnTo>
                        <a:pt x="241" y="201"/>
                      </a:lnTo>
                      <a:lnTo>
                        <a:pt x="236" y="200"/>
                      </a:lnTo>
                      <a:lnTo>
                        <a:pt x="227" y="197"/>
                      </a:lnTo>
                      <a:lnTo>
                        <a:pt x="216" y="192"/>
                      </a:lnTo>
                      <a:lnTo>
                        <a:pt x="203" y="186"/>
                      </a:lnTo>
                      <a:lnTo>
                        <a:pt x="187" y="178"/>
                      </a:lnTo>
                      <a:lnTo>
                        <a:pt x="169" y="169"/>
                      </a:lnTo>
                      <a:lnTo>
                        <a:pt x="151" y="158"/>
                      </a:lnTo>
                      <a:lnTo>
                        <a:pt x="131" y="145"/>
                      </a:lnTo>
                      <a:lnTo>
                        <a:pt x="112" y="130"/>
                      </a:lnTo>
                      <a:lnTo>
                        <a:pt x="91" y="114"/>
                      </a:lnTo>
                      <a:lnTo>
                        <a:pt x="71" y="95"/>
                      </a:lnTo>
                      <a:lnTo>
                        <a:pt x="52" y="75"/>
                      </a:lnTo>
                      <a:lnTo>
                        <a:pt x="33" y="52"/>
                      </a:lnTo>
                      <a:lnTo>
                        <a:pt x="16" y="2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7757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Freeform 44"/>
                <p:cNvSpPr>
                  <a:spLocks/>
                </p:cNvSpPr>
                <p:nvPr/>
              </p:nvSpPr>
              <p:spPr bwMode="auto">
                <a:xfrm>
                  <a:off x="7043737" y="3535363"/>
                  <a:ext cx="765175" cy="495300"/>
                </a:xfrm>
                <a:custGeom>
                  <a:avLst/>
                  <a:gdLst/>
                  <a:ahLst/>
                  <a:cxnLst>
                    <a:cxn ang="0">
                      <a:pos x="21" y="365"/>
                    </a:cxn>
                    <a:cxn ang="0">
                      <a:pos x="60" y="394"/>
                    </a:cxn>
                    <a:cxn ang="0">
                      <a:pos x="160" y="368"/>
                    </a:cxn>
                    <a:cxn ang="0">
                      <a:pos x="140" y="392"/>
                    </a:cxn>
                    <a:cxn ang="0">
                      <a:pos x="81" y="421"/>
                    </a:cxn>
                    <a:cxn ang="0">
                      <a:pos x="20" y="411"/>
                    </a:cxn>
                    <a:cxn ang="0">
                      <a:pos x="30" y="431"/>
                    </a:cxn>
                    <a:cxn ang="0">
                      <a:pos x="16" y="466"/>
                    </a:cxn>
                    <a:cxn ang="0">
                      <a:pos x="17" y="491"/>
                    </a:cxn>
                    <a:cxn ang="0">
                      <a:pos x="79" y="543"/>
                    </a:cxn>
                    <a:cxn ang="0">
                      <a:pos x="125" y="623"/>
                    </a:cxn>
                    <a:cxn ang="0">
                      <a:pos x="120" y="596"/>
                    </a:cxn>
                    <a:cxn ang="0">
                      <a:pos x="137" y="544"/>
                    </a:cxn>
                    <a:cxn ang="0">
                      <a:pos x="189" y="517"/>
                    </a:cxn>
                    <a:cxn ang="0">
                      <a:pos x="225" y="517"/>
                    </a:cxn>
                    <a:cxn ang="0">
                      <a:pos x="267" y="523"/>
                    </a:cxn>
                    <a:cxn ang="0">
                      <a:pos x="286" y="512"/>
                    </a:cxn>
                    <a:cxn ang="0">
                      <a:pos x="343" y="443"/>
                    </a:cxn>
                    <a:cxn ang="0">
                      <a:pos x="448" y="341"/>
                    </a:cxn>
                    <a:cxn ang="0">
                      <a:pos x="601" y="235"/>
                    </a:cxn>
                    <a:cxn ang="0">
                      <a:pos x="803" y="150"/>
                    </a:cxn>
                    <a:cxn ang="0">
                      <a:pos x="964" y="107"/>
                    </a:cxn>
                    <a:cxn ang="0">
                      <a:pos x="933" y="101"/>
                    </a:cxn>
                    <a:cxn ang="0">
                      <a:pos x="848" y="95"/>
                    </a:cxn>
                    <a:cxn ang="0">
                      <a:pos x="723" y="103"/>
                    </a:cxn>
                    <a:cxn ang="0">
                      <a:pos x="572" y="138"/>
                    </a:cxn>
                    <a:cxn ang="0">
                      <a:pos x="410" y="218"/>
                    </a:cxn>
                    <a:cxn ang="0">
                      <a:pos x="365" y="248"/>
                    </a:cxn>
                    <a:cxn ang="0">
                      <a:pos x="411" y="208"/>
                    </a:cxn>
                    <a:cxn ang="0">
                      <a:pos x="499" y="152"/>
                    </a:cxn>
                    <a:cxn ang="0">
                      <a:pos x="626" y="104"/>
                    </a:cxn>
                    <a:cxn ang="0">
                      <a:pos x="796" y="80"/>
                    </a:cxn>
                    <a:cxn ang="0">
                      <a:pos x="880" y="67"/>
                    </a:cxn>
                    <a:cxn ang="0">
                      <a:pos x="863" y="60"/>
                    </a:cxn>
                    <a:cxn ang="0">
                      <a:pos x="812" y="47"/>
                    </a:cxn>
                    <a:cxn ang="0">
                      <a:pos x="732" y="38"/>
                    </a:cxn>
                    <a:cxn ang="0">
                      <a:pos x="628" y="45"/>
                    </a:cxn>
                    <a:cxn ang="0">
                      <a:pos x="500" y="80"/>
                    </a:cxn>
                    <a:cxn ang="0">
                      <a:pos x="457" y="93"/>
                    </a:cxn>
                    <a:cxn ang="0">
                      <a:pos x="479" y="75"/>
                    </a:cxn>
                    <a:cxn ang="0">
                      <a:pos x="523" y="51"/>
                    </a:cxn>
                    <a:cxn ang="0">
                      <a:pos x="593" y="30"/>
                    </a:cxn>
                    <a:cxn ang="0">
                      <a:pos x="694" y="22"/>
                    </a:cxn>
                    <a:cxn ang="0">
                      <a:pos x="780" y="29"/>
                    </a:cxn>
                    <a:cxn ang="0">
                      <a:pos x="760" y="22"/>
                    </a:cxn>
                    <a:cxn ang="0">
                      <a:pos x="720" y="13"/>
                    </a:cxn>
                    <a:cxn ang="0">
                      <a:pos x="662" y="4"/>
                    </a:cxn>
                    <a:cxn ang="0">
                      <a:pos x="591" y="0"/>
                    </a:cxn>
                    <a:cxn ang="0">
                      <a:pos x="508" y="5"/>
                    </a:cxn>
                    <a:cxn ang="0">
                      <a:pos x="418" y="22"/>
                    </a:cxn>
                    <a:cxn ang="0">
                      <a:pos x="322" y="58"/>
                    </a:cxn>
                    <a:cxn ang="0">
                      <a:pos x="227" y="114"/>
                    </a:cxn>
                    <a:cxn ang="0">
                      <a:pos x="132" y="196"/>
                    </a:cxn>
                    <a:cxn ang="0">
                      <a:pos x="43" y="308"/>
                    </a:cxn>
                  </a:cxnLst>
                  <a:rect l="0" t="0" r="r" b="b"/>
                  <a:pathLst>
                    <a:path w="964" h="623">
                      <a:moveTo>
                        <a:pt x="15" y="353"/>
                      </a:moveTo>
                      <a:lnTo>
                        <a:pt x="16" y="356"/>
                      </a:lnTo>
                      <a:lnTo>
                        <a:pt x="21" y="365"/>
                      </a:lnTo>
                      <a:lnTo>
                        <a:pt x="29" y="376"/>
                      </a:lnTo>
                      <a:lnTo>
                        <a:pt x="41" y="386"/>
                      </a:lnTo>
                      <a:lnTo>
                        <a:pt x="60" y="394"/>
                      </a:lnTo>
                      <a:lnTo>
                        <a:pt x="85" y="395"/>
                      </a:lnTo>
                      <a:lnTo>
                        <a:pt x="119" y="387"/>
                      </a:lnTo>
                      <a:lnTo>
                        <a:pt x="160" y="368"/>
                      </a:lnTo>
                      <a:lnTo>
                        <a:pt x="158" y="371"/>
                      </a:lnTo>
                      <a:lnTo>
                        <a:pt x="151" y="380"/>
                      </a:lnTo>
                      <a:lnTo>
                        <a:pt x="140" y="392"/>
                      </a:lnTo>
                      <a:lnTo>
                        <a:pt x="124" y="403"/>
                      </a:lnTo>
                      <a:lnTo>
                        <a:pt x="105" y="414"/>
                      </a:lnTo>
                      <a:lnTo>
                        <a:pt x="81" y="421"/>
                      </a:lnTo>
                      <a:lnTo>
                        <a:pt x="52" y="420"/>
                      </a:lnTo>
                      <a:lnTo>
                        <a:pt x="18" y="410"/>
                      </a:lnTo>
                      <a:lnTo>
                        <a:pt x="20" y="411"/>
                      </a:lnTo>
                      <a:lnTo>
                        <a:pt x="23" y="416"/>
                      </a:lnTo>
                      <a:lnTo>
                        <a:pt x="28" y="422"/>
                      </a:lnTo>
                      <a:lnTo>
                        <a:pt x="30" y="431"/>
                      </a:lnTo>
                      <a:lnTo>
                        <a:pt x="30" y="441"/>
                      </a:lnTo>
                      <a:lnTo>
                        <a:pt x="26" y="453"/>
                      </a:lnTo>
                      <a:lnTo>
                        <a:pt x="16" y="466"/>
                      </a:lnTo>
                      <a:lnTo>
                        <a:pt x="0" y="479"/>
                      </a:lnTo>
                      <a:lnTo>
                        <a:pt x="5" y="482"/>
                      </a:lnTo>
                      <a:lnTo>
                        <a:pt x="17" y="491"/>
                      </a:lnTo>
                      <a:lnTo>
                        <a:pt x="36" y="504"/>
                      </a:lnTo>
                      <a:lnTo>
                        <a:pt x="58" y="521"/>
                      </a:lnTo>
                      <a:lnTo>
                        <a:pt x="79" y="543"/>
                      </a:lnTo>
                      <a:lnTo>
                        <a:pt x="99" y="567"/>
                      </a:lnTo>
                      <a:lnTo>
                        <a:pt x="116" y="595"/>
                      </a:lnTo>
                      <a:lnTo>
                        <a:pt x="125" y="623"/>
                      </a:lnTo>
                      <a:lnTo>
                        <a:pt x="124" y="620"/>
                      </a:lnTo>
                      <a:lnTo>
                        <a:pt x="122" y="610"/>
                      </a:lnTo>
                      <a:lnTo>
                        <a:pt x="120" y="596"/>
                      </a:lnTo>
                      <a:lnTo>
                        <a:pt x="121" y="579"/>
                      </a:lnTo>
                      <a:lnTo>
                        <a:pt x="125" y="561"/>
                      </a:lnTo>
                      <a:lnTo>
                        <a:pt x="137" y="544"/>
                      </a:lnTo>
                      <a:lnTo>
                        <a:pt x="157" y="529"/>
                      </a:lnTo>
                      <a:lnTo>
                        <a:pt x="185" y="517"/>
                      </a:lnTo>
                      <a:lnTo>
                        <a:pt x="189" y="517"/>
                      </a:lnTo>
                      <a:lnTo>
                        <a:pt x="197" y="517"/>
                      </a:lnTo>
                      <a:lnTo>
                        <a:pt x="210" y="517"/>
                      </a:lnTo>
                      <a:lnTo>
                        <a:pt x="225" y="517"/>
                      </a:lnTo>
                      <a:lnTo>
                        <a:pt x="241" y="519"/>
                      </a:lnTo>
                      <a:lnTo>
                        <a:pt x="254" y="521"/>
                      </a:lnTo>
                      <a:lnTo>
                        <a:pt x="267" y="523"/>
                      </a:lnTo>
                      <a:lnTo>
                        <a:pt x="275" y="528"/>
                      </a:lnTo>
                      <a:lnTo>
                        <a:pt x="278" y="523"/>
                      </a:lnTo>
                      <a:lnTo>
                        <a:pt x="286" y="512"/>
                      </a:lnTo>
                      <a:lnTo>
                        <a:pt x="299" y="494"/>
                      </a:lnTo>
                      <a:lnTo>
                        <a:pt x="319" y="470"/>
                      </a:lnTo>
                      <a:lnTo>
                        <a:pt x="343" y="443"/>
                      </a:lnTo>
                      <a:lnTo>
                        <a:pt x="373" y="411"/>
                      </a:lnTo>
                      <a:lnTo>
                        <a:pt x="408" y="377"/>
                      </a:lnTo>
                      <a:lnTo>
                        <a:pt x="448" y="341"/>
                      </a:lnTo>
                      <a:lnTo>
                        <a:pt x="494" y="305"/>
                      </a:lnTo>
                      <a:lnTo>
                        <a:pt x="545" y="270"/>
                      </a:lnTo>
                      <a:lnTo>
                        <a:pt x="601" y="235"/>
                      </a:lnTo>
                      <a:lnTo>
                        <a:pt x="663" y="203"/>
                      </a:lnTo>
                      <a:lnTo>
                        <a:pt x="730" y="174"/>
                      </a:lnTo>
                      <a:lnTo>
                        <a:pt x="803" y="150"/>
                      </a:lnTo>
                      <a:lnTo>
                        <a:pt x="881" y="130"/>
                      </a:lnTo>
                      <a:lnTo>
                        <a:pt x="964" y="118"/>
                      </a:lnTo>
                      <a:lnTo>
                        <a:pt x="964" y="107"/>
                      </a:lnTo>
                      <a:lnTo>
                        <a:pt x="960" y="106"/>
                      </a:lnTo>
                      <a:lnTo>
                        <a:pt x="950" y="105"/>
                      </a:lnTo>
                      <a:lnTo>
                        <a:pt x="933" y="101"/>
                      </a:lnTo>
                      <a:lnTo>
                        <a:pt x="910" y="99"/>
                      </a:lnTo>
                      <a:lnTo>
                        <a:pt x="881" y="97"/>
                      </a:lnTo>
                      <a:lnTo>
                        <a:pt x="848" y="95"/>
                      </a:lnTo>
                      <a:lnTo>
                        <a:pt x="810" y="96"/>
                      </a:lnTo>
                      <a:lnTo>
                        <a:pt x="768" y="97"/>
                      </a:lnTo>
                      <a:lnTo>
                        <a:pt x="723" y="103"/>
                      </a:lnTo>
                      <a:lnTo>
                        <a:pt x="675" y="111"/>
                      </a:lnTo>
                      <a:lnTo>
                        <a:pt x="625" y="122"/>
                      </a:lnTo>
                      <a:lnTo>
                        <a:pt x="572" y="138"/>
                      </a:lnTo>
                      <a:lnTo>
                        <a:pt x="519" y="159"/>
                      </a:lnTo>
                      <a:lnTo>
                        <a:pt x="465" y="186"/>
                      </a:lnTo>
                      <a:lnTo>
                        <a:pt x="410" y="218"/>
                      </a:lnTo>
                      <a:lnTo>
                        <a:pt x="356" y="257"/>
                      </a:lnTo>
                      <a:lnTo>
                        <a:pt x="358" y="255"/>
                      </a:lnTo>
                      <a:lnTo>
                        <a:pt x="365" y="248"/>
                      </a:lnTo>
                      <a:lnTo>
                        <a:pt x="375" y="237"/>
                      </a:lnTo>
                      <a:lnTo>
                        <a:pt x="392" y="224"/>
                      </a:lnTo>
                      <a:lnTo>
                        <a:pt x="411" y="208"/>
                      </a:lnTo>
                      <a:lnTo>
                        <a:pt x="435" y="190"/>
                      </a:lnTo>
                      <a:lnTo>
                        <a:pt x="465" y="172"/>
                      </a:lnTo>
                      <a:lnTo>
                        <a:pt x="499" y="152"/>
                      </a:lnTo>
                      <a:lnTo>
                        <a:pt x="537" y="135"/>
                      </a:lnTo>
                      <a:lnTo>
                        <a:pt x="579" y="118"/>
                      </a:lnTo>
                      <a:lnTo>
                        <a:pt x="626" y="104"/>
                      </a:lnTo>
                      <a:lnTo>
                        <a:pt x="678" y="92"/>
                      </a:lnTo>
                      <a:lnTo>
                        <a:pt x="735" y="83"/>
                      </a:lnTo>
                      <a:lnTo>
                        <a:pt x="796" y="80"/>
                      </a:lnTo>
                      <a:lnTo>
                        <a:pt x="861" y="80"/>
                      </a:lnTo>
                      <a:lnTo>
                        <a:pt x="932" y="87"/>
                      </a:lnTo>
                      <a:lnTo>
                        <a:pt x="880" y="67"/>
                      </a:lnTo>
                      <a:lnTo>
                        <a:pt x="878" y="66"/>
                      </a:lnTo>
                      <a:lnTo>
                        <a:pt x="872" y="63"/>
                      </a:lnTo>
                      <a:lnTo>
                        <a:pt x="863" y="60"/>
                      </a:lnTo>
                      <a:lnTo>
                        <a:pt x="849" y="55"/>
                      </a:lnTo>
                      <a:lnTo>
                        <a:pt x="832" y="52"/>
                      </a:lnTo>
                      <a:lnTo>
                        <a:pt x="812" y="47"/>
                      </a:lnTo>
                      <a:lnTo>
                        <a:pt x="789" y="43"/>
                      </a:lnTo>
                      <a:lnTo>
                        <a:pt x="762" y="40"/>
                      </a:lnTo>
                      <a:lnTo>
                        <a:pt x="732" y="38"/>
                      </a:lnTo>
                      <a:lnTo>
                        <a:pt x="700" y="38"/>
                      </a:lnTo>
                      <a:lnTo>
                        <a:pt x="665" y="40"/>
                      </a:lnTo>
                      <a:lnTo>
                        <a:pt x="628" y="45"/>
                      </a:lnTo>
                      <a:lnTo>
                        <a:pt x="587" y="53"/>
                      </a:lnTo>
                      <a:lnTo>
                        <a:pt x="545" y="65"/>
                      </a:lnTo>
                      <a:lnTo>
                        <a:pt x="500" y="80"/>
                      </a:lnTo>
                      <a:lnTo>
                        <a:pt x="454" y="98"/>
                      </a:lnTo>
                      <a:lnTo>
                        <a:pt x="455" y="97"/>
                      </a:lnTo>
                      <a:lnTo>
                        <a:pt x="457" y="93"/>
                      </a:lnTo>
                      <a:lnTo>
                        <a:pt x="462" y="89"/>
                      </a:lnTo>
                      <a:lnTo>
                        <a:pt x="469" y="82"/>
                      </a:lnTo>
                      <a:lnTo>
                        <a:pt x="479" y="75"/>
                      </a:lnTo>
                      <a:lnTo>
                        <a:pt x="491" y="67"/>
                      </a:lnTo>
                      <a:lnTo>
                        <a:pt x="504" y="59"/>
                      </a:lnTo>
                      <a:lnTo>
                        <a:pt x="523" y="51"/>
                      </a:lnTo>
                      <a:lnTo>
                        <a:pt x="542" y="43"/>
                      </a:lnTo>
                      <a:lnTo>
                        <a:pt x="565" y="36"/>
                      </a:lnTo>
                      <a:lnTo>
                        <a:pt x="593" y="30"/>
                      </a:lnTo>
                      <a:lnTo>
                        <a:pt x="623" y="25"/>
                      </a:lnTo>
                      <a:lnTo>
                        <a:pt x="656" y="22"/>
                      </a:lnTo>
                      <a:lnTo>
                        <a:pt x="694" y="22"/>
                      </a:lnTo>
                      <a:lnTo>
                        <a:pt x="736" y="24"/>
                      </a:lnTo>
                      <a:lnTo>
                        <a:pt x="781" y="29"/>
                      </a:lnTo>
                      <a:lnTo>
                        <a:pt x="780" y="29"/>
                      </a:lnTo>
                      <a:lnTo>
                        <a:pt x="775" y="27"/>
                      </a:lnTo>
                      <a:lnTo>
                        <a:pt x="769" y="25"/>
                      </a:lnTo>
                      <a:lnTo>
                        <a:pt x="760" y="22"/>
                      </a:lnTo>
                      <a:lnTo>
                        <a:pt x="749" y="20"/>
                      </a:lnTo>
                      <a:lnTo>
                        <a:pt x="735" y="16"/>
                      </a:lnTo>
                      <a:lnTo>
                        <a:pt x="720" y="13"/>
                      </a:lnTo>
                      <a:lnTo>
                        <a:pt x="703" y="9"/>
                      </a:lnTo>
                      <a:lnTo>
                        <a:pt x="683" y="7"/>
                      </a:lnTo>
                      <a:lnTo>
                        <a:pt x="662" y="4"/>
                      </a:lnTo>
                      <a:lnTo>
                        <a:pt x="640" y="2"/>
                      </a:lnTo>
                      <a:lnTo>
                        <a:pt x="616" y="0"/>
                      </a:lnTo>
                      <a:lnTo>
                        <a:pt x="591" y="0"/>
                      </a:lnTo>
                      <a:lnTo>
                        <a:pt x="564" y="0"/>
                      </a:lnTo>
                      <a:lnTo>
                        <a:pt x="537" y="1"/>
                      </a:lnTo>
                      <a:lnTo>
                        <a:pt x="508" y="5"/>
                      </a:lnTo>
                      <a:lnTo>
                        <a:pt x="479" y="9"/>
                      </a:lnTo>
                      <a:lnTo>
                        <a:pt x="448" y="15"/>
                      </a:lnTo>
                      <a:lnTo>
                        <a:pt x="418" y="22"/>
                      </a:lnTo>
                      <a:lnTo>
                        <a:pt x="386" y="32"/>
                      </a:lnTo>
                      <a:lnTo>
                        <a:pt x="355" y="44"/>
                      </a:lnTo>
                      <a:lnTo>
                        <a:pt x="322" y="58"/>
                      </a:lnTo>
                      <a:lnTo>
                        <a:pt x="290" y="74"/>
                      </a:lnTo>
                      <a:lnTo>
                        <a:pt x="258" y="92"/>
                      </a:lnTo>
                      <a:lnTo>
                        <a:pt x="227" y="114"/>
                      </a:lnTo>
                      <a:lnTo>
                        <a:pt x="195" y="138"/>
                      </a:lnTo>
                      <a:lnTo>
                        <a:pt x="163" y="166"/>
                      </a:lnTo>
                      <a:lnTo>
                        <a:pt x="132" y="196"/>
                      </a:lnTo>
                      <a:lnTo>
                        <a:pt x="101" y="229"/>
                      </a:lnTo>
                      <a:lnTo>
                        <a:pt x="71" y="267"/>
                      </a:lnTo>
                      <a:lnTo>
                        <a:pt x="43" y="308"/>
                      </a:lnTo>
                      <a:lnTo>
                        <a:pt x="15" y="353"/>
                      </a:lnTo>
                      <a:close/>
                    </a:path>
                  </a:pathLst>
                </a:custGeom>
                <a:solidFill>
                  <a:srgbClr val="82AFA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Freeform 45"/>
                <p:cNvSpPr>
                  <a:spLocks/>
                </p:cNvSpPr>
                <p:nvPr/>
              </p:nvSpPr>
              <p:spPr bwMode="auto">
                <a:xfrm>
                  <a:off x="6897687" y="3908425"/>
                  <a:ext cx="244475" cy="227013"/>
                </a:xfrm>
                <a:custGeom>
                  <a:avLst/>
                  <a:gdLst/>
                  <a:ahLst/>
                  <a:cxnLst>
                    <a:cxn ang="0">
                      <a:pos x="0" y="65"/>
                    </a:cxn>
                    <a:cxn ang="0">
                      <a:pos x="2" y="66"/>
                    </a:cxn>
                    <a:cxn ang="0">
                      <a:pos x="6" y="67"/>
                    </a:cxn>
                    <a:cxn ang="0">
                      <a:pos x="16" y="71"/>
                    </a:cxn>
                    <a:cxn ang="0">
                      <a:pos x="27" y="76"/>
                    </a:cxn>
                    <a:cxn ang="0">
                      <a:pos x="41" y="83"/>
                    </a:cxn>
                    <a:cxn ang="0">
                      <a:pos x="57" y="91"/>
                    </a:cxn>
                    <a:cxn ang="0">
                      <a:pos x="76" y="102"/>
                    </a:cxn>
                    <a:cxn ang="0">
                      <a:pos x="95" y="113"/>
                    </a:cxn>
                    <a:cxn ang="0">
                      <a:pos x="115" y="128"/>
                    </a:cxn>
                    <a:cxn ang="0">
                      <a:pos x="135" y="143"/>
                    </a:cxn>
                    <a:cxn ang="0">
                      <a:pos x="157" y="162"/>
                    </a:cxn>
                    <a:cxn ang="0">
                      <a:pos x="178" y="182"/>
                    </a:cxn>
                    <a:cxn ang="0">
                      <a:pos x="199" y="204"/>
                    </a:cxn>
                    <a:cxn ang="0">
                      <a:pos x="220" y="230"/>
                    </a:cxn>
                    <a:cxn ang="0">
                      <a:pos x="238" y="256"/>
                    </a:cxn>
                    <a:cxn ang="0">
                      <a:pos x="255" y="286"/>
                    </a:cxn>
                    <a:cxn ang="0">
                      <a:pos x="308" y="201"/>
                    </a:cxn>
                    <a:cxn ang="0">
                      <a:pos x="308" y="198"/>
                    </a:cxn>
                    <a:cxn ang="0">
                      <a:pos x="306" y="194"/>
                    </a:cxn>
                    <a:cxn ang="0">
                      <a:pos x="304" y="186"/>
                    </a:cxn>
                    <a:cxn ang="0">
                      <a:pos x="300" y="175"/>
                    </a:cxn>
                    <a:cxn ang="0">
                      <a:pos x="294" y="163"/>
                    </a:cxn>
                    <a:cxn ang="0">
                      <a:pos x="286" y="149"/>
                    </a:cxn>
                    <a:cxn ang="0">
                      <a:pos x="277" y="134"/>
                    </a:cxn>
                    <a:cxn ang="0">
                      <a:pos x="267" y="118"/>
                    </a:cxn>
                    <a:cxn ang="0">
                      <a:pos x="253" y="100"/>
                    </a:cxn>
                    <a:cxn ang="0">
                      <a:pos x="237" y="83"/>
                    </a:cxn>
                    <a:cxn ang="0">
                      <a:pos x="218" y="67"/>
                    </a:cxn>
                    <a:cxn ang="0">
                      <a:pos x="196" y="51"/>
                    </a:cxn>
                    <a:cxn ang="0">
                      <a:pos x="172" y="36"/>
                    </a:cxn>
                    <a:cxn ang="0">
                      <a:pos x="145" y="22"/>
                    </a:cxn>
                    <a:cxn ang="0">
                      <a:pos x="115" y="9"/>
                    </a:cxn>
                    <a:cxn ang="0">
                      <a:pos x="80" y="0"/>
                    </a:cxn>
                    <a:cxn ang="0">
                      <a:pos x="0" y="65"/>
                    </a:cxn>
                  </a:cxnLst>
                  <a:rect l="0" t="0" r="r" b="b"/>
                  <a:pathLst>
                    <a:path w="308" h="286">
                      <a:moveTo>
                        <a:pt x="0" y="65"/>
                      </a:moveTo>
                      <a:lnTo>
                        <a:pt x="2" y="66"/>
                      </a:lnTo>
                      <a:lnTo>
                        <a:pt x="6" y="67"/>
                      </a:lnTo>
                      <a:lnTo>
                        <a:pt x="16" y="71"/>
                      </a:lnTo>
                      <a:lnTo>
                        <a:pt x="27" y="76"/>
                      </a:lnTo>
                      <a:lnTo>
                        <a:pt x="41" y="83"/>
                      </a:lnTo>
                      <a:lnTo>
                        <a:pt x="57" y="91"/>
                      </a:lnTo>
                      <a:lnTo>
                        <a:pt x="76" y="102"/>
                      </a:lnTo>
                      <a:lnTo>
                        <a:pt x="95" y="113"/>
                      </a:lnTo>
                      <a:lnTo>
                        <a:pt x="115" y="128"/>
                      </a:lnTo>
                      <a:lnTo>
                        <a:pt x="135" y="143"/>
                      </a:lnTo>
                      <a:lnTo>
                        <a:pt x="157" y="162"/>
                      </a:lnTo>
                      <a:lnTo>
                        <a:pt x="178" y="182"/>
                      </a:lnTo>
                      <a:lnTo>
                        <a:pt x="199" y="204"/>
                      </a:lnTo>
                      <a:lnTo>
                        <a:pt x="220" y="230"/>
                      </a:lnTo>
                      <a:lnTo>
                        <a:pt x="238" y="256"/>
                      </a:lnTo>
                      <a:lnTo>
                        <a:pt x="255" y="286"/>
                      </a:lnTo>
                      <a:lnTo>
                        <a:pt x="308" y="201"/>
                      </a:lnTo>
                      <a:lnTo>
                        <a:pt x="308" y="198"/>
                      </a:lnTo>
                      <a:lnTo>
                        <a:pt x="306" y="194"/>
                      </a:lnTo>
                      <a:lnTo>
                        <a:pt x="304" y="186"/>
                      </a:lnTo>
                      <a:lnTo>
                        <a:pt x="300" y="175"/>
                      </a:lnTo>
                      <a:lnTo>
                        <a:pt x="294" y="163"/>
                      </a:lnTo>
                      <a:lnTo>
                        <a:pt x="286" y="149"/>
                      </a:lnTo>
                      <a:lnTo>
                        <a:pt x="277" y="134"/>
                      </a:lnTo>
                      <a:lnTo>
                        <a:pt x="267" y="118"/>
                      </a:lnTo>
                      <a:lnTo>
                        <a:pt x="253" y="100"/>
                      </a:lnTo>
                      <a:lnTo>
                        <a:pt x="237" y="83"/>
                      </a:lnTo>
                      <a:lnTo>
                        <a:pt x="218" y="67"/>
                      </a:lnTo>
                      <a:lnTo>
                        <a:pt x="196" y="51"/>
                      </a:lnTo>
                      <a:lnTo>
                        <a:pt x="172" y="36"/>
                      </a:lnTo>
                      <a:lnTo>
                        <a:pt x="145" y="22"/>
                      </a:lnTo>
                      <a:lnTo>
                        <a:pt x="115" y="9"/>
                      </a:lnTo>
                      <a:lnTo>
                        <a:pt x="80" y="0"/>
                      </a:lnTo>
                      <a:lnTo>
                        <a:pt x="0" y="65"/>
                      </a:lnTo>
                      <a:close/>
                    </a:path>
                  </a:pathLst>
                </a:custGeom>
                <a:solidFill>
                  <a:srgbClr val="82AFA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Freeform 46"/>
                <p:cNvSpPr>
                  <a:spLocks/>
                </p:cNvSpPr>
                <p:nvPr/>
              </p:nvSpPr>
              <p:spPr bwMode="auto">
                <a:xfrm>
                  <a:off x="7192962" y="3875088"/>
                  <a:ext cx="87313" cy="90488"/>
                </a:xfrm>
                <a:custGeom>
                  <a:avLst/>
                  <a:gdLst/>
                  <a:ahLst/>
                  <a:cxnLst>
                    <a:cxn ang="0">
                      <a:pos x="92" y="114"/>
                    </a:cxn>
                    <a:cxn ang="0">
                      <a:pos x="0" y="0"/>
                    </a:cxn>
                    <a:cxn ang="0">
                      <a:pos x="109" y="92"/>
                    </a:cxn>
                    <a:cxn ang="0">
                      <a:pos x="92" y="114"/>
                    </a:cxn>
                  </a:cxnLst>
                  <a:rect l="0" t="0" r="r" b="b"/>
                  <a:pathLst>
                    <a:path w="109" h="114">
                      <a:moveTo>
                        <a:pt x="92" y="114"/>
                      </a:moveTo>
                      <a:lnTo>
                        <a:pt x="0" y="0"/>
                      </a:lnTo>
                      <a:lnTo>
                        <a:pt x="109" y="92"/>
                      </a:lnTo>
                      <a:lnTo>
                        <a:pt x="92" y="1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Freeform 47"/>
                <p:cNvSpPr>
                  <a:spLocks/>
                </p:cNvSpPr>
                <p:nvPr/>
              </p:nvSpPr>
              <p:spPr bwMode="auto">
                <a:xfrm>
                  <a:off x="7135812" y="3627438"/>
                  <a:ext cx="169863" cy="158750"/>
                </a:xfrm>
                <a:custGeom>
                  <a:avLst/>
                  <a:gdLst/>
                  <a:ahLst/>
                  <a:cxnLst>
                    <a:cxn ang="0">
                      <a:pos x="100" y="22"/>
                    </a:cxn>
                    <a:cxn ang="0">
                      <a:pos x="97" y="25"/>
                    </a:cxn>
                    <a:cxn ang="0">
                      <a:pos x="88" y="30"/>
                    </a:cxn>
                    <a:cxn ang="0">
                      <a:pos x="75" y="40"/>
                    </a:cxn>
                    <a:cxn ang="0">
                      <a:pos x="60" y="52"/>
                    </a:cxn>
                    <a:cxn ang="0">
                      <a:pos x="45" y="66"/>
                    </a:cxn>
                    <a:cxn ang="0">
                      <a:pos x="30" y="81"/>
                    </a:cxn>
                    <a:cxn ang="0">
                      <a:pos x="17" y="97"/>
                    </a:cxn>
                    <a:cxn ang="0">
                      <a:pos x="9" y="112"/>
                    </a:cxn>
                    <a:cxn ang="0">
                      <a:pos x="1" y="139"/>
                    </a:cxn>
                    <a:cxn ang="0">
                      <a:pos x="0" y="158"/>
                    </a:cxn>
                    <a:cxn ang="0">
                      <a:pos x="5" y="173"/>
                    </a:cxn>
                    <a:cxn ang="0">
                      <a:pos x="15" y="184"/>
                    </a:cxn>
                    <a:cxn ang="0">
                      <a:pos x="38" y="200"/>
                    </a:cxn>
                    <a:cxn ang="0">
                      <a:pos x="43" y="199"/>
                    </a:cxn>
                    <a:cxn ang="0">
                      <a:pos x="57" y="196"/>
                    </a:cxn>
                    <a:cxn ang="0">
                      <a:pos x="76" y="189"/>
                    </a:cxn>
                    <a:cxn ang="0">
                      <a:pos x="100" y="179"/>
                    </a:cxn>
                    <a:cxn ang="0">
                      <a:pos x="128" y="164"/>
                    </a:cxn>
                    <a:cxn ang="0">
                      <a:pos x="157" y="141"/>
                    </a:cxn>
                    <a:cxn ang="0">
                      <a:pos x="183" y="112"/>
                    </a:cxn>
                    <a:cxn ang="0">
                      <a:pos x="209" y="74"/>
                    </a:cxn>
                    <a:cxn ang="0">
                      <a:pos x="211" y="67"/>
                    </a:cxn>
                    <a:cxn ang="0">
                      <a:pos x="214" y="50"/>
                    </a:cxn>
                    <a:cxn ang="0">
                      <a:pos x="212" y="30"/>
                    </a:cxn>
                    <a:cxn ang="0">
                      <a:pos x="197" y="14"/>
                    </a:cxn>
                    <a:cxn ang="0">
                      <a:pos x="181" y="2"/>
                    </a:cxn>
                    <a:cxn ang="0">
                      <a:pos x="180" y="2"/>
                    </a:cxn>
                    <a:cxn ang="0">
                      <a:pos x="174" y="0"/>
                    </a:cxn>
                    <a:cxn ang="0">
                      <a:pos x="167" y="0"/>
                    </a:cxn>
                    <a:cxn ang="0">
                      <a:pos x="157" y="2"/>
                    </a:cxn>
                    <a:cxn ang="0">
                      <a:pos x="145" y="3"/>
                    </a:cxn>
                    <a:cxn ang="0">
                      <a:pos x="131" y="7"/>
                    </a:cxn>
                    <a:cxn ang="0">
                      <a:pos x="116" y="13"/>
                    </a:cxn>
                    <a:cxn ang="0">
                      <a:pos x="100" y="22"/>
                    </a:cxn>
                  </a:cxnLst>
                  <a:rect l="0" t="0" r="r" b="b"/>
                  <a:pathLst>
                    <a:path w="214" h="200">
                      <a:moveTo>
                        <a:pt x="100" y="22"/>
                      </a:moveTo>
                      <a:lnTo>
                        <a:pt x="97" y="25"/>
                      </a:lnTo>
                      <a:lnTo>
                        <a:pt x="88" y="30"/>
                      </a:lnTo>
                      <a:lnTo>
                        <a:pt x="75" y="40"/>
                      </a:lnTo>
                      <a:lnTo>
                        <a:pt x="60" y="52"/>
                      </a:lnTo>
                      <a:lnTo>
                        <a:pt x="45" y="66"/>
                      </a:lnTo>
                      <a:lnTo>
                        <a:pt x="30" y="81"/>
                      </a:lnTo>
                      <a:lnTo>
                        <a:pt x="17" y="97"/>
                      </a:lnTo>
                      <a:lnTo>
                        <a:pt x="9" y="112"/>
                      </a:lnTo>
                      <a:lnTo>
                        <a:pt x="1" y="139"/>
                      </a:lnTo>
                      <a:lnTo>
                        <a:pt x="0" y="158"/>
                      </a:lnTo>
                      <a:lnTo>
                        <a:pt x="5" y="173"/>
                      </a:lnTo>
                      <a:lnTo>
                        <a:pt x="15" y="184"/>
                      </a:lnTo>
                      <a:lnTo>
                        <a:pt x="38" y="200"/>
                      </a:lnTo>
                      <a:lnTo>
                        <a:pt x="43" y="199"/>
                      </a:lnTo>
                      <a:lnTo>
                        <a:pt x="57" y="196"/>
                      </a:lnTo>
                      <a:lnTo>
                        <a:pt x="76" y="189"/>
                      </a:lnTo>
                      <a:lnTo>
                        <a:pt x="100" y="179"/>
                      </a:lnTo>
                      <a:lnTo>
                        <a:pt x="128" y="164"/>
                      </a:lnTo>
                      <a:lnTo>
                        <a:pt x="157" y="141"/>
                      </a:lnTo>
                      <a:lnTo>
                        <a:pt x="183" y="112"/>
                      </a:lnTo>
                      <a:lnTo>
                        <a:pt x="209" y="74"/>
                      </a:lnTo>
                      <a:lnTo>
                        <a:pt x="211" y="67"/>
                      </a:lnTo>
                      <a:lnTo>
                        <a:pt x="214" y="50"/>
                      </a:lnTo>
                      <a:lnTo>
                        <a:pt x="212" y="30"/>
                      </a:lnTo>
                      <a:lnTo>
                        <a:pt x="197" y="14"/>
                      </a:lnTo>
                      <a:lnTo>
                        <a:pt x="181" y="2"/>
                      </a:lnTo>
                      <a:lnTo>
                        <a:pt x="180" y="2"/>
                      </a:lnTo>
                      <a:lnTo>
                        <a:pt x="174" y="0"/>
                      </a:lnTo>
                      <a:lnTo>
                        <a:pt x="167" y="0"/>
                      </a:lnTo>
                      <a:lnTo>
                        <a:pt x="157" y="2"/>
                      </a:lnTo>
                      <a:lnTo>
                        <a:pt x="145" y="3"/>
                      </a:lnTo>
                      <a:lnTo>
                        <a:pt x="131" y="7"/>
                      </a:lnTo>
                      <a:lnTo>
                        <a:pt x="116" y="13"/>
                      </a:lnTo>
                      <a:lnTo>
                        <a:pt x="100" y="2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Freeform 48"/>
                <p:cNvSpPr>
                  <a:spLocks/>
                </p:cNvSpPr>
                <p:nvPr/>
              </p:nvSpPr>
              <p:spPr bwMode="auto">
                <a:xfrm>
                  <a:off x="7154862" y="3644900"/>
                  <a:ext cx="125413" cy="114300"/>
                </a:xfrm>
                <a:custGeom>
                  <a:avLst/>
                  <a:gdLst/>
                  <a:ahLst/>
                  <a:cxnLst>
                    <a:cxn ang="0">
                      <a:pos x="77" y="18"/>
                    </a:cxn>
                    <a:cxn ang="0">
                      <a:pos x="75" y="19"/>
                    </a:cxn>
                    <a:cxn ang="0">
                      <a:pos x="68" y="25"/>
                    </a:cxn>
                    <a:cxn ang="0">
                      <a:pos x="58" y="31"/>
                    </a:cxn>
                    <a:cxn ang="0">
                      <a:pos x="46" y="41"/>
                    </a:cxn>
                    <a:cxn ang="0">
                      <a:pos x="35" y="51"/>
                    </a:cxn>
                    <a:cxn ang="0">
                      <a:pos x="23" y="64"/>
                    </a:cxn>
                    <a:cxn ang="0">
                      <a:pos x="14" y="75"/>
                    </a:cxn>
                    <a:cxn ang="0">
                      <a:pos x="8" y="88"/>
                    </a:cxn>
                    <a:cxn ang="0">
                      <a:pos x="3" y="109"/>
                    </a:cxn>
                    <a:cxn ang="0">
                      <a:pos x="0" y="124"/>
                    </a:cxn>
                    <a:cxn ang="0">
                      <a:pos x="4" y="134"/>
                    </a:cxn>
                    <a:cxn ang="0">
                      <a:pos x="12" y="143"/>
                    </a:cxn>
                    <a:cxn ang="0">
                      <a:pos x="42" y="139"/>
                    </a:cxn>
                    <a:cxn ang="0">
                      <a:pos x="44" y="139"/>
                    </a:cxn>
                    <a:cxn ang="0">
                      <a:pos x="52" y="137"/>
                    </a:cxn>
                    <a:cxn ang="0">
                      <a:pos x="65" y="134"/>
                    </a:cxn>
                    <a:cxn ang="0">
                      <a:pos x="80" y="127"/>
                    </a:cxn>
                    <a:cxn ang="0">
                      <a:pos x="97" y="117"/>
                    </a:cxn>
                    <a:cxn ang="0">
                      <a:pos x="115" y="102"/>
                    </a:cxn>
                    <a:cxn ang="0">
                      <a:pos x="135" y="80"/>
                    </a:cxn>
                    <a:cxn ang="0">
                      <a:pos x="153" y="51"/>
                    </a:cxn>
                    <a:cxn ang="0">
                      <a:pos x="156" y="48"/>
                    </a:cxn>
                    <a:cxn ang="0">
                      <a:pos x="158" y="38"/>
                    </a:cxn>
                    <a:cxn ang="0">
                      <a:pos x="158" y="26"/>
                    </a:cxn>
                    <a:cxn ang="0">
                      <a:pos x="152" y="12"/>
                    </a:cxn>
                    <a:cxn ang="0">
                      <a:pos x="141" y="2"/>
                    </a:cxn>
                    <a:cxn ang="0">
                      <a:pos x="140" y="2"/>
                    </a:cxn>
                    <a:cxn ang="0">
                      <a:pos x="136" y="2"/>
                    </a:cxn>
                    <a:cxn ang="0">
                      <a:pos x="130" y="0"/>
                    </a:cxn>
                    <a:cxn ang="0">
                      <a:pos x="122" y="2"/>
                    </a:cxn>
                    <a:cxn ang="0">
                      <a:pos x="113" y="3"/>
                    </a:cxn>
                    <a:cxn ang="0">
                      <a:pos x="102" y="6"/>
                    </a:cxn>
                    <a:cxn ang="0">
                      <a:pos x="90" y="11"/>
                    </a:cxn>
                    <a:cxn ang="0">
                      <a:pos x="77" y="18"/>
                    </a:cxn>
                  </a:cxnLst>
                  <a:rect l="0" t="0" r="r" b="b"/>
                  <a:pathLst>
                    <a:path w="158" h="143">
                      <a:moveTo>
                        <a:pt x="77" y="18"/>
                      </a:moveTo>
                      <a:lnTo>
                        <a:pt x="75" y="19"/>
                      </a:lnTo>
                      <a:lnTo>
                        <a:pt x="68" y="25"/>
                      </a:lnTo>
                      <a:lnTo>
                        <a:pt x="58" y="31"/>
                      </a:lnTo>
                      <a:lnTo>
                        <a:pt x="46" y="41"/>
                      </a:lnTo>
                      <a:lnTo>
                        <a:pt x="35" y="51"/>
                      </a:lnTo>
                      <a:lnTo>
                        <a:pt x="23" y="64"/>
                      </a:lnTo>
                      <a:lnTo>
                        <a:pt x="14" y="75"/>
                      </a:lnTo>
                      <a:lnTo>
                        <a:pt x="8" y="88"/>
                      </a:lnTo>
                      <a:lnTo>
                        <a:pt x="3" y="109"/>
                      </a:lnTo>
                      <a:lnTo>
                        <a:pt x="0" y="124"/>
                      </a:lnTo>
                      <a:lnTo>
                        <a:pt x="4" y="134"/>
                      </a:lnTo>
                      <a:lnTo>
                        <a:pt x="12" y="143"/>
                      </a:lnTo>
                      <a:lnTo>
                        <a:pt x="42" y="139"/>
                      </a:lnTo>
                      <a:lnTo>
                        <a:pt x="44" y="139"/>
                      </a:lnTo>
                      <a:lnTo>
                        <a:pt x="52" y="137"/>
                      </a:lnTo>
                      <a:lnTo>
                        <a:pt x="65" y="134"/>
                      </a:lnTo>
                      <a:lnTo>
                        <a:pt x="80" y="127"/>
                      </a:lnTo>
                      <a:lnTo>
                        <a:pt x="97" y="117"/>
                      </a:lnTo>
                      <a:lnTo>
                        <a:pt x="115" y="102"/>
                      </a:lnTo>
                      <a:lnTo>
                        <a:pt x="135" y="80"/>
                      </a:lnTo>
                      <a:lnTo>
                        <a:pt x="153" y="51"/>
                      </a:lnTo>
                      <a:lnTo>
                        <a:pt x="156" y="48"/>
                      </a:lnTo>
                      <a:lnTo>
                        <a:pt x="158" y="38"/>
                      </a:lnTo>
                      <a:lnTo>
                        <a:pt x="158" y="26"/>
                      </a:lnTo>
                      <a:lnTo>
                        <a:pt x="152" y="12"/>
                      </a:lnTo>
                      <a:lnTo>
                        <a:pt x="141" y="2"/>
                      </a:lnTo>
                      <a:lnTo>
                        <a:pt x="140" y="2"/>
                      </a:lnTo>
                      <a:lnTo>
                        <a:pt x="136" y="2"/>
                      </a:lnTo>
                      <a:lnTo>
                        <a:pt x="130" y="0"/>
                      </a:lnTo>
                      <a:lnTo>
                        <a:pt x="122" y="2"/>
                      </a:lnTo>
                      <a:lnTo>
                        <a:pt x="113" y="3"/>
                      </a:lnTo>
                      <a:lnTo>
                        <a:pt x="102" y="6"/>
                      </a:lnTo>
                      <a:lnTo>
                        <a:pt x="90" y="11"/>
                      </a:lnTo>
                      <a:lnTo>
                        <a:pt x="77" y="18"/>
                      </a:lnTo>
                      <a:close/>
                    </a:path>
                  </a:pathLst>
                </a:custGeom>
                <a:solidFill>
                  <a:srgbClr val="BF8E7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Freeform 49"/>
                <p:cNvSpPr>
                  <a:spLocks/>
                </p:cNvSpPr>
                <p:nvPr/>
              </p:nvSpPr>
              <p:spPr bwMode="auto">
                <a:xfrm>
                  <a:off x="7305674" y="3856038"/>
                  <a:ext cx="825500" cy="1028700"/>
                </a:xfrm>
                <a:custGeom>
                  <a:avLst/>
                  <a:gdLst/>
                  <a:ahLst/>
                  <a:cxnLst>
                    <a:cxn ang="0">
                      <a:pos x="0" y="135"/>
                    </a:cxn>
                    <a:cxn ang="0">
                      <a:pos x="2" y="151"/>
                    </a:cxn>
                    <a:cxn ang="0">
                      <a:pos x="12" y="178"/>
                    </a:cxn>
                    <a:cxn ang="0">
                      <a:pos x="38" y="212"/>
                    </a:cxn>
                    <a:cxn ang="0">
                      <a:pos x="75" y="244"/>
                    </a:cxn>
                    <a:cxn ang="0">
                      <a:pos x="124" y="286"/>
                    </a:cxn>
                    <a:cxn ang="0">
                      <a:pos x="192" y="353"/>
                    </a:cxn>
                    <a:cxn ang="0">
                      <a:pos x="274" y="439"/>
                    </a:cxn>
                    <a:cxn ang="0">
                      <a:pos x="369" y="547"/>
                    </a:cxn>
                    <a:cxn ang="0">
                      <a:pos x="470" y="671"/>
                    </a:cxn>
                    <a:cxn ang="0">
                      <a:pos x="575" y="810"/>
                    </a:cxn>
                    <a:cxn ang="0">
                      <a:pos x="679" y="965"/>
                    </a:cxn>
                    <a:cxn ang="0">
                      <a:pos x="837" y="1248"/>
                    </a:cxn>
                    <a:cxn ang="0">
                      <a:pos x="842" y="1260"/>
                    </a:cxn>
                    <a:cxn ang="0">
                      <a:pos x="860" y="1282"/>
                    </a:cxn>
                    <a:cxn ang="0">
                      <a:pos x="893" y="1298"/>
                    </a:cxn>
                    <a:cxn ang="0">
                      <a:pos x="944" y="1290"/>
                    </a:cxn>
                    <a:cxn ang="0">
                      <a:pos x="956" y="1281"/>
                    </a:cxn>
                    <a:cxn ang="0">
                      <a:pos x="985" y="1254"/>
                    </a:cxn>
                    <a:cxn ang="0">
                      <a:pos x="1017" y="1209"/>
                    </a:cxn>
                    <a:cxn ang="0">
                      <a:pos x="1039" y="1149"/>
                    </a:cxn>
                    <a:cxn ang="0">
                      <a:pos x="1040" y="1145"/>
                    </a:cxn>
                    <a:cxn ang="0">
                      <a:pos x="1039" y="1130"/>
                    </a:cxn>
                    <a:cxn ang="0">
                      <a:pos x="1027" y="1109"/>
                    </a:cxn>
                    <a:cxn ang="0">
                      <a:pos x="998" y="1084"/>
                    </a:cxn>
                    <a:cxn ang="0">
                      <a:pos x="959" y="1049"/>
                    </a:cxn>
                    <a:cxn ang="0">
                      <a:pos x="888" y="978"/>
                    </a:cxn>
                    <a:cxn ang="0">
                      <a:pos x="794" y="877"/>
                    </a:cxn>
                    <a:cxn ang="0">
                      <a:pos x="686" y="755"/>
                    </a:cxn>
                    <a:cxn ang="0">
                      <a:pos x="572" y="621"/>
                    </a:cxn>
                    <a:cxn ang="0">
                      <a:pos x="461" y="483"/>
                    </a:cxn>
                    <a:cxn ang="0">
                      <a:pos x="362" y="347"/>
                    </a:cxn>
                    <a:cxn ang="0">
                      <a:pos x="284" y="223"/>
                    </a:cxn>
                    <a:cxn ang="0">
                      <a:pos x="276" y="207"/>
                    </a:cxn>
                    <a:cxn ang="0">
                      <a:pos x="257" y="171"/>
                    </a:cxn>
                    <a:cxn ang="0">
                      <a:pos x="236" y="132"/>
                    </a:cxn>
                    <a:cxn ang="0">
                      <a:pos x="221" y="104"/>
                    </a:cxn>
                    <a:cxn ang="0">
                      <a:pos x="211" y="82"/>
                    </a:cxn>
                    <a:cxn ang="0">
                      <a:pos x="197" y="53"/>
                    </a:cxn>
                    <a:cxn ang="0">
                      <a:pos x="175" y="23"/>
                    </a:cxn>
                    <a:cxn ang="0">
                      <a:pos x="143" y="0"/>
                    </a:cxn>
                    <a:cxn ang="0">
                      <a:pos x="116" y="25"/>
                    </a:cxn>
                    <a:cxn ang="0">
                      <a:pos x="130" y="46"/>
                    </a:cxn>
                    <a:cxn ang="0">
                      <a:pos x="151" y="86"/>
                    </a:cxn>
                    <a:cxn ang="0">
                      <a:pos x="172" y="133"/>
                    </a:cxn>
                    <a:cxn ang="0">
                      <a:pos x="178" y="152"/>
                    </a:cxn>
                    <a:cxn ang="0">
                      <a:pos x="159" y="126"/>
                    </a:cxn>
                    <a:cxn ang="0">
                      <a:pos x="130" y="88"/>
                    </a:cxn>
                    <a:cxn ang="0">
                      <a:pos x="102" y="55"/>
                    </a:cxn>
                    <a:cxn ang="0">
                      <a:pos x="86" y="49"/>
                    </a:cxn>
                    <a:cxn ang="0">
                      <a:pos x="64" y="67"/>
                    </a:cxn>
                    <a:cxn ang="0">
                      <a:pos x="33" y="96"/>
                    </a:cxn>
                    <a:cxn ang="0">
                      <a:pos x="7" y="124"/>
                    </a:cxn>
                  </a:cxnLst>
                  <a:rect l="0" t="0" r="r" b="b"/>
                  <a:pathLst>
                    <a:path w="1040" h="1298">
                      <a:moveTo>
                        <a:pt x="0" y="133"/>
                      </a:moveTo>
                      <a:lnTo>
                        <a:pt x="0" y="135"/>
                      </a:lnTo>
                      <a:lnTo>
                        <a:pt x="0" y="141"/>
                      </a:lnTo>
                      <a:lnTo>
                        <a:pt x="2" y="151"/>
                      </a:lnTo>
                      <a:lnTo>
                        <a:pt x="5" y="163"/>
                      </a:lnTo>
                      <a:lnTo>
                        <a:pt x="12" y="178"/>
                      </a:lnTo>
                      <a:lnTo>
                        <a:pt x="22" y="195"/>
                      </a:lnTo>
                      <a:lnTo>
                        <a:pt x="38" y="212"/>
                      </a:lnTo>
                      <a:lnTo>
                        <a:pt x="60" y="231"/>
                      </a:lnTo>
                      <a:lnTo>
                        <a:pt x="75" y="244"/>
                      </a:lnTo>
                      <a:lnTo>
                        <a:pt x="97" y="262"/>
                      </a:lnTo>
                      <a:lnTo>
                        <a:pt x="124" y="286"/>
                      </a:lnTo>
                      <a:lnTo>
                        <a:pt x="156" y="317"/>
                      </a:lnTo>
                      <a:lnTo>
                        <a:pt x="192" y="353"/>
                      </a:lnTo>
                      <a:lnTo>
                        <a:pt x="232" y="393"/>
                      </a:lnTo>
                      <a:lnTo>
                        <a:pt x="274" y="439"/>
                      </a:lnTo>
                      <a:lnTo>
                        <a:pt x="321" y="491"/>
                      </a:lnTo>
                      <a:lnTo>
                        <a:pt x="369" y="547"/>
                      </a:lnTo>
                      <a:lnTo>
                        <a:pt x="420" y="606"/>
                      </a:lnTo>
                      <a:lnTo>
                        <a:pt x="470" y="671"/>
                      </a:lnTo>
                      <a:lnTo>
                        <a:pt x="523" y="739"/>
                      </a:lnTo>
                      <a:lnTo>
                        <a:pt x="575" y="810"/>
                      </a:lnTo>
                      <a:lnTo>
                        <a:pt x="628" y="886"/>
                      </a:lnTo>
                      <a:lnTo>
                        <a:pt x="679" y="965"/>
                      </a:lnTo>
                      <a:lnTo>
                        <a:pt x="729" y="1047"/>
                      </a:lnTo>
                      <a:lnTo>
                        <a:pt x="837" y="1248"/>
                      </a:lnTo>
                      <a:lnTo>
                        <a:pt x="838" y="1252"/>
                      </a:lnTo>
                      <a:lnTo>
                        <a:pt x="842" y="1260"/>
                      </a:lnTo>
                      <a:lnTo>
                        <a:pt x="849" y="1270"/>
                      </a:lnTo>
                      <a:lnTo>
                        <a:pt x="860" y="1282"/>
                      </a:lnTo>
                      <a:lnTo>
                        <a:pt x="873" y="1291"/>
                      </a:lnTo>
                      <a:lnTo>
                        <a:pt x="893" y="1298"/>
                      </a:lnTo>
                      <a:lnTo>
                        <a:pt x="916" y="1298"/>
                      </a:lnTo>
                      <a:lnTo>
                        <a:pt x="944" y="1290"/>
                      </a:lnTo>
                      <a:lnTo>
                        <a:pt x="947" y="1287"/>
                      </a:lnTo>
                      <a:lnTo>
                        <a:pt x="956" y="1281"/>
                      </a:lnTo>
                      <a:lnTo>
                        <a:pt x="970" y="1269"/>
                      </a:lnTo>
                      <a:lnTo>
                        <a:pt x="985" y="1254"/>
                      </a:lnTo>
                      <a:lnTo>
                        <a:pt x="1002" y="1233"/>
                      </a:lnTo>
                      <a:lnTo>
                        <a:pt x="1017" y="1209"/>
                      </a:lnTo>
                      <a:lnTo>
                        <a:pt x="1030" y="1181"/>
                      </a:lnTo>
                      <a:lnTo>
                        <a:pt x="1039" y="1149"/>
                      </a:lnTo>
                      <a:lnTo>
                        <a:pt x="1039" y="1148"/>
                      </a:lnTo>
                      <a:lnTo>
                        <a:pt x="1040" y="1145"/>
                      </a:lnTo>
                      <a:lnTo>
                        <a:pt x="1040" y="1138"/>
                      </a:lnTo>
                      <a:lnTo>
                        <a:pt x="1039" y="1130"/>
                      </a:lnTo>
                      <a:lnTo>
                        <a:pt x="1035" y="1120"/>
                      </a:lnTo>
                      <a:lnTo>
                        <a:pt x="1027" y="1109"/>
                      </a:lnTo>
                      <a:lnTo>
                        <a:pt x="1015" y="1097"/>
                      </a:lnTo>
                      <a:lnTo>
                        <a:pt x="998" y="1084"/>
                      </a:lnTo>
                      <a:lnTo>
                        <a:pt x="983" y="1071"/>
                      </a:lnTo>
                      <a:lnTo>
                        <a:pt x="959" y="1049"/>
                      </a:lnTo>
                      <a:lnTo>
                        <a:pt x="926" y="1017"/>
                      </a:lnTo>
                      <a:lnTo>
                        <a:pt x="888" y="978"/>
                      </a:lnTo>
                      <a:lnTo>
                        <a:pt x="843" y="930"/>
                      </a:lnTo>
                      <a:lnTo>
                        <a:pt x="794" y="877"/>
                      </a:lnTo>
                      <a:lnTo>
                        <a:pt x="741" y="819"/>
                      </a:lnTo>
                      <a:lnTo>
                        <a:pt x="686" y="755"/>
                      </a:lnTo>
                      <a:lnTo>
                        <a:pt x="629" y="689"/>
                      </a:lnTo>
                      <a:lnTo>
                        <a:pt x="572" y="621"/>
                      </a:lnTo>
                      <a:lnTo>
                        <a:pt x="515" y="552"/>
                      </a:lnTo>
                      <a:lnTo>
                        <a:pt x="461" y="483"/>
                      </a:lnTo>
                      <a:lnTo>
                        <a:pt x="409" y="414"/>
                      </a:lnTo>
                      <a:lnTo>
                        <a:pt x="362" y="347"/>
                      </a:lnTo>
                      <a:lnTo>
                        <a:pt x="319" y="283"/>
                      </a:lnTo>
                      <a:lnTo>
                        <a:pt x="284" y="223"/>
                      </a:lnTo>
                      <a:lnTo>
                        <a:pt x="281" y="218"/>
                      </a:lnTo>
                      <a:lnTo>
                        <a:pt x="276" y="207"/>
                      </a:lnTo>
                      <a:lnTo>
                        <a:pt x="268" y="191"/>
                      </a:lnTo>
                      <a:lnTo>
                        <a:pt x="257" y="171"/>
                      </a:lnTo>
                      <a:lnTo>
                        <a:pt x="247" y="150"/>
                      </a:lnTo>
                      <a:lnTo>
                        <a:pt x="236" y="132"/>
                      </a:lnTo>
                      <a:lnTo>
                        <a:pt x="227" y="116"/>
                      </a:lnTo>
                      <a:lnTo>
                        <a:pt x="221" y="104"/>
                      </a:lnTo>
                      <a:lnTo>
                        <a:pt x="217" y="95"/>
                      </a:lnTo>
                      <a:lnTo>
                        <a:pt x="211" y="82"/>
                      </a:lnTo>
                      <a:lnTo>
                        <a:pt x="205" y="68"/>
                      </a:lnTo>
                      <a:lnTo>
                        <a:pt x="197" y="53"/>
                      </a:lnTo>
                      <a:lnTo>
                        <a:pt x="188" y="38"/>
                      </a:lnTo>
                      <a:lnTo>
                        <a:pt x="175" y="23"/>
                      </a:lnTo>
                      <a:lnTo>
                        <a:pt x="162" y="11"/>
                      </a:lnTo>
                      <a:lnTo>
                        <a:pt x="143" y="0"/>
                      </a:lnTo>
                      <a:lnTo>
                        <a:pt x="113" y="21"/>
                      </a:lnTo>
                      <a:lnTo>
                        <a:pt x="116" y="25"/>
                      </a:lnTo>
                      <a:lnTo>
                        <a:pt x="121" y="33"/>
                      </a:lnTo>
                      <a:lnTo>
                        <a:pt x="130" y="46"/>
                      </a:lnTo>
                      <a:lnTo>
                        <a:pt x="141" y="65"/>
                      </a:lnTo>
                      <a:lnTo>
                        <a:pt x="151" y="86"/>
                      </a:lnTo>
                      <a:lnTo>
                        <a:pt x="163" y="109"/>
                      </a:lnTo>
                      <a:lnTo>
                        <a:pt x="172" y="133"/>
                      </a:lnTo>
                      <a:lnTo>
                        <a:pt x="180" y="157"/>
                      </a:lnTo>
                      <a:lnTo>
                        <a:pt x="178" y="152"/>
                      </a:lnTo>
                      <a:lnTo>
                        <a:pt x="170" y="142"/>
                      </a:lnTo>
                      <a:lnTo>
                        <a:pt x="159" y="126"/>
                      </a:lnTo>
                      <a:lnTo>
                        <a:pt x="145" y="108"/>
                      </a:lnTo>
                      <a:lnTo>
                        <a:pt x="130" y="88"/>
                      </a:lnTo>
                      <a:lnTo>
                        <a:pt x="116" y="70"/>
                      </a:lnTo>
                      <a:lnTo>
                        <a:pt x="102" y="55"/>
                      </a:lnTo>
                      <a:lnTo>
                        <a:pt x="89" y="45"/>
                      </a:lnTo>
                      <a:lnTo>
                        <a:pt x="86" y="49"/>
                      </a:lnTo>
                      <a:lnTo>
                        <a:pt x="76" y="56"/>
                      </a:lnTo>
                      <a:lnTo>
                        <a:pt x="64" y="67"/>
                      </a:lnTo>
                      <a:lnTo>
                        <a:pt x="49" y="81"/>
                      </a:lnTo>
                      <a:lnTo>
                        <a:pt x="33" y="96"/>
                      </a:lnTo>
                      <a:lnTo>
                        <a:pt x="18" y="111"/>
                      </a:lnTo>
                      <a:lnTo>
                        <a:pt x="7" y="124"/>
                      </a:lnTo>
                      <a:lnTo>
                        <a:pt x="0" y="133"/>
                      </a:lnTo>
                      <a:close/>
                    </a:path>
                  </a:pathLst>
                </a:custGeom>
                <a:solidFill>
                  <a:srgbClr val="AA6B4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" name="Freeform 50"/>
                <p:cNvSpPr>
                  <a:spLocks/>
                </p:cNvSpPr>
                <p:nvPr/>
              </p:nvSpPr>
              <p:spPr bwMode="auto">
                <a:xfrm>
                  <a:off x="7535862" y="3854450"/>
                  <a:ext cx="1069975" cy="1030288"/>
                </a:xfrm>
                <a:custGeom>
                  <a:avLst/>
                  <a:gdLst/>
                  <a:ahLst/>
                  <a:cxnLst>
                    <a:cxn ang="0">
                      <a:pos x="309" y="599"/>
                    </a:cxn>
                    <a:cxn ang="0">
                      <a:pos x="301" y="669"/>
                    </a:cxn>
                    <a:cxn ang="0">
                      <a:pos x="272" y="727"/>
                    </a:cxn>
                    <a:cxn ang="0">
                      <a:pos x="261" y="763"/>
                    </a:cxn>
                    <a:cxn ang="0">
                      <a:pos x="119" y="635"/>
                    </a:cxn>
                    <a:cxn ang="0">
                      <a:pos x="87" y="671"/>
                    </a:cxn>
                    <a:cxn ang="0">
                      <a:pos x="50" y="716"/>
                    </a:cxn>
                    <a:cxn ang="0">
                      <a:pos x="27" y="752"/>
                    </a:cxn>
                    <a:cxn ang="0">
                      <a:pos x="4" y="801"/>
                    </a:cxn>
                    <a:cxn ang="0">
                      <a:pos x="5" y="847"/>
                    </a:cxn>
                    <a:cxn ang="0">
                      <a:pos x="30" y="883"/>
                    </a:cxn>
                    <a:cxn ang="0">
                      <a:pos x="52" y="920"/>
                    </a:cxn>
                    <a:cxn ang="0">
                      <a:pos x="57" y="967"/>
                    </a:cxn>
                    <a:cxn ang="0">
                      <a:pos x="73" y="1022"/>
                    </a:cxn>
                    <a:cxn ang="0">
                      <a:pos x="89" y="1057"/>
                    </a:cxn>
                    <a:cxn ang="0">
                      <a:pos x="108" y="1071"/>
                    </a:cxn>
                    <a:cxn ang="0">
                      <a:pos x="136" y="1078"/>
                    </a:cxn>
                    <a:cxn ang="0">
                      <a:pos x="174" y="1100"/>
                    </a:cxn>
                    <a:cxn ang="0">
                      <a:pos x="204" y="1125"/>
                    </a:cxn>
                    <a:cxn ang="0">
                      <a:pos x="211" y="1143"/>
                    </a:cxn>
                    <a:cxn ang="0">
                      <a:pos x="212" y="1170"/>
                    </a:cxn>
                    <a:cxn ang="0">
                      <a:pos x="237" y="1202"/>
                    </a:cxn>
                    <a:cxn ang="0">
                      <a:pos x="303" y="1225"/>
                    </a:cxn>
                    <a:cxn ang="0">
                      <a:pos x="372" y="1237"/>
                    </a:cxn>
                    <a:cxn ang="0">
                      <a:pos x="393" y="1240"/>
                    </a:cxn>
                    <a:cxn ang="0">
                      <a:pos x="425" y="1260"/>
                    </a:cxn>
                    <a:cxn ang="0">
                      <a:pos x="463" y="1284"/>
                    </a:cxn>
                    <a:cxn ang="0">
                      <a:pos x="490" y="1297"/>
                    </a:cxn>
                    <a:cxn ang="0">
                      <a:pos x="528" y="1299"/>
                    </a:cxn>
                    <a:cxn ang="0">
                      <a:pos x="548" y="1298"/>
                    </a:cxn>
                    <a:cxn ang="0">
                      <a:pos x="583" y="1274"/>
                    </a:cxn>
                    <a:cxn ang="0">
                      <a:pos x="649" y="1233"/>
                    </a:cxn>
                    <a:cxn ang="0">
                      <a:pos x="683" y="1215"/>
                    </a:cxn>
                    <a:cxn ang="0">
                      <a:pos x="719" y="1140"/>
                    </a:cxn>
                    <a:cxn ang="0">
                      <a:pos x="740" y="1035"/>
                    </a:cxn>
                    <a:cxn ang="0">
                      <a:pos x="834" y="943"/>
                    </a:cxn>
                    <a:cxn ang="0">
                      <a:pos x="860" y="916"/>
                    </a:cxn>
                    <a:cxn ang="0">
                      <a:pos x="899" y="844"/>
                    </a:cxn>
                    <a:cxn ang="0">
                      <a:pos x="903" y="770"/>
                    </a:cxn>
                    <a:cxn ang="0">
                      <a:pos x="921" y="753"/>
                    </a:cxn>
                    <a:cxn ang="0">
                      <a:pos x="954" y="722"/>
                    </a:cxn>
                    <a:cxn ang="0">
                      <a:pos x="1000" y="682"/>
                    </a:cxn>
                    <a:cxn ang="0">
                      <a:pos x="1057" y="643"/>
                    </a:cxn>
                    <a:cxn ang="0">
                      <a:pos x="1118" y="611"/>
                    </a:cxn>
                    <a:cxn ang="0">
                      <a:pos x="1136" y="603"/>
                    </a:cxn>
                    <a:cxn ang="0">
                      <a:pos x="1183" y="583"/>
                    </a:cxn>
                    <a:cxn ang="0">
                      <a:pos x="1243" y="558"/>
                    </a:cxn>
                    <a:cxn ang="0">
                      <a:pos x="1301" y="534"/>
                    </a:cxn>
                    <a:cxn ang="0">
                      <a:pos x="1342" y="515"/>
                    </a:cxn>
                    <a:cxn ang="0">
                      <a:pos x="1345" y="491"/>
                    </a:cxn>
                    <a:cxn ang="0">
                      <a:pos x="1319" y="400"/>
                    </a:cxn>
                    <a:cxn ang="0">
                      <a:pos x="1262" y="268"/>
                    </a:cxn>
                    <a:cxn ang="0">
                      <a:pos x="1161" y="133"/>
                    </a:cxn>
                    <a:cxn ang="0">
                      <a:pos x="1008" y="31"/>
                    </a:cxn>
                    <a:cxn ang="0">
                      <a:pos x="868" y="5"/>
                    </a:cxn>
                    <a:cxn ang="0">
                      <a:pos x="809" y="58"/>
                    </a:cxn>
                    <a:cxn ang="0">
                      <a:pos x="738" y="130"/>
                    </a:cxn>
                    <a:cxn ang="0">
                      <a:pos x="697" y="182"/>
                    </a:cxn>
                    <a:cxn ang="0">
                      <a:pos x="656" y="231"/>
                    </a:cxn>
                    <a:cxn ang="0">
                      <a:pos x="630" y="260"/>
                    </a:cxn>
                    <a:cxn ang="0">
                      <a:pos x="591" y="300"/>
                    </a:cxn>
                    <a:cxn ang="0">
                      <a:pos x="534" y="355"/>
                    </a:cxn>
                    <a:cxn ang="0">
                      <a:pos x="432" y="410"/>
                    </a:cxn>
                  </a:cxnLst>
                  <a:rect l="0" t="0" r="r" b="b"/>
                  <a:pathLst>
                    <a:path w="1349" h="1299">
                      <a:moveTo>
                        <a:pt x="432" y="410"/>
                      </a:moveTo>
                      <a:lnTo>
                        <a:pt x="265" y="527"/>
                      </a:lnTo>
                      <a:lnTo>
                        <a:pt x="309" y="599"/>
                      </a:lnTo>
                      <a:lnTo>
                        <a:pt x="313" y="632"/>
                      </a:lnTo>
                      <a:lnTo>
                        <a:pt x="309" y="643"/>
                      </a:lnTo>
                      <a:lnTo>
                        <a:pt x="301" y="669"/>
                      </a:lnTo>
                      <a:lnTo>
                        <a:pt x="291" y="697"/>
                      </a:lnTo>
                      <a:lnTo>
                        <a:pt x="280" y="715"/>
                      </a:lnTo>
                      <a:lnTo>
                        <a:pt x="272" y="727"/>
                      </a:lnTo>
                      <a:lnTo>
                        <a:pt x="266" y="743"/>
                      </a:lnTo>
                      <a:lnTo>
                        <a:pt x="262" y="757"/>
                      </a:lnTo>
                      <a:lnTo>
                        <a:pt x="261" y="763"/>
                      </a:lnTo>
                      <a:lnTo>
                        <a:pt x="249" y="775"/>
                      </a:lnTo>
                      <a:lnTo>
                        <a:pt x="121" y="632"/>
                      </a:lnTo>
                      <a:lnTo>
                        <a:pt x="119" y="635"/>
                      </a:lnTo>
                      <a:lnTo>
                        <a:pt x="111" y="643"/>
                      </a:lnTo>
                      <a:lnTo>
                        <a:pt x="101" y="656"/>
                      </a:lnTo>
                      <a:lnTo>
                        <a:pt x="87" y="671"/>
                      </a:lnTo>
                      <a:lnTo>
                        <a:pt x="74" y="687"/>
                      </a:lnTo>
                      <a:lnTo>
                        <a:pt x="60" y="702"/>
                      </a:lnTo>
                      <a:lnTo>
                        <a:pt x="50" y="716"/>
                      </a:lnTo>
                      <a:lnTo>
                        <a:pt x="42" y="727"/>
                      </a:lnTo>
                      <a:lnTo>
                        <a:pt x="35" y="738"/>
                      </a:lnTo>
                      <a:lnTo>
                        <a:pt x="27" y="752"/>
                      </a:lnTo>
                      <a:lnTo>
                        <a:pt x="18" y="768"/>
                      </a:lnTo>
                      <a:lnTo>
                        <a:pt x="10" y="784"/>
                      </a:lnTo>
                      <a:lnTo>
                        <a:pt x="4" y="801"/>
                      </a:lnTo>
                      <a:lnTo>
                        <a:pt x="0" y="818"/>
                      </a:lnTo>
                      <a:lnTo>
                        <a:pt x="0" y="833"/>
                      </a:lnTo>
                      <a:lnTo>
                        <a:pt x="5" y="847"/>
                      </a:lnTo>
                      <a:lnTo>
                        <a:pt x="13" y="859"/>
                      </a:lnTo>
                      <a:lnTo>
                        <a:pt x="22" y="870"/>
                      </a:lnTo>
                      <a:lnTo>
                        <a:pt x="30" y="883"/>
                      </a:lnTo>
                      <a:lnTo>
                        <a:pt x="38" y="894"/>
                      </a:lnTo>
                      <a:lnTo>
                        <a:pt x="47" y="907"/>
                      </a:lnTo>
                      <a:lnTo>
                        <a:pt x="52" y="920"/>
                      </a:lnTo>
                      <a:lnTo>
                        <a:pt x="56" y="934"/>
                      </a:lnTo>
                      <a:lnTo>
                        <a:pt x="57" y="946"/>
                      </a:lnTo>
                      <a:lnTo>
                        <a:pt x="57" y="967"/>
                      </a:lnTo>
                      <a:lnTo>
                        <a:pt x="59" y="982"/>
                      </a:lnTo>
                      <a:lnTo>
                        <a:pt x="64" y="997"/>
                      </a:lnTo>
                      <a:lnTo>
                        <a:pt x="73" y="1022"/>
                      </a:lnTo>
                      <a:lnTo>
                        <a:pt x="79" y="1037"/>
                      </a:lnTo>
                      <a:lnTo>
                        <a:pt x="85" y="1049"/>
                      </a:lnTo>
                      <a:lnTo>
                        <a:pt x="89" y="1057"/>
                      </a:lnTo>
                      <a:lnTo>
                        <a:pt x="95" y="1064"/>
                      </a:lnTo>
                      <a:lnTo>
                        <a:pt x="101" y="1067"/>
                      </a:lnTo>
                      <a:lnTo>
                        <a:pt x="108" y="1071"/>
                      </a:lnTo>
                      <a:lnTo>
                        <a:pt x="116" y="1073"/>
                      </a:lnTo>
                      <a:lnTo>
                        <a:pt x="125" y="1074"/>
                      </a:lnTo>
                      <a:lnTo>
                        <a:pt x="136" y="1078"/>
                      </a:lnTo>
                      <a:lnTo>
                        <a:pt x="149" y="1083"/>
                      </a:lnTo>
                      <a:lnTo>
                        <a:pt x="162" y="1090"/>
                      </a:lnTo>
                      <a:lnTo>
                        <a:pt x="174" y="1100"/>
                      </a:lnTo>
                      <a:lnTo>
                        <a:pt x="186" y="1109"/>
                      </a:lnTo>
                      <a:lnTo>
                        <a:pt x="196" y="1117"/>
                      </a:lnTo>
                      <a:lnTo>
                        <a:pt x="204" y="1125"/>
                      </a:lnTo>
                      <a:lnTo>
                        <a:pt x="209" y="1131"/>
                      </a:lnTo>
                      <a:lnTo>
                        <a:pt x="211" y="1136"/>
                      </a:lnTo>
                      <a:lnTo>
                        <a:pt x="211" y="1143"/>
                      </a:lnTo>
                      <a:lnTo>
                        <a:pt x="211" y="1151"/>
                      </a:lnTo>
                      <a:lnTo>
                        <a:pt x="211" y="1161"/>
                      </a:lnTo>
                      <a:lnTo>
                        <a:pt x="212" y="1170"/>
                      </a:lnTo>
                      <a:lnTo>
                        <a:pt x="217" y="1181"/>
                      </a:lnTo>
                      <a:lnTo>
                        <a:pt x="224" y="1192"/>
                      </a:lnTo>
                      <a:lnTo>
                        <a:pt x="237" y="1202"/>
                      </a:lnTo>
                      <a:lnTo>
                        <a:pt x="255" y="1211"/>
                      </a:lnTo>
                      <a:lnTo>
                        <a:pt x="278" y="1219"/>
                      </a:lnTo>
                      <a:lnTo>
                        <a:pt x="303" y="1225"/>
                      </a:lnTo>
                      <a:lnTo>
                        <a:pt x="329" y="1230"/>
                      </a:lnTo>
                      <a:lnTo>
                        <a:pt x="353" y="1234"/>
                      </a:lnTo>
                      <a:lnTo>
                        <a:pt x="372" y="1237"/>
                      </a:lnTo>
                      <a:lnTo>
                        <a:pt x="386" y="1238"/>
                      </a:lnTo>
                      <a:lnTo>
                        <a:pt x="391" y="1238"/>
                      </a:lnTo>
                      <a:lnTo>
                        <a:pt x="393" y="1240"/>
                      </a:lnTo>
                      <a:lnTo>
                        <a:pt x="401" y="1245"/>
                      </a:lnTo>
                      <a:lnTo>
                        <a:pt x="412" y="1252"/>
                      </a:lnTo>
                      <a:lnTo>
                        <a:pt x="425" y="1260"/>
                      </a:lnTo>
                      <a:lnTo>
                        <a:pt x="439" y="1268"/>
                      </a:lnTo>
                      <a:lnTo>
                        <a:pt x="452" y="1277"/>
                      </a:lnTo>
                      <a:lnTo>
                        <a:pt x="463" y="1284"/>
                      </a:lnTo>
                      <a:lnTo>
                        <a:pt x="471" y="1290"/>
                      </a:lnTo>
                      <a:lnTo>
                        <a:pt x="480" y="1293"/>
                      </a:lnTo>
                      <a:lnTo>
                        <a:pt x="490" y="1297"/>
                      </a:lnTo>
                      <a:lnTo>
                        <a:pt x="503" y="1298"/>
                      </a:lnTo>
                      <a:lnTo>
                        <a:pt x="515" y="1299"/>
                      </a:lnTo>
                      <a:lnTo>
                        <a:pt x="528" y="1299"/>
                      </a:lnTo>
                      <a:lnTo>
                        <a:pt x="538" y="1298"/>
                      </a:lnTo>
                      <a:lnTo>
                        <a:pt x="545" y="1298"/>
                      </a:lnTo>
                      <a:lnTo>
                        <a:pt x="548" y="1298"/>
                      </a:lnTo>
                      <a:lnTo>
                        <a:pt x="552" y="1294"/>
                      </a:lnTo>
                      <a:lnTo>
                        <a:pt x="565" y="1286"/>
                      </a:lnTo>
                      <a:lnTo>
                        <a:pt x="583" y="1274"/>
                      </a:lnTo>
                      <a:lnTo>
                        <a:pt x="605" y="1260"/>
                      </a:lnTo>
                      <a:lnTo>
                        <a:pt x="628" y="1246"/>
                      </a:lnTo>
                      <a:lnTo>
                        <a:pt x="649" y="1233"/>
                      </a:lnTo>
                      <a:lnTo>
                        <a:pt x="665" y="1225"/>
                      </a:lnTo>
                      <a:lnTo>
                        <a:pt x="675" y="1222"/>
                      </a:lnTo>
                      <a:lnTo>
                        <a:pt x="683" y="1215"/>
                      </a:lnTo>
                      <a:lnTo>
                        <a:pt x="694" y="1197"/>
                      </a:lnTo>
                      <a:lnTo>
                        <a:pt x="706" y="1171"/>
                      </a:lnTo>
                      <a:lnTo>
                        <a:pt x="719" y="1140"/>
                      </a:lnTo>
                      <a:lnTo>
                        <a:pt x="731" y="1104"/>
                      </a:lnTo>
                      <a:lnTo>
                        <a:pt x="738" y="1068"/>
                      </a:lnTo>
                      <a:lnTo>
                        <a:pt x="740" y="1035"/>
                      </a:lnTo>
                      <a:lnTo>
                        <a:pt x="735" y="1006"/>
                      </a:lnTo>
                      <a:lnTo>
                        <a:pt x="766" y="983"/>
                      </a:lnTo>
                      <a:lnTo>
                        <a:pt x="834" y="943"/>
                      </a:lnTo>
                      <a:lnTo>
                        <a:pt x="838" y="939"/>
                      </a:lnTo>
                      <a:lnTo>
                        <a:pt x="847" y="931"/>
                      </a:lnTo>
                      <a:lnTo>
                        <a:pt x="860" y="916"/>
                      </a:lnTo>
                      <a:lnTo>
                        <a:pt x="875" y="897"/>
                      </a:lnTo>
                      <a:lnTo>
                        <a:pt x="887" y="873"/>
                      </a:lnTo>
                      <a:lnTo>
                        <a:pt x="899" y="844"/>
                      </a:lnTo>
                      <a:lnTo>
                        <a:pt x="903" y="809"/>
                      </a:lnTo>
                      <a:lnTo>
                        <a:pt x="902" y="771"/>
                      </a:lnTo>
                      <a:lnTo>
                        <a:pt x="903" y="770"/>
                      </a:lnTo>
                      <a:lnTo>
                        <a:pt x="907" y="767"/>
                      </a:lnTo>
                      <a:lnTo>
                        <a:pt x="913" y="761"/>
                      </a:lnTo>
                      <a:lnTo>
                        <a:pt x="921" y="753"/>
                      </a:lnTo>
                      <a:lnTo>
                        <a:pt x="930" y="743"/>
                      </a:lnTo>
                      <a:lnTo>
                        <a:pt x="941" y="733"/>
                      </a:lnTo>
                      <a:lnTo>
                        <a:pt x="954" y="722"/>
                      </a:lnTo>
                      <a:lnTo>
                        <a:pt x="968" y="709"/>
                      </a:lnTo>
                      <a:lnTo>
                        <a:pt x="984" y="696"/>
                      </a:lnTo>
                      <a:lnTo>
                        <a:pt x="1000" y="682"/>
                      </a:lnTo>
                      <a:lnTo>
                        <a:pt x="1019" y="670"/>
                      </a:lnTo>
                      <a:lnTo>
                        <a:pt x="1037" y="656"/>
                      </a:lnTo>
                      <a:lnTo>
                        <a:pt x="1057" y="643"/>
                      </a:lnTo>
                      <a:lnTo>
                        <a:pt x="1076" y="632"/>
                      </a:lnTo>
                      <a:lnTo>
                        <a:pt x="1097" y="620"/>
                      </a:lnTo>
                      <a:lnTo>
                        <a:pt x="1118" y="611"/>
                      </a:lnTo>
                      <a:lnTo>
                        <a:pt x="1120" y="610"/>
                      </a:lnTo>
                      <a:lnTo>
                        <a:pt x="1127" y="607"/>
                      </a:lnTo>
                      <a:lnTo>
                        <a:pt x="1136" y="603"/>
                      </a:lnTo>
                      <a:lnTo>
                        <a:pt x="1150" y="597"/>
                      </a:lnTo>
                      <a:lnTo>
                        <a:pt x="1166" y="591"/>
                      </a:lnTo>
                      <a:lnTo>
                        <a:pt x="1183" y="583"/>
                      </a:lnTo>
                      <a:lnTo>
                        <a:pt x="1203" y="575"/>
                      </a:lnTo>
                      <a:lnTo>
                        <a:pt x="1224" y="567"/>
                      </a:lnTo>
                      <a:lnTo>
                        <a:pt x="1243" y="558"/>
                      </a:lnTo>
                      <a:lnTo>
                        <a:pt x="1264" y="550"/>
                      </a:lnTo>
                      <a:lnTo>
                        <a:pt x="1283" y="542"/>
                      </a:lnTo>
                      <a:lnTo>
                        <a:pt x="1301" y="534"/>
                      </a:lnTo>
                      <a:lnTo>
                        <a:pt x="1318" y="527"/>
                      </a:lnTo>
                      <a:lnTo>
                        <a:pt x="1331" y="520"/>
                      </a:lnTo>
                      <a:lnTo>
                        <a:pt x="1342" y="515"/>
                      </a:lnTo>
                      <a:lnTo>
                        <a:pt x="1349" y="512"/>
                      </a:lnTo>
                      <a:lnTo>
                        <a:pt x="1348" y="506"/>
                      </a:lnTo>
                      <a:lnTo>
                        <a:pt x="1345" y="491"/>
                      </a:lnTo>
                      <a:lnTo>
                        <a:pt x="1340" y="467"/>
                      </a:lnTo>
                      <a:lnTo>
                        <a:pt x="1331" y="437"/>
                      </a:lnTo>
                      <a:lnTo>
                        <a:pt x="1319" y="400"/>
                      </a:lnTo>
                      <a:lnTo>
                        <a:pt x="1304" y="359"/>
                      </a:lnTo>
                      <a:lnTo>
                        <a:pt x="1285" y="314"/>
                      </a:lnTo>
                      <a:lnTo>
                        <a:pt x="1262" y="268"/>
                      </a:lnTo>
                      <a:lnTo>
                        <a:pt x="1233" y="221"/>
                      </a:lnTo>
                      <a:lnTo>
                        <a:pt x="1199" y="177"/>
                      </a:lnTo>
                      <a:lnTo>
                        <a:pt x="1161" y="133"/>
                      </a:lnTo>
                      <a:lnTo>
                        <a:pt x="1116" y="94"/>
                      </a:lnTo>
                      <a:lnTo>
                        <a:pt x="1066" y="59"/>
                      </a:lnTo>
                      <a:lnTo>
                        <a:pt x="1008" y="31"/>
                      </a:lnTo>
                      <a:lnTo>
                        <a:pt x="945" y="12"/>
                      </a:lnTo>
                      <a:lnTo>
                        <a:pt x="873" y="0"/>
                      </a:lnTo>
                      <a:lnTo>
                        <a:pt x="868" y="5"/>
                      </a:lnTo>
                      <a:lnTo>
                        <a:pt x="854" y="18"/>
                      </a:lnTo>
                      <a:lnTo>
                        <a:pt x="833" y="36"/>
                      </a:lnTo>
                      <a:lnTo>
                        <a:pt x="809" y="58"/>
                      </a:lnTo>
                      <a:lnTo>
                        <a:pt x="782" y="82"/>
                      </a:lnTo>
                      <a:lnTo>
                        <a:pt x="758" y="107"/>
                      </a:lnTo>
                      <a:lnTo>
                        <a:pt x="738" y="130"/>
                      </a:lnTo>
                      <a:lnTo>
                        <a:pt x="723" y="149"/>
                      </a:lnTo>
                      <a:lnTo>
                        <a:pt x="711" y="165"/>
                      </a:lnTo>
                      <a:lnTo>
                        <a:pt x="697" y="182"/>
                      </a:lnTo>
                      <a:lnTo>
                        <a:pt x="683" y="200"/>
                      </a:lnTo>
                      <a:lnTo>
                        <a:pt x="670" y="216"/>
                      </a:lnTo>
                      <a:lnTo>
                        <a:pt x="656" y="231"/>
                      </a:lnTo>
                      <a:lnTo>
                        <a:pt x="644" y="243"/>
                      </a:lnTo>
                      <a:lnTo>
                        <a:pt x="635" y="254"/>
                      </a:lnTo>
                      <a:lnTo>
                        <a:pt x="630" y="260"/>
                      </a:lnTo>
                      <a:lnTo>
                        <a:pt x="624" y="268"/>
                      </a:lnTo>
                      <a:lnTo>
                        <a:pt x="610" y="283"/>
                      </a:lnTo>
                      <a:lnTo>
                        <a:pt x="591" y="300"/>
                      </a:lnTo>
                      <a:lnTo>
                        <a:pt x="571" y="319"/>
                      </a:lnTo>
                      <a:lnTo>
                        <a:pt x="551" y="339"/>
                      </a:lnTo>
                      <a:lnTo>
                        <a:pt x="534" y="355"/>
                      </a:lnTo>
                      <a:lnTo>
                        <a:pt x="522" y="366"/>
                      </a:lnTo>
                      <a:lnTo>
                        <a:pt x="518" y="370"/>
                      </a:lnTo>
                      <a:lnTo>
                        <a:pt x="432" y="4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" name="Freeform 51"/>
                <p:cNvSpPr>
                  <a:spLocks/>
                </p:cNvSpPr>
                <p:nvPr/>
              </p:nvSpPr>
              <p:spPr bwMode="auto">
                <a:xfrm>
                  <a:off x="7740649" y="3892550"/>
                  <a:ext cx="827088" cy="742950"/>
                </a:xfrm>
                <a:custGeom>
                  <a:avLst/>
                  <a:gdLst/>
                  <a:ahLst/>
                  <a:cxnLst>
                    <a:cxn ang="0">
                      <a:pos x="196" y="718"/>
                    </a:cxn>
                    <a:cxn ang="0">
                      <a:pos x="162" y="769"/>
                    </a:cxn>
                    <a:cxn ang="0">
                      <a:pos x="131" y="873"/>
                    </a:cxn>
                    <a:cxn ang="0">
                      <a:pos x="58" y="934"/>
                    </a:cxn>
                    <a:cxn ang="0">
                      <a:pos x="11" y="926"/>
                    </a:cxn>
                    <a:cxn ang="0">
                      <a:pos x="5" y="790"/>
                    </a:cxn>
                    <a:cxn ang="0">
                      <a:pos x="50" y="699"/>
                    </a:cxn>
                    <a:cxn ang="0">
                      <a:pos x="79" y="618"/>
                    </a:cxn>
                    <a:cxn ang="0">
                      <a:pos x="106" y="533"/>
                    </a:cxn>
                    <a:cxn ang="0">
                      <a:pos x="166" y="456"/>
                    </a:cxn>
                    <a:cxn ang="0">
                      <a:pos x="101" y="495"/>
                    </a:cxn>
                    <a:cxn ang="0">
                      <a:pos x="71" y="502"/>
                    </a:cxn>
                    <a:cxn ang="0">
                      <a:pos x="117" y="457"/>
                    </a:cxn>
                    <a:cxn ang="0">
                      <a:pos x="192" y="402"/>
                    </a:cxn>
                    <a:cxn ang="0">
                      <a:pos x="283" y="373"/>
                    </a:cxn>
                    <a:cxn ang="0">
                      <a:pos x="316" y="345"/>
                    </a:cxn>
                    <a:cxn ang="0">
                      <a:pos x="371" y="285"/>
                    </a:cxn>
                    <a:cxn ang="0">
                      <a:pos x="422" y="227"/>
                    </a:cxn>
                    <a:cxn ang="0">
                      <a:pos x="447" y="194"/>
                    </a:cxn>
                    <a:cxn ang="0">
                      <a:pos x="509" y="125"/>
                    </a:cxn>
                    <a:cxn ang="0">
                      <a:pos x="590" y="38"/>
                    </a:cxn>
                    <a:cxn ang="0">
                      <a:pos x="635" y="1"/>
                    </a:cxn>
                    <a:cxn ang="0">
                      <a:pos x="744" y="41"/>
                    </a:cxn>
                    <a:cxn ang="0">
                      <a:pos x="918" y="175"/>
                    </a:cxn>
                    <a:cxn ang="0">
                      <a:pos x="1044" y="447"/>
                    </a:cxn>
                    <a:cxn ang="0">
                      <a:pos x="837" y="530"/>
                    </a:cxn>
                    <a:cxn ang="0">
                      <a:pos x="762" y="571"/>
                    </a:cxn>
                    <a:cxn ang="0">
                      <a:pos x="668" y="655"/>
                    </a:cxn>
                    <a:cxn ang="0">
                      <a:pos x="618" y="691"/>
                    </a:cxn>
                    <a:cxn ang="0">
                      <a:pos x="569" y="661"/>
                    </a:cxn>
                    <a:cxn ang="0">
                      <a:pos x="536" y="626"/>
                    </a:cxn>
                    <a:cxn ang="0">
                      <a:pos x="499" y="586"/>
                    </a:cxn>
                    <a:cxn ang="0">
                      <a:pos x="482" y="495"/>
                    </a:cxn>
                    <a:cxn ang="0">
                      <a:pos x="383" y="409"/>
                    </a:cxn>
                    <a:cxn ang="0">
                      <a:pos x="420" y="472"/>
                    </a:cxn>
                    <a:cxn ang="0">
                      <a:pos x="471" y="621"/>
                    </a:cxn>
                    <a:cxn ang="0">
                      <a:pos x="526" y="668"/>
                    </a:cxn>
                    <a:cxn ang="0">
                      <a:pos x="568" y="700"/>
                    </a:cxn>
                    <a:cxn ang="0">
                      <a:pos x="600" y="738"/>
                    </a:cxn>
                    <a:cxn ang="0">
                      <a:pos x="598" y="810"/>
                    </a:cxn>
                    <a:cxn ang="0">
                      <a:pos x="544" y="874"/>
                    </a:cxn>
                    <a:cxn ang="0">
                      <a:pos x="476" y="911"/>
                    </a:cxn>
                    <a:cxn ang="0">
                      <a:pos x="448" y="885"/>
                    </a:cxn>
                    <a:cxn ang="0">
                      <a:pos x="400" y="863"/>
                    </a:cxn>
                    <a:cxn ang="0">
                      <a:pos x="362" y="795"/>
                    </a:cxn>
                    <a:cxn ang="0">
                      <a:pos x="315" y="759"/>
                    </a:cxn>
                    <a:cxn ang="0">
                      <a:pos x="241" y="709"/>
                    </a:cxn>
                    <a:cxn ang="0">
                      <a:pos x="333" y="693"/>
                    </a:cxn>
                    <a:cxn ang="0">
                      <a:pos x="413" y="645"/>
                    </a:cxn>
                    <a:cxn ang="0">
                      <a:pos x="366" y="663"/>
                    </a:cxn>
                    <a:cxn ang="0">
                      <a:pos x="287" y="683"/>
                    </a:cxn>
                  </a:cxnLst>
                  <a:rect l="0" t="0" r="r" b="b"/>
                  <a:pathLst>
                    <a:path w="1044" h="934">
                      <a:moveTo>
                        <a:pt x="217" y="682"/>
                      </a:moveTo>
                      <a:lnTo>
                        <a:pt x="216" y="685"/>
                      </a:lnTo>
                      <a:lnTo>
                        <a:pt x="211" y="692"/>
                      </a:lnTo>
                      <a:lnTo>
                        <a:pt x="204" y="704"/>
                      </a:lnTo>
                      <a:lnTo>
                        <a:pt x="196" y="718"/>
                      </a:lnTo>
                      <a:lnTo>
                        <a:pt x="187" y="731"/>
                      </a:lnTo>
                      <a:lnTo>
                        <a:pt x="179" y="744"/>
                      </a:lnTo>
                      <a:lnTo>
                        <a:pt x="171" y="754"/>
                      </a:lnTo>
                      <a:lnTo>
                        <a:pt x="165" y="761"/>
                      </a:lnTo>
                      <a:lnTo>
                        <a:pt x="162" y="769"/>
                      </a:lnTo>
                      <a:lnTo>
                        <a:pt x="161" y="782"/>
                      </a:lnTo>
                      <a:lnTo>
                        <a:pt x="158" y="799"/>
                      </a:lnTo>
                      <a:lnTo>
                        <a:pt x="155" y="821"/>
                      </a:lnTo>
                      <a:lnTo>
                        <a:pt x="146" y="845"/>
                      </a:lnTo>
                      <a:lnTo>
                        <a:pt x="131" y="873"/>
                      </a:lnTo>
                      <a:lnTo>
                        <a:pt x="108" y="903"/>
                      </a:lnTo>
                      <a:lnTo>
                        <a:pt x="74" y="934"/>
                      </a:lnTo>
                      <a:lnTo>
                        <a:pt x="72" y="934"/>
                      </a:lnTo>
                      <a:lnTo>
                        <a:pt x="66" y="934"/>
                      </a:lnTo>
                      <a:lnTo>
                        <a:pt x="58" y="934"/>
                      </a:lnTo>
                      <a:lnTo>
                        <a:pt x="49" y="933"/>
                      </a:lnTo>
                      <a:lnTo>
                        <a:pt x="38" y="932"/>
                      </a:lnTo>
                      <a:lnTo>
                        <a:pt x="28" y="931"/>
                      </a:lnTo>
                      <a:lnTo>
                        <a:pt x="18" y="928"/>
                      </a:lnTo>
                      <a:lnTo>
                        <a:pt x="11" y="926"/>
                      </a:lnTo>
                      <a:lnTo>
                        <a:pt x="3" y="905"/>
                      </a:lnTo>
                      <a:lnTo>
                        <a:pt x="0" y="867"/>
                      </a:lnTo>
                      <a:lnTo>
                        <a:pt x="2" y="828"/>
                      </a:lnTo>
                      <a:lnTo>
                        <a:pt x="3" y="806"/>
                      </a:lnTo>
                      <a:lnTo>
                        <a:pt x="5" y="790"/>
                      </a:lnTo>
                      <a:lnTo>
                        <a:pt x="12" y="765"/>
                      </a:lnTo>
                      <a:lnTo>
                        <a:pt x="21" y="738"/>
                      </a:lnTo>
                      <a:lnTo>
                        <a:pt x="35" y="718"/>
                      </a:lnTo>
                      <a:lnTo>
                        <a:pt x="42" y="709"/>
                      </a:lnTo>
                      <a:lnTo>
                        <a:pt x="50" y="699"/>
                      </a:lnTo>
                      <a:lnTo>
                        <a:pt x="57" y="688"/>
                      </a:lnTo>
                      <a:lnTo>
                        <a:pt x="64" y="674"/>
                      </a:lnTo>
                      <a:lnTo>
                        <a:pt x="71" y="658"/>
                      </a:lnTo>
                      <a:lnTo>
                        <a:pt x="75" y="639"/>
                      </a:lnTo>
                      <a:lnTo>
                        <a:pt x="79" y="618"/>
                      </a:lnTo>
                      <a:lnTo>
                        <a:pt x="81" y="594"/>
                      </a:lnTo>
                      <a:lnTo>
                        <a:pt x="82" y="590"/>
                      </a:lnTo>
                      <a:lnTo>
                        <a:pt x="88" y="576"/>
                      </a:lnTo>
                      <a:lnTo>
                        <a:pt x="95" y="556"/>
                      </a:lnTo>
                      <a:lnTo>
                        <a:pt x="106" y="533"/>
                      </a:lnTo>
                      <a:lnTo>
                        <a:pt x="119" y="509"/>
                      </a:lnTo>
                      <a:lnTo>
                        <a:pt x="134" y="486"/>
                      </a:lnTo>
                      <a:lnTo>
                        <a:pt x="151" y="467"/>
                      </a:lnTo>
                      <a:lnTo>
                        <a:pt x="170" y="455"/>
                      </a:lnTo>
                      <a:lnTo>
                        <a:pt x="166" y="456"/>
                      </a:lnTo>
                      <a:lnTo>
                        <a:pt x="158" y="458"/>
                      </a:lnTo>
                      <a:lnTo>
                        <a:pt x="147" y="464"/>
                      </a:lnTo>
                      <a:lnTo>
                        <a:pt x="133" y="471"/>
                      </a:lnTo>
                      <a:lnTo>
                        <a:pt x="117" y="481"/>
                      </a:lnTo>
                      <a:lnTo>
                        <a:pt x="101" y="495"/>
                      </a:lnTo>
                      <a:lnTo>
                        <a:pt x="86" y="510"/>
                      </a:lnTo>
                      <a:lnTo>
                        <a:pt x="74" y="530"/>
                      </a:lnTo>
                      <a:lnTo>
                        <a:pt x="73" y="526"/>
                      </a:lnTo>
                      <a:lnTo>
                        <a:pt x="70" y="516"/>
                      </a:lnTo>
                      <a:lnTo>
                        <a:pt x="71" y="502"/>
                      </a:lnTo>
                      <a:lnTo>
                        <a:pt x="78" y="486"/>
                      </a:lnTo>
                      <a:lnTo>
                        <a:pt x="81" y="484"/>
                      </a:lnTo>
                      <a:lnTo>
                        <a:pt x="89" y="477"/>
                      </a:lnTo>
                      <a:lnTo>
                        <a:pt x="102" y="467"/>
                      </a:lnTo>
                      <a:lnTo>
                        <a:pt x="117" y="457"/>
                      </a:lnTo>
                      <a:lnTo>
                        <a:pt x="133" y="444"/>
                      </a:lnTo>
                      <a:lnTo>
                        <a:pt x="149" y="433"/>
                      </a:lnTo>
                      <a:lnTo>
                        <a:pt x="163" y="423"/>
                      </a:lnTo>
                      <a:lnTo>
                        <a:pt x="173" y="414"/>
                      </a:lnTo>
                      <a:lnTo>
                        <a:pt x="192" y="402"/>
                      </a:lnTo>
                      <a:lnTo>
                        <a:pt x="211" y="393"/>
                      </a:lnTo>
                      <a:lnTo>
                        <a:pt x="232" y="384"/>
                      </a:lnTo>
                      <a:lnTo>
                        <a:pt x="251" y="379"/>
                      </a:lnTo>
                      <a:lnTo>
                        <a:pt x="269" y="375"/>
                      </a:lnTo>
                      <a:lnTo>
                        <a:pt x="283" y="373"/>
                      </a:lnTo>
                      <a:lnTo>
                        <a:pt x="292" y="371"/>
                      </a:lnTo>
                      <a:lnTo>
                        <a:pt x="295" y="371"/>
                      </a:lnTo>
                      <a:lnTo>
                        <a:pt x="298" y="367"/>
                      </a:lnTo>
                      <a:lnTo>
                        <a:pt x="306" y="358"/>
                      </a:lnTo>
                      <a:lnTo>
                        <a:pt x="316" y="345"/>
                      </a:lnTo>
                      <a:lnTo>
                        <a:pt x="329" y="331"/>
                      </a:lnTo>
                      <a:lnTo>
                        <a:pt x="342" y="315"/>
                      </a:lnTo>
                      <a:lnTo>
                        <a:pt x="354" y="303"/>
                      </a:lnTo>
                      <a:lnTo>
                        <a:pt x="364" y="291"/>
                      </a:lnTo>
                      <a:lnTo>
                        <a:pt x="371" y="285"/>
                      </a:lnTo>
                      <a:lnTo>
                        <a:pt x="378" y="280"/>
                      </a:lnTo>
                      <a:lnTo>
                        <a:pt x="387" y="269"/>
                      </a:lnTo>
                      <a:lnTo>
                        <a:pt x="399" y="255"/>
                      </a:lnTo>
                      <a:lnTo>
                        <a:pt x="410" y="240"/>
                      </a:lnTo>
                      <a:lnTo>
                        <a:pt x="422" y="227"/>
                      </a:lnTo>
                      <a:lnTo>
                        <a:pt x="431" y="214"/>
                      </a:lnTo>
                      <a:lnTo>
                        <a:pt x="438" y="206"/>
                      </a:lnTo>
                      <a:lnTo>
                        <a:pt x="440" y="202"/>
                      </a:lnTo>
                      <a:lnTo>
                        <a:pt x="443" y="200"/>
                      </a:lnTo>
                      <a:lnTo>
                        <a:pt x="447" y="194"/>
                      </a:lnTo>
                      <a:lnTo>
                        <a:pt x="455" y="185"/>
                      </a:lnTo>
                      <a:lnTo>
                        <a:pt x="467" y="172"/>
                      </a:lnTo>
                      <a:lnTo>
                        <a:pt x="480" y="159"/>
                      </a:lnTo>
                      <a:lnTo>
                        <a:pt x="493" y="143"/>
                      </a:lnTo>
                      <a:lnTo>
                        <a:pt x="509" y="125"/>
                      </a:lnTo>
                      <a:lnTo>
                        <a:pt x="526" y="107"/>
                      </a:lnTo>
                      <a:lnTo>
                        <a:pt x="543" y="88"/>
                      </a:lnTo>
                      <a:lnTo>
                        <a:pt x="559" y="70"/>
                      </a:lnTo>
                      <a:lnTo>
                        <a:pt x="575" y="54"/>
                      </a:lnTo>
                      <a:lnTo>
                        <a:pt x="590" y="38"/>
                      </a:lnTo>
                      <a:lnTo>
                        <a:pt x="604" y="24"/>
                      </a:lnTo>
                      <a:lnTo>
                        <a:pt x="615" y="12"/>
                      </a:lnTo>
                      <a:lnTo>
                        <a:pt x="625" y="4"/>
                      </a:lnTo>
                      <a:lnTo>
                        <a:pt x="632" y="0"/>
                      </a:lnTo>
                      <a:lnTo>
                        <a:pt x="635" y="1"/>
                      </a:lnTo>
                      <a:lnTo>
                        <a:pt x="647" y="3"/>
                      </a:lnTo>
                      <a:lnTo>
                        <a:pt x="664" y="9"/>
                      </a:lnTo>
                      <a:lnTo>
                        <a:pt x="687" y="16"/>
                      </a:lnTo>
                      <a:lnTo>
                        <a:pt x="713" y="27"/>
                      </a:lnTo>
                      <a:lnTo>
                        <a:pt x="744" y="41"/>
                      </a:lnTo>
                      <a:lnTo>
                        <a:pt x="778" y="58"/>
                      </a:lnTo>
                      <a:lnTo>
                        <a:pt x="812" y="80"/>
                      </a:lnTo>
                      <a:lnTo>
                        <a:pt x="848" y="107"/>
                      </a:lnTo>
                      <a:lnTo>
                        <a:pt x="884" y="138"/>
                      </a:lnTo>
                      <a:lnTo>
                        <a:pt x="918" y="175"/>
                      </a:lnTo>
                      <a:lnTo>
                        <a:pt x="951" y="216"/>
                      </a:lnTo>
                      <a:lnTo>
                        <a:pt x="981" y="265"/>
                      </a:lnTo>
                      <a:lnTo>
                        <a:pt x="1007" y="319"/>
                      </a:lnTo>
                      <a:lnTo>
                        <a:pt x="1028" y="379"/>
                      </a:lnTo>
                      <a:lnTo>
                        <a:pt x="1044" y="447"/>
                      </a:lnTo>
                      <a:lnTo>
                        <a:pt x="887" y="510"/>
                      </a:lnTo>
                      <a:lnTo>
                        <a:pt x="883" y="511"/>
                      </a:lnTo>
                      <a:lnTo>
                        <a:pt x="872" y="516"/>
                      </a:lnTo>
                      <a:lnTo>
                        <a:pt x="856" y="523"/>
                      </a:lnTo>
                      <a:lnTo>
                        <a:pt x="837" y="530"/>
                      </a:lnTo>
                      <a:lnTo>
                        <a:pt x="817" y="539"/>
                      </a:lnTo>
                      <a:lnTo>
                        <a:pt x="799" y="547"/>
                      </a:lnTo>
                      <a:lnTo>
                        <a:pt x="782" y="555"/>
                      </a:lnTo>
                      <a:lnTo>
                        <a:pt x="772" y="562"/>
                      </a:lnTo>
                      <a:lnTo>
                        <a:pt x="762" y="571"/>
                      </a:lnTo>
                      <a:lnTo>
                        <a:pt x="746" y="586"/>
                      </a:lnTo>
                      <a:lnTo>
                        <a:pt x="726" y="603"/>
                      </a:lnTo>
                      <a:lnTo>
                        <a:pt x="705" y="622"/>
                      </a:lnTo>
                      <a:lnTo>
                        <a:pt x="685" y="640"/>
                      </a:lnTo>
                      <a:lnTo>
                        <a:pt x="668" y="655"/>
                      </a:lnTo>
                      <a:lnTo>
                        <a:pt x="657" y="667"/>
                      </a:lnTo>
                      <a:lnTo>
                        <a:pt x="652" y="670"/>
                      </a:lnTo>
                      <a:lnTo>
                        <a:pt x="625" y="694"/>
                      </a:lnTo>
                      <a:lnTo>
                        <a:pt x="622" y="693"/>
                      </a:lnTo>
                      <a:lnTo>
                        <a:pt x="618" y="691"/>
                      </a:lnTo>
                      <a:lnTo>
                        <a:pt x="611" y="686"/>
                      </a:lnTo>
                      <a:lnTo>
                        <a:pt x="602" y="682"/>
                      </a:lnTo>
                      <a:lnTo>
                        <a:pt x="591" y="676"/>
                      </a:lnTo>
                      <a:lnTo>
                        <a:pt x="581" y="669"/>
                      </a:lnTo>
                      <a:lnTo>
                        <a:pt x="569" y="661"/>
                      </a:lnTo>
                      <a:lnTo>
                        <a:pt x="560" y="654"/>
                      </a:lnTo>
                      <a:lnTo>
                        <a:pt x="554" y="647"/>
                      </a:lnTo>
                      <a:lnTo>
                        <a:pt x="551" y="640"/>
                      </a:lnTo>
                      <a:lnTo>
                        <a:pt x="545" y="633"/>
                      </a:lnTo>
                      <a:lnTo>
                        <a:pt x="536" y="626"/>
                      </a:lnTo>
                      <a:lnTo>
                        <a:pt x="528" y="621"/>
                      </a:lnTo>
                      <a:lnTo>
                        <a:pt x="520" y="614"/>
                      </a:lnTo>
                      <a:lnTo>
                        <a:pt x="512" y="606"/>
                      </a:lnTo>
                      <a:lnTo>
                        <a:pt x="505" y="597"/>
                      </a:lnTo>
                      <a:lnTo>
                        <a:pt x="499" y="586"/>
                      </a:lnTo>
                      <a:lnTo>
                        <a:pt x="495" y="575"/>
                      </a:lnTo>
                      <a:lnTo>
                        <a:pt x="492" y="563"/>
                      </a:lnTo>
                      <a:lnTo>
                        <a:pt x="492" y="550"/>
                      </a:lnTo>
                      <a:lnTo>
                        <a:pt x="492" y="522"/>
                      </a:lnTo>
                      <a:lnTo>
                        <a:pt x="482" y="495"/>
                      </a:lnTo>
                      <a:lnTo>
                        <a:pt x="466" y="471"/>
                      </a:lnTo>
                      <a:lnTo>
                        <a:pt x="446" y="450"/>
                      </a:lnTo>
                      <a:lnTo>
                        <a:pt x="423" y="432"/>
                      </a:lnTo>
                      <a:lnTo>
                        <a:pt x="401" y="418"/>
                      </a:lnTo>
                      <a:lnTo>
                        <a:pt x="383" y="409"/>
                      </a:lnTo>
                      <a:lnTo>
                        <a:pt x="369" y="403"/>
                      </a:lnTo>
                      <a:lnTo>
                        <a:pt x="374" y="408"/>
                      </a:lnTo>
                      <a:lnTo>
                        <a:pt x="385" y="423"/>
                      </a:lnTo>
                      <a:lnTo>
                        <a:pt x="401" y="443"/>
                      </a:lnTo>
                      <a:lnTo>
                        <a:pt x="420" y="472"/>
                      </a:lnTo>
                      <a:lnTo>
                        <a:pt x="437" y="504"/>
                      </a:lnTo>
                      <a:lnTo>
                        <a:pt x="453" y="541"/>
                      </a:lnTo>
                      <a:lnTo>
                        <a:pt x="465" y="579"/>
                      </a:lnTo>
                      <a:lnTo>
                        <a:pt x="469" y="618"/>
                      </a:lnTo>
                      <a:lnTo>
                        <a:pt x="471" y="621"/>
                      </a:lnTo>
                      <a:lnTo>
                        <a:pt x="478" y="628"/>
                      </a:lnTo>
                      <a:lnTo>
                        <a:pt x="489" y="637"/>
                      </a:lnTo>
                      <a:lnTo>
                        <a:pt x="501" y="647"/>
                      </a:lnTo>
                      <a:lnTo>
                        <a:pt x="514" y="659"/>
                      </a:lnTo>
                      <a:lnTo>
                        <a:pt x="526" y="668"/>
                      </a:lnTo>
                      <a:lnTo>
                        <a:pt x="536" y="677"/>
                      </a:lnTo>
                      <a:lnTo>
                        <a:pt x="544" y="682"/>
                      </a:lnTo>
                      <a:lnTo>
                        <a:pt x="551" y="686"/>
                      </a:lnTo>
                      <a:lnTo>
                        <a:pt x="559" y="692"/>
                      </a:lnTo>
                      <a:lnTo>
                        <a:pt x="568" y="700"/>
                      </a:lnTo>
                      <a:lnTo>
                        <a:pt x="576" y="708"/>
                      </a:lnTo>
                      <a:lnTo>
                        <a:pt x="584" y="718"/>
                      </a:lnTo>
                      <a:lnTo>
                        <a:pt x="592" y="726"/>
                      </a:lnTo>
                      <a:lnTo>
                        <a:pt x="597" y="732"/>
                      </a:lnTo>
                      <a:lnTo>
                        <a:pt x="600" y="738"/>
                      </a:lnTo>
                      <a:lnTo>
                        <a:pt x="602" y="745"/>
                      </a:lnTo>
                      <a:lnTo>
                        <a:pt x="603" y="758"/>
                      </a:lnTo>
                      <a:lnTo>
                        <a:pt x="603" y="773"/>
                      </a:lnTo>
                      <a:lnTo>
                        <a:pt x="602" y="791"/>
                      </a:lnTo>
                      <a:lnTo>
                        <a:pt x="598" y="810"/>
                      </a:lnTo>
                      <a:lnTo>
                        <a:pt x="591" y="829"/>
                      </a:lnTo>
                      <a:lnTo>
                        <a:pt x="580" y="847"/>
                      </a:lnTo>
                      <a:lnTo>
                        <a:pt x="565" y="862"/>
                      </a:lnTo>
                      <a:lnTo>
                        <a:pt x="557" y="867"/>
                      </a:lnTo>
                      <a:lnTo>
                        <a:pt x="544" y="874"/>
                      </a:lnTo>
                      <a:lnTo>
                        <a:pt x="529" y="882"/>
                      </a:lnTo>
                      <a:lnTo>
                        <a:pt x="513" y="892"/>
                      </a:lnTo>
                      <a:lnTo>
                        <a:pt x="498" y="900"/>
                      </a:lnTo>
                      <a:lnTo>
                        <a:pt x="485" y="906"/>
                      </a:lnTo>
                      <a:lnTo>
                        <a:pt x="476" y="911"/>
                      </a:lnTo>
                      <a:lnTo>
                        <a:pt x="473" y="913"/>
                      </a:lnTo>
                      <a:lnTo>
                        <a:pt x="470" y="911"/>
                      </a:lnTo>
                      <a:lnTo>
                        <a:pt x="466" y="904"/>
                      </a:lnTo>
                      <a:lnTo>
                        <a:pt x="459" y="895"/>
                      </a:lnTo>
                      <a:lnTo>
                        <a:pt x="448" y="885"/>
                      </a:lnTo>
                      <a:lnTo>
                        <a:pt x="437" y="875"/>
                      </a:lnTo>
                      <a:lnTo>
                        <a:pt x="425" y="868"/>
                      </a:lnTo>
                      <a:lnTo>
                        <a:pt x="413" y="865"/>
                      </a:lnTo>
                      <a:lnTo>
                        <a:pt x="401" y="866"/>
                      </a:lnTo>
                      <a:lnTo>
                        <a:pt x="400" y="863"/>
                      </a:lnTo>
                      <a:lnTo>
                        <a:pt x="398" y="853"/>
                      </a:lnTo>
                      <a:lnTo>
                        <a:pt x="393" y="840"/>
                      </a:lnTo>
                      <a:lnTo>
                        <a:pt x="386" y="825"/>
                      </a:lnTo>
                      <a:lnTo>
                        <a:pt x="376" y="809"/>
                      </a:lnTo>
                      <a:lnTo>
                        <a:pt x="362" y="795"/>
                      </a:lnTo>
                      <a:lnTo>
                        <a:pt x="346" y="783"/>
                      </a:lnTo>
                      <a:lnTo>
                        <a:pt x="325" y="777"/>
                      </a:lnTo>
                      <a:lnTo>
                        <a:pt x="324" y="775"/>
                      </a:lnTo>
                      <a:lnTo>
                        <a:pt x="321" y="768"/>
                      </a:lnTo>
                      <a:lnTo>
                        <a:pt x="315" y="759"/>
                      </a:lnTo>
                      <a:lnTo>
                        <a:pt x="307" y="749"/>
                      </a:lnTo>
                      <a:lnTo>
                        <a:pt x="295" y="737"/>
                      </a:lnTo>
                      <a:lnTo>
                        <a:pt x="281" y="726"/>
                      </a:lnTo>
                      <a:lnTo>
                        <a:pt x="263" y="716"/>
                      </a:lnTo>
                      <a:lnTo>
                        <a:pt x="241" y="709"/>
                      </a:lnTo>
                      <a:lnTo>
                        <a:pt x="246" y="709"/>
                      </a:lnTo>
                      <a:lnTo>
                        <a:pt x="260" y="708"/>
                      </a:lnTo>
                      <a:lnTo>
                        <a:pt x="280" y="706"/>
                      </a:lnTo>
                      <a:lnTo>
                        <a:pt x="306" y="701"/>
                      </a:lnTo>
                      <a:lnTo>
                        <a:pt x="333" y="693"/>
                      </a:lnTo>
                      <a:lnTo>
                        <a:pt x="362" y="682"/>
                      </a:lnTo>
                      <a:lnTo>
                        <a:pt x="391" y="665"/>
                      </a:lnTo>
                      <a:lnTo>
                        <a:pt x="417" y="643"/>
                      </a:lnTo>
                      <a:lnTo>
                        <a:pt x="416" y="644"/>
                      </a:lnTo>
                      <a:lnTo>
                        <a:pt x="413" y="645"/>
                      </a:lnTo>
                      <a:lnTo>
                        <a:pt x="407" y="647"/>
                      </a:lnTo>
                      <a:lnTo>
                        <a:pt x="399" y="651"/>
                      </a:lnTo>
                      <a:lnTo>
                        <a:pt x="390" y="655"/>
                      </a:lnTo>
                      <a:lnTo>
                        <a:pt x="378" y="659"/>
                      </a:lnTo>
                      <a:lnTo>
                        <a:pt x="366" y="663"/>
                      </a:lnTo>
                      <a:lnTo>
                        <a:pt x="352" y="668"/>
                      </a:lnTo>
                      <a:lnTo>
                        <a:pt x="337" y="673"/>
                      </a:lnTo>
                      <a:lnTo>
                        <a:pt x="321" y="676"/>
                      </a:lnTo>
                      <a:lnTo>
                        <a:pt x="304" y="679"/>
                      </a:lnTo>
                      <a:lnTo>
                        <a:pt x="287" y="683"/>
                      </a:lnTo>
                      <a:lnTo>
                        <a:pt x="270" y="684"/>
                      </a:lnTo>
                      <a:lnTo>
                        <a:pt x="251" y="685"/>
                      </a:lnTo>
                      <a:lnTo>
                        <a:pt x="234" y="684"/>
                      </a:lnTo>
                      <a:lnTo>
                        <a:pt x="217" y="682"/>
                      </a:lnTo>
                      <a:close/>
                    </a:path>
                  </a:pathLst>
                </a:custGeom>
                <a:solidFill>
                  <a:srgbClr val="D8AD7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" name="Freeform 52"/>
                <p:cNvSpPr>
                  <a:spLocks/>
                </p:cNvSpPr>
                <p:nvPr/>
              </p:nvSpPr>
              <p:spPr bwMode="auto">
                <a:xfrm>
                  <a:off x="7577137" y="4408488"/>
                  <a:ext cx="139700" cy="166688"/>
                </a:xfrm>
                <a:custGeom>
                  <a:avLst/>
                  <a:gdLst/>
                  <a:ahLst/>
                  <a:cxnLst>
                    <a:cxn ang="0">
                      <a:pos x="73" y="16"/>
                    </a:cxn>
                    <a:cxn ang="0">
                      <a:pos x="71" y="18"/>
                    </a:cxn>
                    <a:cxn ang="0">
                      <a:pos x="65" y="23"/>
                    </a:cxn>
                    <a:cxn ang="0">
                      <a:pos x="56" y="29"/>
                    </a:cxn>
                    <a:cxn ang="0">
                      <a:pos x="46" y="38"/>
                    </a:cxn>
                    <a:cxn ang="0">
                      <a:pos x="36" y="46"/>
                    </a:cxn>
                    <a:cxn ang="0">
                      <a:pos x="26" y="55"/>
                    </a:cxn>
                    <a:cxn ang="0">
                      <a:pos x="18" y="62"/>
                    </a:cxn>
                    <a:cxn ang="0">
                      <a:pos x="13" y="68"/>
                    </a:cxn>
                    <a:cxn ang="0">
                      <a:pos x="7" y="80"/>
                    </a:cxn>
                    <a:cxn ang="0">
                      <a:pos x="3" y="96"/>
                    </a:cxn>
                    <a:cxn ang="0">
                      <a:pos x="0" y="115"/>
                    </a:cxn>
                    <a:cxn ang="0">
                      <a:pos x="1" y="132"/>
                    </a:cxn>
                    <a:cxn ang="0">
                      <a:pos x="6" y="149"/>
                    </a:cxn>
                    <a:cxn ang="0">
                      <a:pos x="13" y="167"/>
                    </a:cxn>
                    <a:cxn ang="0">
                      <a:pos x="19" y="182"/>
                    </a:cxn>
                    <a:cxn ang="0">
                      <a:pos x="21" y="187"/>
                    </a:cxn>
                    <a:cxn ang="0">
                      <a:pos x="22" y="187"/>
                    </a:cxn>
                    <a:cxn ang="0">
                      <a:pos x="26" y="190"/>
                    </a:cxn>
                    <a:cxn ang="0">
                      <a:pos x="30" y="191"/>
                    </a:cxn>
                    <a:cxn ang="0">
                      <a:pos x="36" y="193"/>
                    </a:cxn>
                    <a:cxn ang="0">
                      <a:pos x="43" y="197"/>
                    </a:cxn>
                    <a:cxn ang="0">
                      <a:pos x="52" y="198"/>
                    </a:cxn>
                    <a:cxn ang="0">
                      <a:pos x="60" y="200"/>
                    </a:cxn>
                    <a:cxn ang="0">
                      <a:pos x="69" y="200"/>
                    </a:cxn>
                    <a:cxn ang="0">
                      <a:pos x="80" y="200"/>
                    </a:cxn>
                    <a:cxn ang="0">
                      <a:pos x="91" y="201"/>
                    </a:cxn>
                    <a:cxn ang="0">
                      <a:pos x="104" y="202"/>
                    </a:cxn>
                    <a:cxn ang="0">
                      <a:pos x="117" y="203"/>
                    </a:cxn>
                    <a:cxn ang="0">
                      <a:pos x="128" y="206"/>
                    </a:cxn>
                    <a:cxn ang="0">
                      <a:pos x="140" y="207"/>
                    </a:cxn>
                    <a:cxn ang="0">
                      <a:pos x="150" y="208"/>
                    </a:cxn>
                    <a:cxn ang="0">
                      <a:pos x="157" y="208"/>
                    </a:cxn>
                    <a:cxn ang="0">
                      <a:pos x="166" y="194"/>
                    </a:cxn>
                    <a:cxn ang="0">
                      <a:pos x="172" y="163"/>
                    </a:cxn>
                    <a:cxn ang="0">
                      <a:pos x="174" y="127"/>
                    </a:cxn>
                    <a:cxn ang="0">
                      <a:pos x="176" y="100"/>
                    </a:cxn>
                    <a:cxn ang="0">
                      <a:pos x="175" y="84"/>
                    </a:cxn>
                    <a:cxn ang="0">
                      <a:pos x="167" y="73"/>
                    </a:cxn>
                    <a:cxn ang="0">
                      <a:pos x="158" y="66"/>
                    </a:cxn>
                    <a:cxn ang="0">
                      <a:pos x="153" y="64"/>
                    </a:cxn>
                    <a:cxn ang="0">
                      <a:pos x="151" y="64"/>
                    </a:cxn>
                    <a:cxn ang="0">
                      <a:pos x="145" y="64"/>
                    </a:cxn>
                    <a:cxn ang="0">
                      <a:pos x="137" y="64"/>
                    </a:cxn>
                    <a:cxn ang="0">
                      <a:pos x="126" y="65"/>
                    </a:cxn>
                    <a:cxn ang="0">
                      <a:pos x="114" y="66"/>
                    </a:cxn>
                    <a:cxn ang="0">
                      <a:pos x="103" y="70"/>
                    </a:cxn>
                    <a:cxn ang="0">
                      <a:pos x="91" y="76"/>
                    </a:cxn>
                    <a:cxn ang="0">
                      <a:pos x="81" y="84"/>
                    </a:cxn>
                    <a:cxn ang="0">
                      <a:pos x="82" y="81"/>
                    </a:cxn>
                    <a:cxn ang="0">
                      <a:pos x="83" y="77"/>
                    </a:cxn>
                    <a:cxn ang="0">
                      <a:pos x="87" y="69"/>
                    </a:cxn>
                    <a:cxn ang="0">
                      <a:pos x="92" y="59"/>
                    </a:cxn>
                    <a:cxn ang="0">
                      <a:pos x="99" y="51"/>
                    </a:cxn>
                    <a:cxn ang="0">
                      <a:pos x="109" y="43"/>
                    </a:cxn>
                    <a:cxn ang="0">
                      <a:pos x="119" y="39"/>
                    </a:cxn>
                    <a:cxn ang="0">
                      <a:pos x="133" y="36"/>
                    </a:cxn>
                    <a:cxn ang="0">
                      <a:pos x="94" y="0"/>
                    </a:cxn>
                    <a:cxn ang="0">
                      <a:pos x="73" y="16"/>
                    </a:cxn>
                  </a:cxnLst>
                  <a:rect l="0" t="0" r="r" b="b"/>
                  <a:pathLst>
                    <a:path w="176" h="208">
                      <a:moveTo>
                        <a:pt x="73" y="16"/>
                      </a:moveTo>
                      <a:lnTo>
                        <a:pt x="71" y="18"/>
                      </a:lnTo>
                      <a:lnTo>
                        <a:pt x="65" y="23"/>
                      </a:lnTo>
                      <a:lnTo>
                        <a:pt x="56" y="29"/>
                      </a:lnTo>
                      <a:lnTo>
                        <a:pt x="46" y="38"/>
                      </a:lnTo>
                      <a:lnTo>
                        <a:pt x="36" y="46"/>
                      </a:lnTo>
                      <a:lnTo>
                        <a:pt x="26" y="55"/>
                      </a:lnTo>
                      <a:lnTo>
                        <a:pt x="18" y="62"/>
                      </a:lnTo>
                      <a:lnTo>
                        <a:pt x="13" y="68"/>
                      </a:lnTo>
                      <a:lnTo>
                        <a:pt x="7" y="80"/>
                      </a:lnTo>
                      <a:lnTo>
                        <a:pt x="3" y="96"/>
                      </a:lnTo>
                      <a:lnTo>
                        <a:pt x="0" y="115"/>
                      </a:lnTo>
                      <a:lnTo>
                        <a:pt x="1" y="132"/>
                      </a:lnTo>
                      <a:lnTo>
                        <a:pt x="6" y="149"/>
                      </a:lnTo>
                      <a:lnTo>
                        <a:pt x="13" y="167"/>
                      </a:lnTo>
                      <a:lnTo>
                        <a:pt x="19" y="182"/>
                      </a:lnTo>
                      <a:lnTo>
                        <a:pt x="21" y="187"/>
                      </a:lnTo>
                      <a:lnTo>
                        <a:pt x="22" y="187"/>
                      </a:lnTo>
                      <a:lnTo>
                        <a:pt x="26" y="190"/>
                      </a:lnTo>
                      <a:lnTo>
                        <a:pt x="30" y="191"/>
                      </a:lnTo>
                      <a:lnTo>
                        <a:pt x="36" y="193"/>
                      </a:lnTo>
                      <a:lnTo>
                        <a:pt x="43" y="197"/>
                      </a:lnTo>
                      <a:lnTo>
                        <a:pt x="52" y="198"/>
                      </a:lnTo>
                      <a:lnTo>
                        <a:pt x="60" y="200"/>
                      </a:lnTo>
                      <a:lnTo>
                        <a:pt x="69" y="200"/>
                      </a:lnTo>
                      <a:lnTo>
                        <a:pt x="80" y="200"/>
                      </a:lnTo>
                      <a:lnTo>
                        <a:pt x="91" y="201"/>
                      </a:lnTo>
                      <a:lnTo>
                        <a:pt x="104" y="202"/>
                      </a:lnTo>
                      <a:lnTo>
                        <a:pt x="117" y="203"/>
                      </a:lnTo>
                      <a:lnTo>
                        <a:pt x="128" y="206"/>
                      </a:lnTo>
                      <a:lnTo>
                        <a:pt x="140" y="207"/>
                      </a:lnTo>
                      <a:lnTo>
                        <a:pt x="150" y="208"/>
                      </a:lnTo>
                      <a:lnTo>
                        <a:pt x="157" y="208"/>
                      </a:lnTo>
                      <a:lnTo>
                        <a:pt x="166" y="194"/>
                      </a:lnTo>
                      <a:lnTo>
                        <a:pt x="172" y="163"/>
                      </a:lnTo>
                      <a:lnTo>
                        <a:pt x="174" y="127"/>
                      </a:lnTo>
                      <a:lnTo>
                        <a:pt x="176" y="100"/>
                      </a:lnTo>
                      <a:lnTo>
                        <a:pt x="175" y="84"/>
                      </a:lnTo>
                      <a:lnTo>
                        <a:pt x="167" y="73"/>
                      </a:lnTo>
                      <a:lnTo>
                        <a:pt x="158" y="66"/>
                      </a:lnTo>
                      <a:lnTo>
                        <a:pt x="153" y="64"/>
                      </a:lnTo>
                      <a:lnTo>
                        <a:pt x="151" y="64"/>
                      </a:lnTo>
                      <a:lnTo>
                        <a:pt x="145" y="64"/>
                      </a:lnTo>
                      <a:lnTo>
                        <a:pt x="137" y="64"/>
                      </a:lnTo>
                      <a:lnTo>
                        <a:pt x="126" y="65"/>
                      </a:lnTo>
                      <a:lnTo>
                        <a:pt x="114" y="66"/>
                      </a:lnTo>
                      <a:lnTo>
                        <a:pt x="103" y="70"/>
                      </a:lnTo>
                      <a:lnTo>
                        <a:pt x="91" y="76"/>
                      </a:lnTo>
                      <a:lnTo>
                        <a:pt x="81" y="84"/>
                      </a:lnTo>
                      <a:lnTo>
                        <a:pt x="82" y="81"/>
                      </a:lnTo>
                      <a:lnTo>
                        <a:pt x="83" y="77"/>
                      </a:lnTo>
                      <a:lnTo>
                        <a:pt x="87" y="69"/>
                      </a:lnTo>
                      <a:lnTo>
                        <a:pt x="92" y="59"/>
                      </a:lnTo>
                      <a:lnTo>
                        <a:pt x="99" y="51"/>
                      </a:lnTo>
                      <a:lnTo>
                        <a:pt x="109" y="43"/>
                      </a:lnTo>
                      <a:lnTo>
                        <a:pt x="119" y="39"/>
                      </a:lnTo>
                      <a:lnTo>
                        <a:pt x="133" y="36"/>
                      </a:lnTo>
                      <a:lnTo>
                        <a:pt x="94" y="0"/>
                      </a:lnTo>
                      <a:lnTo>
                        <a:pt x="73" y="16"/>
                      </a:lnTo>
                      <a:close/>
                    </a:path>
                  </a:pathLst>
                </a:custGeom>
                <a:solidFill>
                  <a:srgbClr val="D8AD7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Freeform 53"/>
                <p:cNvSpPr>
                  <a:spLocks/>
                </p:cNvSpPr>
                <p:nvPr/>
              </p:nvSpPr>
              <p:spPr bwMode="auto">
                <a:xfrm>
                  <a:off x="7615237" y="4484688"/>
                  <a:ext cx="349250" cy="211138"/>
                </a:xfrm>
                <a:custGeom>
                  <a:avLst/>
                  <a:gdLst/>
                  <a:ahLst/>
                  <a:cxnLst>
                    <a:cxn ang="0">
                      <a:pos x="3" y="148"/>
                    </a:cxn>
                    <a:cxn ang="0">
                      <a:pos x="0" y="180"/>
                    </a:cxn>
                    <a:cxn ang="0">
                      <a:pos x="2" y="204"/>
                    </a:cxn>
                    <a:cxn ang="0">
                      <a:pos x="16" y="232"/>
                    </a:cxn>
                    <a:cxn ang="0">
                      <a:pos x="34" y="244"/>
                    </a:cxn>
                    <a:cxn ang="0">
                      <a:pos x="55" y="251"/>
                    </a:cxn>
                    <a:cxn ang="0">
                      <a:pos x="79" y="257"/>
                    </a:cxn>
                    <a:cxn ang="0">
                      <a:pos x="100" y="263"/>
                    </a:cxn>
                    <a:cxn ang="0">
                      <a:pos x="116" y="265"/>
                    </a:cxn>
                    <a:cxn ang="0">
                      <a:pos x="146" y="262"/>
                    </a:cxn>
                    <a:cxn ang="0">
                      <a:pos x="179" y="255"/>
                    </a:cxn>
                    <a:cxn ang="0">
                      <a:pos x="204" y="250"/>
                    </a:cxn>
                    <a:cxn ang="0">
                      <a:pos x="334" y="201"/>
                    </a:cxn>
                    <a:cxn ang="0">
                      <a:pos x="350" y="179"/>
                    </a:cxn>
                    <a:cxn ang="0">
                      <a:pos x="384" y="130"/>
                    </a:cxn>
                    <a:cxn ang="0">
                      <a:pos x="419" y="77"/>
                    </a:cxn>
                    <a:cxn ang="0">
                      <a:pos x="437" y="45"/>
                    </a:cxn>
                    <a:cxn ang="0">
                      <a:pos x="440" y="30"/>
                    </a:cxn>
                    <a:cxn ang="0">
                      <a:pos x="437" y="19"/>
                    </a:cxn>
                    <a:cxn ang="0">
                      <a:pos x="426" y="8"/>
                    </a:cxn>
                    <a:cxn ang="0">
                      <a:pos x="402" y="1"/>
                    </a:cxn>
                    <a:cxn ang="0">
                      <a:pos x="375" y="2"/>
                    </a:cxn>
                    <a:cxn ang="0">
                      <a:pos x="360" y="14"/>
                    </a:cxn>
                    <a:cxn ang="0">
                      <a:pos x="355" y="27"/>
                    </a:cxn>
                    <a:cxn ang="0">
                      <a:pos x="353" y="32"/>
                    </a:cxn>
                    <a:cxn ang="0">
                      <a:pos x="348" y="54"/>
                    </a:cxn>
                    <a:cxn ang="0">
                      <a:pos x="342" y="89"/>
                    </a:cxn>
                    <a:cxn ang="0">
                      <a:pos x="335" y="111"/>
                    </a:cxn>
                    <a:cxn ang="0">
                      <a:pos x="314" y="144"/>
                    </a:cxn>
                    <a:cxn ang="0">
                      <a:pos x="284" y="179"/>
                    </a:cxn>
                    <a:cxn ang="0">
                      <a:pos x="245" y="204"/>
                    </a:cxn>
                    <a:cxn ang="0">
                      <a:pos x="123" y="157"/>
                    </a:cxn>
                    <a:cxn ang="0">
                      <a:pos x="3" y="141"/>
                    </a:cxn>
                  </a:cxnLst>
                  <a:rect l="0" t="0" r="r" b="b"/>
                  <a:pathLst>
                    <a:path w="440" h="265">
                      <a:moveTo>
                        <a:pt x="3" y="141"/>
                      </a:moveTo>
                      <a:lnTo>
                        <a:pt x="3" y="148"/>
                      </a:lnTo>
                      <a:lnTo>
                        <a:pt x="2" y="163"/>
                      </a:lnTo>
                      <a:lnTo>
                        <a:pt x="0" y="180"/>
                      </a:lnTo>
                      <a:lnTo>
                        <a:pt x="0" y="193"/>
                      </a:lnTo>
                      <a:lnTo>
                        <a:pt x="2" y="204"/>
                      </a:lnTo>
                      <a:lnTo>
                        <a:pt x="8" y="218"/>
                      </a:lnTo>
                      <a:lnTo>
                        <a:pt x="16" y="232"/>
                      </a:lnTo>
                      <a:lnTo>
                        <a:pt x="27" y="241"/>
                      </a:lnTo>
                      <a:lnTo>
                        <a:pt x="34" y="244"/>
                      </a:lnTo>
                      <a:lnTo>
                        <a:pt x="45" y="248"/>
                      </a:lnTo>
                      <a:lnTo>
                        <a:pt x="55" y="251"/>
                      </a:lnTo>
                      <a:lnTo>
                        <a:pt x="68" y="254"/>
                      </a:lnTo>
                      <a:lnTo>
                        <a:pt x="79" y="257"/>
                      </a:lnTo>
                      <a:lnTo>
                        <a:pt x="90" y="261"/>
                      </a:lnTo>
                      <a:lnTo>
                        <a:pt x="100" y="263"/>
                      </a:lnTo>
                      <a:lnTo>
                        <a:pt x="107" y="264"/>
                      </a:lnTo>
                      <a:lnTo>
                        <a:pt x="116" y="265"/>
                      </a:lnTo>
                      <a:lnTo>
                        <a:pt x="130" y="264"/>
                      </a:lnTo>
                      <a:lnTo>
                        <a:pt x="146" y="262"/>
                      </a:lnTo>
                      <a:lnTo>
                        <a:pt x="163" y="258"/>
                      </a:lnTo>
                      <a:lnTo>
                        <a:pt x="179" y="255"/>
                      </a:lnTo>
                      <a:lnTo>
                        <a:pt x="193" y="253"/>
                      </a:lnTo>
                      <a:lnTo>
                        <a:pt x="204" y="250"/>
                      </a:lnTo>
                      <a:lnTo>
                        <a:pt x="207" y="249"/>
                      </a:lnTo>
                      <a:lnTo>
                        <a:pt x="334" y="201"/>
                      </a:lnTo>
                      <a:lnTo>
                        <a:pt x="338" y="195"/>
                      </a:lnTo>
                      <a:lnTo>
                        <a:pt x="350" y="179"/>
                      </a:lnTo>
                      <a:lnTo>
                        <a:pt x="365" y="157"/>
                      </a:lnTo>
                      <a:lnTo>
                        <a:pt x="384" y="130"/>
                      </a:lnTo>
                      <a:lnTo>
                        <a:pt x="403" y="103"/>
                      </a:lnTo>
                      <a:lnTo>
                        <a:pt x="419" y="77"/>
                      </a:lnTo>
                      <a:lnTo>
                        <a:pt x="432" y="58"/>
                      </a:lnTo>
                      <a:lnTo>
                        <a:pt x="437" y="45"/>
                      </a:lnTo>
                      <a:lnTo>
                        <a:pt x="439" y="37"/>
                      </a:lnTo>
                      <a:lnTo>
                        <a:pt x="440" y="30"/>
                      </a:lnTo>
                      <a:lnTo>
                        <a:pt x="440" y="24"/>
                      </a:lnTo>
                      <a:lnTo>
                        <a:pt x="437" y="19"/>
                      </a:lnTo>
                      <a:lnTo>
                        <a:pt x="433" y="13"/>
                      </a:lnTo>
                      <a:lnTo>
                        <a:pt x="426" y="8"/>
                      </a:lnTo>
                      <a:lnTo>
                        <a:pt x="416" y="5"/>
                      </a:lnTo>
                      <a:lnTo>
                        <a:pt x="402" y="1"/>
                      </a:lnTo>
                      <a:lnTo>
                        <a:pt x="387" y="0"/>
                      </a:lnTo>
                      <a:lnTo>
                        <a:pt x="375" y="2"/>
                      </a:lnTo>
                      <a:lnTo>
                        <a:pt x="367" y="7"/>
                      </a:lnTo>
                      <a:lnTo>
                        <a:pt x="360" y="14"/>
                      </a:lnTo>
                      <a:lnTo>
                        <a:pt x="357" y="21"/>
                      </a:lnTo>
                      <a:lnTo>
                        <a:pt x="355" y="27"/>
                      </a:lnTo>
                      <a:lnTo>
                        <a:pt x="353" y="31"/>
                      </a:lnTo>
                      <a:lnTo>
                        <a:pt x="353" y="32"/>
                      </a:lnTo>
                      <a:lnTo>
                        <a:pt x="351" y="39"/>
                      </a:lnTo>
                      <a:lnTo>
                        <a:pt x="348" y="54"/>
                      </a:lnTo>
                      <a:lnTo>
                        <a:pt x="344" y="73"/>
                      </a:lnTo>
                      <a:lnTo>
                        <a:pt x="342" y="89"/>
                      </a:lnTo>
                      <a:lnTo>
                        <a:pt x="340" y="97"/>
                      </a:lnTo>
                      <a:lnTo>
                        <a:pt x="335" y="111"/>
                      </a:lnTo>
                      <a:lnTo>
                        <a:pt x="326" y="127"/>
                      </a:lnTo>
                      <a:lnTo>
                        <a:pt x="314" y="144"/>
                      </a:lnTo>
                      <a:lnTo>
                        <a:pt x="300" y="161"/>
                      </a:lnTo>
                      <a:lnTo>
                        <a:pt x="284" y="179"/>
                      </a:lnTo>
                      <a:lnTo>
                        <a:pt x="266" y="194"/>
                      </a:lnTo>
                      <a:lnTo>
                        <a:pt x="245" y="204"/>
                      </a:lnTo>
                      <a:lnTo>
                        <a:pt x="163" y="204"/>
                      </a:lnTo>
                      <a:lnTo>
                        <a:pt x="123" y="157"/>
                      </a:lnTo>
                      <a:lnTo>
                        <a:pt x="107" y="149"/>
                      </a:lnTo>
                      <a:lnTo>
                        <a:pt x="3" y="141"/>
                      </a:lnTo>
                      <a:close/>
                    </a:path>
                  </a:pathLst>
                </a:custGeom>
                <a:solidFill>
                  <a:srgbClr val="D8AD7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Freeform 54"/>
                <p:cNvSpPr>
                  <a:spLocks/>
                </p:cNvSpPr>
                <p:nvPr/>
              </p:nvSpPr>
              <p:spPr bwMode="auto">
                <a:xfrm>
                  <a:off x="7726362" y="4540250"/>
                  <a:ext cx="309563" cy="252413"/>
                </a:xfrm>
                <a:custGeom>
                  <a:avLst/>
                  <a:gdLst/>
                  <a:ahLst/>
                  <a:cxnLst>
                    <a:cxn ang="0">
                      <a:pos x="2" y="249"/>
                    </a:cxn>
                    <a:cxn ang="0">
                      <a:pos x="13" y="278"/>
                    </a:cxn>
                    <a:cxn ang="0">
                      <a:pos x="20" y="298"/>
                    </a:cxn>
                    <a:cxn ang="0">
                      <a:pos x="31" y="309"/>
                    </a:cxn>
                    <a:cxn ang="0">
                      <a:pos x="54" y="316"/>
                    </a:cxn>
                    <a:cxn ang="0">
                      <a:pos x="90" y="319"/>
                    </a:cxn>
                    <a:cxn ang="0">
                      <a:pos x="118" y="318"/>
                    </a:cxn>
                    <a:cxn ang="0">
                      <a:pos x="137" y="311"/>
                    </a:cxn>
                    <a:cxn ang="0">
                      <a:pos x="166" y="302"/>
                    </a:cxn>
                    <a:cxn ang="0">
                      <a:pos x="192" y="294"/>
                    </a:cxn>
                    <a:cxn ang="0">
                      <a:pos x="210" y="288"/>
                    </a:cxn>
                    <a:cxn ang="0">
                      <a:pos x="239" y="276"/>
                    </a:cxn>
                    <a:cxn ang="0">
                      <a:pos x="272" y="258"/>
                    </a:cxn>
                    <a:cxn ang="0">
                      <a:pos x="301" y="243"/>
                    </a:cxn>
                    <a:cxn ang="0">
                      <a:pos x="316" y="237"/>
                    </a:cxn>
                    <a:cxn ang="0">
                      <a:pos x="326" y="228"/>
                    </a:cxn>
                    <a:cxn ang="0">
                      <a:pos x="335" y="217"/>
                    </a:cxn>
                    <a:cxn ang="0">
                      <a:pos x="342" y="201"/>
                    </a:cxn>
                    <a:cxn ang="0">
                      <a:pos x="350" y="178"/>
                    </a:cxn>
                    <a:cxn ang="0">
                      <a:pos x="363" y="137"/>
                    </a:cxn>
                    <a:cxn ang="0">
                      <a:pos x="378" y="95"/>
                    </a:cxn>
                    <a:cxn ang="0">
                      <a:pos x="388" y="65"/>
                    </a:cxn>
                    <a:cxn ang="0">
                      <a:pos x="388" y="58"/>
                    </a:cxn>
                    <a:cxn ang="0">
                      <a:pos x="379" y="42"/>
                    </a:cxn>
                    <a:cxn ang="0">
                      <a:pos x="364" y="19"/>
                    </a:cxn>
                    <a:cxn ang="0">
                      <a:pos x="347" y="3"/>
                    </a:cxn>
                    <a:cxn ang="0">
                      <a:pos x="328" y="4"/>
                    </a:cxn>
                    <a:cxn ang="0">
                      <a:pos x="310" y="24"/>
                    </a:cxn>
                    <a:cxn ang="0">
                      <a:pos x="294" y="51"/>
                    </a:cxn>
                    <a:cxn ang="0">
                      <a:pos x="283" y="72"/>
                    </a:cxn>
                    <a:cxn ang="0">
                      <a:pos x="234" y="156"/>
                    </a:cxn>
                    <a:cxn ang="0">
                      <a:pos x="0" y="243"/>
                    </a:cxn>
                  </a:cxnLst>
                  <a:rect l="0" t="0" r="r" b="b"/>
                  <a:pathLst>
                    <a:path w="389" h="319">
                      <a:moveTo>
                        <a:pt x="0" y="243"/>
                      </a:moveTo>
                      <a:lnTo>
                        <a:pt x="2" y="249"/>
                      </a:lnTo>
                      <a:lnTo>
                        <a:pt x="7" y="262"/>
                      </a:lnTo>
                      <a:lnTo>
                        <a:pt x="13" y="278"/>
                      </a:lnTo>
                      <a:lnTo>
                        <a:pt x="17" y="292"/>
                      </a:lnTo>
                      <a:lnTo>
                        <a:pt x="20" y="298"/>
                      </a:lnTo>
                      <a:lnTo>
                        <a:pt x="24" y="303"/>
                      </a:lnTo>
                      <a:lnTo>
                        <a:pt x="31" y="309"/>
                      </a:lnTo>
                      <a:lnTo>
                        <a:pt x="42" y="313"/>
                      </a:lnTo>
                      <a:lnTo>
                        <a:pt x="54" y="316"/>
                      </a:lnTo>
                      <a:lnTo>
                        <a:pt x="70" y="318"/>
                      </a:lnTo>
                      <a:lnTo>
                        <a:pt x="90" y="319"/>
                      </a:lnTo>
                      <a:lnTo>
                        <a:pt x="114" y="319"/>
                      </a:lnTo>
                      <a:lnTo>
                        <a:pt x="118" y="318"/>
                      </a:lnTo>
                      <a:lnTo>
                        <a:pt x="126" y="316"/>
                      </a:lnTo>
                      <a:lnTo>
                        <a:pt x="137" y="311"/>
                      </a:lnTo>
                      <a:lnTo>
                        <a:pt x="151" y="307"/>
                      </a:lnTo>
                      <a:lnTo>
                        <a:pt x="166" y="302"/>
                      </a:lnTo>
                      <a:lnTo>
                        <a:pt x="180" y="298"/>
                      </a:lnTo>
                      <a:lnTo>
                        <a:pt x="192" y="294"/>
                      </a:lnTo>
                      <a:lnTo>
                        <a:pt x="201" y="292"/>
                      </a:lnTo>
                      <a:lnTo>
                        <a:pt x="210" y="288"/>
                      </a:lnTo>
                      <a:lnTo>
                        <a:pt x="222" y="283"/>
                      </a:lnTo>
                      <a:lnTo>
                        <a:pt x="239" y="276"/>
                      </a:lnTo>
                      <a:lnTo>
                        <a:pt x="256" y="266"/>
                      </a:lnTo>
                      <a:lnTo>
                        <a:pt x="272" y="258"/>
                      </a:lnTo>
                      <a:lnTo>
                        <a:pt x="288" y="250"/>
                      </a:lnTo>
                      <a:lnTo>
                        <a:pt x="301" y="243"/>
                      </a:lnTo>
                      <a:lnTo>
                        <a:pt x="310" y="240"/>
                      </a:lnTo>
                      <a:lnTo>
                        <a:pt x="316" y="237"/>
                      </a:lnTo>
                      <a:lnTo>
                        <a:pt x="321" y="233"/>
                      </a:lnTo>
                      <a:lnTo>
                        <a:pt x="326" y="228"/>
                      </a:lnTo>
                      <a:lnTo>
                        <a:pt x="331" y="223"/>
                      </a:lnTo>
                      <a:lnTo>
                        <a:pt x="335" y="217"/>
                      </a:lnTo>
                      <a:lnTo>
                        <a:pt x="339" y="210"/>
                      </a:lnTo>
                      <a:lnTo>
                        <a:pt x="342" y="201"/>
                      </a:lnTo>
                      <a:lnTo>
                        <a:pt x="346" y="192"/>
                      </a:lnTo>
                      <a:lnTo>
                        <a:pt x="350" y="178"/>
                      </a:lnTo>
                      <a:lnTo>
                        <a:pt x="356" y="159"/>
                      </a:lnTo>
                      <a:lnTo>
                        <a:pt x="363" y="137"/>
                      </a:lnTo>
                      <a:lnTo>
                        <a:pt x="371" y="116"/>
                      </a:lnTo>
                      <a:lnTo>
                        <a:pt x="378" y="95"/>
                      </a:lnTo>
                      <a:lnTo>
                        <a:pt x="384" y="76"/>
                      </a:lnTo>
                      <a:lnTo>
                        <a:pt x="388" y="65"/>
                      </a:lnTo>
                      <a:lnTo>
                        <a:pt x="389" y="60"/>
                      </a:lnTo>
                      <a:lnTo>
                        <a:pt x="388" y="58"/>
                      </a:lnTo>
                      <a:lnTo>
                        <a:pt x="385" y="51"/>
                      </a:lnTo>
                      <a:lnTo>
                        <a:pt x="379" y="42"/>
                      </a:lnTo>
                      <a:lnTo>
                        <a:pt x="372" y="30"/>
                      </a:lnTo>
                      <a:lnTo>
                        <a:pt x="364" y="19"/>
                      </a:lnTo>
                      <a:lnTo>
                        <a:pt x="356" y="10"/>
                      </a:lnTo>
                      <a:lnTo>
                        <a:pt x="347" y="3"/>
                      </a:lnTo>
                      <a:lnTo>
                        <a:pt x="338" y="0"/>
                      </a:lnTo>
                      <a:lnTo>
                        <a:pt x="328" y="4"/>
                      </a:lnTo>
                      <a:lnTo>
                        <a:pt x="319" y="12"/>
                      </a:lnTo>
                      <a:lnTo>
                        <a:pt x="310" y="24"/>
                      </a:lnTo>
                      <a:lnTo>
                        <a:pt x="302" y="37"/>
                      </a:lnTo>
                      <a:lnTo>
                        <a:pt x="294" y="51"/>
                      </a:lnTo>
                      <a:lnTo>
                        <a:pt x="288" y="64"/>
                      </a:lnTo>
                      <a:lnTo>
                        <a:pt x="283" y="72"/>
                      </a:lnTo>
                      <a:lnTo>
                        <a:pt x="282" y="75"/>
                      </a:lnTo>
                      <a:lnTo>
                        <a:pt x="234" y="156"/>
                      </a:lnTo>
                      <a:lnTo>
                        <a:pt x="36" y="232"/>
                      </a:lnTo>
                      <a:lnTo>
                        <a:pt x="0" y="243"/>
                      </a:lnTo>
                      <a:close/>
                    </a:path>
                  </a:pathLst>
                </a:custGeom>
                <a:solidFill>
                  <a:srgbClr val="D8AD7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Freeform 55"/>
                <p:cNvSpPr>
                  <a:spLocks/>
                </p:cNvSpPr>
                <p:nvPr/>
              </p:nvSpPr>
              <p:spPr bwMode="auto">
                <a:xfrm>
                  <a:off x="7889874" y="4614863"/>
                  <a:ext cx="198438" cy="239713"/>
                </a:xfrm>
                <a:custGeom>
                  <a:avLst/>
                  <a:gdLst/>
                  <a:ahLst/>
                  <a:cxnLst>
                    <a:cxn ang="0">
                      <a:pos x="4" y="256"/>
                    </a:cxn>
                    <a:cxn ang="0">
                      <a:pos x="22" y="286"/>
                    </a:cxn>
                    <a:cxn ang="0">
                      <a:pos x="36" y="295"/>
                    </a:cxn>
                    <a:cxn ang="0">
                      <a:pos x="48" y="299"/>
                    </a:cxn>
                    <a:cxn ang="0">
                      <a:pos x="60" y="302"/>
                    </a:cxn>
                    <a:cxn ang="0">
                      <a:pos x="73" y="303"/>
                    </a:cxn>
                    <a:cxn ang="0">
                      <a:pos x="84" y="298"/>
                    </a:cxn>
                    <a:cxn ang="0">
                      <a:pos x="110" y="282"/>
                    </a:cxn>
                    <a:cxn ang="0">
                      <a:pos x="141" y="261"/>
                    </a:cxn>
                    <a:cxn ang="0">
                      <a:pos x="162" y="248"/>
                    </a:cxn>
                    <a:cxn ang="0">
                      <a:pos x="203" y="204"/>
                    </a:cxn>
                    <a:cxn ang="0">
                      <a:pos x="210" y="190"/>
                    </a:cxn>
                    <a:cxn ang="0">
                      <a:pos x="224" y="156"/>
                    </a:cxn>
                    <a:cxn ang="0">
                      <a:pos x="236" y="122"/>
                    </a:cxn>
                    <a:cxn ang="0">
                      <a:pos x="241" y="100"/>
                    </a:cxn>
                    <a:cxn ang="0">
                      <a:pos x="246" y="60"/>
                    </a:cxn>
                    <a:cxn ang="0">
                      <a:pos x="248" y="21"/>
                    </a:cxn>
                    <a:cxn ang="0">
                      <a:pos x="240" y="11"/>
                    </a:cxn>
                    <a:cxn ang="0">
                      <a:pos x="228" y="4"/>
                    </a:cxn>
                    <a:cxn ang="0">
                      <a:pos x="218" y="1"/>
                    </a:cxn>
                    <a:cxn ang="0">
                      <a:pos x="213" y="0"/>
                    </a:cxn>
                    <a:cxn ang="0">
                      <a:pos x="198" y="17"/>
                    </a:cxn>
                    <a:cxn ang="0">
                      <a:pos x="182" y="41"/>
                    </a:cxn>
                    <a:cxn ang="0">
                      <a:pos x="181" y="83"/>
                    </a:cxn>
                    <a:cxn ang="0">
                      <a:pos x="179" y="117"/>
                    </a:cxn>
                    <a:cxn ang="0">
                      <a:pos x="174" y="124"/>
                    </a:cxn>
                    <a:cxn ang="0">
                      <a:pos x="163" y="139"/>
                    </a:cxn>
                    <a:cxn ang="0">
                      <a:pos x="148" y="156"/>
                    </a:cxn>
                    <a:cxn ang="0">
                      <a:pos x="134" y="169"/>
                    </a:cxn>
                    <a:cxn ang="0">
                      <a:pos x="106" y="186"/>
                    </a:cxn>
                    <a:cxn ang="0">
                      <a:pos x="60" y="213"/>
                    </a:cxn>
                    <a:cxn ang="0">
                      <a:pos x="19" y="237"/>
                    </a:cxn>
                    <a:cxn ang="0">
                      <a:pos x="0" y="249"/>
                    </a:cxn>
                  </a:cxnLst>
                  <a:rect l="0" t="0" r="r" b="b"/>
                  <a:pathLst>
                    <a:path w="249" h="303">
                      <a:moveTo>
                        <a:pt x="0" y="249"/>
                      </a:moveTo>
                      <a:lnTo>
                        <a:pt x="4" y="256"/>
                      </a:lnTo>
                      <a:lnTo>
                        <a:pt x="12" y="269"/>
                      </a:lnTo>
                      <a:lnTo>
                        <a:pt x="22" y="286"/>
                      </a:lnTo>
                      <a:lnTo>
                        <a:pt x="31" y="294"/>
                      </a:lnTo>
                      <a:lnTo>
                        <a:pt x="36" y="295"/>
                      </a:lnTo>
                      <a:lnTo>
                        <a:pt x="42" y="297"/>
                      </a:lnTo>
                      <a:lnTo>
                        <a:pt x="48" y="299"/>
                      </a:lnTo>
                      <a:lnTo>
                        <a:pt x="54" y="301"/>
                      </a:lnTo>
                      <a:lnTo>
                        <a:pt x="60" y="302"/>
                      </a:lnTo>
                      <a:lnTo>
                        <a:pt x="67" y="303"/>
                      </a:lnTo>
                      <a:lnTo>
                        <a:pt x="73" y="303"/>
                      </a:lnTo>
                      <a:lnTo>
                        <a:pt x="77" y="302"/>
                      </a:lnTo>
                      <a:lnTo>
                        <a:pt x="84" y="298"/>
                      </a:lnTo>
                      <a:lnTo>
                        <a:pt x="96" y="291"/>
                      </a:lnTo>
                      <a:lnTo>
                        <a:pt x="110" y="282"/>
                      </a:lnTo>
                      <a:lnTo>
                        <a:pt x="126" y="272"/>
                      </a:lnTo>
                      <a:lnTo>
                        <a:pt x="141" y="261"/>
                      </a:lnTo>
                      <a:lnTo>
                        <a:pt x="153" y="253"/>
                      </a:lnTo>
                      <a:lnTo>
                        <a:pt x="162" y="248"/>
                      </a:lnTo>
                      <a:lnTo>
                        <a:pt x="165" y="245"/>
                      </a:lnTo>
                      <a:lnTo>
                        <a:pt x="203" y="204"/>
                      </a:lnTo>
                      <a:lnTo>
                        <a:pt x="205" y="200"/>
                      </a:lnTo>
                      <a:lnTo>
                        <a:pt x="210" y="190"/>
                      </a:lnTo>
                      <a:lnTo>
                        <a:pt x="216" y="175"/>
                      </a:lnTo>
                      <a:lnTo>
                        <a:pt x="224" y="156"/>
                      </a:lnTo>
                      <a:lnTo>
                        <a:pt x="231" y="139"/>
                      </a:lnTo>
                      <a:lnTo>
                        <a:pt x="236" y="122"/>
                      </a:lnTo>
                      <a:lnTo>
                        <a:pt x="240" y="108"/>
                      </a:lnTo>
                      <a:lnTo>
                        <a:pt x="241" y="100"/>
                      </a:lnTo>
                      <a:lnTo>
                        <a:pt x="242" y="84"/>
                      </a:lnTo>
                      <a:lnTo>
                        <a:pt x="246" y="60"/>
                      </a:lnTo>
                      <a:lnTo>
                        <a:pt x="249" y="37"/>
                      </a:lnTo>
                      <a:lnTo>
                        <a:pt x="248" y="21"/>
                      </a:lnTo>
                      <a:lnTo>
                        <a:pt x="244" y="16"/>
                      </a:lnTo>
                      <a:lnTo>
                        <a:pt x="240" y="11"/>
                      </a:lnTo>
                      <a:lnTo>
                        <a:pt x="234" y="8"/>
                      </a:lnTo>
                      <a:lnTo>
                        <a:pt x="228" y="4"/>
                      </a:lnTo>
                      <a:lnTo>
                        <a:pt x="223" y="3"/>
                      </a:lnTo>
                      <a:lnTo>
                        <a:pt x="218" y="1"/>
                      </a:lnTo>
                      <a:lnTo>
                        <a:pt x="215" y="0"/>
                      </a:lnTo>
                      <a:lnTo>
                        <a:pt x="213" y="0"/>
                      </a:lnTo>
                      <a:lnTo>
                        <a:pt x="209" y="4"/>
                      </a:lnTo>
                      <a:lnTo>
                        <a:pt x="198" y="17"/>
                      </a:lnTo>
                      <a:lnTo>
                        <a:pt x="187" y="31"/>
                      </a:lnTo>
                      <a:lnTo>
                        <a:pt x="182" y="41"/>
                      </a:lnTo>
                      <a:lnTo>
                        <a:pt x="182" y="57"/>
                      </a:lnTo>
                      <a:lnTo>
                        <a:pt x="181" y="83"/>
                      </a:lnTo>
                      <a:lnTo>
                        <a:pt x="179" y="107"/>
                      </a:lnTo>
                      <a:lnTo>
                        <a:pt x="179" y="117"/>
                      </a:lnTo>
                      <a:lnTo>
                        <a:pt x="178" y="120"/>
                      </a:lnTo>
                      <a:lnTo>
                        <a:pt x="174" y="124"/>
                      </a:lnTo>
                      <a:lnTo>
                        <a:pt x="170" y="131"/>
                      </a:lnTo>
                      <a:lnTo>
                        <a:pt x="163" y="139"/>
                      </a:lnTo>
                      <a:lnTo>
                        <a:pt x="156" y="148"/>
                      </a:lnTo>
                      <a:lnTo>
                        <a:pt x="148" y="156"/>
                      </a:lnTo>
                      <a:lnTo>
                        <a:pt x="141" y="163"/>
                      </a:lnTo>
                      <a:lnTo>
                        <a:pt x="134" y="169"/>
                      </a:lnTo>
                      <a:lnTo>
                        <a:pt x="124" y="176"/>
                      </a:lnTo>
                      <a:lnTo>
                        <a:pt x="106" y="186"/>
                      </a:lnTo>
                      <a:lnTo>
                        <a:pt x="84" y="199"/>
                      </a:lnTo>
                      <a:lnTo>
                        <a:pt x="60" y="213"/>
                      </a:lnTo>
                      <a:lnTo>
                        <a:pt x="38" y="227"/>
                      </a:lnTo>
                      <a:lnTo>
                        <a:pt x="19" y="237"/>
                      </a:lnTo>
                      <a:lnTo>
                        <a:pt x="5" y="245"/>
                      </a:lnTo>
                      <a:lnTo>
                        <a:pt x="0" y="249"/>
                      </a:lnTo>
                      <a:close/>
                    </a:path>
                  </a:pathLst>
                </a:custGeom>
                <a:solidFill>
                  <a:srgbClr val="D8AD7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7" name="Freeform 56"/>
                <p:cNvSpPr>
                  <a:spLocks/>
                </p:cNvSpPr>
                <p:nvPr/>
              </p:nvSpPr>
              <p:spPr bwMode="auto">
                <a:xfrm>
                  <a:off x="8127999" y="4187825"/>
                  <a:ext cx="269875" cy="204788"/>
                </a:xfrm>
                <a:custGeom>
                  <a:avLst/>
                  <a:gdLst/>
                  <a:ahLst/>
                  <a:cxnLst>
                    <a:cxn ang="0">
                      <a:pos x="26" y="258"/>
                    </a:cxn>
                    <a:cxn ang="0">
                      <a:pos x="29" y="255"/>
                    </a:cxn>
                    <a:cxn ang="0">
                      <a:pos x="37" y="249"/>
                    </a:cxn>
                    <a:cxn ang="0">
                      <a:pos x="48" y="237"/>
                    </a:cxn>
                    <a:cxn ang="0">
                      <a:pos x="64" y="223"/>
                    </a:cxn>
                    <a:cxn ang="0">
                      <a:pos x="83" y="206"/>
                    </a:cxn>
                    <a:cxn ang="0">
                      <a:pos x="105" y="186"/>
                    </a:cxn>
                    <a:cxn ang="0">
                      <a:pos x="128" y="166"/>
                    </a:cxn>
                    <a:cxn ang="0">
                      <a:pos x="153" y="144"/>
                    </a:cxn>
                    <a:cxn ang="0">
                      <a:pos x="178" y="122"/>
                    </a:cxn>
                    <a:cxn ang="0">
                      <a:pos x="205" y="99"/>
                    </a:cxn>
                    <a:cxn ang="0">
                      <a:pos x="231" y="77"/>
                    </a:cxn>
                    <a:cxn ang="0">
                      <a:pos x="257" y="57"/>
                    </a:cxn>
                    <a:cxn ang="0">
                      <a:pos x="281" y="39"/>
                    </a:cxn>
                    <a:cxn ang="0">
                      <a:pos x="303" y="23"/>
                    </a:cxn>
                    <a:cxn ang="0">
                      <a:pos x="322" y="9"/>
                    </a:cxn>
                    <a:cxn ang="0">
                      <a:pos x="340" y="0"/>
                    </a:cxn>
                    <a:cxn ang="0">
                      <a:pos x="337" y="1"/>
                    </a:cxn>
                    <a:cxn ang="0">
                      <a:pos x="330" y="4"/>
                    </a:cxn>
                    <a:cxn ang="0">
                      <a:pos x="319" y="11"/>
                    </a:cxn>
                    <a:cxn ang="0">
                      <a:pos x="305" y="19"/>
                    </a:cxn>
                    <a:cxn ang="0">
                      <a:pos x="287" y="30"/>
                    </a:cxn>
                    <a:cxn ang="0">
                      <a:pos x="266" y="42"/>
                    </a:cxn>
                    <a:cxn ang="0">
                      <a:pos x="243" y="56"/>
                    </a:cxn>
                    <a:cxn ang="0">
                      <a:pos x="217" y="72"/>
                    </a:cxn>
                    <a:cxn ang="0">
                      <a:pos x="191" y="91"/>
                    </a:cxn>
                    <a:cxn ang="0">
                      <a:pos x="163" y="109"/>
                    </a:cxn>
                    <a:cxn ang="0">
                      <a:pos x="136" y="130"/>
                    </a:cxn>
                    <a:cxn ang="0">
                      <a:pos x="107" y="152"/>
                    </a:cxn>
                    <a:cxn ang="0">
                      <a:pos x="78" y="174"/>
                    </a:cxn>
                    <a:cxn ang="0">
                      <a:pos x="52" y="198"/>
                    </a:cxn>
                    <a:cxn ang="0">
                      <a:pos x="25" y="222"/>
                    </a:cxn>
                    <a:cxn ang="0">
                      <a:pos x="0" y="247"/>
                    </a:cxn>
                    <a:cxn ang="0">
                      <a:pos x="26" y="258"/>
                    </a:cxn>
                  </a:cxnLst>
                  <a:rect l="0" t="0" r="r" b="b"/>
                  <a:pathLst>
                    <a:path w="340" h="258">
                      <a:moveTo>
                        <a:pt x="26" y="258"/>
                      </a:moveTo>
                      <a:lnTo>
                        <a:pt x="29" y="255"/>
                      </a:lnTo>
                      <a:lnTo>
                        <a:pt x="37" y="249"/>
                      </a:lnTo>
                      <a:lnTo>
                        <a:pt x="48" y="237"/>
                      </a:lnTo>
                      <a:lnTo>
                        <a:pt x="64" y="223"/>
                      </a:lnTo>
                      <a:lnTo>
                        <a:pt x="83" y="206"/>
                      </a:lnTo>
                      <a:lnTo>
                        <a:pt x="105" y="186"/>
                      </a:lnTo>
                      <a:lnTo>
                        <a:pt x="128" y="166"/>
                      </a:lnTo>
                      <a:lnTo>
                        <a:pt x="153" y="144"/>
                      </a:lnTo>
                      <a:lnTo>
                        <a:pt x="178" y="122"/>
                      </a:lnTo>
                      <a:lnTo>
                        <a:pt x="205" y="99"/>
                      </a:lnTo>
                      <a:lnTo>
                        <a:pt x="231" y="77"/>
                      </a:lnTo>
                      <a:lnTo>
                        <a:pt x="257" y="57"/>
                      </a:lnTo>
                      <a:lnTo>
                        <a:pt x="281" y="39"/>
                      </a:lnTo>
                      <a:lnTo>
                        <a:pt x="303" y="23"/>
                      </a:lnTo>
                      <a:lnTo>
                        <a:pt x="322" y="9"/>
                      </a:lnTo>
                      <a:lnTo>
                        <a:pt x="340" y="0"/>
                      </a:lnTo>
                      <a:lnTo>
                        <a:pt x="337" y="1"/>
                      </a:lnTo>
                      <a:lnTo>
                        <a:pt x="330" y="4"/>
                      </a:lnTo>
                      <a:lnTo>
                        <a:pt x="319" y="11"/>
                      </a:lnTo>
                      <a:lnTo>
                        <a:pt x="305" y="19"/>
                      </a:lnTo>
                      <a:lnTo>
                        <a:pt x="287" y="30"/>
                      </a:lnTo>
                      <a:lnTo>
                        <a:pt x="266" y="42"/>
                      </a:lnTo>
                      <a:lnTo>
                        <a:pt x="243" y="56"/>
                      </a:lnTo>
                      <a:lnTo>
                        <a:pt x="217" y="72"/>
                      </a:lnTo>
                      <a:lnTo>
                        <a:pt x="191" y="91"/>
                      </a:lnTo>
                      <a:lnTo>
                        <a:pt x="163" y="109"/>
                      </a:lnTo>
                      <a:lnTo>
                        <a:pt x="136" y="130"/>
                      </a:lnTo>
                      <a:lnTo>
                        <a:pt x="107" y="152"/>
                      </a:lnTo>
                      <a:lnTo>
                        <a:pt x="78" y="174"/>
                      </a:lnTo>
                      <a:lnTo>
                        <a:pt x="52" y="198"/>
                      </a:lnTo>
                      <a:lnTo>
                        <a:pt x="25" y="222"/>
                      </a:lnTo>
                      <a:lnTo>
                        <a:pt x="0" y="247"/>
                      </a:lnTo>
                      <a:lnTo>
                        <a:pt x="26" y="25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Freeform 57"/>
                <p:cNvSpPr>
                  <a:spLocks/>
                </p:cNvSpPr>
                <p:nvPr/>
              </p:nvSpPr>
              <p:spPr bwMode="auto">
                <a:xfrm>
                  <a:off x="8318499" y="3543300"/>
                  <a:ext cx="303213" cy="679450"/>
                </a:xfrm>
                <a:custGeom>
                  <a:avLst/>
                  <a:gdLst/>
                  <a:ahLst/>
                  <a:cxnLst>
                    <a:cxn ang="0">
                      <a:pos x="0" y="432"/>
                    </a:cxn>
                    <a:cxn ang="0">
                      <a:pos x="3" y="428"/>
                    </a:cxn>
                    <a:cxn ang="0">
                      <a:pos x="7" y="416"/>
                    </a:cxn>
                    <a:cxn ang="0">
                      <a:pos x="17" y="398"/>
                    </a:cxn>
                    <a:cxn ang="0">
                      <a:pos x="29" y="374"/>
                    </a:cxn>
                    <a:cxn ang="0">
                      <a:pos x="45" y="345"/>
                    </a:cxn>
                    <a:cxn ang="0">
                      <a:pos x="64" y="313"/>
                    </a:cxn>
                    <a:cxn ang="0">
                      <a:pos x="86" y="277"/>
                    </a:cxn>
                    <a:cxn ang="0">
                      <a:pos x="110" y="240"/>
                    </a:cxn>
                    <a:cxn ang="0">
                      <a:pos x="136" y="202"/>
                    </a:cxn>
                    <a:cxn ang="0">
                      <a:pos x="165" y="165"/>
                    </a:cxn>
                    <a:cxn ang="0">
                      <a:pos x="197" y="128"/>
                    </a:cxn>
                    <a:cxn ang="0">
                      <a:pos x="231" y="95"/>
                    </a:cxn>
                    <a:cxn ang="0">
                      <a:pos x="267" y="64"/>
                    </a:cxn>
                    <a:cxn ang="0">
                      <a:pos x="303" y="37"/>
                    </a:cxn>
                    <a:cxn ang="0">
                      <a:pos x="343" y="15"/>
                    </a:cxn>
                    <a:cxn ang="0">
                      <a:pos x="383" y="0"/>
                    </a:cxn>
                    <a:cxn ang="0">
                      <a:pos x="369" y="853"/>
                    </a:cxn>
                    <a:cxn ang="0">
                      <a:pos x="346" y="858"/>
                    </a:cxn>
                    <a:cxn ang="0">
                      <a:pos x="345" y="853"/>
                    </a:cxn>
                    <a:cxn ang="0">
                      <a:pos x="339" y="839"/>
                    </a:cxn>
                    <a:cxn ang="0">
                      <a:pos x="331" y="820"/>
                    </a:cxn>
                    <a:cxn ang="0">
                      <a:pos x="319" y="792"/>
                    </a:cxn>
                    <a:cxn ang="0">
                      <a:pos x="306" y="761"/>
                    </a:cxn>
                    <a:cxn ang="0">
                      <a:pos x="288" y="725"/>
                    </a:cxn>
                    <a:cxn ang="0">
                      <a:pos x="270" y="687"/>
                    </a:cxn>
                    <a:cxn ang="0">
                      <a:pos x="248" y="648"/>
                    </a:cxn>
                    <a:cxn ang="0">
                      <a:pos x="223" y="609"/>
                    </a:cxn>
                    <a:cxn ang="0">
                      <a:pos x="197" y="571"/>
                    </a:cxn>
                    <a:cxn ang="0">
                      <a:pos x="169" y="535"/>
                    </a:cxn>
                    <a:cxn ang="0">
                      <a:pos x="138" y="503"/>
                    </a:cxn>
                    <a:cxn ang="0">
                      <a:pos x="106" y="475"/>
                    </a:cxn>
                    <a:cxn ang="0">
                      <a:pos x="72" y="453"/>
                    </a:cxn>
                    <a:cxn ang="0">
                      <a:pos x="37" y="438"/>
                    </a:cxn>
                    <a:cxn ang="0">
                      <a:pos x="0" y="432"/>
                    </a:cxn>
                  </a:cxnLst>
                  <a:rect l="0" t="0" r="r" b="b"/>
                  <a:pathLst>
                    <a:path w="383" h="858">
                      <a:moveTo>
                        <a:pt x="0" y="432"/>
                      </a:moveTo>
                      <a:lnTo>
                        <a:pt x="3" y="428"/>
                      </a:lnTo>
                      <a:lnTo>
                        <a:pt x="7" y="416"/>
                      </a:lnTo>
                      <a:lnTo>
                        <a:pt x="17" y="398"/>
                      </a:lnTo>
                      <a:lnTo>
                        <a:pt x="29" y="374"/>
                      </a:lnTo>
                      <a:lnTo>
                        <a:pt x="45" y="345"/>
                      </a:lnTo>
                      <a:lnTo>
                        <a:pt x="64" y="313"/>
                      </a:lnTo>
                      <a:lnTo>
                        <a:pt x="86" y="277"/>
                      </a:lnTo>
                      <a:lnTo>
                        <a:pt x="110" y="240"/>
                      </a:lnTo>
                      <a:lnTo>
                        <a:pt x="136" y="202"/>
                      </a:lnTo>
                      <a:lnTo>
                        <a:pt x="165" y="165"/>
                      </a:lnTo>
                      <a:lnTo>
                        <a:pt x="197" y="128"/>
                      </a:lnTo>
                      <a:lnTo>
                        <a:pt x="231" y="95"/>
                      </a:lnTo>
                      <a:lnTo>
                        <a:pt x="267" y="64"/>
                      </a:lnTo>
                      <a:lnTo>
                        <a:pt x="303" y="37"/>
                      </a:lnTo>
                      <a:lnTo>
                        <a:pt x="343" y="15"/>
                      </a:lnTo>
                      <a:lnTo>
                        <a:pt x="383" y="0"/>
                      </a:lnTo>
                      <a:lnTo>
                        <a:pt x="369" y="853"/>
                      </a:lnTo>
                      <a:lnTo>
                        <a:pt x="346" y="858"/>
                      </a:lnTo>
                      <a:lnTo>
                        <a:pt x="345" y="853"/>
                      </a:lnTo>
                      <a:lnTo>
                        <a:pt x="339" y="839"/>
                      </a:lnTo>
                      <a:lnTo>
                        <a:pt x="331" y="820"/>
                      </a:lnTo>
                      <a:lnTo>
                        <a:pt x="319" y="792"/>
                      </a:lnTo>
                      <a:lnTo>
                        <a:pt x="306" y="761"/>
                      </a:lnTo>
                      <a:lnTo>
                        <a:pt x="288" y="725"/>
                      </a:lnTo>
                      <a:lnTo>
                        <a:pt x="270" y="687"/>
                      </a:lnTo>
                      <a:lnTo>
                        <a:pt x="248" y="648"/>
                      </a:lnTo>
                      <a:lnTo>
                        <a:pt x="223" y="609"/>
                      </a:lnTo>
                      <a:lnTo>
                        <a:pt x="197" y="571"/>
                      </a:lnTo>
                      <a:lnTo>
                        <a:pt x="169" y="535"/>
                      </a:lnTo>
                      <a:lnTo>
                        <a:pt x="138" y="503"/>
                      </a:lnTo>
                      <a:lnTo>
                        <a:pt x="106" y="475"/>
                      </a:lnTo>
                      <a:lnTo>
                        <a:pt x="72" y="453"/>
                      </a:lnTo>
                      <a:lnTo>
                        <a:pt x="37" y="438"/>
                      </a:lnTo>
                      <a:lnTo>
                        <a:pt x="0" y="4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9" name="Freeform 58"/>
                <p:cNvSpPr>
                  <a:spLocks/>
                </p:cNvSpPr>
                <p:nvPr/>
              </p:nvSpPr>
              <p:spPr bwMode="auto">
                <a:xfrm>
                  <a:off x="8380412" y="3592513"/>
                  <a:ext cx="231775" cy="565150"/>
                </a:xfrm>
                <a:custGeom>
                  <a:avLst/>
                  <a:gdLst/>
                  <a:ahLst/>
                  <a:cxnLst>
                    <a:cxn ang="0">
                      <a:pos x="291" y="0"/>
                    </a:cxn>
                    <a:cxn ang="0">
                      <a:pos x="290" y="1"/>
                    </a:cxn>
                    <a:cxn ang="0">
                      <a:pos x="284" y="4"/>
                    </a:cxn>
                    <a:cxn ang="0">
                      <a:pos x="276" y="11"/>
                    </a:cxn>
                    <a:cxn ang="0">
                      <a:pos x="266" y="19"/>
                    </a:cxn>
                    <a:cxn ang="0">
                      <a:pos x="252" y="32"/>
                    </a:cxn>
                    <a:cxn ang="0">
                      <a:pos x="236" y="46"/>
                    </a:cxn>
                    <a:cxn ang="0">
                      <a:pos x="218" y="63"/>
                    </a:cxn>
                    <a:cxn ang="0">
                      <a:pos x="199" y="84"/>
                    </a:cxn>
                    <a:cxn ang="0">
                      <a:pos x="177" y="108"/>
                    </a:cxn>
                    <a:cxn ang="0">
                      <a:pos x="154" y="134"/>
                    </a:cxn>
                    <a:cxn ang="0">
                      <a:pos x="130" y="164"/>
                    </a:cxn>
                    <a:cxn ang="0">
                      <a:pos x="104" y="199"/>
                    </a:cxn>
                    <a:cxn ang="0">
                      <a:pos x="79" y="236"/>
                    </a:cxn>
                    <a:cxn ang="0">
                      <a:pos x="53" y="276"/>
                    </a:cxn>
                    <a:cxn ang="0">
                      <a:pos x="26" y="321"/>
                    </a:cxn>
                    <a:cxn ang="0">
                      <a:pos x="0" y="369"/>
                    </a:cxn>
                    <a:cxn ang="0">
                      <a:pos x="2" y="372"/>
                    </a:cxn>
                    <a:cxn ang="0">
                      <a:pos x="9" y="376"/>
                    </a:cxn>
                    <a:cxn ang="0">
                      <a:pos x="20" y="386"/>
                    </a:cxn>
                    <a:cxn ang="0">
                      <a:pos x="34" y="398"/>
                    </a:cxn>
                    <a:cxn ang="0">
                      <a:pos x="51" y="413"/>
                    </a:cxn>
                    <a:cxn ang="0">
                      <a:pos x="71" y="430"/>
                    </a:cxn>
                    <a:cxn ang="0">
                      <a:pos x="93" y="451"/>
                    </a:cxn>
                    <a:cxn ang="0">
                      <a:pos x="115" y="474"/>
                    </a:cxn>
                    <a:cxn ang="0">
                      <a:pos x="138" y="498"/>
                    </a:cxn>
                    <a:cxn ang="0">
                      <a:pos x="160" y="526"/>
                    </a:cxn>
                    <a:cxn ang="0">
                      <a:pos x="183" y="554"/>
                    </a:cxn>
                    <a:cxn ang="0">
                      <a:pos x="203" y="584"/>
                    </a:cxn>
                    <a:cxn ang="0">
                      <a:pos x="222" y="615"/>
                    </a:cxn>
                    <a:cxn ang="0">
                      <a:pos x="239" y="647"/>
                    </a:cxn>
                    <a:cxn ang="0">
                      <a:pos x="253" y="679"/>
                    </a:cxn>
                    <a:cxn ang="0">
                      <a:pos x="263" y="713"/>
                    </a:cxn>
                    <a:cxn ang="0">
                      <a:pos x="291" y="0"/>
                    </a:cxn>
                  </a:cxnLst>
                  <a:rect l="0" t="0" r="r" b="b"/>
                  <a:pathLst>
                    <a:path w="291" h="713">
                      <a:moveTo>
                        <a:pt x="291" y="0"/>
                      </a:moveTo>
                      <a:lnTo>
                        <a:pt x="290" y="1"/>
                      </a:lnTo>
                      <a:lnTo>
                        <a:pt x="284" y="4"/>
                      </a:lnTo>
                      <a:lnTo>
                        <a:pt x="276" y="11"/>
                      </a:lnTo>
                      <a:lnTo>
                        <a:pt x="266" y="19"/>
                      </a:lnTo>
                      <a:lnTo>
                        <a:pt x="252" y="32"/>
                      </a:lnTo>
                      <a:lnTo>
                        <a:pt x="236" y="46"/>
                      </a:lnTo>
                      <a:lnTo>
                        <a:pt x="218" y="63"/>
                      </a:lnTo>
                      <a:lnTo>
                        <a:pt x="199" y="84"/>
                      </a:lnTo>
                      <a:lnTo>
                        <a:pt x="177" y="108"/>
                      </a:lnTo>
                      <a:lnTo>
                        <a:pt x="154" y="134"/>
                      </a:lnTo>
                      <a:lnTo>
                        <a:pt x="130" y="164"/>
                      </a:lnTo>
                      <a:lnTo>
                        <a:pt x="104" y="199"/>
                      </a:lnTo>
                      <a:lnTo>
                        <a:pt x="79" y="236"/>
                      </a:lnTo>
                      <a:lnTo>
                        <a:pt x="53" y="276"/>
                      </a:lnTo>
                      <a:lnTo>
                        <a:pt x="26" y="321"/>
                      </a:lnTo>
                      <a:lnTo>
                        <a:pt x="0" y="369"/>
                      </a:lnTo>
                      <a:lnTo>
                        <a:pt x="2" y="372"/>
                      </a:lnTo>
                      <a:lnTo>
                        <a:pt x="9" y="376"/>
                      </a:lnTo>
                      <a:lnTo>
                        <a:pt x="20" y="386"/>
                      </a:lnTo>
                      <a:lnTo>
                        <a:pt x="34" y="398"/>
                      </a:lnTo>
                      <a:lnTo>
                        <a:pt x="51" y="413"/>
                      </a:lnTo>
                      <a:lnTo>
                        <a:pt x="71" y="430"/>
                      </a:lnTo>
                      <a:lnTo>
                        <a:pt x="93" y="451"/>
                      </a:lnTo>
                      <a:lnTo>
                        <a:pt x="115" y="474"/>
                      </a:lnTo>
                      <a:lnTo>
                        <a:pt x="138" y="498"/>
                      </a:lnTo>
                      <a:lnTo>
                        <a:pt x="160" y="526"/>
                      </a:lnTo>
                      <a:lnTo>
                        <a:pt x="183" y="554"/>
                      </a:lnTo>
                      <a:lnTo>
                        <a:pt x="203" y="584"/>
                      </a:lnTo>
                      <a:lnTo>
                        <a:pt x="222" y="615"/>
                      </a:lnTo>
                      <a:lnTo>
                        <a:pt x="239" y="647"/>
                      </a:lnTo>
                      <a:lnTo>
                        <a:pt x="253" y="679"/>
                      </a:lnTo>
                      <a:lnTo>
                        <a:pt x="263" y="713"/>
                      </a:lnTo>
                      <a:lnTo>
                        <a:pt x="291" y="0"/>
                      </a:lnTo>
                      <a:close/>
                    </a:path>
                  </a:pathLst>
                </a:custGeom>
                <a:solidFill>
                  <a:srgbClr val="B24C7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4" name="Rectangle 13"/>
          <p:cNvSpPr/>
          <p:nvPr/>
        </p:nvSpPr>
        <p:spPr>
          <a:xfrm>
            <a:off x="5796644" y="2438807"/>
            <a:ext cx="30598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Interactive Application Security Testing (IAST)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547664" y="4185084"/>
            <a:ext cx="28083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Dynamic Application Security Testing (DAST</a:t>
            </a:r>
            <a:r>
              <a:rPr lang="en-US" sz="2400" dirty="0" smtClean="0"/>
              <a:t>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382" y="2348880"/>
            <a:ext cx="1146262" cy="140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895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128284" y="2708920"/>
            <a:ext cx="1440160" cy="1932668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ISO</a:t>
            </a:r>
          </a:p>
          <a:p>
            <a:pPr algn="ctr"/>
            <a:r>
              <a:rPr lang="en-US" dirty="0" smtClean="0"/>
              <a:t> 27034 </a:t>
            </a:r>
          </a:p>
          <a:p>
            <a:pPr algn="ctr"/>
            <a:r>
              <a:rPr lang="en-US" dirty="0" smtClean="0"/>
              <a:t>Series</a:t>
            </a:r>
          </a:p>
          <a:p>
            <a:pPr algn="ctr"/>
            <a:r>
              <a:rPr lang="en-US" dirty="0" smtClean="0"/>
              <a:t>(WIP)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3548" y="1196752"/>
            <a:ext cx="3276364" cy="6120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Current Trends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328084" y="1196752"/>
            <a:ext cx="3276364" cy="6120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Emerging Trends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2015552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Top n Practices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20072" y="2024844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Certification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99992" y="1520788"/>
            <a:ext cx="9144" cy="50045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08920"/>
            <a:ext cx="1492560" cy="1492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58" y="4545124"/>
            <a:ext cx="1281932" cy="1188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140124" y="3183359"/>
            <a:ext cx="2143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OWASP Top 10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140124" y="4833156"/>
            <a:ext cx="2143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CWE Top 25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5235784" y="2708920"/>
            <a:ext cx="1440160" cy="193266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OWASP </a:t>
            </a:r>
          </a:p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ASVS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924" y="2886419"/>
            <a:ext cx="593880" cy="593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772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/>
      <p:bldP spid="8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Incentives &amp; Reward Programs</a:t>
            </a:r>
          </a:p>
        </p:txBody>
      </p:sp>
      <p:sp>
        <p:nvSpPr>
          <p:cNvPr id="5" name="Rectangle 4"/>
          <p:cNvSpPr/>
          <p:nvPr/>
        </p:nvSpPr>
        <p:spPr>
          <a:xfrm>
            <a:off x="503548" y="1196752"/>
            <a:ext cx="3276364" cy="6120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Current Trends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328084" y="1196752"/>
            <a:ext cx="3276364" cy="6120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Emerging Trends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2015552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Appreciation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20072" y="2024844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Appreciation </a:t>
            </a:r>
            <a:r>
              <a:rPr lang="en-US" dirty="0" smtClean="0">
                <a:solidFill>
                  <a:srgbClr val="0070C0"/>
                </a:solidFill>
              </a:rPr>
              <a:t> + Money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99992" y="1520788"/>
            <a:ext cx="9144" cy="50045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699936"/>
            <a:ext cx="3112379" cy="3123056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59" y="2699936"/>
            <a:ext cx="3487991" cy="286119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51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003" y="2582978"/>
            <a:ext cx="2358263" cy="3006901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Outsourcing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03548" y="1196752"/>
            <a:ext cx="3276364" cy="6120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Current Trends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328084" y="1196752"/>
            <a:ext cx="3276364" cy="6120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Emerging Trends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2015552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Due Diligence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20072" y="2024844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SSA in Contracts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99992" y="1520788"/>
            <a:ext cx="9144" cy="50045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00909"/>
            <a:ext cx="1142196" cy="1764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628" y="2600909"/>
            <a:ext cx="1537645" cy="2478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949" y="2600908"/>
            <a:ext cx="1621945" cy="2664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300" y="2517974"/>
            <a:ext cx="1692187" cy="3157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244" y="5133715"/>
            <a:ext cx="1692187" cy="1679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972" y="5722882"/>
            <a:ext cx="1704428" cy="1018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668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based </a:t>
            </a:r>
            <a:r>
              <a:rPr lang="en-US" dirty="0" smtClean="0"/>
              <a:t>Education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Free</a:t>
            </a:r>
          </a:p>
          <a:p>
            <a:r>
              <a:rPr lang="en-US" dirty="0"/>
              <a:t>Online webinars</a:t>
            </a:r>
          </a:p>
          <a:p>
            <a:r>
              <a:rPr lang="en-US" dirty="0"/>
              <a:t>Tool training from vendors</a:t>
            </a:r>
          </a:p>
          <a:p>
            <a:r>
              <a:rPr lang="en-US" dirty="0"/>
              <a:t>Expert lectures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Paid</a:t>
            </a:r>
          </a:p>
          <a:p>
            <a:r>
              <a:rPr lang="en-US" dirty="0"/>
              <a:t>Conferences like </a:t>
            </a:r>
            <a:r>
              <a:rPr lang="en-US" dirty="0" smtClean="0"/>
              <a:t>CSI, </a:t>
            </a:r>
            <a:r>
              <a:rPr lang="en-US" dirty="0" err="1" smtClean="0"/>
              <a:t>blackhat</a:t>
            </a:r>
            <a:r>
              <a:rPr lang="en-US" dirty="0" smtClean="0"/>
              <a:t>, HITB</a:t>
            </a:r>
            <a:endParaRPr lang="en-US" dirty="0"/>
          </a:p>
          <a:p>
            <a:r>
              <a:rPr lang="en-US" dirty="0"/>
              <a:t>Workshops (Corporate, Professional services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Free Training Material</a:t>
            </a:r>
          </a:p>
          <a:p>
            <a:r>
              <a:rPr lang="en-US" dirty="0"/>
              <a:t>OWASP Tutorial Videos</a:t>
            </a:r>
          </a:p>
          <a:p>
            <a:r>
              <a:rPr lang="en-US" dirty="0"/>
              <a:t>Microsoft SDL videos and presentations</a:t>
            </a:r>
          </a:p>
          <a:p>
            <a:r>
              <a:rPr lang="en-US" dirty="0"/>
              <a:t>SecurityTube.net</a:t>
            </a:r>
          </a:p>
          <a:p>
            <a:r>
              <a:rPr lang="en-US" dirty="0" err="1"/>
              <a:t>Webgoat</a:t>
            </a:r>
            <a:r>
              <a:rPr lang="en-US" dirty="0"/>
              <a:t> type applications</a:t>
            </a:r>
          </a:p>
          <a:p>
            <a:r>
              <a:rPr lang="en-US" dirty="0"/>
              <a:t>Security conference presentations / video</a:t>
            </a:r>
          </a:p>
          <a:p>
            <a:r>
              <a:rPr lang="en-US" dirty="0"/>
              <a:t>OWASP Podcast, </a:t>
            </a:r>
            <a:r>
              <a:rPr lang="en-US" dirty="0" err="1"/>
              <a:t>Cigital</a:t>
            </a:r>
            <a:r>
              <a:rPr lang="en-US" dirty="0"/>
              <a:t> silver-bullet podcast</a:t>
            </a:r>
          </a:p>
        </p:txBody>
      </p:sp>
    </p:spTree>
    <p:extLst>
      <p:ext uri="{BB962C8B-B14F-4D97-AF65-F5344CB8AC3E}">
        <p14:creationId xmlns:p14="http://schemas.microsoft.com/office/powerpoint/2010/main" val="266486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Generic Trends &amp; Security</a:t>
            </a:r>
          </a:p>
          <a:p>
            <a:r>
              <a:rPr lang="en-US" dirty="0" smtClean="0"/>
              <a:t>SSA Trends</a:t>
            </a:r>
          </a:p>
          <a:p>
            <a:r>
              <a:rPr lang="en-US" dirty="0" smtClean="0"/>
              <a:t>Q &amp;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01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Open Source </a:t>
            </a:r>
            <a:r>
              <a:rPr lang="en-US" dirty="0"/>
              <a:t>/ </a:t>
            </a:r>
            <a:r>
              <a:rPr lang="en-US" dirty="0" smtClean="0"/>
              <a:t>Freeware Tool Usage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20788"/>
            <a:ext cx="1503362" cy="1847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933" y="1694216"/>
            <a:ext cx="1503362" cy="1924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046" y="1600200"/>
            <a:ext cx="310453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212" y="4667176"/>
            <a:ext cx="1733624" cy="1733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465004"/>
            <a:ext cx="2105025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466" y="3933056"/>
            <a:ext cx="3838934" cy="2285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73016"/>
            <a:ext cx="1143000" cy="115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836" y="4833156"/>
            <a:ext cx="16002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097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Good Balance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592796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Fault Removal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20072" y="1602088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Fault </a:t>
            </a:r>
            <a:r>
              <a:rPr lang="en-US" sz="3200" dirty="0" smtClean="0">
                <a:solidFill>
                  <a:srgbClr val="0070C0"/>
                </a:solidFill>
              </a:rPr>
              <a:t>Prevention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2590800"/>
            <a:ext cx="3657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9725" indent="-339725">
              <a:buFont typeface="Arial" pitchFamily="34" charset="0"/>
              <a:buChar char="•"/>
            </a:pPr>
            <a:r>
              <a:rPr lang="en-US" sz="2400" dirty="0"/>
              <a:t>Source Code Security Analysis</a:t>
            </a:r>
          </a:p>
          <a:p>
            <a:pPr marL="339725" indent="-339725">
              <a:buFont typeface="Arial" pitchFamily="34" charset="0"/>
              <a:buChar char="•"/>
            </a:pPr>
            <a:r>
              <a:rPr lang="en-US" sz="2400" dirty="0"/>
              <a:t>Security Testing</a:t>
            </a:r>
          </a:p>
          <a:p>
            <a:pPr marL="339725" indent="-339725">
              <a:buFont typeface="Arial" pitchFamily="34" charset="0"/>
              <a:buChar char="•"/>
            </a:pPr>
            <a:r>
              <a:rPr lang="en-US" sz="2400" dirty="0"/>
              <a:t>VA/PT</a:t>
            </a:r>
          </a:p>
          <a:p>
            <a:pPr marL="339725" indent="-339725">
              <a:buFont typeface="Arial" pitchFamily="34" charset="0"/>
              <a:buChar char="•"/>
            </a:pPr>
            <a:r>
              <a:rPr lang="en-US" sz="2400" dirty="0"/>
              <a:t>Auditing </a:t>
            </a:r>
            <a:r>
              <a:rPr lang="en-US" sz="2400" dirty="0" smtClean="0"/>
              <a:t>Host</a:t>
            </a:r>
          </a:p>
          <a:p>
            <a:pPr marL="339725" indent="-339725">
              <a:buFont typeface="Arial" pitchFamily="34" charset="0"/>
              <a:buChar char="•"/>
            </a:pPr>
            <a:r>
              <a:rPr lang="en-US" sz="2400" dirty="0" smtClean="0"/>
              <a:t>ACL &amp; Configurations Review</a:t>
            </a:r>
            <a:endParaRPr lang="en-US" sz="2400" dirty="0"/>
          </a:p>
          <a:p>
            <a:pPr marL="339725" indent="-339725">
              <a:buFont typeface="Arial" pitchFamily="34" charset="0"/>
              <a:buChar char="•"/>
            </a:pPr>
            <a:r>
              <a:rPr lang="en-US" sz="2400" dirty="0"/>
              <a:t>Periodic </a:t>
            </a:r>
            <a:r>
              <a:rPr lang="en-US" sz="2400" dirty="0" smtClean="0"/>
              <a:t>Assessment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040052" y="2564904"/>
            <a:ext cx="3657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9725" indent="-339725">
              <a:buFont typeface="Arial" pitchFamily="34" charset="0"/>
              <a:buChar char="•"/>
            </a:pPr>
            <a:r>
              <a:rPr lang="en-US" sz="2400" dirty="0"/>
              <a:t>Education</a:t>
            </a:r>
          </a:p>
          <a:p>
            <a:pPr marL="339725" indent="-339725">
              <a:buFont typeface="Arial" pitchFamily="34" charset="0"/>
              <a:buChar char="•"/>
            </a:pPr>
            <a:r>
              <a:rPr lang="en-US" sz="2400" dirty="0"/>
              <a:t>Security Requirements</a:t>
            </a:r>
          </a:p>
          <a:p>
            <a:pPr marL="339725" indent="-339725">
              <a:buFont typeface="Arial" pitchFamily="34" charset="0"/>
              <a:buChar char="•"/>
            </a:pPr>
            <a:r>
              <a:rPr lang="en-US" sz="2400" dirty="0"/>
              <a:t>Threat Model</a:t>
            </a:r>
          </a:p>
          <a:p>
            <a:pPr marL="339725" indent="-339725">
              <a:buFont typeface="Arial" pitchFamily="34" charset="0"/>
              <a:buChar char="•"/>
            </a:pPr>
            <a:r>
              <a:rPr lang="en-US" sz="2400" dirty="0"/>
              <a:t>Code Generation</a:t>
            </a:r>
          </a:p>
          <a:p>
            <a:pPr marL="339725" indent="-339725">
              <a:buFont typeface="Arial" pitchFamily="34" charset="0"/>
              <a:buChar char="•"/>
            </a:pPr>
            <a:r>
              <a:rPr lang="en-US" sz="2400" dirty="0"/>
              <a:t>Reuse</a:t>
            </a:r>
          </a:p>
          <a:p>
            <a:pPr marL="339725" indent="-339725">
              <a:buFont typeface="Arial" pitchFamily="34" charset="0"/>
              <a:buChar char="•"/>
            </a:pPr>
            <a:r>
              <a:rPr lang="en-US" sz="2400" dirty="0"/>
              <a:t>Periodic Audits &amp; </a:t>
            </a:r>
            <a:r>
              <a:rPr lang="en-US" sz="2400" dirty="0" smtClean="0"/>
              <a:t>Reconciliation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795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SSA is a proactive security management;  implemented by integrating security, privacy and reliability  throughout delivery life cycle</a:t>
            </a:r>
          </a:p>
          <a:p>
            <a:r>
              <a:rPr lang="en-US" dirty="0" smtClean="0"/>
              <a:t>Emerging trend is to allocate more budget on application security than infrastructure security</a:t>
            </a:r>
          </a:p>
          <a:p>
            <a:r>
              <a:rPr lang="en-US" dirty="0" smtClean="0"/>
              <a:t>IAST is a promising technology over SAST and DAST. Cost, accuracy and license models are major driving factors for buying decision</a:t>
            </a:r>
          </a:p>
          <a:p>
            <a:r>
              <a:rPr lang="en-US" dirty="0" smtClean="0"/>
              <a:t>Bug Bounty programs are emerging as a win-win model for researchers and vendors</a:t>
            </a:r>
          </a:p>
          <a:p>
            <a:r>
              <a:rPr lang="en-US" dirty="0" smtClean="0"/>
              <a:t>Outsourcing decision makers are mandating SSA into Contracts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58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9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89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Generic Trends &amp;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76672"/>
            <a:ext cx="8028384" cy="3125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959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Trends &amp;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Seven Times </a:t>
            </a:r>
            <a:r>
              <a:rPr lang="en-US" dirty="0"/>
              <a:t>Less Expensive To Keep A Customer Than To Acquire </a:t>
            </a:r>
            <a:r>
              <a:rPr lang="en-US" dirty="0" smtClean="0"/>
              <a:t>One</a:t>
            </a:r>
          </a:p>
          <a:p>
            <a:r>
              <a:rPr lang="en-US" dirty="0"/>
              <a:t>90% of unhappy customers will not do business with company again</a:t>
            </a:r>
          </a:p>
          <a:p>
            <a:r>
              <a:rPr lang="en-US" dirty="0" smtClean="0"/>
              <a:t>Consumers connect </a:t>
            </a:r>
            <a:r>
              <a:rPr lang="en-US" dirty="0"/>
              <a:t>with brands in </a:t>
            </a:r>
            <a:r>
              <a:rPr lang="en-US" dirty="0" smtClean="0"/>
              <a:t>new </a:t>
            </a:r>
            <a:r>
              <a:rPr lang="en-US" dirty="0"/>
              <a:t>ways, </a:t>
            </a:r>
            <a:r>
              <a:rPr lang="en-US" dirty="0" smtClean="0"/>
              <a:t>through channels </a:t>
            </a:r>
            <a:r>
              <a:rPr lang="en-US" dirty="0"/>
              <a:t>that are beyond </a:t>
            </a:r>
            <a:r>
              <a:rPr lang="en-US" dirty="0" smtClean="0"/>
              <a:t>provider’s control </a:t>
            </a:r>
            <a:endParaRPr lang="en-US" dirty="0"/>
          </a:p>
          <a:p>
            <a:r>
              <a:rPr lang="en-US" dirty="0" smtClean="0"/>
              <a:t>Average </a:t>
            </a:r>
            <a:r>
              <a:rPr lang="en-US" dirty="0"/>
              <a:t>global cost of a data breach </a:t>
            </a:r>
            <a:r>
              <a:rPr lang="en-US" dirty="0" smtClean="0"/>
              <a:t>is </a:t>
            </a:r>
            <a:r>
              <a:rPr lang="en-US" dirty="0"/>
              <a:t>$136 a record in </a:t>
            </a:r>
            <a:r>
              <a:rPr lang="en-US" dirty="0" smtClean="0"/>
              <a:t>2012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212" y="1880828"/>
            <a:ext cx="1656184" cy="49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996951"/>
            <a:ext cx="1980220" cy="50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5594755"/>
            <a:ext cx="1800200" cy="515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608" y="4509120"/>
            <a:ext cx="1046423" cy="454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575556" y="5733256"/>
            <a:ext cx="8260528" cy="72008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Security is a trust building factor in business, 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are your </a:t>
            </a:r>
            <a:r>
              <a:rPr lang="en-US" sz="2400" dirty="0" smtClean="0">
                <a:solidFill>
                  <a:schemeClr val="tx1"/>
                </a:solidFill>
              </a:rPr>
              <a:t>applications and services </a:t>
            </a:r>
            <a:r>
              <a:rPr lang="en-US" sz="2400" dirty="0" smtClean="0">
                <a:solidFill>
                  <a:schemeClr val="tx1"/>
                </a:solidFill>
              </a:rPr>
              <a:t>secure?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67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Trends &amp;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Processing speed</a:t>
            </a:r>
          </a:p>
          <a:p>
            <a:r>
              <a:rPr lang="en-US" dirty="0" smtClean="0"/>
              <a:t>Connectivity</a:t>
            </a:r>
          </a:p>
          <a:p>
            <a:r>
              <a:rPr lang="en-US" dirty="0" smtClean="0"/>
              <a:t>Storage</a:t>
            </a:r>
          </a:p>
          <a:p>
            <a:r>
              <a:rPr lang="en-US" dirty="0" smtClean="0"/>
              <a:t>Peripherals </a:t>
            </a:r>
          </a:p>
          <a:p>
            <a:r>
              <a:rPr lang="en-US" dirty="0" smtClean="0"/>
              <a:t>Interfaces</a:t>
            </a:r>
          </a:p>
          <a:p>
            <a:r>
              <a:rPr lang="en-US" dirty="0" smtClean="0"/>
              <a:t>Technologies enabling Cloud model</a:t>
            </a:r>
          </a:p>
          <a:p>
            <a:r>
              <a:rPr lang="en-US" dirty="0" smtClean="0"/>
              <a:t>Internet of things (</a:t>
            </a:r>
            <a:r>
              <a:rPr lang="en-US" dirty="0" err="1" smtClean="0"/>
              <a:t>IoT</a:t>
            </a:r>
            <a:r>
              <a:rPr lang="en-US" dirty="0" smtClean="0"/>
              <a:t>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75556" y="5733256"/>
            <a:ext cx="8260528" cy="72008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Data and Functionality access - anytime, anywhere with any device,</a:t>
            </a:r>
          </a:p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Is it secure?</a:t>
            </a:r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261" y="1411712"/>
            <a:ext cx="1958106" cy="290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809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084" y="1340768"/>
            <a:ext cx="3744416" cy="2328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Trends &amp;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 driven development</a:t>
            </a:r>
          </a:p>
          <a:p>
            <a:r>
              <a:rPr lang="en-US" dirty="0" smtClean="0"/>
              <a:t>Client (mobile) - Server (cloud) model </a:t>
            </a:r>
            <a:r>
              <a:rPr lang="en-US" dirty="0"/>
              <a:t>is back</a:t>
            </a:r>
          </a:p>
          <a:p>
            <a:r>
              <a:rPr lang="en-US" dirty="0" smtClean="0"/>
              <a:t>Distributed development</a:t>
            </a:r>
          </a:p>
          <a:p>
            <a:r>
              <a:rPr lang="en-US" dirty="0"/>
              <a:t>Intuitive User </a:t>
            </a:r>
            <a:r>
              <a:rPr lang="en-US" dirty="0" smtClean="0"/>
              <a:t>Interfaces</a:t>
            </a:r>
          </a:p>
          <a:p>
            <a:r>
              <a:rPr lang="en-US" dirty="0" smtClean="0"/>
              <a:t>“Do It Yourself” libraries</a:t>
            </a:r>
          </a:p>
          <a:p>
            <a:r>
              <a:rPr lang="en-US" dirty="0"/>
              <a:t>Niche Social Networks</a:t>
            </a:r>
            <a:endParaRPr lang="en-US" dirty="0" smtClean="0"/>
          </a:p>
          <a:p>
            <a:r>
              <a:rPr lang="en-US" dirty="0" smtClean="0"/>
              <a:t>Open source</a:t>
            </a:r>
          </a:p>
          <a:p>
            <a:r>
              <a:rPr lang="en-US" dirty="0" smtClean="0"/>
              <a:t>Agile</a:t>
            </a: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7735653" y="3773474"/>
            <a:ext cx="1110699" cy="821042"/>
            <a:chOff x="4495800" y="304800"/>
            <a:chExt cx="1752600" cy="1295543"/>
          </a:xfrm>
        </p:grpSpPr>
        <p:sp>
          <p:nvSpPr>
            <p:cNvPr id="5" name="Rounded Rectangle 4"/>
            <p:cNvSpPr/>
            <p:nvPr/>
          </p:nvSpPr>
          <p:spPr>
            <a:xfrm>
              <a:off x="4495800" y="304800"/>
              <a:ext cx="1752600" cy="129554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1557" y="347615"/>
              <a:ext cx="1333500" cy="1219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6510159" y="3773474"/>
            <a:ext cx="1110699" cy="821042"/>
            <a:chOff x="4495800" y="3429000"/>
            <a:chExt cx="1752600" cy="1295543"/>
          </a:xfrm>
        </p:grpSpPr>
        <p:sp>
          <p:nvSpPr>
            <p:cNvPr id="8" name="Rounded Rectangle 7"/>
            <p:cNvSpPr/>
            <p:nvPr/>
          </p:nvSpPr>
          <p:spPr>
            <a:xfrm>
              <a:off x="4495800" y="3429000"/>
              <a:ext cx="1752600" cy="129554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7744" y="3657600"/>
              <a:ext cx="1381125" cy="885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740352" y="4736184"/>
            <a:ext cx="1110699" cy="821042"/>
            <a:chOff x="2387352" y="296652"/>
            <a:chExt cx="1752600" cy="1295543"/>
          </a:xfrm>
        </p:grpSpPr>
        <p:sp>
          <p:nvSpPr>
            <p:cNvPr id="11" name="Rounded Rectangle 10"/>
            <p:cNvSpPr/>
            <p:nvPr/>
          </p:nvSpPr>
          <p:spPr>
            <a:xfrm>
              <a:off x="2387352" y="296652"/>
              <a:ext cx="1752600" cy="129554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4757" y="508012"/>
              <a:ext cx="873147" cy="8687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6516216" y="4719020"/>
            <a:ext cx="1110699" cy="821042"/>
            <a:chOff x="5724128" y="2312876"/>
            <a:chExt cx="1752600" cy="1295543"/>
          </a:xfrm>
        </p:grpSpPr>
        <p:pic>
          <p:nvPicPr>
            <p:cNvPr id="13" name="Picture 6" descr="Win8Logo_01_thumb">
              <a:hlinkClick r:id="rId7"/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0544" y="2795590"/>
              <a:ext cx="1604139" cy="338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ounded Rectangle 13"/>
            <p:cNvSpPr/>
            <p:nvPr/>
          </p:nvSpPr>
          <p:spPr>
            <a:xfrm>
              <a:off x="5724128" y="2312876"/>
              <a:ext cx="1752600" cy="129554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575556" y="5733256"/>
            <a:ext cx="8260528" cy="72008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It is App World, are </a:t>
            </a:r>
            <a:r>
              <a:rPr lang="en-US" sz="2200" dirty="0" smtClean="0">
                <a:solidFill>
                  <a:schemeClr val="tx1"/>
                </a:solidFill>
              </a:rPr>
              <a:t>development, testing and production environments and applications </a:t>
            </a:r>
            <a:r>
              <a:rPr lang="en-US" sz="2200" dirty="0" smtClean="0">
                <a:solidFill>
                  <a:schemeClr val="tx1"/>
                </a:solidFill>
              </a:rPr>
              <a:t>secure?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43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Incidents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Website defacement</a:t>
            </a:r>
          </a:p>
          <a:p>
            <a:r>
              <a:rPr lang="en-US" dirty="0" smtClean="0"/>
              <a:t>Denial </a:t>
            </a:r>
            <a:r>
              <a:rPr lang="en-US" dirty="0"/>
              <a:t>of service</a:t>
            </a:r>
          </a:p>
          <a:p>
            <a:r>
              <a:rPr lang="en-US" dirty="0"/>
              <a:t>Data breach</a:t>
            </a:r>
          </a:p>
          <a:p>
            <a:r>
              <a:rPr lang="en-US" dirty="0" smtClean="0"/>
              <a:t>Malware </a:t>
            </a:r>
            <a:r>
              <a:rPr lang="en-US" dirty="0"/>
              <a:t>distribution</a:t>
            </a:r>
          </a:p>
          <a:p>
            <a:r>
              <a:rPr lang="en-US" dirty="0"/>
              <a:t>Financial fraud</a:t>
            </a:r>
          </a:p>
          <a:p>
            <a:r>
              <a:rPr lang="en-US" dirty="0"/>
              <a:t>Privilege misuse</a:t>
            </a:r>
          </a:p>
          <a:p>
            <a:r>
              <a:rPr lang="en-US" dirty="0"/>
              <a:t>Privacy Breach</a:t>
            </a:r>
          </a:p>
          <a:p>
            <a:r>
              <a:rPr lang="en-US" dirty="0"/>
              <a:t>Intellectual property theft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392" y="1390836"/>
            <a:ext cx="4423558" cy="3514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2054" y="6057292"/>
            <a:ext cx="8854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Image Source</a:t>
            </a:r>
            <a:r>
              <a:rPr lang="en-US" sz="1400" dirty="0"/>
              <a:t>: http://</a:t>
            </a:r>
            <a:r>
              <a:rPr lang="en-US" sz="1400" dirty="0" smtClean="0"/>
              <a:t>www.infosecisland.com/blogview/21113-Russian-Cybercrime-Not-Just-a-Localized-Threat.html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575556" y="5733256"/>
            <a:ext cx="8260528" cy="72008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Majority Incidents happen due to security defects in software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36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Incidents Occur?</a:t>
            </a:r>
            <a:endParaRPr lang="en-US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304800" y="1295400"/>
            <a:ext cx="7832725" cy="2031325"/>
          </a:xfrm>
          <a:prstGeom prst="rect">
            <a:avLst/>
          </a:prstGeom>
          <a:noFill/>
          <a:ln w="28575">
            <a:solidFill>
              <a:srgbClr val="4E84C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</a:rPr>
              <a:t>Original URL</a:t>
            </a:r>
          </a:p>
          <a:p>
            <a:pPr eaLnBrk="1" hangingPunct="1"/>
            <a:endParaRPr lang="en-US" dirty="0">
              <a:latin typeface="Courier New" pitchFamily="49" charset="0"/>
            </a:endParaRPr>
          </a:p>
          <a:p>
            <a:pPr eaLnBrk="1" hangingPunct="1"/>
            <a:r>
              <a:rPr lang="en-US" dirty="0" smtClean="0">
                <a:solidFill>
                  <a:srgbClr val="4E84C4"/>
                </a:solidFill>
                <a:latin typeface="Courier New" pitchFamily="49" charset="0"/>
              </a:rPr>
              <a:t>www.example.com/HealthRecord.php/201303/user1</a:t>
            </a:r>
            <a:endParaRPr lang="en-US" dirty="0">
              <a:solidFill>
                <a:srgbClr val="4E84C4"/>
              </a:solidFill>
              <a:latin typeface="Courier New" pitchFamily="49" charset="0"/>
            </a:endParaRPr>
          </a:p>
          <a:p>
            <a:pPr eaLnBrk="1" hangingPunct="1"/>
            <a:endParaRPr lang="en-US" dirty="0">
              <a:latin typeface="Courier New" pitchFamily="49" charset="0"/>
            </a:endParaRPr>
          </a:p>
          <a:p>
            <a:pPr eaLnBrk="1" hangingPunct="1"/>
            <a:r>
              <a:rPr lang="en-US" dirty="0">
                <a:latin typeface="Courier New" pitchFamily="49" charset="0"/>
              </a:rPr>
              <a:t>Predicted URL</a:t>
            </a:r>
          </a:p>
          <a:p>
            <a:pPr eaLnBrk="1" hangingPunct="1"/>
            <a:endParaRPr lang="en-US" dirty="0">
              <a:latin typeface="Courier New" pitchFamily="49" charset="0"/>
            </a:endParaRPr>
          </a:p>
          <a:p>
            <a:pPr eaLnBrk="1" hangingPunct="1"/>
            <a:r>
              <a:rPr lang="en-US" dirty="0" smtClean="0">
                <a:solidFill>
                  <a:srgbClr val="EF4135"/>
                </a:solidFill>
                <a:latin typeface="Courier New" pitchFamily="49" charset="0"/>
              </a:rPr>
              <a:t>www.example.com/HealthRecord.php/201304/user2</a:t>
            </a:r>
            <a:endParaRPr lang="en-US" dirty="0">
              <a:solidFill>
                <a:srgbClr val="EF4135"/>
              </a:solidFill>
              <a:latin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1752600"/>
            <a:ext cx="6705600" cy="990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b="1" dirty="0" smtClean="0"/>
              <a:t>Root Cause:</a:t>
            </a:r>
            <a:r>
              <a:rPr lang="en-US" dirty="0" smtClean="0"/>
              <a:t> Bad Access Control &amp; URL Formation Design</a:t>
            </a:r>
            <a:endParaRPr 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082675" y="3733800"/>
            <a:ext cx="7832725" cy="2308324"/>
          </a:xfrm>
          <a:prstGeom prst="rect">
            <a:avLst/>
          </a:prstGeom>
          <a:noFill/>
          <a:ln w="28575">
            <a:solidFill>
              <a:srgbClr val="4E84C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dirty="0" smtClean="0">
                <a:latin typeface="Courier New" pitchFamily="49" charset="0"/>
              </a:rPr>
              <a:t>Intended</a:t>
            </a:r>
            <a:endParaRPr lang="en-US" dirty="0">
              <a:latin typeface="Courier New" pitchFamily="49" charset="0"/>
            </a:endParaRPr>
          </a:p>
          <a:p>
            <a:pPr eaLnBrk="1" hangingPunct="1"/>
            <a:endParaRPr lang="en-US" dirty="0">
              <a:latin typeface="Courier New" pitchFamily="49" charset="0"/>
            </a:endParaRPr>
          </a:p>
          <a:p>
            <a:pPr eaLnBrk="1" hangingPunct="1"/>
            <a:r>
              <a:rPr lang="en-US" dirty="0">
                <a:solidFill>
                  <a:srgbClr val="4E84C4"/>
                </a:solidFill>
                <a:latin typeface="Courier New" pitchFamily="49" charset="0"/>
              </a:rPr>
              <a:t>Cookie: </a:t>
            </a:r>
            <a:r>
              <a:rPr lang="en-US" dirty="0" err="1">
                <a:solidFill>
                  <a:srgbClr val="4E84C4"/>
                </a:solidFill>
                <a:latin typeface="Courier New" pitchFamily="49" charset="0"/>
              </a:rPr>
              <a:t>lang</a:t>
            </a:r>
            <a:r>
              <a:rPr lang="en-US" dirty="0">
                <a:solidFill>
                  <a:srgbClr val="4E84C4"/>
                </a:solidFill>
                <a:latin typeface="Courier New" pitchFamily="49" charset="0"/>
              </a:rPr>
              <a:t>=en-us; </a:t>
            </a:r>
            <a:r>
              <a:rPr lang="en-US" b="1" dirty="0">
                <a:solidFill>
                  <a:srgbClr val="4E84C4"/>
                </a:solidFill>
                <a:latin typeface="Courier New" pitchFamily="49" charset="0"/>
              </a:rPr>
              <a:t>ADMIN=no;</a:t>
            </a:r>
            <a:r>
              <a:rPr lang="en-US" dirty="0">
                <a:solidFill>
                  <a:srgbClr val="4E84C4"/>
                </a:solidFill>
                <a:latin typeface="Courier New" pitchFamily="49" charset="0"/>
              </a:rPr>
              <a:t> y=1 ; time=10:30GMT ; </a:t>
            </a:r>
          </a:p>
          <a:p>
            <a:pPr eaLnBrk="1" hangingPunct="1"/>
            <a:endParaRPr lang="en-US" dirty="0">
              <a:latin typeface="Courier New" pitchFamily="49" charset="0"/>
            </a:endParaRPr>
          </a:p>
          <a:p>
            <a:pPr eaLnBrk="1" hangingPunct="1"/>
            <a:r>
              <a:rPr lang="en-US" dirty="0" smtClean="0">
                <a:latin typeface="Courier New" pitchFamily="49" charset="0"/>
              </a:rPr>
              <a:t>Attacker</a:t>
            </a:r>
            <a:endParaRPr lang="en-US" dirty="0">
              <a:latin typeface="Courier New" pitchFamily="49" charset="0"/>
            </a:endParaRPr>
          </a:p>
          <a:p>
            <a:pPr eaLnBrk="1" hangingPunct="1"/>
            <a:endParaRPr lang="en-US" dirty="0">
              <a:latin typeface="Courier New" pitchFamily="49" charset="0"/>
            </a:endParaRPr>
          </a:p>
          <a:p>
            <a:pPr eaLnBrk="1" hangingPunct="1"/>
            <a:r>
              <a:rPr lang="en-US" dirty="0">
                <a:solidFill>
                  <a:schemeClr val="accent1"/>
                </a:solidFill>
                <a:latin typeface="Courier New" pitchFamily="49" charset="0"/>
              </a:rPr>
              <a:t>Cookie: </a:t>
            </a:r>
            <a:r>
              <a:rPr lang="en-US" dirty="0" err="1">
                <a:solidFill>
                  <a:schemeClr val="accent1"/>
                </a:solidFill>
                <a:latin typeface="Courier New" pitchFamily="49" charset="0"/>
              </a:rPr>
              <a:t>lang</a:t>
            </a:r>
            <a:r>
              <a:rPr lang="en-US" dirty="0">
                <a:solidFill>
                  <a:schemeClr val="accent1"/>
                </a:solidFill>
                <a:latin typeface="Courier New" pitchFamily="49" charset="0"/>
              </a:rPr>
              <a:t>=en-us;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ADMIN=yes;</a:t>
            </a:r>
            <a:r>
              <a:rPr lang="en-US" dirty="0">
                <a:solidFill>
                  <a:schemeClr val="accent1"/>
                </a:solidFill>
                <a:latin typeface="Courier New" pitchFamily="49" charset="0"/>
              </a:rPr>
              <a:t> y=1 ; time=10:30GMT ;</a:t>
            </a:r>
          </a:p>
          <a:p>
            <a:pPr eaLnBrk="1" hangingPunct="1"/>
            <a:endParaRPr lang="en-US" dirty="0">
              <a:solidFill>
                <a:srgbClr val="EF4135"/>
              </a:solidFill>
              <a:latin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76400" y="4343400"/>
            <a:ext cx="6705600" cy="990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b="1" dirty="0" smtClean="0"/>
              <a:t>Root Cause:</a:t>
            </a:r>
            <a:r>
              <a:rPr lang="en-US" dirty="0" smtClean="0"/>
              <a:t> Bad Session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38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9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1854</TotalTime>
  <Words>776</Words>
  <Application>Microsoft Office PowerPoint</Application>
  <PresentationFormat>On-screen Show (4:3)</PresentationFormat>
  <Paragraphs>192</Paragraphs>
  <Slides>24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Emerging Trends in Software Security Assurance (SSA)</vt:lpstr>
      <vt:lpstr>Agenda</vt:lpstr>
      <vt:lpstr>Generic Trends &amp; Security</vt:lpstr>
      <vt:lpstr>Business Trends &amp; Security</vt:lpstr>
      <vt:lpstr>Technology Trends &amp; Security</vt:lpstr>
      <vt:lpstr>Development Trends &amp; Security</vt:lpstr>
      <vt:lpstr>Security Incidents</vt:lpstr>
      <vt:lpstr>Why Incidents Occur?</vt:lpstr>
      <vt:lpstr>Demo</vt:lpstr>
      <vt:lpstr>Section Summary</vt:lpstr>
      <vt:lpstr>SSA Trends</vt:lpstr>
      <vt:lpstr>Software Security Assurance</vt:lpstr>
      <vt:lpstr>Security Development Lifecycle</vt:lpstr>
      <vt:lpstr>Developer Guidance</vt:lpstr>
      <vt:lpstr>Tools &amp; Professional Services</vt:lpstr>
      <vt:lpstr>Benchmarks</vt:lpstr>
      <vt:lpstr>Incentives &amp; Reward Programs</vt:lpstr>
      <vt:lpstr>Outsourcing</vt:lpstr>
      <vt:lpstr>Role based Education</vt:lpstr>
      <vt:lpstr>Open Source / Freeware Tool Usage</vt:lpstr>
      <vt:lpstr>Good Balance</vt:lpstr>
      <vt:lpstr>Section Summary</vt:lpstr>
      <vt:lpstr>Q &amp; A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CSI-SIGSE_Ketan_Vyas_Emerging Trends_in_SSA</dc:title>
  <dc:subject>Software Security Assurance</dc:subject>
  <dc:creator>Ketan  Vyas</dc:creator>
  <cp:lastModifiedBy>Ketan  Vyas</cp:lastModifiedBy>
  <cp:revision>127</cp:revision>
  <cp:lastPrinted>2013-07-26T06:45:00Z</cp:lastPrinted>
  <dcterms:created xsi:type="dcterms:W3CDTF">2012-11-28T10:33:56Z</dcterms:created>
  <dcterms:modified xsi:type="dcterms:W3CDTF">2013-07-27T02:50:52Z</dcterms:modified>
  <cp:category>Application Security</cp:category>
</cp:coreProperties>
</file>