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45" r:id="rId3"/>
    <p:sldId id="390" r:id="rId4"/>
    <p:sldId id="413" r:id="rId5"/>
    <p:sldId id="416" r:id="rId6"/>
    <p:sldId id="475" r:id="rId7"/>
    <p:sldId id="446" r:id="rId8"/>
    <p:sldId id="447" r:id="rId9"/>
    <p:sldId id="417" r:id="rId10"/>
    <p:sldId id="451" r:id="rId11"/>
    <p:sldId id="418" r:id="rId12"/>
    <p:sldId id="410" r:id="rId13"/>
    <p:sldId id="425" r:id="rId14"/>
    <p:sldId id="452" r:id="rId15"/>
    <p:sldId id="450" r:id="rId16"/>
    <p:sldId id="463" r:id="rId17"/>
    <p:sldId id="461" r:id="rId18"/>
    <p:sldId id="476" r:id="rId19"/>
    <p:sldId id="462" r:id="rId20"/>
    <p:sldId id="472" r:id="rId21"/>
    <p:sldId id="454" r:id="rId22"/>
    <p:sldId id="459" r:id="rId23"/>
    <p:sldId id="474" r:id="rId24"/>
    <p:sldId id="477" r:id="rId25"/>
    <p:sldId id="465" r:id="rId26"/>
    <p:sldId id="466" r:id="rId27"/>
    <p:sldId id="467" r:id="rId28"/>
    <p:sldId id="478" r:id="rId29"/>
    <p:sldId id="479" r:id="rId30"/>
    <p:sldId id="469" r:id="rId31"/>
    <p:sldId id="471" r:id="rId3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02" autoAdjust="0"/>
  </p:normalViewPr>
  <p:slideViewPr>
    <p:cSldViewPr>
      <p:cViewPr varScale="1">
        <p:scale>
          <a:sx n="63" d="100"/>
          <a:sy n="63" d="100"/>
        </p:scale>
        <p:origin x="15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080A5-11D2-47FC-B580-C045B16F5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329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11/10/2013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BA5FEB-82E7-4C1A-98FE-7794458D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204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8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5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A5FEB-82E7-4C1A-98FE-7794458D072B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Ketan Vyas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Application Security Assessment with Fiddler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11/10/2013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5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39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7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429000"/>
            <a:ext cx="7772400" cy="1080120"/>
          </a:xfrm>
        </p:spPr>
        <p:txBody>
          <a:bodyPr>
            <a:normAutofit/>
          </a:bodyPr>
          <a:lstStyle>
            <a:lvl1pPr>
              <a:defRPr sz="38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89140"/>
            <a:ext cx="6400800" cy="9496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2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59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568325" indent="-568325"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21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53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916"/>
            <a:ext cx="2445488" cy="2286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7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4144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0668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63CB-73A2-4B05-9B3F-2FAF247732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52400" y="64124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© </a:t>
            </a:r>
            <a:r>
              <a:rPr lang="en-US" dirty="0" err="1" smtClean="0"/>
              <a:t>Ketan</a:t>
            </a:r>
            <a:r>
              <a:rPr lang="en-US" dirty="0" smtClean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58200" y="6400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8631FFC-914F-41D0-BE6D-57939A71F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87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A3CEE-3C87-49A5-BFC5-52922F6C68E9}" type="datetimeFigureOut">
              <a:rPr lang="en-US" smtClean="0"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A356-D2BF-41BD-880D-5875FBAD5C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7" r:id="rId11"/>
    <p:sldLayoutId id="214748365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hyperlink" Target="http://www.google.com/" TargetMode="Externa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4" Type="http://schemas.openxmlformats.org/officeDocument/2006/relationships/hyperlink" Target="http://www.websocket.org/echo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FiddlerScript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</a:t>
            </a:r>
            <a:r>
              <a:rPr lang="en-US" dirty="0" err="1"/>
              <a:t>Ketan</a:t>
            </a:r>
            <a:r>
              <a:rPr lang="en-US" dirty="0"/>
              <a:t> </a:t>
            </a:r>
            <a:r>
              <a:rPr lang="en-US" dirty="0" err="1" smtClean="0"/>
              <a:t>Vyas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7524" y="5951021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views and opinions expressed during this workshop are those of the speaker alone and do not necessarily reflect the positions or opinions of employer or employer affiliates.</a:t>
            </a:r>
          </a:p>
        </p:txBody>
      </p:sp>
      <p:pic>
        <p:nvPicPr>
          <p:cNvPr id="6" name="Picture 2" descr="Ground Zero Infosec Sum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00" y="92807"/>
            <a:ext cx="38481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5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OnExecAction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40768"/>
            <a:ext cx="4114800" cy="4785395"/>
          </a:xfrm>
        </p:spPr>
        <p:txBody>
          <a:bodyPr/>
          <a:lstStyle/>
          <a:p>
            <a:r>
              <a:rPr lang="en-US" dirty="0" smtClean="0"/>
              <a:t>Launch script commands quickly</a:t>
            </a:r>
          </a:p>
          <a:p>
            <a:r>
              <a:rPr lang="en-US" dirty="0" smtClean="0"/>
              <a:t>Search keyword</a:t>
            </a:r>
          </a:p>
          <a:p>
            <a:r>
              <a:rPr lang="en-US" dirty="0" smtClean="0"/>
              <a:t>Shortlist sessions based on condition</a:t>
            </a:r>
          </a:p>
          <a:p>
            <a:r>
              <a:rPr lang="en-US" dirty="0" smtClean="0"/>
              <a:t>Set breakpoints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9" y="1448780"/>
            <a:ext cx="4134805" cy="3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5950" y="6093296"/>
            <a:ext cx="8682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http://fiddler2.com/documentation/KnowledgeBase/QuickExec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57" y="4725144"/>
            <a:ext cx="8184279" cy="17402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1236" y="5930119"/>
            <a:ext cx="4690864" cy="415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1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Session Handling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780" y="1340768"/>
            <a:ext cx="609502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OnPeekAtRequestHeaders</a:t>
            </a:r>
            <a:r>
              <a:rPr lang="en-US" dirty="0" smtClean="0"/>
              <a:t> – executed as soon as request headers read from client</a:t>
            </a:r>
            <a:endParaRPr lang="en-US" dirty="0"/>
          </a:p>
          <a:p>
            <a:r>
              <a:rPr lang="en-US" dirty="0" err="1" smtClean="0"/>
              <a:t>OnBeforeRequest</a:t>
            </a:r>
            <a:r>
              <a:rPr lang="en-US" dirty="0" smtClean="0"/>
              <a:t> – executed after client’s complete request is read and before the request sent to server</a:t>
            </a:r>
            <a:endParaRPr lang="en-US" dirty="0"/>
          </a:p>
          <a:p>
            <a:r>
              <a:rPr lang="en-US" dirty="0" err="1" smtClean="0"/>
              <a:t>OnPeekAtResponseHeaders</a:t>
            </a:r>
            <a:r>
              <a:rPr lang="en-US" dirty="0" smtClean="0"/>
              <a:t> – executed as soon as response headers read from server</a:t>
            </a:r>
            <a:endParaRPr lang="en-US" dirty="0"/>
          </a:p>
          <a:p>
            <a:r>
              <a:rPr lang="en-US" dirty="0" err="1" smtClean="0"/>
              <a:t>OnBeforeResponse</a:t>
            </a:r>
            <a:r>
              <a:rPr lang="en-US" dirty="0" smtClean="0"/>
              <a:t> – executed after server’s complete response is read and before response it sent to client</a:t>
            </a:r>
            <a:endParaRPr lang="en-US" dirty="0"/>
          </a:p>
          <a:p>
            <a:r>
              <a:rPr lang="en-US" dirty="0" err="1" smtClean="0"/>
              <a:t>OnReturningError</a:t>
            </a:r>
            <a:r>
              <a:rPr lang="en-US" dirty="0" smtClean="0"/>
              <a:t> – executes when Fiddler generated error message (i.e. DNS lookup failed) is returned to client. Show more customized message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1376772"/>
            <a:ext cx="1800200" cy="1795679"/>
            <a:chOff x="467544" y="1376772"/>
            <a:chExt cx="1800200" cy="1795679"/>
          </a:xfrm>
        </p:grpSpPr>
        <p:pic>
          <p:nvPicPr>
            <p:cNvPr id="7" name="Picture 2" descr="C:\Users\162878\AppData\Local\Microsoft\Windows\Temporary Internet Files\Content.IE5\B7XKC9SS\MC90038944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376772"/>
              <a:ext cx="1800200" cy="179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C:\Users\162878\AppData\Local\Microsoft\Windows\Temporary Internet Files\Content.IE5\B7XKC9SS\MC900432682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44652" flipV="1">
              <a:off x="835118" y="1742085"/>
              <a:ext cx="1065051" cy="1065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9552" y="1376772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Send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9552" y="2617748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Receive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3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8" y="1314220"/>
            <a:ext cx="7176628" cy="453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Session Handling Functions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71600" y="3462908"/>
            <a:ext cx="5004556" cy="10631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1600" y="2312876"/>
            <a:ext cx="2124236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514102"/>
              </p:ext>
            </p:extLst>
          </p:nvPr>
        </p:nvGraphicFramePr>
        <p:xfrm>
          <a:off x="7772400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3508" y="6050140"/>
            <a:ext cx="717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http://www.google.com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FiddlerScript</a:t>
            </a:r>
            <a:r>
              <a:rPr lang="en-US" dirty="0" smtClean="0"/>
              <a:t> for Security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Testing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based detection</a:t>
            </a:r>
          </a:p>
          <a:p>
            <a:r>
              <a:rPr lang="en-US" dirty="0" smtClean="0"/>
              <a:t>Header analysis</a:t>
            </a:r>
          </a:p>
          <a:p>
            <a:r>
              <a:rPr lang="en-US" dirty="0" smtClean="0"/>
              <a:t>Content analysis</a:t>
            </a:r>
          </a:p>
          <a:p>
            <a:r>
              <a:rPr lang="en-US" dirty="0" smtClean="0"/>
              <a:t>Cookie analysis</a:t>
            </a:r>
          </a:p>
          <a:p>
            <a:r>
              <a:rPr lang="en-US" dirty="0" smtClean="0"/>
              <a:t>Tampering requests having specific parameters</a:t>
            </a:r>
          </a:p>
          <a:p>
            <a:r>
              <a:rPr lang="en-US" dirty="0" smtClean="0"/>
              <a:t>Creating new requests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FiddlerScript</a:t>
            </a:r>
            <a:r>
              <a:rPr lang="en-US" dirty="0" smtClean="0"/>
              <a:t> Editor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8" y="1412775"/>
            <a:ext cx="8520100" cy="479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200292" y="1916832"/>
            <a:ext cx="1728192" cy="25922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3588" y="4221088"/>
            <a:ext cx="2160240" cy="11161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8" y="1412775"/>
            <a:ext cx="4205879" cy="219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Remove Cookies from Request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2795"/>
            <a:ext cx="8388932" cy="318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21806"/>
              </p:ext>
            </p:extLst>
          </p:nvPr>
        </p:nvGraphicFramePr>
        <p:xfrm>
          <a:off x="8100392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392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4224" y="6021288"/>
            <a:ext cx="83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6"/>
              </a:rPr>
              <a:t>http://www.google.com</a:t>
            </a:r>
            <a:r>
              <a:rPr lang="en-US" dirty="0" smtClean="0"/>
              <a:t> before and after enabling this rule</a:t>
            </a:r>
          </a:p>
        </p:txBody>
      </p:sp>
    </p:spTree>
    <p:extLst>
      <p:ext uri="{BB962C8B-B14F-4D97-AF65-F5344CB8AC3E}">
        <p14:creationId xmlns:p14="http://schemas.microsoft.com/office/powerpoint/2010/main" val="34230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Remove </a:t>
            </a:r>
            <a:r>
              <a:rPr lang="en-US" dirty="0" smtClean="0"/>
              <a:t>Encoding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10728"/>
            <a:ext cx="8424936" cy="215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990979"/>
              </p:ext>
            </p:extLst>
          </p:nvPr>
        </p:nvGraphicFramePr>
        <p:xfrm>
          <a:off x="8136396" y="12430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36396" y="12430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Up Arrow 3"/>
          <p:cNvSpPr/>
          <p:nvPr/>
        </p:nvSpPr>
        <p:spPr>
          <a:xfrm>
            <a:off x="5796136" y="3645024"/>
            <a:ext cx="252028" cy="756084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588224" y="3645024"/>
            <a:ext cx="252028" cy="1764196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4401108"/>
            <a:ext cx="118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 Request Inspector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4188" y="5409220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Update Response Inspector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1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</a:t>
            </a:r>
            <a:r>
              <a:rPr lang="en-US" dirty="0"/>
              <a:t>Find </a:t>
            </a:r>
            <a:r>
              <a:rPr lang="en-US" dirty="0" smtClean="0"/>
              <a:t>Matching Sessions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22264"/>
            <a:ext cx="5903660" cy="456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64560"/>
              </p:ext>
            </p:extLst>
          </p:nvPr>
        </p:nvGraphicFramePr>
        <p:xfrm>
          <a:off x="8100392" y="12173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392" y="12173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499992" y="4830251"/>
            <a:ext cx="4431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u="sng" dirty="0" smtClean="0">
                <a:latin typeface="Lucida Console" panose="020B0609040504020204" pitchFamily="49" charset="0"/>
              </a:rPr>
              <a:t>Add Check for specific file type</a:t>
            </a:r>
          </a:p>
          <a:p>
            <a:endParaRPr lang="en-US" sz="1600" u="sng" dirty="0" smtClean="0"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008080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oSession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url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EndsWith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Lucida Console" panose="020B0609040504020204" pitchFamily="49" charset="0"/>
              </a:rPr>
              <a:t>".</a:t>
            </a:r>
            <a:r>
              <a:rPr lang="en-US" sz="16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png</a:t>
            </a:r>
            <a:r>
              <a:rPr lang="en-US" sz="1600" dirty="0" smtClean="0">
                <a:solidFill>
                  <a:srgbClr val="008000"/>
                </a:solidFill>
                <a:latin typeface="Lucida Console" panose="020B0609040504020204" pitchFamily="49" charset="0"/>
              </a:rPr>
              <a:t>"</a:t>
            </a:r>
            <a:r>
              <a:rPr lang="en-US" sz="1600" dirty="0" smtClean="0">
                <a:solidFill>
                  <a:srgbClr val="808080"/>
                </a:solidFill>
                <a:latin typeface="Lucida Console" panose="020B0609040504020204" pitchFamily="49" charset="0"/>
              </a:rPr>
              <a:t>))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535996" y="2168860"/>
            <a:ext cx="45365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smtClean="0">
                <a:latin typeface="Lucida Console" panose="020B0609040504020204" pitchFamily="49" charset="0"/>
              </a:rPr>
              <a:t>Add </a:t>
            </a:r>
            <a:r>
              <a:rPr lang="en-US" sz="1400" u="sng" dirty="0" err="1" smtClean="0">
                <a:latin typeface="Lucida Console" panose="020B0609040504020204" pitchFamily="49" charset="0"/>
              </a:rPr>
              <a:t>Req</a:t>
            </a:r>
            <a:r>
              <a:rPr lang="en-US" sz="1400" u="sng" dirty="0" smtClean="0">
                <a:latin typeface="Lucida Console" panose="020B0609040504020204" pitchFamily="49" charset="0"/>
              </a:rPr>
              <a:t> Header to Result</a:t>
            </a:r>
          </a:p>
          <a:p>
            <a:endParaRPr lang="en-US" sz="14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FiddlerObject</a:t>
            </a:r>
            <a:r>
              <a:rPr lang="en-US" sz="1400" dirty="0" smtClean="0">
                <a:solidFill>
                  <a:srgbClr val="80808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log</a:t>
            </a:r>
            <a:r>
              <a:rPr lang="en-US" sz="1400" dirty="0">
                <a:solidFill>
                  <a:srgbClr val="80808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Lucida Console" panose="020B0609040504020204" pitchFamily="49" charset="0"/>
              </a:rPr>
              <a:t>"</a:t>
            </a:r>
            <a:r>
              <a:rPr lang="en-US" sz="1400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Req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Lucida Console" panose="020B0609040504020204" pitchFamily="49" charset="0"/>
              </a:rPr>
              <a:t>Headers"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Lucida Console" panose="020B0609040504020204" pitchFamily="49" charset="0"/>
              </a:rPr>
              <a:t>+</a:t>
            </a:r>
            <a:r>
              <a:rPr lang="en-US" sz="1400" dirty="0">
                <a:solidFill>
                  <a:srgbClr val="008080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arrSess</a:t>
            </a:r>
            <a:r>
              <a:rPr lang="en-US" sz="1400" dirty="0">
                <a:solidFill>
                  <a:srgbClr val="808080"/>
                </a:solidFill>
                <a:latin typeface="Lucida Console" panose="020B0609040504020204" pitchFamily="49" charset="0"/>
              </a:rPr>
              <a:t>[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x</a:t>
            </a:r>
            <a:r>
              <a:rPr lang="en-US" sz="1400" dirty="0">
                <a:solidFill>
                  <a:srgbClr val="808080"/>
                </a:solidFill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oRequest</a:t>
            </a:r>
            <a:r>
              <a:rPr lang="en-US" sz="1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headers</a:t>
            </a:r>
            <a:r>
              <a:rPr lang="en-US" sz="1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ToString</a:t>
            </a:r>
            <a:r>
              <a:rPr lang="en-US" sz="1400" dirty="0" smtClean="0">
                <a:solidFill>
                  <a:srgbClr val="808080"/>
                </a:solidFill>
                <a:latin typeface="Lucida Console" panose="020B0609040504020204" pitchFamily="49" charset="0"/>
              </a:rPr>
              <a:t>());</a:t>
            </a:r>
            <a:endParaRPr lang="en-US" sz="1400" dirty="0"/>
          </a:p>
        </p:txBody>
      </p:sp>
      <p:sp>
        <p:nvSpPr>
          <p:cNvPr id="8" name="Left Arrow 7"/>
          <p:cNvSpPr/>
          <p:nvPr/>
        </p:nvSpPr>
        <p:spPr>
          <a:xfrm>
            <a:off x="2879812" y="5173741"/>
            <a:ext cx="1656184" cy="23547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2907628" y="2871268"/>
            <a:ext cx="1656184" cy="235479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</a:t>
            </a:r>
            <a:r>
              <a:rPr lang="en-US" dirty="0"/>
              <a:t>List </a:t>
            </a:r>
            <a:r>
              <a:rPr lang="en-US" dirty="0" smtClean="0"/>
              <a:t>Headers &amp; Fiddler Session Flags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5516" y="591327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http://fiddler2.com/documentation/KnowledgeBase/SessionFlags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7" y="1279575"/>
            <a:ext cx="6588732" cy="448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68126"/>
              </p:ext>
            </p:extLst>
          </p:nvPr>
        </p:nvGraphicFramePr>
        <p:xfrm>
          <a:off x="8000176" y="127385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0176" y="127385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FiddlerScript</a:t>
            </a:r>
            <a:r>
              <a:rPr lang="en-US" dirty="0" smtClean="0"/>
              <a:t> Basics</a:t>
            </a:r>
          </a:p>
          <a:p>
            <a:r>
              <a:rPr lang="en-US" dirty="0" err="1"/>
              <a:t>FiddlerScript</a:t>
            </a:r>
            <a:r>
              <a:rPr lang="en-US" dirty="0"/>
              <a:t> for Security </a:t>
            </a:r>
            <a:r>
              <a:rPr lang="en-US" dirty="0" smtClean="0"/>
              <a:t>Testing</a:t>
            </a:r>
          </a:p>
          <a:p>
            <a:r>
              <a:rPr lang="en-US" dirty="0" smtClean="0"/>
              <a:t>Creating Security Tools </a:t>
            </a:r>
            <a:r>
              <a:rPr lang="en-US" dirty="0"/>
              <a:t>with </a:t>
            </a:r>
            <a:r>
              <a:rPr lang="en-US" dirty="0" err="1"/>
              <a:t>FiddlerScript</a:t>
            </a:r>
            <a:endParaRPr lang="en-US" dirty="0" smtClean="0"/>
          </a:p>
          <a:p>
            <a:r>
              <a:rPr lang="en-US" dirty="0" smtClean="0"/>
              <a:t>Usage Limitations</a:t>
            </a:r>
          </a:p>
        </p:txBody>
      </p:sp>
    </p:spTree>
    <p:extLst>
      <p:ext uri="{BB962C8B-B14F-4D97-AF65-F5344CB8AC3E}">
        <p14:creationId xmlns:p14="http://schemas.microsoft.com/office/powerpoint/2010/main" val="632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</a:t>
            </a:r>
            <a:r>
              <a:rPr lang="en-US" dirty="0"/>
              <a:t>Modifying </a:t>
            </a:r>
            <a:r>
              <a:rPr lang="en-US" dirty="0" smtClean="0"/>
              <a:t>User-Agent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1865681"/>
            <a:ext cx="8784468" cy="249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924" y="5985284"/>
            <a:ext cx="817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Visit “www.microsoft.com” with and without replacing “User-Agent”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929248"/>
              </p:ext>
            </p:extLst>
          </p:nvPr>
        </p:nvGraphicFramePr>
        <p:xfrm>
          <a:off x="8100392" y="12327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392" y="123275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38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Detecting Traffic from Specific Client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099983"/>
            <a:ext cx="7996889" cy="312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</a:t>
            </a:r>
            <a:r>
              <a:rPr lang="en-US" dirty="0"/>
              <a:t>Breakpoints </a:t>
            </a:r>
            <a:r>
              <a:rPr lang="en-US" dirty="0" smtClean="0"/>
              <a:t>on Specific Condition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592796"/>
            <a:ext cx="82772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3388" y="5939988"/>
            <a:ext cx="8495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http://fiddler2.com/blog/blog/2013/08/20/breakpoints-in-fiddler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914934"/>
              </p:ext>
            </p:extLst>
          </p:nvPr>
        </p:nvGraphicFramePr>
        <p:xfrm>
          <a:off x="8030656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30656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8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</a:t>
            </a:r>
            <a:r>
              <a:rPr lang="en-US" dirty="0" smtClean="0"/>
              <a:t>New Requests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9127"/>
            <a:ext cx="72294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02108"/>
              </p:ext>
            </p:extLst>
          </p:nvPr>
        </p:nvGraphicFramePr>
        <p:xfrm>
          <a:off x="8136396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36396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03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Exercise: </a:t>
            </a:r>
            <a:r>
              <a:rPr lang="en-US" dirty="0"/>
              <a:t>Changing </a:t>
            </a:r>
            <a:r>
              <a:rPr lang="en-US" dirty="0" err="1" smtClean="0"/>
              <a:t>WebSocket</a:t>
            </a:r>
            <a:r>
              <a:rPr lang="en-US" dirty="0" smtClean="0"/>
              <a:t> Payload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3" y="1569110"/>
            <a:ext cx="8583377" cy="405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7967" y="6093296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Visit –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www.websocket.org/echo.html</a:t>
            </a:r>
            <a:r>
              <a:rPr lang="en-US" dirty="0" smtClean="0"/>
              <a:t>, connect over Secure channel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Security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70366"/>
              </p:ext>
            </p:extLst>
          </p:nvPr>
        </p:nvGraphicFramePr>
        <p:xfrm>
          <a:off x="8054280" y="135044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Packager Shell Object" showAsIcon="1" r:id="rId5" imgW="914400" imgH="771480" progId="Package">
                  <p:embed/>
                </p:oleObj>
              </mc:Choice>
              <mc:Fallback>
                <p:oleObj name="Packager Shell Object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54280" y="135044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82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Security Tools with </a:t>
            </a:r>
            <a:r>
              <a:rPr lang="en-US" dirty="0" err="1"/>
              <a:t>FiddlerScript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Forceful </a:t>
            </a:r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956" y="1340768"/>
            <a:ext cx="4510844" cy="4785395"/>
          </a:xfrm>
        </p:spPr>
        <p:txBody>
          <a:bodyPr/>
          <a:lstStyle/>
          <a:p>
            <a:r>
              <a:rPr lang="en-US" dirty="0" smtClean="0"/>
              <a:t>Directory browsing</a:t>
            </a:r>
          </a:p>
          <a:p>
            <a:r>
              <a:rPr lang="en-US" dirty="0"/>
              <a:t>Hidden file access</a:t>
            </a:r>
          </a:p>
          <a:p>
            <a:r>
              <a:rPr lang="en-US" dirty="0" smtClean="0"/>
              <a:t>Identification of restricted access (later you can brute force)</a:t>
            </a:r>
          </a:p>
          <a:p>
            <a:r>
              <a:rPr lang="en-US" dirty="0" smtClean="0"/>
              <a:t>Information disclosure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1" y="1448780"/>
            <a:ext cx="3726785" cy="2268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Security Tools with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027511"/>
              </p:ext>
            </p:extLst>
          </p:nvPr>
        </p:nvGraphicFramePr>
        <p:xfrm>
          <a:off x="8064388" y="132552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64388" y="132552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14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</a:t>
            </a:r>
            <a:r>
              <a:rPr lang="en-US" dirty="0"/>
              <a:t>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5956" y="1340768"/>
            <a:ext cx="4510844" cy="4785395"/>
          </a:xfrm>
        </p:spPr>
        <p:txBody>
          <a:bodyPr/>
          <a:lstStyle/>
          <a:p>
            <a:r>
              <a:rPr lang="en-US" dirty="0" smtClean="0"/>
              <a:t>Cookie Checks</a:t>
            </a:r>
          </a:p>
          <a:p>
            <a:r>
              <a:rPr lang="en-US" dirty="0" smtClean="0"/>
              <a:t>Cache Checks</a:t>
            </a:r>
          </a:p>
          <a:p>
            <a:r>
              <a:rPr lang="en-US" dirty="0" smtClean="0"/>
              <a:t>Http Header Checks</a:t>
            </a:r>
          </a:p>
          <a:p>
            <a:r>
              <a:rPr lang="en-US" dirty="0" smtClean="0"/>
              <a:t>Cross-Domain Checks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Security Tools with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9791039">
            <a:off x="-29652" y="2195386"/>
            <a:ext cx="39493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Do It Yourself</a:t>
            </a:r>
            <a:endParaRPr lang="en-US" sz="5400" dirty="0"/>
          </a:p>
        </p:txBody>
      </p:sp>
      <p:sp>
        <p:nvSpPr>
          <p:cNvPr id="5" name="Oval 4"/>
          <p:cNvSpPr/>
          <p:nvPr/>
        </p:nvSpPr>
        <p:spPr>
          <a:xfrm rot="19816369">
            <a:off x="-24718" y="1553975"/>
            <a:ext cx="4148580" cy="225755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Usage Limitations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1800" y="1340768"/>
            <a:ext cx="5915000" cy="4785395"/>
          </a:xfrm>
        </p:spPr>
        <p:txBody>
          <a:bodyPr>
            <a:normAutofit/>
          </a:bodyPr>
          <a:lstStyle/>
          <a:p>
            <a:r>
              <a:rPr lang="en-US" dirty="0" smtClean="0"/>
              <a:t>Good for simple and light use</a:t>
            </a:r>
          </a:p>
          <a:p>
            <a:r>
              <a:rPr lang="en-US" dirty="0" smtClean="0"/>
              <a:t>Lack of support for debugging </a:t>
            </a:r>
          </a:p>
          <a:p>
            <a:r>
              <a:rPr lang="en-US" dirty="0" smtClean="0"/>
              <a:t>Source code distribution</a:t>
            </a:r>
          </a:p>
          <a:p>
            <a:r>
              <a:rPr lang="en-US" dirty="0"/>
              <a:t>Slow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Increases chance of failure when ported to another machine</a:t>
            </a:r>
          </a:p>
          <a:p>
            <a:endParaRPr lang="en-US" dirty="0"/>
          </a:p>
        </p:txBody>
      </p:sp>
      <p:pic>
        <p:nvPicPr>
          <p:cNvPr id="9218" name="Picture 2" descr="C:\Users\162878\AppData\Local\Microsoft\Windows\Temporary Internet Files\Content.IE5\B7XKC9SS\MC90033937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1412776"/>
            <a:ext cx="2194026" cy="219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1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FiddlerScript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FiddlerScript</a:t>
            </a:r>
            <a:r>
              <a:rPr lang="en-US" dirty="0" smtClean="0"/>
              <a:t> </a:t>
            </a:r>
            <a:r>
              <a:rPr lang="en-US" dirty="0"/>
              <a:t>can programmatically invoke </a:t>
            </a:r>
            <a:r>
              <a:rPr lang="en-US" dirty="0" smtClean="0"/>
              <a:t>Fiddler </a:t>
            </a:r>
            <a:r>
              <a:rPr lang="en-US" dirty="0"/>
              <a:t>functionalities</a:t>
            </a:r>
          </a:p>
          <a:p>
            <a:r>
              <a:rPr lang="en-US" dirty="0" err="1" smtClean="0"/>
              <a:t>FiddlerScript</a:t>
            </a:r>
            <a:r>
              <a:rPr lang="en-US" dirty="0" smtClean="0"/>
              <a:t> can call </a:t>
            </a:r>
            <a:r>
              <a:rPr lang="en-US" dirty="0" err="1" smtClean="0"/>
              <a:t>.Net</a:t>
            </a:r>
            <a:r>
              <a:rPr lang="en-US" dirty="0" smtClean="0"/>
              <a:t> classes to extend functionality</a:t>
            </a:r>
          </a:p>
          <a:p>
            <a:r>
              <a:rPr lang="en-US" dirty="0" err="1" smtClean="0"/>
              <a:t>FiddlerScript</a:t>
            </a:r>
            <a:r>
              <a:rPr lang="en-US" dirty="0" smtClean="0"/>
              <a:t> </a:t>
            </a:r>
            <a:r>
              <a:rPr lang="en-US" dirty="0"/>
              <a:t>help perform security testing activities and repeat them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0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FiddlerScript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972" y="1340768"/>
            <a:ext cx="4572508" cy="47853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JScript.NET</a:t>
            </a:r>
          </a:p>
          <a:p>
            <a:r>
              <a:rPr lang="en-US" dirty="0"/>
              <a:t>C# </a:t>
            </a:r>
            <a:r>
              <a:rPr lang="en-US" dirty="0" smtClean="0"/>
              <a:t>style class declaration</a:t>
            </a:r>
          </a:p>
          <a:p>
            <a:r>
              <a:rPr lang="en-US" dirty="0" smtClean="0"/>
              <a:t>Class can have </a:t>
            </a:r>
            <a:r>
              <a:rPr lang="en-US" dirty="0"/>
              <a:t>fields, properties,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(Optional) variable types</a:t>
            </a:r>
          </a:p>
          <a:p>
            <a:r>
              <a:rPr lang="en-US" dirty="0"/>
              <a:t>Allow custom rules </a:t>
            </a:r>
            <a:r>
              <a:rPr lang="en-US" dirty="0" smtClean="0"/>
              <a:t>in Custom.js</a:t>
            </a:r>
          </a:p>
          <a:p>
            <a:r>
              <a:rPr lang="en-US" dirty="0" smtClean="0"/>
              <a:t>Can use APIs from user created .NET </a:t>
            </a:r>
            <a:r>
              <a:rPr lang="en-US" dirty="0" err="1" smtClean="0"/>
              <a:t>Dlls</a:t>
            </a:r>
            <a:endParaRPr lang="en-US" dirty="0"/>
          </a:p>
        </p:txBody>
      </p:sp>
      <p:pic>
        <p:nvPicPr>
          <p:cNvPr id="4" name="Picture 2" descr="http://fiddler2.com/images/default-source/default-album/fiddler-script-editor.png?sfvrsn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3" y="3723843"/>
            <a:ext cx="3621677" cy="215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532" y="60572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FiddlerScript</a:t>
            </a:r>
            <a:r>
              <a:rPr lang="en-US" dirty="0"/>
              <a:t> Editor </a:t>
            </a:r>
            <a:r>
              <a:rPr lang="en-US" dirty="0" smtClean="0"/>
              <a:t>Download: </a:t>
            </a:r>
            <a:r>
              <a:rPr lang="en-US" dirty="0"/>
              <a:t>http://fiddler2.com/fiddlerscript-editor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5536" y="1304764"/>
            <a:ext cx="2700300" cy="230425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7564" y="2744924"/>
            <a:ext cx="2196244" cy="57606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General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7564" y="1844824"/>
            <a:ext cx="2196244" cy="7560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Session Functions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7010" y="1340768"/>
            <a:ext cx="1832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FiddlerScript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780" y="1340768"/>
            <a:ext cx="6095020" cy="478539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Main – Runs immediately after script is successfully compiled</a:t>
            </a:r>
            <a:endParaRPr lang="en-US" dirty="0"/>
          </a:p>
          <a:p>
            <a:r>
              <a:rPr lang="en-US" dirty="0" err="1" smtClean="0"/>
              <a:t>OnRetire</a:t>
            </a:r>
            <a:r>
              <a:rPr lang="en-US" dirty="0" smtClean="0"/>
              <a:t> – Runs immediately before script is unloaded, either because fiddler is closing or new script is loaded</a:t>
            </a:r>
            <a:endParaRPr lang="en-US" dirty="0"/>
          </a:p>
          <a:p>
            <a:r>
              <a:rPr lang="en-US" dirty="0" err="1" smtClean="0"/>
              <a:t>OnBoot</a:t>
            </a:r>
            <a:r>
              <a:rPr lang="en-US" dirty="0" smtClean="0"/>
              <a:t> – Runs only when Fiddler first boots</a:t>
            </a:r>
          </a:p>
          <a:p>
            <a:r>
              <a:rPr lang="en-US" dirty="0" err="1" smtClean="0"/>
              <a:t>OnShutdown</a:t>
            </a:r>
            <a:r>
              <a:rPr lang="en-US" dirty="0" smtClean="0"/>
              <a:t> – Runs when Fiddler is shutting down</a:t>
            </a:r>
            <a:endParaRPr lang="en-US" dirty="0"/>
          </a:p>
          <a:p>
            <a:r>
              <a:rPr lang="en-US" dirty="0" err="1" smtClean="0"/>
              <a:t>OnAttach</a:t>
            </a:r>
            <a:r>
              <a:rPr lang="en-US" dirty="0" smtClean="0"/>
              <a:t> – Runs after Fiddler registers as system proxy</a:t>
            </a:r>
            <a:endParaRPr lang="en-US" dirty="0"/>
          </a:p>
          <a:p>
            <a:r>
              <a:rPr lang="en-US" dirty="0" err="1" smtClean="0"/>
              <a:t>OnDetach</a:t>
            </a:r>
            <a:r>
              <a:rPr lang="en-US" dirty="0" smtClean="0"/>
              <a:t> – Runs after Fiddler is unregistered as system proxy and default proxy is restored</a:t>
            </a:r>
            <a:endParaRPr lang="en-US" dirty="0"/>
          </a:p>
          <a:p>
            <a:r>
              <a:rPr lang="en-US" dirty="0" err="1" smtClean="0"/>
              <a:t>OnExecAction</a:t>
            </a:r>
            <a:r>
              <a:rPr lang="en-US" dirty="0" smtClean="0"/>
              <a:t> – Runs when user enters command in the </a:t>
            </a:r>
            <a:r>
              <a:rPr lang="en-US" dirty="0" err="1" smtClean="0"/>
              <a:t>QuickExec</a:t>
            </a:r>
            <a:r>
              <a:rPr lang="en-US" dirty="0" smtClean="0"/>
              <a:t> box or send command through ExecAction.exe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1376772"/>
            <a:ext cx="1800200" cy="1795679"/>
            <a:chOff x="467544" y="1376772"/>
            <a:chExt cx="1800200" cy="1795679"/>
          </a:xfrm>
        </p:grpSpPr>
        <p:pic>
          <p:nvPicPr>
            <p:cNvPr id="2050" name="Picture 2" descr="C:\Users\162878\AppData\Local\Microsoft\Windows\Temporary Internet Files\Content.IE5\B7XKC9SS\MC90038944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376772"/>
              <a:ext cx="1800200" cy="179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67544" y="1484784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Loading…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Fiddler Object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ReloadScript</a:t>
            </a:r>
            <a:r>
              <a:rPr lang="en-US" dirty="0" smtClean="0"/>
              <a:t>() – Reload script from disk, recompile and reset all variables to default value</a:t>
            </a:r>
          </a:p>
          <a:p>
            <a:r>
              <a:rPr lang="en-US" dirty="0" err="1" smtClean="0"/>
              <a:t>StatusText</a:t>
            </a:r>
            <a:r>
              <a:rPr lang="en-US" dirty="0" smtClean="0"/>
              <a:t> – Set text on Fiddler’s status bar</a:t>
            </a:r>
          </a:p>
          <a:p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sMessage</a:t>
            </a:r>
            <a:r>
              <a:rPr lang="en-US" dirty="0" smtClean="0"/>
              <a:t>) – Log </a:t>
            </a:r>
            <a:r>
              <a:rPr lang="en-US" dirty="0" err="1" smtClean="0"/>
              <a:t>sMessage</a:t>
            </a:r>
            <a:r>
              <a:rPr lang="en-US" dirty="0" smtClean="0"/>
              <a:t> to Fiddler’s event log</a:t>
            </a:r>
          </a:p>
          <a:p>
            <a:r>
              <a:rPr lang="en-US" dirty="0" err="1" smtClean="0"/>
              <a:t>playSound</a:t>
            </a:r>
            <a:r>
              <a:rPr lang="en-US" dirty="0" smtClean="0"/>
              <a:t>(</a:t>
            </a:r>
            <a:r>
              <a:rPr lang="en-US" dirty="0" err="1" smtClean="0"/>
              <a:t>sWavFileName</a:t>
            </a:r>
            <a:r>
              <a:rPr lang="en-US" dirty="0" smtClean="0"/>
              <a:t>) – Load and play </a:t>
            </a:r>
            <a:r>
              <a:rPr lang="en-US" dirty="0" err="1" smtClean="0"/>
              <a:t>sWavFileName</a:t>
            </a:r>
            <a:endParaRPr lang="en-US" dirty="0" smtClean="0"/>
          </a:p>
          <a:p>
            <a:r>
              <a:rPr lang="en-US" dirty="0" err="1" smtClean="0"/>
              <a:t>flashWindow</a:t>
            </a:r>
            <a:r>
              <a:rPr lang="en-US" dirty="0" smtClean="0"/>
              <a:t> – Flash fiddler window in taskbar</a:t>
            </a:r>
          </a:p>
          <a:p>
            <a:r>
              <a:rPr lang="en-US" dirty="0" smtClean="0"/>
              <a:t>Alert(</a:t>
            </a:r>
            <a:r>
              <a:rPr lang="en-US" dirty="0" err="1" smtClean="0"/>
              <a:t>sMessage</a:t>
            </a:r>
            <a:r>
              <a:rPr lang="en-US" dirty="0" smtClean="0"/>
              <a:t>) – Displays message with title “</a:t>
            </a:r>
            <a:r>
              <a:rPr lang="en-US" dirty="0" err="1" smtClean="0"/>
              <a:t>FiddlerScript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Prompt(</a:t>
            </a:r>
            <a:r>
              <a:rPr lang="en-US" dirty="0" err="1" smtClean="0"/>
              <a:t>sMessage</a:t>
            </a:r>
            <a:r>
              <a:rPr lang="en-US" dirty="0" smtClean="0"/>
              <a:t>) – Prompt user for input</a:t>
            </a:r>
          </a:p>
          <a:p>
            <a:r>
              <a:rPr lang="en-US" dirty="0" err="1" smtClean="0"/>
              <a:t>createDictionary</a:t>
            </a:r>
            <a:r>
              <a:rPr lang="en-US" dirty="0" smtClean="0"/>
              <a:t>() – Allow creation of dictionary for Import and Export functions</a:t>
            </a:r>
          </a:p>
          <a:p>
            <a:r>
              <a:rPr lang="en-US" dirty="0" err="1" smtClean="0"/>
              <a:t>WatchPreference</a:t>
            </a:r>
            <a:r>
              <a:rPr lang="en-US" dirty="0" smtClean="0"/>
              <a:t>(</a:t>
            </a:r>
            <a:r>
              <a:rPr lang="en-US" dirty="0" err="1" smtClean="0"/>
              <a:t>sPrefBranch</a:t>
            </a:r>
            <a:r>
              <a:rPr lang="en-US" dirty="0" smtClean="0"/>
              <a:t>, </a:t>
            </a:r>
            <a:r>
              <a:rPr lang="en-US" dirty="0" err="1" smtClean="0"/>
              <a:t>oFunc</a:t>
            </a:r>
            <a:r>
              <a:rPr lang="en-US" dirty="0" smtClean="0"/>
              <a:t>) – Notifies when any change occurs within specified branch of preferences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35" y="1409499"/>
            <a:ext cx="5707650" cy="45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956" y="5913276"/>
            <a:ext cx="80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“</a:t>
            </a:r>
            <a:r>
              <a:rPr lang="en-US" dirty="0" err="1" smtClean="0"/>
              <a:t>Messagebox</a:t>
            </a:r>
            <a:r>
              <a:rPr lang="en-US" dirty="0" smtClean="0"/>
              <a:t>” with correct function “</a:t>
            </a:r>
            <a:r>
              <a:rPr lang="en-US" dirty="0" err="1" smtClean="0"/>
              <a:t>MessageBox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03648" y="3609020"/>
            <a:ext cx="972108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7824" y="4833156"/>
            <a:ext cx="932817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47813"/>
            <a:ext cx="83534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</a:t>
            </a:r>
            <a:r>
              <a:rPr lang="en-US" dirty="0" err="1" smtClean="0"/>
              <a:t>.Net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51620" y="4689140"/>
            <a:ext cx="7312868" cy="4320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3568" y="1844824"/>
            <a:ext cx="2016224" cy="4680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General Functions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80" y="1412776"/>
            <a:ext cx="735128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7524" y="604800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http://fiddler2.com/documentation/KnowledgeBase/FiddlerScript/CustomizeSessionsList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" y="7750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FiddlerScript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202223"/>
              </p:ext>
            </p:extLst>
          </p:nvPr>
        </p:nvGraphicFramePr>
        <p:xfrm>
          <a:off x="7920372" y="153702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0372" y="153702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7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759</Words>
  <Application>Microsoft Office PowerPoint</Application>
  <PresentationFormat>On-screen Show (4:3)</PresentationFormat>
  <Paragraphs>149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Lucida Console</vt:lpstr>
      <vt:lpstr>Wingdings</vt:lpstr>
      <vt:lpstr>Office Theme</vt:lpstr>
      <vt:lpstr>Packager Shell Object</vt:lpstr>
      <vt:lpstr>FiddlerScript</vt:lpstr>
      <vt:lpstr>Agenda</vt:lpstr>
      <vt:lpstr>FiddlerScript Basics</vt:lpstr>
      <vt:lpstr>About FiddlerScript</vt:lpstr>
      <vt:lpstr>General Functions</vt:lpstr>
      <vt:lpstr>Fiddler Object Functions</vt:lpstr>
      <vt:lpstr>Error Handling</vt:lpstr>
      <vt:lpstr>Calling .Net classes</vt:lpstr>
      <vt:lpstr>Exercise: General Functions</vt:lpstr>
      <vt:lpstr>OnExecAction</vt:lpstr>
      <vt:lpstr>Web Session Handling Functions</vt:lpstr>
      <vt:lpstr>Exercise: Session Handling Functions</vt:lpstr>
      <vt:lpstr>FiddlerScript for Security Testing</vt:lpstr>
      <vt:lpstr>Security Testing Activities</vt:lpstr>
      <vt:lpstr>FiddlerScript Editor</vt:lpstr>
      <vt:lpstr>Exercise: Remove Cookies from Request</vt:lpstr>
      <vt:lpstr>Exercise: Remove Encoding</vt:lpstr>
      <vt:lpstr>Exercise: Find Matching Sessions</vt:lpstr>
      <vt:lpstr>Exercise: List Headers &amp; Fiddler Session Flags</vt:lpstr>
      <vt:lpstr>Exercise: Modifying User-Agent</vt:lpstr>
      <vt:lpstr>Detecting Traffic from Specific Client</vt:lpstr>
      <vt:lpstr>Exercise: Breakpoints on Specific Condition</vt:lpstr>
      <vt:lpstr>Demo: Create New Requests</vt:lpstr>
      <vt:lpstr>Exercise: Changing WebSocket Payload</vt:lpstr>
      <vt:lpstr>Creating Security Tools with FiddlerScript</vt:lpstr>
      <vt:lpstr>Demo: Forceful Browsing</vt:lpstr>
      <vt:lpstr>Compliance Checker</vt:lpstr>
      <vt:lpstr>Usage Limitations</vt:lpstr>
      <vt:lpstr>Usage Limitations</vt:lpstr>
      <vt:lpstr>Section Summary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Ketan_Vyas_Fiddler_Functionality</dc:title>
  <dc:subject>Software Security Assurance</dc:subject>
  <dc:creator>Ketan  Vyas</dc:creator>
  <cp:lastModifiedBy>Ketan  Vyas</cp:lastModifiedBy>
  <cp:revision>271</cp:revision>
  <cp:lastPrinted>2013-11-05T09:23:43Z</cp:lastPrinted>
  <dcterms:created xsi:type="dcterms:W3CDTF">2012-11-28T10:33:56Z</dcterms:created>
  <dcterms:modified xsi:type="dcterms:W3CDTF">2013-11-21T12:43:46Z</dcterms:modified>
  <cp:category>Application Security</cp:category>
</cp:coreProperties>
</file>