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45" r:id="rId3"/>
    <p:sldId id="315" r:id="rId4"/>
    <p:sldId id="396" r:id="rId5"/>
    <p:sldId id="390" r:id="rId6"/>
    <p:sldId id="399" r:id="rId7"/>
    <p:sldId id="397" r:id="rId8"/>
    <p:sldId id="408" r:id="rId9"/>
    <p:sldId id="400" r:id="rId10"/>
    <p:sldId id="401" r:id="rId11"/>
    <p:sldId id="402" r:id="rId12"/>
    <p:sldId id="403" r:id="rId13"/>
    <p:sldId id="404" r:id="rId14"/>
    <p:sldId id="412" r:id="rId15"/>
    <p:sldId id="413" r:id="rId16"/>
    <p:sldId id="409" r:id="rId17"/>
    <p:sldId id="414" r:id="rId18"/>
    <p:sldId id="410" r:id="rId19"/>
    <p:sldId id="391" r:id="rId20"/>
    <p:sldId id="406" r:id="rId21"/>
    <p:sldId id="416" r:id="rId22"/>
    <p:sldId id="419" r:id="rId23"/>
    <p:sldId id="420" r:id="rId24"/>
    <p:sldId id="417" r:id="rId25"/>
    <p:sldId id="352" r:id="rId26"/>
    <p:sldId id="276" r:id="rId2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02" autoAdjust="0"/>
  </p:normalViewPr>
  <p:slideViewPr>
    <p:cSldViewPr>
      <p:cViewPr varScale="1">
        <p:scale>
          <a:sx n="63" d="100"/>
          <a:sy n="63" d="100"/>
        </p:scale>
        <p:origin x="159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Application Security Assessment with Fiddler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11/10/2013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7B9BE-EABE-421C-8830-02650F69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5470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Application Security Assessment with Fiddler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smtClean="0"/>
              <a:t>11/10/2013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ABA5FEB-82E7-4C1A-98FE-7794458D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5204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association with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11/10/2013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Application Security Assessment with Fiddler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84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11/10/2013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Application Security Assessment with Fiddler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5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11/10/2013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Application Security Assessment with Fiddler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74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11/10/2013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Application Security Assessment with Fiddler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73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11/10/2013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Application Security Assessment with Fiddler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36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11/10/2013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Application Security Assessment with Fiddler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56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93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3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7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429000"/>
            <a:ext cx="7772400" cy="1080120"/>
          </a:xfrm>
        </p:spPr>
        <p:txBody>
          <a:bodyPr>
            <a:normAutofit/>
          </a:bodyPr>
          <a:lstStyle>
            <a:lvl1pPr>
              <a:defRPr sz="38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89140"/>
            <a:ext cx="6400800" cy="9496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2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 marL="568325" indent="-568325">
              <a:buFont typeface="Wingdings" pitchFamily="2" charset="2"/>
              <a:buChar char="q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59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 marL="568325" indent="-568325">
              <a:buFont typeface="Wingdings" pitchFamily="2" charset="2"/>
              <a:buChar char="q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21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53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4916"/>
            <a:ext cx="2445488" cy="2286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9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72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200"/>
            <a:ext cx="4040188" cy="4144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041775" cy="4144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19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87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A3CEE-3C87-49A5-BFC5-52922F6C68E9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7A356-D2BF-41BD-880D-5875FBAD5C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1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4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7" r:id="rId11"/>
    <p:sldLayoutId id="214748365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Developing Automated Security Tools with </a:t>
            </a:r>
            <a:r>
              <a:rPr lang="en-US" dirty="0" err="1" smtClean="0"/>
              <a:t>FiddlerCore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</a:t>
            </a:r>
            <a:r>
              <a:rPr lang="en-US" dirty="0" err="1"/>
              <a:t>Ketan</a:t>
            </a:r>
            <a:r>
              <a:rPr lang="en-US" dirty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7524" y="5951021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views and opinions expressed during this workshop are those of the speaker alone and do not necessarily reflect the positions or opinions of employer or employer affiliates.</a:t>
            </a:r>
          </a:p>
        </p:txBody>
      </p:sp>
      <p:pic>
        <p:nvPicPr>
          <p:cNvPr id="6" name="Picture 2" descr="Ground Zero Infosec Summ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400" y="92807"/>
            <a:ext cx="38481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50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Save Response to File System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3050"/>
            <a:ext cx="8240685" cy="4622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FiddlerCore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461753"/>
              </p:ext>
            </p:extLst>
          </p:nvPr>
        </p:nvGraphicFramePr>
        <p:xfrm>
          <a:off x="7772400" y="135910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72400" y="135910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651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HTTPS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48780"/>
            <a:ext cx="6696075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260090" y="2456892"/>
            <a:ext cx="2824078" cy="369332"/>
            <a:chOff x="3440110" y="2456892"/>
            <a:chExt cx="2824078" cy="369332"/>
          </a:xfrm>
        </p:grpSpPr>
        <p:sp>
          <p:nvSpPr>
            <p:cNvPr id="3" name="Left Arrow 2"/>
            <p:cNvSpPr/>
            <p:nvPr/>
          </p:nvSpPr>
          <p:spPr>
            <a:xfrm>
              <a:off x="3440110" y="2560432"/>
              <a:ext cx="900100" cy="216024"/>
            </a:xfrm>
            <a:prstGeom prst="lef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355976" y="2456892"/>
              <a:ext cx="1908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Make it true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75556" y="6048000"/>
            <a:ext cx="810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Copy </a:t>
            </a:r>
            <a:r>
              <a:rPr lang="en-US" b="1" dirty="0">
                <a:solidFill>
                  <a:srgbClr val="00B050"/>
                </a:solidFill>
              </a:rPr>
              <a:t>Makecert.exe </a:t>
            </a:r>
            <a:r>
              <a:rPr lang="en-US" b="1" dirty="0" smtClean="0">
                <a:solidFill>
                  <a:srgbClr val="00B050"/>
                </a:solidFill>
              </a:rPr>
              <a:t>where this program Exe and FiddlerCore.dll are placed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FiddlerCore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990955"/>
              </p:ext>
            </p:extLst>
          </p:nvPr>
        </p:nvGraphicFramePr>
        <p:xfrm>
          <a:off x="7772400" y="144878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72400" y="144878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532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Fiddler Certificates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48387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483565"/>
            <a:ext cx="8595360" cy="150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FiddlerCore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9090"/>
              </p:ext>
            </p:extLst>
          </p:nvPr>
        </p:nvGraphicFramePr>
        <p:xfrm>
          <a:off x="7772400" y="153702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Packager Shell Object" showAsIcon="1" r:id="rId5" imgW="914400" imgH="771480" progId="Package">
                  <p:embed/>
                </p:oleObj>
              </mc:Choice>
              <mc:Fallback>
                <p:oleObj name="Packager Shell Object" showAsIcon="1" r:id="rId5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72400" y="153702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201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Clearing </a:t>
            </a:r>
            <a:r>
              <a:rPr lang="en-US" dirty="0" err="1" smtClean="0"/>
              <a:t>WinINET</a:t>
            </a:r>
            <a:r>
              <a:rPr lang="en-US" dirty="0" smtClean="0"/>
              <a:t> Cache and Cookies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91" y="2145990"/>
            <a:ext cx="8343265" cy="1931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FiddlerCore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776192"/>
              </p:ext>
            </p:extLst>
          </p:nvPr>
        </p:nvGraphicFramePr>
        <p:xfrm>
          <a:off x="7772400" y="144204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72400" y="144204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292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 &amp; Detach Proxy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65" y="1484784"/>
            <a:ext cx="7191375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eft Arrow 3"/>
          <p:cNvSpPr/>
          <p:nvPr/>
        </p:nvSpPr>
        <p:spPr>
          <a:xfrm>
            <a:off x="3989354" y="4349338"/>
            <a:ext cx="900100" cy="216024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4247964" y="5260732"/>
            <a:ext cx="900100" cy="216024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FiddlerCore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498135"/>
              </p:ext>
            </p:extLst>
          </p:nvPr>
        </p:nvGraphicFramePr>
        <p:xfrm>
          <a:off x="7772400" y="153702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72400" y="153702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109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Graceful Shutdown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0" y="1526629"/>
            <a:ext cx="8277225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35596" y="4365104"/>
            <a:ext cx="3780420" cy="15481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FiddlerCore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746678"/>
              </p:ext>
            </p:extLst>
          </p:nvPr>
        </p:nvGraphicFramePr>
        <p:xfrm>
          <a:off x="7766876" y="153702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66876" y="153702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097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Notifications &amp; Error Logging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53" y="1520788"/>
            <a:ext cx="776287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FiddlerCore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827847"/>
              </p:ext>
            </p:extLst>
          </p:nvPr>
        </p:nvGraphicFramePr>
        <p:xfrm>
          <a:off x="7772400" y="150688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72400" y="150688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769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Storing &amp; Reusing Fiddler Session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48780"/>
            <a:ext cx="6562725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83568" y="4401108"/>
            <a:ext cx="6048672" cy="7920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8171" y="2924944"/>
            <a:ext cx="5814069" cy="6120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FiddlerCore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273004"/>
              </p:ext>
            </p:extLst>
          </p:nvPr>
        </p:nvGraphicFramePr>
        <p:xfrm>
          <a:off x="7772400" y="144878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72400" y="144878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979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Transcoding – Import &amp; Export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727683" y="6265936"/>
            <a:ext cx="4810125" cy="3868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36296" y="5156448"/>
            <a:ext cx="1764197" cy="1934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36296" y="6417332"/>
            <a:ext cx="1764197" cy="1934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FiddlerCore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6118"/>
            <a:ext cx="7193248" cy="3621331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727684" y="4592910"/>
            <a:ext cx="7282923" cy="2067601"/>
            <a:chOff x="1727684" y="4592910"/>
            <a:chExt cx="7282923" cy="2067601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7684" y="6269986"/>
              <a:ext cx="4810123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2464" y="4592910"/>
              <a:ext cx="1998143" cy="2059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458781"/>
              </p:ext>
            </p:extLst>
          </p:nvPr>
        </p:nvGraphicFramePr>
        <p:xfrm>
          <a:off x="7996295" y="135044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Packager Shell Object" showAsIcon="1" r:id="rId6" imgW="914400" imgH="771480" progId="Package">
                  <p:embed/>
                </p:oleObj>
              </mc:Choice>
              <mc:Fallback>
                <p:oleObj name="Packager Shell Object" showAsIcon="1" r:id="rId6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96295" y="135044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232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FiddlerCore</a:t>
            </a:r>
            <a:r>
              <a:rPr lang="en-US" dirty="0" smtClean="0"/>
              <a:t> Basics</a:t>
            </a:r>
          </a:p>
          <a:p>
            <a:r>
              <a:rPr lang="en-US" dirty="0" smtClean="0"/>
              <a:t>Creating Tools</a:t>
            </a:r>
          </a:p>
          <a:p>
            <a:r>
              <a:rPr lang="en-US" dirty="0" smtClean="0"/>
              <a:t>Selenium Integration</a:t>
            </a:r>
          </a:p>
        </p:txBody>
      </p:sp>
    </p:spTree>
    <p:extLst>
      <p:ext uri="{BB962C8B-B14F-4D97-AF65-F5344CB8AC3E}">
        <p14:creationId xmlns:p14="http://schemas.microsoft.com/office/powerpoint/2010/main" val="63201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Traffic Recorder (WTR)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412776"/>
            <a:ext cx="8160907" cy="4284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7524" y="5949280"/>
            <a:ext cx="853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WTR is a demo application to demonstrate </a:t>
            </a:r>
            <a:r>
              <a:rPr lang="en-US" dirty="0" err="1"/>
              <a:t>FiddlerCore</a:t>
            </a:r>
            <a:r>
              <a:rPr lang="en-US" dirty="0"/>
              <a:t> functionality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Creating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Tools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30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Selenium Integration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2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IDE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190" y="1340768"/>
            <a:ext cx="4773426" cy="500439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6670155" y="1987969"/>
            <a:ext cx="818169" cy="129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60332" y="166480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/ Stop Recording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335670" y="5517232"/>
            <a:ext cx="1296144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775830" y="5290823"/>
            <a:ext cx="108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331640" y="2117530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1729583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Replay Toolbar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409580" y="4653136"/>
            <a:ext cx="818169" cy="129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27749" y="430763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Assessor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70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Autofiddle</a:t>
            </a:r>
            <a:r>
              <a:rPr lang="en-US" dirty="0" smtClean="0"/>
              <a:t> - Architecture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484784"/>
            <a:ext cx="170253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Capture Activity as Selenium </a:t>
            </a:r>
            <a:r>
              <a:rPr lang="en-US" dirty="0" err="1" smtClean="0"/>
              <a:t>Testcase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447764" y="1808820"/>
            <a:ext cx="75608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90392" y="1492032"/>
            <a:ext cx="170253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Export Selenium </a:t>
            </a:r>
            <a:r>
              <a:rPr lang="en-US" dirty="0" err="1" smtClean="0"/>
              <a:t>Testcase</a:t>
            </a:r>
            <a:r>
              <a:rPr lang="en-US" dirty="0" smtClean="0"/>
              <a:t> as C# code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496824" y="1798360"/>
            <a:ext cx="75608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23584" y="1474324"/>
            <a:ext cx="170253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C# DLL at runtime through </a:t>
            </a:r>
            <a:r>
              <a:rPr lang="en-US" dirty="0" err="1" smtClean="0"/>
              <a:t>CodeDOM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7200292" y="2776932"/>
            <a:ext cx="558832" cy="83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65820" y="3755504"/>
            <a:ext cx="170253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 DLL using </a:t>
            </a:r>
            <a:r>
              <a:rPr lang="en-US" dirty="0" err="1" smtClean="0"/>
              <a:t>Nunit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5496824" y="4077072"/>
            <a:ext cx="756084" cy="5400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63888" y="3771038"/>
            <a:ext cx="170253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Capture Traffic with Fiddler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3204" y="3753036"/>
            <a:ext cx="170253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>
            <a:off x="2467394" y="4059070"/>
            <a:ext cx="756084" cy="5400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4710554" y="5158760"/>
            <a:ext cx="482370" cy="6840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3636172" y="5158760"/>
            <a:ext cx="482370" cy="6840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63988" y="6021288"/>
            <a:ext cx="154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Online Checks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57638" y="6021288"/>
            <a:ext cx="154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Offline Checks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9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Autofiddle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520788"/>
            <a:ext cx="66960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5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build security tools with </a:t>
            </a:r>
            <a:r>
              <a:rPr lang="en-US" dirty="0" err="1" smtClean="0"/>
              <a:t>FiddlerCore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9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FiddlerCore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9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Fiddler v/s </a:t>
            </a:r>
            <a:r>
              <a:rPr lang="en-US" dirty="0" err="1" smtClean="0"/>
              <a:t>FiddlerCore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863588" y="1700808"/>
            <a:ext cx="2700300" cy="370841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616116" y="1700808"/>
            <a:ext cx="2700300" cy="370841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868144" y="4581128"/>
            <a:ext cx="2196244" cy="5760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FiddlerCore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15616" y="4581128"/>
            <a:ext cx="2196244" cy="5760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FiddlerCore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15616" y="3825044"/>
            <a:ext cx="2196244" cy="5760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FiddlerScript</a:t>
            </a:r>
            <a:r>
              <a:rPr lang="en-US" dirty="0" smtClean="0">
                <a:solidFill>
                  <a:schemeClr val="tx1"/>
                </a:solidFill>
              </a:rPr>
              <a:t> 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15616" y="3068960"/>
            <a:ext cx="2196244" cy="5760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IFiddlerExtension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15616" y="2312876"/>
            <a:ext cx="2196244" cy="5760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Inspector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75656" y="1772816"/>
            <a:ext cx="15258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Fiddler.exe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28184" y="1772816"/>
            <a:ext cx="18191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Your App.exe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31540" y="5877272"/>
            <a:ext cx="1548172" cy="4320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Xceed*.dll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483768" y="5877272"/>
            <a:ext cx="1548172" cy="4320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Makecert.exe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184068" y="5877272"/>
            <a:ext cx="1548172" cy="4320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DotNetZip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236296" y="5877272"/>
            <a:ext cx="1548172" cy="4320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Makecert.exe</a:t>
            </a:r>
          </a:p>
        </p:txBody>
      </p:sp>
      <p:cxnSp>
        <p:nvCxnSpPr>
          <p:cNvPr id="17" name="Straight Arrow Connector 16"/>
          <p:cNvCxnSpPr>
            <a:stCxn id="6" idx="2"/>
            <a:endCxn id="12" idx="0"/>
          </p:cNvCxnSpPr>
          <p:nvPr/>
        </p:nvCxnSpPr>
        <p:spPr>
          <a:xfrm flipH="1">
            <a:off x="1205626" y="5157192"/>
            <a:ext cx="1008112" cy="7200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13" idx="0"/>
          </p:cNvCxnSpPr>
          <p:nvPr/>
        </p:nvCxnSpPr>
        <p:spPr>
          <a:xfrm>
            <a:off x="2213738" y="5157192"/>
            <a:ext cx="1044116" cy="7200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14" idx="0"/>
          </p:cNvCxnSpPr>
          <p:nvPr/>
        </p:nvCxnSpPr>
        <p:spPr>
          <a:xfrm flipH="1">
            <a:off x="5958154" y="5157192"/>
            <a:ext cx="1008112" cy="7200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15" idx="0"/>
          </p:cNvCxnSpPr>
          <p:nvPr/>
        </p:nvCxnSpPr>
        <p:spPr>
          <a:xfrm>
            <a:off x="6966266" y="5157192"/>
            <a:ext cx="1044116" cy="7200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08004" y="1556792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7236296" y="6381328"/>
            <a:ext cx="1548172" cy="4320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CertMaker.dll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FiddlerCore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5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FiddlerCore</a:t>
            </a:r>
            <a:r>
              <a:rPr lang="en-US" dirty="0" smtClean="0"/>
              <a:t> API Documentation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520788"/>
            <a:ext cx="8132873" cy="457250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2591780" y="4257092"/>
            <a:ext cx="2124236" cy="288032"/>
          </a:xfrm>
          <a:prstGeom prst="ellipse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11760" y="3753036"/>
            <a:ext cx="2124236" cy="288032"/>
          </a:xfrm>
          <a:prstGeom prst="ellipse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FiddlerCore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6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FiddlerCore</a:t>
            </a:r>
            <a:r>
              <a:rPr lang="en-US" dirty="0"/>
              <a:t> </a:t>
            </a:r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3399FF"/>
                </a:solidFill>
              </a:rPr>
              <a:t>Methods</a:t>
            </a:r>
          </a:p>
          <a:p>
            <a:r>
              <a:rPr lang="en-US" dirty="0" smtClean="0"/>
              <a:t>Startup – Start listener and capture traffic</a:t>
            </a:r>
          </a:p>
          <a:p>
            <a:r>
              <a:rPr lang="en-US" dirty="0"/>
              <a:t>Shutdown </a:t>
            </a:r>
            <a:r>
              <a:rPr lang="en-US" dirty="0" smtClean="0"/>
              <a:t>– Detach listener (if attached) and dispose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3399FF"/>
                </a:solidFill>
              </a:rPr>
              <a:t>Events</a:t>
            </a:r>
          </a:p>
          <a:p>
            <a:r>
              <a:rPr lang="en-US" dirty="0" err="1" smtClean="0"/>
              <a:t>BeforeRequest</a:t>
            </a:r>
            <a:r>
              <a:rPr lang="en-US" dirty="0" smtClean="0"/>
              <a:t> – Fires after request is completed read from client</a:t>
            </a:r>
          </a:p>
          <a:p>
            <a:r>
              <a:rPr lang="en-US" dirty="0" err="1" smtClean="0"/>
              <a:t>BeforeResponse</a:t>
            </a:r>
            <a:r>
              <a:rPr lang="en-US" dirty="0" smtClean="0"/>
              <a:t> – Fires after </a:t>
            </a:r>
            <a:r>
              <a:rPr lang="en-US" dirty="0"/>
              <a:t>response </a:t>
            </a:r>
            <a:r>
              <a:rPr lang="en-US" dirty="0" smtClean="0"/>
              <a:t>is completely read </a:t>
            </a:r>
            <a:r>
              <a:rPr lang="en-US" dirty="0"/>
              <a:t>from </a:t>
            </a:r>
            <a:r>
              <a:rPr lang="en-US" dirty="0" smtClean="0"/>
              <a:t>server</a:t>
            </a:r>
          </a:p>
          <a:p>
            <a:r>
              <a:rPr lang="en-US" dirty="0" err="1" smtClean="0"/>
              <a:t>AfterSessionComplete</a:t>
            </a:r>
            <a:r>
              <a:rPr lang="en-US" dirty="0" smtClean="0"/>
              <a:t> – Fires when processing of session is complete</a:t>
            </a:r>
          </a:p>
          <a:p>
            <a:r>
              <a:rPr lang="en-US" dirty="0" err="1" smtClean="0"/>
              <a:t>BeforeReturningError</a:t>
            </a:r>
            <a:r>
              <a:rPr lang="en-US" dirty="0" smtClean="0"/>
              <a:t> – Fires when error is generated</a:t>
            </a:r>
          </a:p>
          <a:p>
            <a:r>
              <a:rPr lang="en-US" dirty="0" err="1" smtClean="0"/>
              <a:t>OnNotification</a:t>
            </a:r>
            <a:r>
              <a:rPr lang="en-US" dirty="0"/>
              <a:t> </a:t>
            </a:r>
            <a:r>
              <a:rPr lang="en-US" dirty="0" smtClean="0"/>
              <a:t>– Fires error or configuration problem notifications are raised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FiddlerCore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99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</a:t>
            </a:r>
            <a:r>
              <a:rPr lang="en-US" dirty="0" err="1" smtClean="0"/>
              <a:t>FiddlerCore</a:t>
            </a:r>
            <a:r>
              <a:rPr lang="en-US" dirty="0" smtClean="0"/>
              <a:t> </a:t>
            </a:r>
            <a:r>
              <a:rPr lang="en-US" dirty="0" smtClean="0"/>
              <a:t>– Hello World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3" y="1448780"/>
            <a:ext cx="8051399" cy="4859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FiddlerCore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969954"/>
              </p:ext>
            </p:extLst>
          </p:nvPr>
        </p:nvGraphicFramePr>
        <p:xfrm>
          <a:off x="7992380" y="145430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ackager Shell Object" showAsIcon="1" r:id="rId5" imgW="914400" imgH="771480" progId="Package">
                  <p:embed/>
                </p:oleObj>
              </mc:Choice>
              <mc:Fallback>
                <p:oleObj name="Packager Shell Object" showAsIcon="1" r:id="rId5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92380" y="145430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730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Fiddler </a:t>
            </a:r>
            <a:r>
              <a:rPr lang="en-US" dirty="0" smtClean="0"/>
              <a:t>Startup Flags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2348880"/>
            <a:ext cx="8578226" cy="3060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FiddlerCore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335295"/>
              </p:ext>
            </p:extLst>
          </p:nvPr>
        </p:nvGraphicFramePr>
        <p:xfrm>
          <a:off x="7951350" y="139341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51350" y="139341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23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 Request &amp; Response Information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2266764"/>
            <a:ext cx="8547133" cy="242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FiddlerCore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852642"/>
              </p:ext>
            </p:extLst>
          </p:nvPr>
        </p:nvGraphicFramePr>
        <p:xfrm>
          <a:off x="7910541" y="135044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10541" y="135044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450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4364</TotalTime>
  <Words>375</Words>
  <Application>Microsoft Office PowerPoint</Application>
  <PresentationFormat>On-screen Show (4:3)</PresentationFormat>
  <Paragraphs>109</Paragraphs>
  <Slides>26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Wingdings</vt:lpstr>
      <vt:lpstr>Office Theme</vt:lpstr>
      <vt:lpstr>Package</vt:lpstr>
      <vt:lpstr>Developing Automated Security Tools with FiddlerCore</vt:lpstr>
      <vt:lpstr>Agenda</vt:lpstr>
      <vt:lpstr>FiddlerCore Basics</vt:lpstr>
      <vt:lpstr>Fiddler v/s FiddlerCore</vt:lpstr>
      <vt:lpstr>FiddlerCore API Documentation</vt:lpstr>
      <vt:lpstr>FiddlerCore 101</vt:lpstr>
      <vt:lpstr>Exercise: FiddlerCore – Hello World</vt:lpstr>
      <vt:lpstr>Exercise: Fiddler Startup Flags</vt:lpstr>
      <vt:lpstr>Get Request &amp; Response Information</vt:lpstr>
      <vt:lpstr>Save Response to File System</vt:lpstr>
      <vt:lpstr>Handling HTTPS</vt:lpstr>
      <vt:lpstr>Remove Fiddler Certificates</vt:lpstr>
      <vt:lpstr>Clearing WinINET Cache and Cookies</vt:lpstr>
      <vt:lpstr>Attach &amp; Detach Proxy</vt:lpstr>
      <vt:lpstr>Graceful Shutdown</vt:lpstr>
      <vt:lpstr>Notifications &amp; Error Logging</vt:lpstr>
      <vt:lpstr>Storing &amp; Reusing Fiddler Session</vt:lpstr>
      <vt:lpstr>Transcoding – Import &amp; Export</vt:lpstr>
      <vt:lpstr>Creating Tools</vt:lpstr>
      <vt:lpstr>Web Traffic Recorder (WTR)</vt:lpstr>
      <vt:lpstr>Selenium Integration</vt:lpstr>
      <vt:lpstr>Selenium IDE</vt:lpstr>
      <vt:lpstr>Autofiddle - Architecture</vt:lpstr>
      <vt:lpstr>Autofiddle</vt:lpstr>
      <vt:lpstr>Section Summary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Ketan_Vyas_Fiddler_Functionality</dc:title>
  <dc:subject>Software Security Assurance</dc:subject>
  <dc:creator>Ketan  Vyas</dc:creator>
  <cp:lastModifiedBy>Ketan  Vyas</cp:lastModifiedBy>
  <cp:revision>197</cp:revision>
  <cp:lastPrinted>2013-07-26T06:45:00Z</cp:lastPrinted>
  <dcterms:created xsi:type="dcterms:W3CDTF">2012-11-28T10:33:56Z</dcterms:created>
  <dcterms:modified xsi:type="dcterms:W3CDTF">2013-11-09T16:57:21Z</dcterms:modified>
  <cp:category>Application Security</cp:category>
</cp:coreProperties>
</file>