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467" r:id="rId3"/>
    <p:sldId id="483" r:id="rId4"/>
    <p:sldId id="484" r:id="rId5"/>
    <p:sldId id="485" r:id="rId6"/>
    <p:sldId id="486" r:id="rId7"/>
    <p:sldId id="488" r:id="rId8"/>
    <p:sldId id="472" r:id="rId9"/>
    <p:sldId id="487" r:id="rId10"/>
    <p:sldId id="473" r:id="rId11"/>
    <p:sldId id="476" r:id="rId12"/>
    <p:sldId id="475" r:id="rId13"/>
    <p:sldId id="276"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74" autoAdjust="0"/>
  </p:normalViewPr>
  <p:slideViewPr>
    <p:cSldViewPr>
      <p:cViewPr varScale="1">
        <p:scale>
          <a:sx n="59" d="100"/>
          <a:sy n="59" d="100"/>
        </p:scale>
        <p:origin x="1716"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r>
              <a:rPr lang="en-US" smtClean="0"/>
              <a:t>Application Security Assessment with Fiddler</a:t>
            </a:r>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231F394-23C5-4407-8C8C-66224D71484B}" type="datetimeFigureOut">
              <a:rPr lang="en-US" smtClean="0"/>
              <a:t>11/21/2013</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r>
              <a:rPr lang="en-US" smtClean="0"/>
              <a:t>© Ketan Vyas</a:t>
            </a:r>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DD3CFAC-6B0A-433D-9C80-B24367CDD0D6}" type="slidenum">
              <a:rPr lang="en-US" smtClean="0"/>
              <a:t>‹#›</a:t>
            </a:fld>
            <a:endParaRPr lang="en-US"/>
          </a:p>
        </p:txBody>
      </p:sp>
    </p:spTree>
    <p:extLst>
      <p:ext uri="{BB962C8B-B14F-4D97-AF65-F5344CB8AC3E}">
        <p14:creationId xmlns:p14="http://schemas.microsoft.com/office/powerpoint/2010/main" val="25090230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smtClean="0"/>
              <a:t>Application Security Assessment with Fiddler</a:t>
            </a: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0895186-05FF-4EAB-9410-BF7608F8FE34}" type="datetimeFigureOut">
              <a:rPr lang="en-US" smtClean="0"/>
              <a:t>11/21/2013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 Ketan Vyas</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ABA5FEB-82E7-4C1A-98FE-7794458D072B}" type="slidenum">
              <a:rPr lang="en-US" smtClean="0"/>
              <a:t>‹#›</a:t>
            </a:fld>
            <a:endParaRPr lang="en-US"/>
          </a:p>
        </p:txBody>
      </p:sp>
    </p:spTree>
    <p:extLst>
      <p:ext uri="{BB962C8B-B14F-4D97-AF65-F5344CB8AC3E}">
        <p14:creationId xmlns:p14="http://schemas.microsoft.com/office/powerpoint/2010/main" val="297925204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BA5FEB-82E7-4C1A-98FE-7794458D072B}" type="slidenum">
              <a:rPr lang="en-US" smtClean="0"/>
              <a:t>1</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Header Placeholder 5"/>
          <p:cNvSpPr>
            <a:spLocks noGrp="1"/>
          </p:cNvSpPr>
          <p:nvPr>
            <p:ph type="hdr" sz="quarter" idx="12"/>
          </p:nvPr>
        </p:nvSpPr>
        <p:spPr/>
        <p:txBody>
          <a:bodyPr/>
          <a:lstStyle/>
          <a:p>
            <a:r>
              <a:rPr lang="en-US" smtClean="0"/>
              <a:t>Application Security Assessment with Fiddler</a:t>
            </a:r>
            <a:endParaRPr lang="en-US"/>
          </a:p>
        </p:txBody>
      </p:sp>
    </p:spTree>
    <p:extLst>
      <p:ext uri="{BB962C8B-B14F-4D97-AF65-F5344CB8AC3E}">
        <p14:creationId xmlns:p14="http://schemas.microsoft.com/office/powerpoint/2010/main" val="3945884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Application Security Assessment with Fiddler</a:t>
            </a:r>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Slide Number Placeholder 5"/>
          <p:cNvSpPr>
            <a:spLocks noGrp="1"/>
          </p:cNvSpPr>
          <p:nvPr>
            <p:ph type="sldNum" sz="quarter" idx="12"/>
          </p:nvPr>
        </p:nvSpPr>
        <p:spPr/>
        <p:txBody>
          <a:bodyPr/>
          <a:lstStyle/>
          <a:p>
            <a:fld id="{EABA5FEB-82E7-4C1A-98FE-7794458D072B}" type="slidenum">
              <a:rPr lang="en-US" smtClean="0"/>
              <a:t>2</a:t>
            </a:fld>
            <a:endParaRPr lang="en-US"/>
          </a:p>
        </p:txBody>
      </p:sp>
    </p:spTree>
    <p:extLst>
      <p:ext uri="{BB962C8B-B14F-4D97-AF65-F5344CB8AC3E}">
        <p14:creationId xmlns:p14="http://schemas.microsoft.com/office/powerpoint/2010/main" val="5711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EABA5FEB-82E7-4C1A-98FE-7794458D072B}" type="slidenum">
              <a:rPr lang="en-US" smtClean="0"/>
              <a:t>3</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Header Placeholder 5"/>
          <p:cNvSpPr>
            <a:spLocks noGrp="1"/>
          </p:cNvSpPr>
          <p:nvPr>
            <p:ph type="hdr" sz="quarter" idx="12"/>
          </p:nvPr>
        </p:nvSpPr>
        <p:spPr/>
        <p:txBody>
          <a:bodyPr/>
          <a:lstStyle/>
          <a:p>
            <a:r>
              <a:rPr lang="en-US" smtClean="0"/>
              <a:t>Application Security Assessment with Fiddler</a:t>
            </a:r>
            <a:endParaRPr lang="en-US"/>
          </a:p>
        </p:txBody>
      </p:sp>
    </p:spTree>
    <p:extLst>
      <p:ext uri="{BB962C8B-B14F-4D97-AF65-F5344CB8AC3E}">
        <p14:creationId xmlns:p14="http://schemas.microsoft.com/office/powerpoint/2010/main" val="219569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BA5FEB-82E7-4C1A-98FE-7794458D072B}" type="slidenum">
              <a:rPr lang="en-US" smtClean="0"/>
              <a:t>4</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Header Placeholder 5"/>
          <p:cNvSpPr>
            <a:spLocks noGrp="1"/>
          </p:cNvSpPr>
          <p:nvPr>
            <p:ph type="hdr" sz="quarter" idx="12"/>
          </p:nvPr>
        </p:nvSpPr>
        <p:spPr/>
        <p:txBody>
          <a:bodyPr/>
          <a:lstStyle/>
          <a:p>
            <a:r>
              <a:rPr lang="en-US" smtClean="0"/>
              <a:t>Application Security Assessment with Fiddler</a:t>
            </a:r>
            <a:endParaRPr lang="en-US"/>
          </a:p>
        </p:txBody>
      </p:sp>
    </p:spTree>
    <p:extLst>
      <p:ext uri="{BB962C8B-B14F-4D97-AF65-F5344CB8AC3E}">
        <p14:creationId xmlns:p14="http://schemas.microsoft.com/office/powerpoint/2010/main" val="385173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A5FEB-82E7-4C1A-98FE-7794458D072B}" type="slidenum">
              <a:rPr lang="en-US" smtClean="0"/>
              <a:t>5</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Header Placeholder 5"/>
          <p:cNvSpPr>
            <a:spLocks noGrp="1"/>
          </p:cNvSpPr>
          <p:nvPr>
            <p:ph type="hdr" sz="quarter" idx="12"/>
          </p:nvPr>
        </p:nvSpPr>
        <p:spPr/>
        <p:txBody>
          <a:bodyPr/>
          <a:lstStyle/>
          <a:p>
            <a:r>
              <a:rPr lang="en-US" smtClean="0"/>
              <a:t>Application Security Assessment with Fiddler</a:t>
            </a:r>
            <a:endParaRPr lang="en-US"/>
          </a:p>
        </p:txBody>
      </p:sp>
    </p:spTree>
    <p:extLst>
      <p:ext uri="{BB962C8B-B14F-4D97-AF65-F5344CB8AC3E}">
        <p14:creationId xmlns:p14="http://schemas.microsoft.com/office/powerpoint/2010/main" val="3142559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Application Security Assessment with Fiddler</a:t>
            </a:r>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Slide Number Placeholder 5"/>
          <p:cNvSpPr>
            <a:spLocks noGrp="1"/>
          </p:cNvSpPr>
          <p:nvPr>
            <p:ph type="sldNum" sz="quarter" idx="12"/>
          </p:nvPr>
        </p:nvSpPr>
        <p:spPr/>
        <p:txBody>
          <a:bodyPr/>
          <a:lstStyle/>
          <a:p>
            <a:fld id="{EABA5FEB-82E7-4C1A-98FE-7794458D072B}" type="slidenum">
              <a:rPr lang="en-US" smtClean="0"/>
              <a:t>9</a:t>
            </a:fld>
            <a:endParaRPr lang="en-US"/>
          </a:p>
        </p:txBody>
      </p:sp>
    </p:spTree>
    <p:extLst>
      <p:ext uri="{BB962C8B-B14F-4D97-AF65-F5344CB8AC3E}">
        <p14:creationId xmlns:p14="http://schemas.microsoft.com/office/powerpoint/2010/main" val="2795665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A5FEB-82E7-4C1A-98FE-7794458D072B}" type="slidenum">
              <a:rPr lang="en-US" smtClean="0"/>
              <a:t>13</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Header Placeholder 5"/>
          <p:cNvSpPr>
            <a:spLocks noGrp="1"/>
          </p:cNvSpPr>
          <p:nvPr>
            <p:ph type="hdr" sz="quarter" idx="12"/>
          </p:nvPr>
        </p:nvSpPr>
        <p:spPr/>
        <p:txBody>
          <a:bodyPr/>
          <a:lstStyle/>
          <a:p>
            <a:r>
              <a:rPr lang="en-US" smtClean="0"/>
              <a:t>Application Security Assessment with Fiddler</a:t>
            </a:r>
            <a:endParaRPr lang="en-US"/>
          </a:p>
        </p:txBody>
      </p:sp>
    </p:spTree>
    <p:extLst>
      <p:ext uri="{BB962C8B-B14F-4D97-AF65-F5344CB8AC3E}">
        <p14:creationId xmlns:p14="http://schemas.microsoft.com/office/powerpoint/2010/main" val="521256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A22586B-08C2-4A18-8B0E-C1473BA0EAA0}" type="datetime1">
              <a:rPr lang="en-US" smtClean="0"/>
              <a:t>11/21/2013</a:t>
            </a:fld>
            <a:endParaRPr lang="en-US"/>
          </a:p>
        </p:txBody>
      </p:sp>
      <p:sp>
        <p:nvSpPr>
          <p:cNvPr id="5" name="Footer Placeholder 4"/>
          <p:cNvSpPr>
            <a:spLocks noGrp="1"/>
          </p:cNvSpPr>
          <p:nvPr>
            <p:ph type="ftr" sz="quarter" idx="11"/>
          </p:nvPr>
        </p:nvSpPr>
        <p:spPr/>
        <p:txBody>
          <a:bodyPr/>
          <a:lstStyle/>
          <a:p>
            <a:r>
              <a:rPr lang="en-US" smtClean="0"/>
              <a:t>© Ketan Vyas</a:t>
            </a:r>
            <a:endParaRPr lang="en-US" dirty="0"/>
          </a:p>
        </p:txBody>
      </p:sp>
      <p:sp>
        <p:nvSpPr>
          <p:cNvPr id="6" name="Slide Number Placeholder 5"/>
          <p:cNvSpPr>
            <a:spLocks noGrp="1"/>
          </p:cNvSpPr>
          <p:nvPr>
            <p:ph type="sldNum" sz="quarter" idx="12"/>
          </p:nvPr>
        </p:nvSpPr>
        <p:spPr/>
        <p:txBody>
          <a:bodyPr/>
          <a:lstStyle/>
          <a:p>
            <a:fld id="{651363CB-73A2-4B05-9B3F-2FAF247732E5}" type="slidenum">
              <a:rPr lang="en-US" smtClean="0"/>
              <a:t>‹#›</a:t>
            </a:fld>
            <a:endParaRPr lang="en-US"/>
          </a:p>
        </p:txBody>
      </p:sp>
      <p:sp>
        <p:nvSpPr>
          <p:cNvPr id="8" name="TextBox 7"/>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Tree>
    <p:extLst>
      <p:ext uri="{BB962C8B-B14F-4D97-AF65-F5344CB8AC3E}">
        <p14:creationId xmlns:p14="http://schemas.microsoft.com/office/powerpoint/2010/main" val="20883931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719B4-106C-4393-A582-81C663EB2AF3}" type="datetime1">
              <a:rPr lang="en-US" smtClean="0"/>
              <a:t>11/21/2013</a:t>
            </a:fld>
            <a:endParaRPr lang="en-US"/>
          </a:p>
        </p:txBody>
      </p:sp>
      <p:sp>
        <p:nvSpPr>
          <p:cNvPr id="3" name="Footer Placeholder 2"/>
          <p:cNvSpPr>
            <a:spLocks noGrp="1"/>
          </p:cNvSpPr>
          <p:nvPr>
            <p:ph type="ftr" sz="quarter" idx="11"/>
          </p:nvPr>
        </p:nvSpPr>
        <p:spPr/>
        <p:txBody>
          <a:bodyPr/>
          <a:lstStyle/>
          <a:p>
            <a:r>
              <a:rPr lang="en-US" smtClean="0"/>
              <a:t>© Ketan Vyas</a:t>
            </a:r>
            <a:endParaRPr lang="en-US"/>
          </a:p>
        </p:txBody>
      </p:sp>
      <p:sp>
        <p:nvSpPr>
          <p:cNvPr id="4" name="Slide Number Placeholder 3"/>
          <p:cNvSpPr>
            <a:spLocks noGrp="1"/>
          </p:cNvSpPr>
          <p:nvPr>
            <p:ph type="sldNum" sz="quarter" idx="12"/>
          </p:nvPr>
        </p:nvSpPr>
        <p:spPr/>
        <p:txBody>
          <a:bodyPr/>
          <a:lstStyle/>
          <a:p>
            <a:fld id="{651363CB-73A2-4B05-9B3F-2FAF247732E5}" type="slidenum">
              <a:rPr lang="en-US" smtClean="0"/>
              <a:t>‹#›</a:t>
            </a:fld>
            <a:endParaRPr lang="en-US"/>
          </a:p>
        </p:txBody>
      </p:sp>
      <p:sp>
        <p:nvSpPr>
          <p:cNvPr id="5" name="TextBox 4"/>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6" name="TextBox 5"/>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339353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618B06-C647-40BB-91E2-C1207241A3D4}" type="datetime1">
              <a:rPr lang="en-US" smtClean="0"/>
              <a:t>11/21/2013</a:t>
            </a:fld>
            <a:endParaRPr lang="en-US"/>
          </a:p>
        </p:txBody>
      </p:sp>
      <p:sp>
        <p:nvSpPr>
          <p:cNvPr id="6" name="Footer Placeholder 5"/>
          <p:cNvSpPr>
            <a:spLocks noGrp="1"/>
          </p:cNvSpPr>
          <p:nvPr>
            <p:ph type="ftr" sz="quarter" idx="11"/>
          </p:nvPr>
        </p:nvSpPr>
        <p:spPr/>
        <p:txBody>
          <a:bodyPr/>
          <a:lstStyle/>
          <a:p>
            <a:r>
              <a:rPr lang="en-US" smtClean="0"/>
              <a:t>© Ketan Vyas</a:t>
            </a:r>
            <a:endParaRPr lang="en-US"/>
          </a:p>
        </p:txBody>
      </p:sp>
      <p:sp>
        <p:nvSpPr>
          <p:cNvPr id="7" name="Slide Number Placeholder 6"/>
          <p:cNvSpPr>
            <a:spLocks noGrp="1"/>
          </p:cNvSpPr>
          <p:nvPr>
            <p:ph type="sldNum" sz="quarter" idx="12"/>
          </p:nvPr>
        </p:nvSpPr>
        <p:spPr/>
        <p:txBody>
          <a:bodyPr/>
          <a:lstStyle/>
          <a:p>
            <a:fld id="{651363CB-73A2-4B05-9B3F-2FAF247732E5}" type="slidenum">
              <a:rPr lang="en-US" smtClean="0"/>
              <a:t>‹#›</a:t>
            </a:fld>
            <a:endParaRPr lang="en-US"/>
          </a:p>
        </p:txBody>
      </p:sp>
    </p:spTree>
    <p:extLst>
      <p:ext uri="{BB962C8B-B14F-4D97-AF65-F5344CB8AC3E}">
        <p14:creationId xmlns:p14="http://schemas.microsoft.com/office/powerpoint/2010/main" val="24464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p:nvPr userDrawn="1"/>
        </p:nvSpPr>
        <p:spPr>
          <a:xfrm>
            <a:off x="0" y="0"/>
            <a:ext cx="9144000" cy="10668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9B273-6C82-4987-9A5A-4C19FAA49ECB}" type="datetime1">
              <a:rPr lang="en-US" smtClean="0"/>
              <a:t>11/21/2013</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Slide Number Placeholder 5"/>
          <p:cNvSpPr>
            <a:spLocks noGrp="1"/>
          </p:cNvSpPr>
          <p:nvPr>
            <p:ph type="sldNum" sz="quarter" idx="12"/>
          </p:nvPr>
        </p:nvSpPr>
        <p:spPr/>
        <p:txBody>
          <a:bodyPr/>
          <a:lstStyle/>
          <a:p>
            <a:fld id="{651363CB-73A2-4B05-9B3F-2FAF247732E5}" type="slidenum">
              <a:rPr lang="en-US" smtClean="0"/>
              <a:t>‹#›</a:t>
            </a:fld>
            <a:endParaRPr lang="en-US"/>
          </a:p>
        </p:txBody>
      </p:sp>
      <p:sp>
        <p:nvSpPr>
          <p:cNvPr id="9" name="TextBox 8"/>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10" name="TextBox 9"/>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2866977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683568" y="3429000"/>
            <a:ext cx="7772400" cy="1080120"/>
          </a:xfrm>
        </p:spPr>
        <p:txBody>
          <a:bodyPr>
            <a:normAutofit/>
          </a:bodyPr>
          <a:lstStyle>
            <a:lvl1pPr>
              <a:defRPr sz="3800" b="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689140"/>
            <a:ext cx="6400800" cy="949660"/>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295DC94-8011-4711-A849-2EB4F510F27F}" type="datetime1">
              <a:rPr lang="en-US" smtClean="0"/>
              <a:t>11/21/2013</a:t>
            </a:fld>
            <a:endParaRPr lang="en-US"/>
          </a:p>
        </p:txBody>
      </p:sp>
      <p:sp>
        <p:nvSpPr>
          <p:cNvPr id="5" name="Footer Placeholder 4"/>
          <p:cNvSpPr>
            <a:spLocks noGrp="1"/>
          </p:cNvSpPr>
          <p:nvPr>
            <p:ph type="ftr" sz="quarter" idx="11"/>
          </p:nvPr>
        </p:nvSpPr>
        <p:spPr/>
        <p:txBody>
          <a:bodyPr/>
          <a:lstStyle/>
          <a:p>
            <a:r>
              <a:rPr lang="en-US" smtClean="0"/>
              <a:t>© Ketan Vyas</a:t>
            </a:r>
            <a:endParaRPr lang="en-US" dirty="0"/>
          </a:p>
        </p:txBody>
      </p:sp>
      <p:sp>
        <p:nvSpPr>
          <p:cNvPr id="6" name="Slide Number Placeholder 5"/>
          <p:cNvSpPr>
            <a:spLocks noGrp="1"/>
          </p:cNvSpPr>
          <p:nvPr>
            <p:ph type="sldNum" sz="quarter" idx="12"/>
          </p:nvPr>
        </p:nvSpPr>
        <p:spPr/>
        <p:txBody>
          <a:bodyPr/>
          <a:lstStyle/>
          <a:p>
            <a:fld id="{651363CB-73A2-4B05-9B3F-2FAF247732E5}" type="slidenum">
              <a:rPr lang="en-US" smtClean="0"/>
              <a:t>‹#›</a:t>
            </a:fld>
            <a:endParaRPr lang="en-US"/>
          </a:p>
        </p:txBody>
      </p:sp>
      <p:sp>
        <p:nvSpPr>
          <p:cNvPr id="8" name="TextBox 7"/>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Tree>
    <p:extLst>
      <p:ext uri="{BB962C8B-B14F-4D97-AF65-F5344CB8AC3E}">
        <p14:creationId xmlns:p14="http://schemas.microsoft.com/office/powerpoint/2010/main" val="9290277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0" y="0"/>
            <a:ext cx="9144000" cy="10668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a:xfrm>
            <a:off x="457200" y="1340768"/>
            <a:ext cx="8229600" cy="4785395"/>
          </a:xfrm>
        </p:spPr>
        <p:txBody>
          <a:bodyPr/>
          <a:lstStyle>
            <a:lvl1pPr marL="568325" indent="-568325">
              <a:buFont typeface="Wingdings" pitchFamily="2" charset="2"/>
              <a:buChar char="q"/>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212CCD-0F54-4191-ADAA-65BF788D2B6B}" type="datetime1">
              <a:rPr lang="en-US" smtClean="0"/>
              <a:t>11/21/2013</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8" name="TextBox 7"/>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11" name="TextBox 10"/>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13322595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Rectangle 6"/>
          <p:cNvSpPr/>
          <p:nvPr userDrawn="1"/>
        </p:nvSpPr>
        <p:spPr>
          <a:xfrm>
            <a:off x="0" y="0"/>
            <a:ext cx="9144000" cy="10668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a:xfrm>
            <a:off x="457200" y="1340768"/>
            <a:ext cx="8229600" cy="4785395"/>
          </a:xfrm>
        </p:spPr>
        <p:txBody>
          <a:bodyPr/>
          <a:lstStyle>
            <a:lvl1pPr marL="568325" indent="-568325">
              <a:buFont typeface="Wingdings" pitchFamily="2" charset="2"/>
              <a:buChar char="q"/>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5A380AD-6652-4F91-9E80-D72CDEC72B08}" type="datetime1">
              <a:rPr lang="en-US" smtClean="0"/>
              <a:t>11/21/2013</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8" name="TextBox 7"/>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11" name="TextBox 10"/>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37515217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10668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68760"/>
            <a:ext cx="8229600" cy="485740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C9718E1-6870-4EB4-B006-6CEE1F56F416}" type="datetime1">
              <a:rPr lang="en-US" smtClean="0"/>
              <a:t>11/21/2013</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8" name="TextBox 7"/>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11" name="TextBox 10"/>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7299532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5D37F-0B31-4770-844D-B0731BA34619}" type="datetime1">
              <a:rPr lang="en-US" smtClean="0"/>
              <a:t>11/21/2013</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Slide Number Placeholder 5"/>
          <p:cNvSpPr>
            <a:spLocks noGrp="1"/>
          </p:cNvSpPr>
          <p:nvPr>
            <p:ph type="sldNum" sz="quarter" idx="12"/>
          </p:nvPr>
        </p:nvSpPr>
        <p:spPr/>
        <p:txBody>
          <a:bodyPr/>
          <a:lstStyle/>
          <a:p>
            <a:fld id="{651363CB-73A2-4B05-9B3F-2FAF247732E5}" type="slidenum">
              <a:rPr lang="en-US" smtClean="0"/>
              <a:t>‹#›</a:t>
            </a:fld>
            <a:endParaRPr lang="en-US"/>
          </a:p>
        </p:txBody>
      </p:sp>
      <p:pic>
        <p:nvPicPr>
          <p:cNvPr id="7" name="Picture 6"/>
          <p:cNvPicPr>
            <a:picLocks noChangeAspect="1"/>
          </p:cNvPicPr>
          <p:nvPr userDrawn="1"/>
        </p:nvPicPr>
        <p:blipFill>
          <a:blip r:embed="rId2" cstate="print"/>
          <a:stretch>
            <a:fillRect/>
          </a:stretch>
        </p:blipFill>
        <p:spPr>
          <a:xfrm>
            <a:off x="0" y="-4916"/>
            <a:ext cx="2445488" cy="2286000"/>
          </a:xfrm>
          <a:prstGeom prst="rect">
            <a:avLst/>
          </a:prstGeom>
        </p:spPr>
      </p:pic>
      <p:sp>
        <p:nvSpPr>
          <p:cNvPr id="8" name="TextBox 7"/>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9" name="TextBox 8"/>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330579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9144000" cy="10668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613E21-BF27-45FB-A575-67196791E87E}" type="datetime1">
              <a:rPr lang="en-US" smtClean="0"/>
              <a:t>11/21/2013</a:t>
            </a:fld>
            <a:endParaRPr lang="en-US"/>
          </a:p>
        </p:txBody>
      </p:sp>
      <p:sp>
        <p:nvSpPr>
          <p:cNvPr id="6" name="Footer Placeholder 5"/>
          <p:cNvSpPr>
            <a:spLocks noGrp="1"/>
          </p:cNvSpPr>
          <p:nvPr>
            <p:ph type="ftr" sz="quarter" idx="11"/>
          </p:nvPr>
        </p:nvSpPr>
        <p:spPr/>
        <p:txBody>
          <a:bodyPr/>
          <a:lstStyle/>
          <a:p>
            <a:r>
              <a:rPr lang="en-US" smtClean="0"/>
              <a:t>© Ketan Vyas</a:t>
            </a:r>
            <a:endParaRPr lang="en-US"/>
          </a:p>
        </p:txBody>
      </p:sp>
      <p:sp>
        <p:nvSpPr>
          <p:cNvPr id="7" name="Slide Number Placeholder 6"/>
          <p:cNvSpPr>
            <a:spLocks noGrp="1"/>
          </p:cNvSpPr>
          <p:nvPr>
            <p:ph type="sldNum" sz="quarter" idx="12"/>
          </p:nvPr>
        </p:nvSpPr>
        <p:spPr/>
        <p:txBody>
          <a:bodyPr/>
          <a:lstStyle/>
          <a:p>
            <a:fld id="{651363CB-73A2-4B05-9B3F-2FAF247732E5}" type="slidenum">
              <a:rPr lang="en-US" smtClean="0"/>
              <a:t>‹#›</a:t>
            </a:fld>
            <a:endParaRPr lang="en-US"/>
          </a:p>
        </p:txBody>
      </p:sp>
      <p:sp>
        <p:nvSpPr>
          <p:cNvPr id="9" name="TextBox 8"/>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10" name="TextBox 9"/>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17351722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p:nvPr userDrawn="1"/>
        </p:nvSpPr>
        <p:spPr>
          <a:xfrm>
            <a:off x="0" y="0"/>
            <a:ext cx="9144000" cy="10668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954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981200"/>
            <a:ext cx="4040188" cy="4144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954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81200"/>
            <a:ext cx="4041775" cy="4144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4AA3604E-DB9B-44D6-B12F-F3716ABF7C1A}" type="datetime1">
              <a:rPr lang="en-US" smtClean="0"/>
              <a:t>11/21/2013</a:t>
            </a:fld>
            <a:endParaRPr lang="en-US"/>
          </a:p>
        </p:txBody>
      </p:sp>
      <p:sp>
        <p:nvSpPr>
          <p:cNvPr id="8" name="Footer Placeholder 7"/>
          <p:cNvSpPr>
            <a:spLocks noGrp="1"/>
          </p:cNvSpPr>
          <p:nvPr>
            <p:ph type="ftr" sz="quarter" idx="11"/>
          </p:nvPr>
        </p:nvSpPr>
        <p:spPr/>
        <p:txBody>
          <a:bodyPr/>
          <a:lstStyle/>
          <a:p>
            <a:r>
              <a:rPr lang="en-US" smtClean="0"/>
              <a:t>© Ketan Vyas</a:t>
            </a:r>
            <a:endParaRPr lang="en-US"/>
          </a:p>
        </p:txBody>
      </p:sp>
      <p:sp>
        <p:nvSpPr>
          <p:cNvPr id="9" name="Slide Number Placeholder 8"/>
          <p:cNvSpPr>
            <a:spLocks noGrp="1"/>
          </p:cNvSpPr>
          <p:nvPr>
            <p:ph type="sldNum" sz="quarter" idx="12"/>
          </p:nvPr>
        </p:nvSpPr>
        <p:spPr/>
        <p:txBody>
          <a:bodyPr/>
          <a:lstStyle/>
          <a:p>
            <a:fld id="{651363CB-73A2-4B05-9B3F-2FAF247732E5}" type="slidenum">
              <a:rPr lang="en-US" smtClean="0"/>
              <a:t>‹#›</a:t>
            </a:fld>
            <a:endParaRPr lang="en-US"/>
          </a:p>
        </p:txBody>
      </p:sp>
      <p:sp>
        <p:nvSpPr>
          <p:cNvPr id="12" name="TextBox 11"/>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13" name="TextBox 12"/>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11039191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p:nvPr userDrawn="1"/>
        </p:nvSpPr>
        <p:spPr>
          <a:xfrm>
            <a:off x="0" y="0"/>
            <a:ext cx="9144000" cy="10668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A69410-5CBD-43AF-B515-CC359190A08F}" type="datetime1">
              <a:rPr lang="en-US" smtClean="0"/>
              <a:t>11/21/2013</a:t>
            </a:fld>
            <a:endParaRPr lang="en-US"/>
          </a:p>
        </p:txBody>
      </p:sp>
      <p:sp>
        <p:nvSpPr>
          <p:cNvPr id="4" name="Footer Placeholder 3"/>
          <p:cNvSpPr>
            <a:spLocks noGrp="1"/>
          </p:cNvSpPr>
          <p:nvPr>
            <p:ph type="ftr" sz="quarter" idx="11"/>
          </p:nvPr>
        </p:nvSpPr>
        <p:spPr/>
        <p:txBody>
          <a:bodyPr/>
          <a:lstStyle/>
          <a:p>
            <a:r>
              <a:rPr lang="en-US" smtClean="0"/>
              <a:t>© Ketan Vyas</a:t>
            </a:r>
            <a:endParaRPr lang="en-US"/>
          </a:p>
        </p:txBody>
      </p:sp>
      <p:sp>
        <p:nvSpPr>
          <p:cNvPr id="5" name="Slide Number Placeholder 4"/>
          <p:cNvSpPr>
            <a:spLocks noGrp="1"/>
          </p:cNvSpPr>
          <p:nvPr>
            <p:ph type="sldNum" sz="quarter" idx="12"/>
          </p:nvPr>
        </p:nvSpPr>
        <p:spPr/>
        <p:txBody>
          <a:bodyPr/>
          <a:lstStyle/>
          <a:p>
            <a:fld id="{651363CB-73A2-4B05-9B3F-2FAF247732E5}" type="slidenum">
              <a:rPr lang="en-US" smtClean="0"/>
              <a:t>‹#›</a:t>
            </a:fld>
            <a:endParaRPr lang="en-US"/>
          </a:p>
        </p:txBody>
      </p:sp>
      <p:sp>
        <p:nvSpPr>
          <p:cNvPr id="8" name="TextBox 7"/>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9" name="TextBox 8"/>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27961875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7B457-2665-425D-B549-7EE6B5B0D229}" type="datetime1">
              <a:rPr lang="en-US" smtClean="0"/>
              <a:t>11/21/2013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Ketan Vyas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7A356-D2BF-41BD-880D-5875FBAD5C4F}" type="slidenum">
              <a:rPr lang="en-US" smtClean="0"/>
              <a:t>‹#›</a:t>
            </a:fld>
            <a:endParaRPr lang="en-US" dirty="0"/>
          </a:p>
        </p:txBody>
      </p:sp>
    </p:spTree>
    <p:extLst>
      <p:ext uri="{BB962C8B-B14F-4D97-AF65-F5344CB8AC3E}">
        <p14:creationId xmlns:p14="http://schemas.microsoft.com/office/powerpoint/2010/main" val="280481584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50" r:id="rId5"/>
    <p:sldLayoutId id="2147483651" r:id="rId6"/>
    <p:sldLayoutId id="2147483652" r:id="rId7"/>
    <p:sldLayoutId id="2147483653" r:id="rId8"/>
    <p:sldLayoutId id="2147483654" r:id="rId9"/>
    <p:sldLayoutId id="2147483655" r:id="rId10"/>
    <p:sldLayoutId id="2147483657" r:id="rId11"/>
    <p:sldLayoutId id="2147483658" r:id="rId12"/>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9.png"/><Relationship Id="rId7" Type="http://schemas.openxmlformats.org/officeDocument/2006/relationships/hyperlink" Target="http://windowsteamblog.com/cfs-filesystemfile.ashx/__key/CommunityServer-Blogs-Components-WeblogFiles/00-00-00-59-23-metablogapi/1537.Win8Logo_5F00_01_5F00_008485DD.jpg"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9.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Application Security Assessment with Fiddler</a:t>
            </a:r>
            <a:endParaRPr lang="en-US" dirty="0"/>
          </a:p>
        </p:txBody>
      </p:sp>
      <p:sp>
        <p:nvSpPr>
          <p:cNvPr id="3" name="Subtitle 2"/>
          <p:cNvSpPr>
            <a:spLocks noGrp="1"/>
          </p:cNvSpPr>
          <p:nvPr>
            <p:ph type="subTitle" idx="1"/>
          </p:nvPr>
        </p:nvSpPr>
        <p:spPr/>
        <p:txBody>
          <a:bodyPr/>
          <a:lstStyle/>
          <a:p>
            <a:r>
              <a:rPr lang="en-US" dirty="0"/>
              <a:t>Presenter: Ketan </a:t>
            </a:r>
            <a:r>
              <a:rPr lang="en-US" dirty="0" smtClean="0"/>
              <a:t>Vyas</a:t>
            </a:r>
            <a:endParaRPr lang="en-US" dirty="0"/>
          </a:p>
        </p:txBody>
      </p:sp>
      <p:sp>
        <p:nvSpPr>
          <p:cNvPr id="5" name="Rectangle 4"/>
          <p:cNvSpPr/>
          <p:nvPr/>
        </p:nvSpPr>
        <p:spPr>
          <a:xfrm>
            <a:off x="287524" y="5951021"/>
            <a:ext cx="8640960" cy="646331"/>
          </a:xfrm>
          <a:prstGeom prst="rect">
            <a:avLst/>
          </a:prstGeom>
        </p:spPr>
        <p:txBody>
          <a:bodyPr wrap="square">
            <a:spAutoFit/>
          </a:bodyPr>
          <a:lstStyle/>
          <a:p>
            <a:r>
              <a:rPr lang="en-US" dirty="0"/>
              <a:t>The views and opinions expressed during this workshop are those of the speaker alone and do not necessarily reflect the positions or opinions of employer or employer affiliates.</a:t>
            </a:r>
          </a:p>
        </p:txBody>
      </p:sp>
      <p:pic>
        <p:nvPicPr>
          <p:cNvPr id="2050" name="Picture 2" descr="Ground Zero Infosec Sum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400" y="92807"/>
            <a:ext cx="3848100" cy="92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500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Etiquettes</a:t>
            </a:r>
          </a:p>
        </p:txBody>
      </p:sp>
      <p:sp>
        <p:nvSpPr>
          <p:cNvPr id="3" name="Content Placeholder 2"/>
          <p:cNvSpPr>
            <a:spLocks noGrp="1"/>
          </p:cNvSpPr>
          <p:nvPr>
            <p:ph idx="1"/>
          </p:nvPr>
        </p:nvSpPr>
        <p:spPr/>
        <p:txBody>
          <a:bodyPr/>
          <a:lstStyle/>
          <a:p>
            <a:r>
              <a:rPr lang="en-US" dirty="0" smtClean="0"/>
              <a:t>Mobile phone on silent mode, if you want to talk over phone, please use lobby</a:t>
            </a:r>
          </a:p>
          <a:p>
            <a:endParaRPr lang="en-US" dirty="0"/>
          </a:p>
        </p:txBody>
      </p:sp>
    </p:spTree>
    <p:extLst>
      <p:ext uri="{BB962C8B-B14F-4D97-AF65-F5344CB8AC3E}">
        <p14:creationId xmlns:p14="http://schemas.microsoft.com/office/powerpoint/2010/main" val="4159057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2223143" y="1340768"/>
            <a:ext cx="6777350" cy="5256584"/>
          </a:xfrm>
        </p:spPr>
        <p:txBody>
          <a:bodyPr>
            <a:noAutofit/>
          </a:bodyPr>
          <a:lstStyle/>
          <a:p>
            <a:pPr marL="0" indent="0">
              <a:lnSpc>
                <a:spcPct val="120000"/>
              </a:lnSpc>
              <a:spcBef>
                <a:spcPts val="600"/>
              </a:spcBef>
              <a:spcAft>
                <a:spcPts val="1200"/>
              </a:spcAft>
              <a:buNone/>
            </a:pPr>
            <a:r>
              <a:rPr lang="en-US" sz="2100" dirty="0" err="1"/>
              <a:t>Ketan</a:t>
            </a:r>
            <a:r>
              <a:rPr lang="en-US" sz="2100" dirty="0"/>
              <a:t> </a:t>
            </a:r>
            <a:r>
              <a:rPr lang="en-US" sz="2100" dirty="0" err="1"/>
              <a:t>Vyas</a:t>
            </a:r>
            <a:r>
              <a:rPr lang="en-US" sz="2100" dirty="0"/>
              <a:t> heads Application Security Initiative for Tata Consultancy Services (TCS). He is the Chief Architect of Software Security Assurance (SSA) framework and responsible for developing process, techniques, methodology and tools for embedding security throughout delivery life cycle. He also oversees security implementation in large engagements. </a:t>
            </a:r>
            <a:endParaRPr lang="en-US" sz="2100" dirty="0" smtClean="0"/>
          </a:p>
          <a:p>
            <a:pPr marL="0" indent="0">
              <a:lnSpc>
                <a:spcPct val="120000"/>
              </a:lnSpc>
              <a:spcBef>
                <a:spcPts val="1200"/>
              </a:spcBef>
              <a:spcAft>
                <a:spcPts val="600"/>
              </a:spcAft>
              <a:buNone/>
            </a:pPr>
            <a:r>
              <a:rPr lang="en-US" sz="2100" dirty="0" err="1" smtClean="0"/>
              <a:t>Ketan</a:t>
            </a:r>
            <a:r>
              <a:rPr lang="en-US" sz="2100" dirty="0" smtClean="0"/>
              <a:t> </a:t>
            </a:r>
            <a:r>
              <a:rPr lang="en-US" sz="2100" dirty="0"/>
              <a:t>has 17 years of experience in security, software development and product evaluation. Prior to joining TCS, </a:t>
            </a:r>
            <a:r>
              <a:rPr lang="en-US" sz="2100" dirty="0" err="1"/>
              <a:t>Ketan</a:t>
            </a:r>
            <a:r>
              <a:rPr lang="en-US" sz="2100" dirty="0"/>
              <a:t> has worked for organizations like Net-square solutions, </a:t>
            </a:r>
            <a:r>
              <a:rPr lang="en-US" sz="2100" dirty="0" err="1"/>
              <a:t>Contech</a:t>
            </a:r>
            <a:r>
              <a:rPr lang="en-US" sz="2100" dirty="0"/>
              <a:t> Software Limited, Indian Space Research Organization (ISRO) and </a:t>
            </a:r>
            <a:r>
              <a:rPr lang="en-US" sz="2100" dirty="0" err="1"/>
              <a:t>Maharshi</a:t>
            </a:r>
            <a:r>
              <a:rPr lang="en-US" sz="2100" dirty="0"/>
              <a:t> Electronics Systems.</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09" y="1448780"/>
            <a:ext cx="2079634" cy="27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968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views and opinions expressed during this workshop are </a:t>
            </a:r>
            <a:r>
              <a:rPr lang="en-US" dirty="0">
                <a:solidFill>
                  <a:srgbClr val="0070C0"/>
                </a:solidFill>
              </a:rPr>
              <a:t>those of the </a:t>
            </a:r>
            <a:r>
              <a:rPr lang="en-US" dirty="0" smtClean="0">
                <a:solidFill>
                  <a:srgbClr val="0070C0"/>
                </a:solidFill>
              </a:rPr>
              <a:t>trainer </a:t>
            </a:r>
            <a:r>
              <a:rPr lang="en-US" dirty="0">
                <a:solidFill>
                  <a:srgbClr val="0070C0"/>
                </a:solidFill>
              </a:rPr>
              <a:t>alone</a:t>
            </a:r>
            <a:r>
              <a:rPr lang="en-US" dirty="0"/>
              <a:t> and </a:t>
            </a:r>
            <a:r>
              <a:rPr lang="en-US" dirty="0">
                <a:solidFill>
                  <a:srgbClr val="0070C0"/>
                </a:solidFill>
              </a:rPr>
              <a:t>do not necessarily reflect the positions or opinions of employer or employer affiliates.</a:t>
            </a:r>
            <a:r>
              <a:rPr lang="en-US" dirty="0"/>
              <a:t> This workshop is based on </a:t>
            </a:r>
            <a:r>
              <a:rPr lang="en-US" dirty="0" smtClean="0"/>
              <a:t>trainer’s </a:t>
            </a:r>
            <a:r>
              <a:rPr lang="en-US" dirty="0"/>
              <a:t>current knowledge on subject and personal experience. Please verify it independently before making decision based on it. In addition, any views or opinions expressed by audience during session are theirs and do not necessarily reflect </a:t>
            </a:r>
            <a:r>
              <a:rPr lang="en-US" dirty="0" smtClean="0"/>
              <a:t>trainer’s</a:t>
            </a:r>
            <a:r>
              <a:rPr lang="en-US" dirty="0"/>
              <a:t>.</a:t>
            </a:r>
          </a:p>
          <a:p>
            <a:pPr marL="0" indent="0">
              <a:buNone/>
            </a:pPr>
            <a:r>
              <a:rPr lang="en-US" dirty="0"/>
              <a:t>During workshop, </a:t>
            </a:r>
            <a:r>
              <a:rPr lang="en-US" dirty="0">
                <a:solidFill>
                  <a:srgbClr val="0070C0"/>
                </a:solidFill>
              </a:rPr>
              <a:t>we will be using fictitious company names with ‘Example’ prefix for illustration purpose</a:t>
            </a:r>
            <a:r>
              <a:rPr lang="en-US" dirty="0"/>
              <a:t>. All organization names appearing in this workshop are fictitious. Any resemblance to real organization is purely coincidental.</a:t>
            </a:r>
          </a:p>
        </p:txBody>
      </p:sp>
    </p:spTree>
    <p:extLst>
      <p:ext uri="{BB962C8B-B14F-4D97-AF65-F5344CB8AC3E}">
        <p14:creationId xmlns:p14="http://schemas.microsoft.com/office/powerpoint/2010/main" val="3923332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21898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Customer </a:t>
            </a:r>
            <a:r>
              <a:rPr lang="en-US" dirty="0" smtClean="0"/>
              <a:t>Expectations</a:t>
            </a:r>
            <a:endParaRPr lang="en-US" dirty="0"/>
          </a:p>
        </p:txBody>
      </p:sp>
      <p:sp>
        <p:nvSpPr>
          <p:cNvPr id="3" name="Content Placeholder 2"/>
          <p:cNvSpPr txBox="1">
            <a:spLocks/>
          </p:cNvSpPr>
          <p:nvPr/>
        </p:nvSpPr>
        <p:spPr>
          <a:xfrm>
            <a:off x="4953000" y="1448780"/>
            <a:ext cx="37338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2200" smtClean="0"/>
              <a:t>A customer is the most important visitor on our premises. He is not dependent on us. We are dependent on him. He is not an interruption in our work. He is the purpose of it. He is not an outsider in our business. He is part of it. We are not doing him a favor by serving him. He is doing us a favor by giving us an opportunity to do so.</a:t>
            </a:r>
          </a:p>
          <a:p>
            <a:pPr marL="0" indent="0">
              <a:spcBef>
                <a:spcPts val="0"/>
              </a:spcBef>
              <a:buFont typeface="Arial" pitchFamily="34" charset="0"/>
              <a:buNone/>
            </a:pPr>
            <a:r>
              <a:rPr lang="en-US" sz="2200" smtClean="0"/>
              <a:t>-  Mahatma Gandhi</a:t>
            </a:r>
            <a:endParaRPr lang="en-US" sz="22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8780"/>
            <a:ext cx="4346575" cy="434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385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Trends &amp; Security</a:t>
            </a:r>
            <a:endParaRPr lang="en-US" dirty="0"/>
          </a:p>
        </p:txBody>
      </p:sp>
      <p:sp>
        <p:nvSpPr>
          <p:cNvPr id="3" name="Content Placeholder 2"/>
          <p:cNvSpPr>
            <a:spLocks noGrp="1"/>
          </p:cNvSpPr>
          <p:nvPr>
            <p:ph idx="1"/>
          </p:nvPr>
        </p:nvSpPr>
        <p:spPr/>
        <p:txBody>
          <a:bodyPr>
            <a:normAutofit/>
          </a:bodyPr>
          <a:lstStyle/>
          <a:p>
            <a:r>
              <a:rPr lang="en-US" dirty="0" smtClean="0"/>
              <a:t>Seven Times </a:t>
            </a:r>
            <a:r>
              <a:rPr lang="en-US" dirty="0"/>
              <a:t>Less Expensive To Keep A Customer Than To Acquire </a:t>
            </a:r>
            <a:r>
              <a:rPr lang="en-US" dirty="0" smtClean="0"/>
              <a:t>One</a:t>
            </a:r>
          </a:p>
          <a:p>
            <a:r>
              <a:rPr lang="en-US" dirty="0"/>
              <a:t>90% of unhappy customers will not do business with company again</a:t>
            </a:r>
          </a:p>
          <a:p>
            <a:r>
              <a:rPr lang="en-US" dirty="0" smtClean="0"/>
              <a:t>Consumers connect </a:t>
            </a:r>
            <a:r>
              <a:rPr lang="en-US" dirty="0"/>
              <a:t>with brands in </a:t>
            </a:r>
            <a:r>
              <a:rPr lang="en-US" dirty="0" smtClean="0"/>
              <a:t>new </a:t>
            </a:r>
            <a:r>
              <a:rPr lang="en-US" dirty="0"/>
              <a:t>ways, </a:t>
            </a:r>
            <a:r>
              <a:rPr lang="en-US" dirty="0" smtClean="0"/>
              <a:t>through channels </a:t>
            </a:r>
            <a:r>
              <a:rPr lang="en-US" dirty="0"/>
              <a:t>that are beyond </a:t>
            </a:r>
            <a:r>
              <a:rPr lang="en-US" dirty="0" smtClean="0"/>
              <a:t>provider’s control </a:t>
            </a:r>
            <a:endParaRPr lang="en-US" dirty="0"/>
          </a:p>
          <a:p>
            <a:r>
              <a:rPr lang="en-US" dirty="0" smtClean="0"/>
              <a:t>Average </a:t>
            </a:r>
            <a:r>
              <a:rPr lang="en-US" dirty="0"/>
              <a:t>global cost of a data breach </a:t>
            </a:r>
            <a:r>
              <a:rPr lang="en-US" dirty="0" smtClean="0"/>
              <a:t>is </a:t>
            </a:r>
            <a:r>
              <a:rPr lang="en-US" dirty="0"/>
              <a:t>$136 a record in </a:t>
            </a:r>
            <a:r>
              <a:rPr lang="en-US" dirty="0" smtClean="0"/>
              <a:t>2012</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212" y="1880828"/>
            <a:ext cx="1656184" cy="49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2996951"/>
            <a:ext cx="1980220" cy="50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20" y="5594755"/>
            <a:ext cx="1800200" cy="515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2608" y="4509120"/>
            <a:ext cx="1046423" cy="454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ounded Rectangle 10"/>
          <p:cNvSpPr/>
          <p:nvPr/>
        </p:nvSpPr>
        <p:spPr>
          <a:xfrm>
            <a:off x="575556" y="5733256"/>
            <a:ext cx="8260528"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solidFill>
                  <a:schemeClr val="tx1"/>
                </a:solidFill>
              </a:rPr>
              <a:t>Security is a trust building factor in business, </a:t>
            </a:r>
          </a:p>
          <a:p>
            <a:pPr algn="ctr"/>
            <a:r>
              <a:rPr lang="en-US" sz="2400" dirty="0" smtClean="0">
                <a:solidFill>
                  <a:schemeClr val="tx1"/>
                </a:solidFill>
              </a:rPr>
              <a:t>are your applications and services secure?</a:t>
            </a:r>
            <a:endParaRPr lang="en-US" sz="2400" dirty="0">
              <a:solidFill>
                <a:schemeClr val="tx1"/>
              </a:solidFill>
            </a:endParaRPr>
          </a:p>
        </p:txBody>
      </p:sp>
    </p:spTree>
    <p:extLst>
      <p:ext uri="{BB962C8B-B14F-4D97-AF65-F5344CB8AC3E}">
        <p14:creationId xmlns:p14="http://schemas.microsoft.com/office/powerpoint/2010/main" val="234853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Trends &amp; Security</a:t>
            </a:r>
            <a:endParaRPr lang="en-US" dirty="0"/>
          </a:p>
        </p:txBody>
      </p:sp>
      <p:sp>
        <p:nvSpPr>
          <p:cNvPr id="3" name="Content Placeholder 2"/>
          <p:cNvSpPr>
            <a:spLocks noGrp="1"/>
          </p:cNvSpPr>
          <p:nvPr>
            <p:ph idx="1"/>
          </p:nvPr>
        </p:nvSpPr>
        <p:spPr/>
        <p:txBody>
          <a:bodyPr/>
          <a:lstStyle/>
          <a:p>
            <a:r>
              <a:rPr lang="en-US" dirty="0" smtClean="0"/>
              <a:t>Processing speed</a:t>
            </a:r>
          </a:p>
          <a:p>
            <a:r>
              <a:rPr lang="en-US" dirty="0" smtClean="0"/>
              <a:t>Connectivity</a:t>
            </a:r>
          </a:p>
          <a:p>
            <a:r>
              <a:rPr lang="en-US" dirty="0" smtClean="0"/>
              <a:t>Storage</a:t>
            </a:r>
          </a:p>
          <a:p>
            <a:r>
              <a:rPr lang="en-US" dirty="0" smtClean="0"/>
              <a:t>Peripherals </a:t>
            </a:r>
          </a:p>
          <a:p>
            <a:r>
              <a:rPr lang="en-US" dirty="0" smtClean="0"/>
              <a:t>Interfaces</a:t>
            </a:r>
          </a:p>
          <a:p>
            <a:r>
              <a:rPr lang="en-US" dirty="0" smtClean="0"/>
              <a:t>Technologies enabling Cloud model</a:t>
            </a:r>
          </a:p>
          <a:p>
            <a:r>
              <a:rPr lang="en-US" dirty="0" smtClean="0"/>
              <a:t>Internet of things (</a:t>
            </a:r>
            <a:r>
              <a:rPr lang="en-US" dirty="0" err="1" smtClean="0"/>
              <a:t>IoT</a:t>
            </a:r>
            <a:r>
              <a:rPr lang="en-US" dirty="0" smtClean="0"/>
              <a:t>)</a:t>
            </a:r>
          </a:p>
        </p:txBody>
      </p:sp>
      <p:sp>
        <p:nvSpPr>
          <p:cNvPr id="4" name="Rounded Rectangle 3"/>
          <p:cNvSpPr/>
          <p:nvPr/>
        </p:nvSpPr>
        <p:spPr>
          <a:xfrm>
            <a:off x="575556" y="5733256"/>
            <a:ext cx="8260528"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200" dirty="0" smtClean="0">
                <a:solidFill>
                  <a:schemeClr val="tx1"/>
                </a:solidFill>
              </a:rPr>
              <a:t>Data and Functionality access - anytime, anywhere with any device,</a:t>
            </a:r>
          </a:p>
          <a:p>
            <a:pPr algn="ctr"/>
            <a:r>
              <a:rPr lang="en-US" sz="2200" dirty="0" smtClean="0">
                <a:solidFill>
                  <a:schemeClr val="tx1"/>
                </a:solidFill>
              </a:rPr>
              <a:t>Is it secure?</a:t>
            </a:r>
            <a:endParaRPr lang="en-US" sz="2200"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2261" y="1411712"/>
            <a:ext cx="1958106" cy="290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462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084" y="1340768"/>
            <a:ext cx="3744416" cy="2328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Development Trends &amp; Security</a:t>
            </a:r>
            <a:endParaRPr lang="en-US" dirty="0"/>
          </a:p>
        </p:txBody>
      </p:sp>
      <p:sp>
        <p:nvSpPr>
          <p:cNvPr id="3" name="Content Placeholder 2"/>
          <p:cNvSpPr>
            <a:spLocks noGrp="1"/>
          </p:cNvSpPr>
          <p:nvPr>
            <p:ph idx="1"/>
          </p:nvPr>
        </p:nvSpPr>
        <p:spPr/>
        <p:txBody>
          <a:bodyPr/>
          <a:lstStyle/>
          <a:p>
            <a:r>
              <a:rPr lang="en-US" dirty="0" smtClean="0"/>
              <a:t>API driven development</a:t>
            </a:r>
          </a:p>
          <a:p>
            <a:r>
              <a:rPr lang="en-US" dirty="0" smtClean="0"/>
              <a:t>Client (mobile) - Server (cloud) model </a:t>
            </a:r>
            <a:r>
              <a:rPr lang="en-US" dirty="0"/>
              <a:t>is back</a:t>
            </a:r>
          </a:p>
          <a:p>
            <a:r>
              <a:rPr lang="en-US" dirty="0" smtClean="0"/>
              <a:t>Distributed development</a:t>
            </a:r>
          </a:p>
          <a:p>
            <a:r>
              <a:rPr lang="en-US" dirty="0"/>
              <a:t>Intuitive User </a:t>
            </a:r>
            <a:r>
              <a:rPr lang="en-US" dirty="0" smtClean="0"/>
              <a:t>Interfaces</a:t>
            </a:r>
          </a:p>
          <a:p>
            <a:r>
              <a:rPr lang="en-US" dirty="0" smtClean="0"/>
              <a:t>“Do It Yourself” libraries</a:t>
            </a:r>
          </a:p>
          <a:p>
            <a:r>
              <a:rPr lang="en-US" dirty="0"/>
              <a:t>Niche Social Networks</a:t>
            </a:r>
            <a:endParaRPr lang="en-US" dirty="0" smtClean="0"/>
          </a:p>
          <a:p>
            <a:r>
              <a:rPr lang="en-US" dirty="0" smtClean="0"/>
              <a:t>Open source</a:t>
            </a:r>
          </a:p>
          <a:p>
            <a:r>
              <a:rPr lang="en-US" dirty="0" smtClean="0"/>
              <a:t>Agile</a:t>
            </a:r>
          </a:p>
        </p:txBody>
      </p:sp>
      <p:grpSp>
        <p:nvGrpSpPr>
          <p:cNvPr id="4" name="Group 3"/>
          <p:cNvGrpSpPr>
            <a:grpSpLocks noChangeAspect="1"/>
          </p:cNvGrpSpPr>
          <p:nvPr/>
        </p:nvGrpSpPr>
        <p:grpSpPr>
          <a:xfrm>
            <a:off x="7735653" y="3773474"/>
            <a:ext cx="1110699" cy="821042"/>
            <a:chOff x="4495800" y="304800"/>
            <a:chExt cx="1752600" cy="1295543"/>
          </a:xfrm>
        </p:grpSpPr>
        <p:sp>
          <p:nvSpPr>
            <p:cNvPr id="5" name="Rounded Rectangle 4"/>
            <p:cNvSpPr/>
            <p:nvPr/>
          </p:nvSpPr>
          <p:spPr>
            <a:xfrm>
              <a:off x="4495800" y="304800"/>
              <a:ext cx="1752600" cy="12955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557" y="347615"/>
              <a:ext cx="13335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Group 6"/>
          <p:cNvGrpSpPr>
            <a:grpSpLocks noChangeAspect="1"/>
          </p:cNvGrpSpPr>
          <p:nvPr/>
        </p:nvGrpSpPr>
        <p:grpSpPr>
          <a:xfrm>
            <a:off x="6510159" y="3773474"/>
            <a:ext cx="1110699" cy="821042"/>
            <a:chOff x="4495800" y="3429000"/>
            <a:chExt cx="1752600" cy="1295543"/>
          </a:xfrm>
        </p:grpSpPr>
        <p:sp>
          <p:nvSpPr>
            <p:cNvPr id="8" name="Rounded Rectangle 7"/>
            <p:cNvSpPr/>
            <p:nvPr/>
          </p:nvSpPr>
          <p:spPr>
            <a:xfrm>
              <a:off x="4495800" y="3429000"/>
              <a:ext cx="1752600" cy="12955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7744" y="3657600"/>
              <a:ext cx="138112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 name="Group 9"/>
          <p:cNvGrpSpPr>
            <a:grpSpLocks noChangeAspect="1"/>
          </p:cNvGrpSpPr>
          <p:nvPr/>
        </p:nvGrpSpPr>
        <p:grpSpPr>
          <a:xfrm>
            <a:off x="7740352" y="4736184"/>
            <a:ext cx="1110699" cy="821042"/>
            <a:chOff x="2387352" y="296652"/>
            <a:chExt cx="1752600" cy="1295543"/>
          </a:xfrm>
        </p:grpSpPr>
        <p:sp>
          <p:nvSpPr>
            <p:cNvPr id="11" name="Rounded Rectangle 10"/>
            <p:cNvSpPr/>
            <p:nvPr/>
          </p:nvSpPr>
          <p:spPr>
            <a:xfrm>
              <a:off x="2387352" y="296652"/>
              <a:ext cx="1752600" cy="12955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4757" y="508012"/>
              <a:ext cx="873147" cy="8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 name="Group 14"/>
          <p:cNvGrpSpPr>
            <a:grpSpLocks noChangeAspect="1"/>
          </p:cNvGrpSpPr>
          <p:nvPr/>
        </p:nvGrpSpPr>
        <p:grpSpPr>
          <a:xfrm>
            <a:off x="6516216" y="4719020"/>
            <a:ext cx="1110699" cy="821042"/>
            <a:chOff x="5724128" y="2312876"/>
            <a:chExt cx="1752600" cy="1295543"/>
          </a:xfrm>
        </p:grpSpPr>
        <p:pic>
          <p:nvPicPr>
            <p:cNvPr id="13" name="Picture 6" descr="Win8Logo_01_thumb">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20544" y="2795590"/>
              <a:ext cx="1604139" cy="338328"/>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a:xfrm>
              <a:off x="5724128" y="2312876"/>
              <a:ext cx="1752600" cy="12955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ounded Rectangle 16"/>
          <p:cNvSpPr/>
          <p:nvPr/>
        </p:nvSpPr>
        <p:spPr>
          <a:xfrm>
            <a:off x="575556" y="5733256"/>
            <a:ext cx="8260528"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200" dirty="0" smtClean="0">
                <a:solidFill>
                  <a:schemeClr val="tx1"/>
                </a:solidFill>
              </a:rPr>
              <a:t>It is App World, are development, testing and production environments and applications secure?</a:t>
            </a:r>
            <a:endParaRPr lang="en-US" sz="2200" dirty="0">
              <a:solidFill>
                <a:schemeClr val="tx1"/>
              </a:solidFill>
            </a:endParaRPr>
          </a:p>
        </p:txBody>
      </p:sp>
    </p:spTree>
    <p:extLst>
      <p:ext uri="{BB962C8B-B14F-4D97-AF65-F5344CB8AC3E}">
        <p14:creationId xmlns:p14="http://schemas.microsoft.com/office/powerpoint/2010/main" val="340818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220" y="2024844"/>
            <a:ext cx="7707560" cy="300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4749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sp>
        <p:nvSpPr>
          <p:cNvPr id="3" name="Content Placeholder 2"/>
          <p:cNvSpPr>
            <a:spLocks noGrp="1"/>
          </p:cNvSpPr>
          <p:nvPr>
            <p:ph idx="1"/>
          </p:nvPr>
        </p:nvSpPr>
        <p:spPr/>
        <p:txBody>
          <a:bodyPr>
            <a:normAutofit fontScale="92500" lnSpcReduction="20000"/>
          </a:bodyPr>
          <a:lstStyle/>
          <a:p>
            <a:r>
              <a:rPr lang="en-US" dirty="0" smtClean="0"/>
              <a:t>Application Security Risk</a:t>
            </a:r>
          </a:p>
          <a:p>
            <a:pPr lvl="1"/>
            <a:r>
              <a:rPr lang="en-US" dirty="0" smtClean="0"/>
              <a:t>Introduction</a:t>
            </a:r>
            <a:endParaRPr lang="en-US" dirty="0"/>
          </a:p>
          <a:p>
            <a:pPr lvl="1"/>
            <a:r>
              <a:rPr lang="en-US" dirty="0" smtClean="0"/>
              <a:t>OWASPTop10 Risks &amp; AST Technologies</a:t>
            </a:r>
          </a:p>
          <a:p>
            <a:r>
              <a:rPr lang="en-US" dirty="0" smtClean="0"/>
              <a:t>Understanding Fiddler features for security testing</a:t>
            </a:r>
          </a:p>
          <a:p>
            <a:pPr lvl="1"/>
            <a:r>
              <a:rPr lang="en-US" dirty="0" smtClean="0"/>
              <a:t>Fiddler Overview</a:t>
            </a:r>
          </a:p>
          <a:p>
            <a:pPr lvl="1"/>
            <a:r>
              <a:rPr lang="en-US" dirty="0" err="1" smtClean="0"/>
              <a:t>FiddlerScript</a:t>
            </a:r>
            <a:endParaRPr lang="en-US" dirty="0" smtClean="0"/>
          </a:p>
          <a:p>
            <a:r>
              <a:rPr lang="en-US" dirty="0" smtClean="0"/>
              <a:t>Extending Fiddler to create new </a:t>
            </a:r>
            <a:r>
              <a:rPr lang="en-US" dirty="0"/>
              <a:t>security tools</a:t>
            </a:r>
          </a:p>
          <a:p>
            <a:pPr lvl="1"/>
            <a:r>
              <a:rPr lang="en-US" dirty="0"/>
              <a:t>Fiddler </a:t>
            </a:r>
            <a:r>
              <a:rPr lang="en-US" dirty="0" smtClean="0"/>
              <a:t>Extensions</a:t>
            </a:r>
            <a:endParaRPr lang="en-US" dirty="0"/>
          </a:p>
          <a:p>
            <a:pPr lvl="1"/>
            <a:r>
              <a:rPr lang="en-US" dirty="0" err="1" smtClean="0"/>
              <a:t>FiddlerCore</a:t>
            </a:r>
            <a:endParaRPr lang="en-US" dirty="0" smtClean="0"/>
          </a:p>
          <a:p>
            <a:pPr lvl="1"/>
            <a:r>
              <a:rPr lang="en-US" dirty="0" smtClean="0"/>
              <a:t>Fiddler Data Analytics</a:t>
            </a:r>
            <a:endParaRPr lang="en-US" dirty="0"/>
          </a:p>
        </p:txBody>
      </p:sp>
    </p:spTree>
    <p:extLst>
      <p:ext uri="{BB962C8B-B14F-4D97-AF65-F5344CB8AC3E}">
        <p14:creationId xmlns:p14="http://schemas.microsoft.com/office/powerpoint/2010/main" val="684263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t>
            </a:r>
            <a:r>
              <a:rPr lang="en-US" dirty="0" smtClean="0"/>
              <a:t>Material</a:t>
            </a:r>
            <a:endParaRPr lang="en-US" dirty="0"/>
          </a:p>
        </p:txBody>
      </p:sp>
      <p:pic>
        <p:nvPicPr>
          <p:cNvPr id="5" name="Picture 4"/>
          <p:cNvPicPr>
            <a:picLocks noChangeAspect="1"/>
          </p:cNvPicPr>
          <p:nvPr/>
        </p:nvPicPr>
        <p:blipFill>
          <a:blip r:embed="rId2"/>
          <a:stretch>
            <a:fillRect/>
          </a:stretch>
        </p:blipFill>
        <p:spPr>
          <a:xfrm>
            <a:off x="454665" y="1556792"/>
            <a:ext cx="3752850" cy="1581150"/>
          </a:xfrm>
          <a:prstGeom prst="rect">
            <a:avLst/>
          </a:prstGeom>
        </p:spPr>
      </p:pic>
      <p:pic>
        <p:nvPicPr>
          <p:cNvPr id="6" name="Picture 5"/>
          <p:cNvPicPr>
            <a:picLocks noChangeAspect="1"/>
          </p:cNvPicPr>
          <p:nvPr/>
        </p:nvPicPr>
        <p:blipFill>
          <a:blip r:embed="rId3"/>
          <a:stretch>
            <a:fillRect/>
          </a:stretch>
        </p:blipFill>
        <p:spPr>
          <a:xfrm>
            <a:off x="5172075" y="1556792"/>
            <a:ext cx="2447925" cy="923925"/>
          </a:xfrm>
          <a:prstGeom prst="rect">
            <a:avLst/>
          </a:prstGeom>
        </p:spPr>
      </p:pic>
      <p:sp>
        <p:nvSpPr>
          <p:cNvPr id="7" name="Right Arrow 6"/>
          <p:cNvSpPr/>
          <p:nvPr/>
        </p:nvSpPr>
        <p:spPr>
          <a:xfrm>
            <a:off x="4499992" y="1952836"/>
            <a:ext cx="540060" cy="324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7239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Download &amp; Install Fiddler</a:t>
            </a:r>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448780"/>
            <a:ext cx="4121726" cy="3088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6029908"/>
            <a:ext cx="8215064" cy="369332"/>
          </a:xfrm>
          <a:prstGeom prst="rect">
            <a:avLst/>
          </a:prstGeom>
          <a:noFill/>
        </p:spPr>
        <p:txBody>
          <a:bodyPr wrap="square" rtlCol="0">
            <a:spAutoFit/>
          </a:bodyPr>
          <a:lstStyle/>
          <a:p>
            <a:r>
              <a:rPr lang="en-US" dirty="0" smtClean="0"/>
              <a:t>Visit http://fiddler2.com</a:t>
            </a:r>
            <a:endParaRPr lang="en-US" dirty="0"/>
          </a:p>
        </p:txBody>
      </p:sp>
      <p:sp>
        <p:nvSpPr>
          <p:cNvPr id="7" name="Rounded Rectangle 6"/>
          <p:cNvSpPr/>
          <p:nvPr/>
        </p:nvSpPr>
        <p:spPr>
          <a:xfrm>
            <a:off x="575556" y="5733256"/>
            <a:ext cx="8260528"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solidFill>
                  <a:schemeClr val="tx1"/>
                </a:solidFill>
              </a:rPr>
              <a:t>Fiddler is free to use</a:t>
            </a:r>
            <a:endParaRPr lang="en-US" sz="2400" dirty="0">
              <a:solidFill>
                <a:schemeClr val="tx1"/>
              </a:solidFill>
            </a:endParaRPr>
          </a:p>
        </p:txBody>
      </p:sp>
      <p:sp>
        <p:nvSpPr>
          <p:cNvPr id="8" name="TextBox 7"/>
          <p:cNvSpPr txBox="1"/>
          <p:nvPr/>
        </p:nvSpPr>
        <p:spPr>
          <a:xfrm>
            <a:off x="508" y="775027"/>
            <a:ext cx="9144000" cy="338554"/>
          </a:xfrm>
          <a:prstGeom prst="rect">
            <a:avLst/>
          </a:prstGeom>
          <a:noFill/>
        </p:spPr>
        <p:txBody>
          <a:bodyPr wrap="square" rtlCol="0">
            <a:spAutoFit/>
          </a:bodyPr>
          <a:lstStyle/>
          <a:p>
            <a:pPr algn="r"/>
            <a:r>
              <a:rPr lang="en-US" sz="1600" dirty="0" smtClean="0">
                <a:solidFill>
                  <a:schemeClr val="tx1">
                    <a:lumMod val="75000"/>
                    <a:lumOff val="25000"/>
                  </a:schemeClr>
                </a:solidFill>
              </a:rPr>
              <a:t>About Fiddler</a:t>
            </a:r>
            <a:endParaRPr lang="en-US" sz="1600" dirty="0">
              <a:solidFill>
                <a:schemeClr val="tx1">
                  <a:lumMod val="75000"/>
                  <a:lumOff val="25000"/>
                </a:schemeClr>
              </a:solidFill>
            </a:endParaRPr>
          </a:p>
        </p:txBody>
      </p:sp>
      <p:pic>
        <p:nvPicPr>
          <p:cNvPr id="4" name="1_Fiddler_Installer">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2915816" y="1410233"/>
            <a:ext cx="6047395" cy="3399004"/>
          </a:xfrm>
          <a:prstGeom prst="rect">
            <a:avLst/>
          </a:prstGeom>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106" y="1153010"/>
            <a:ext cx="8387655" cy="447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4041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9" fill="hold" display="0">
                  <p:stCondLst>
                    <p:cond delay="indefinite"/>
                  </p:stCondLst>
                </p:cTn>
                <p:tgtEl>
                  <p:spTgt spid="4"/>
                </p:tgtEl>
              </p:cMediaNode>
            </p:video>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3322</TotalTime>
  <Words>636</Words>
  <Application>Microsoft Office PowerPoint</Application>
  <PresentationFormat>On-screen Show (4:3)</PresentationFormat>
  <Paragraphs>79</Paragraphs>
  <Slides>13</Slides>
  <Notes>7</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Application Security Assessment with Fiddler</vt:lpstr>
      <vt:lpstr>Managing Customer Expectations</vt:lpstr>
      <vt:lpstr>Business Trends &amp; Security</vt:lpstr>
      <vt:lpstr>Technology Trends &amp; Security</vt:lpstr>
      <vt:lpstr>Development Trends &amp; Security</vt:lpstr>
      <vt:lpstr>PowerPoint Presentation</vt:lpstr>
      <vt:lpstr>Schedule</vt:lpstr>
      <vt:lpstr>Training Material</vt:lpstr>
      <vt:lpstr>Demo: Download &amp; Install Fiddler</vt:lpstr>
      <vt:lpstr>Workshop Etiquettes</vt:lpstr>
      <vt:lpstr>About Me</vt:lpstr>
      <vt:lpstr>Disclaimer</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Emerging_Trends_in_Software_Security_Assurance</dc:title>
  <dc:subject>Software Security Assurance</dc:subject>
  <dc:creator>Ketan  Vyas</dc:creator>
  <cp:lastModifiedBy>Ketan  Vyas</cp:lastModifiedBy>
  <cp:revision>206</cp:revision>
  <cp:lastPrinted>2013-07-26T06:45:00Z</cp:lastPrinted>
  <dcterms:created xsi:type="dcterms:W3CDTF">2012-11-28T10:33:56Z</dcterms:created>
  <dcterms:modified xsi:type="dcterms:W3CDTF">2013-11-21T12:39:40Z</dcterms:modified>
  <cp:category>Application Security</cp:category>
</cp:coreProperties>
</file>