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45" r:id="rId3"/>
    <p:sldId id="441" r:id="rId4"/>
    <p:sldId id="442" r:id="rId5"/>
    <p:sldId id="443" r:id="rId6"/>
    <p:sldId id="444" r:id="rId7"/>
    <p:sldId id="315" r:id="rId8"/>
    <p:sldId id="397" r:id="rId9"/>
    <p:sldId id="398" r:id="rId10"/>
    <p:sldId id="413" r:id="rId11"/>
    <p:sldId id="399" r:id="rId12"/>
    <p:sldId id="414" r:id="rId13"/>
    <p:sldId id="410" r:id="rId14"/>
    <p:sldId id="417" r:id="rId15"/>
    <p:sldId id="419" r:id="rId16"/>
    <p:sldId id="401" r:id="rId17"/>
    <p:sldId id="402" r:id="rId18"/>
    <p:sldId id="446" r:id="rId19"/>
    <p:sldId id="418" r:id="rId20"/>
    <p:sldId id="412" r:id="rId21"/>
    <p:sldId id="420" r:id="rId22"/>
    <p:sldId id="421" r:id="rId23"/>
    <p:sldId id="447" r:id="rId24"/>
    <p:sldId id="428" r:id="rId25"/>
    <p:sldId id="422" r:id="rId26"/>
    <p:sldId id="427" r:id="rId27"/>
    <p:sldId id="431" r:id="rId28"/>
    <p:sldId id="425" r:id="rId29"/>
    <p:sldId id="450" r:id="rId30"/>
    <p:sldId id="432" r:id="rId31"/>
    <p:sldId id="434" r:id="rId32"/>
    <p:sldId id="451" r:id="rId33"/>
    <p:sldId id="437" r:id="rId34"/>
    <p:sldId id="436" r:id="rId35"/>
    <p:sldId id="452" r:id="rId36"/>
    <p:sldId id="439" r:id="rId37"/>
    <p:sldId id="405" r:id="rId38"/>
    <p:sldId id="409" r:id="rId39"/>
    <p:sldId id="407" r:id="rId40"/>
    <p:sldId id="406" r:id="rId41"/>
    <p:sldId id="448" r:id="rId42"/>
    <p:sldId id="449" r:id="rId43"/>
    <p:sldId id="367" r:id="rId44"/>
    <p:sldId id="364" r:id="rId45"/>
    <p:sldId id="352" r:id="rId46"/>
    <p:sldId id="276" r:id="rId4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85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20B93-4AFA-4998-8E06-243B2C7B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71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nam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pv6.fiddl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fiddler2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in/url?sa=i&amp;source=images&amp;cd=&amp;cad=rja&amp;docid=X-aD_4V5uVvhOM&amp;tbnid=8xWY4OGWHhKVcM:&amp;ved=0CAgQjRwwAA&amp;url=http://www.newhorizons.com/LocalWeb/content/ContentOne.aspx?TemplateId=14358&amp;GroupId=324&amp;ei=9XAMUpPcJcKNrQeurYHoCg&amp;psig=AFQjCNHx8L6mEVjjhVE-cuo7Q1rywWKZtw&amp;ust=1376633461705701" TargetMode="External"/><Relationship Id="rId3" Type="http://schemas.openxmlformats.org/officeDocument/2006/relationships/hyperlink" Target="http://www.google.co.in/url?sa=i&amp;source=images&amp;cd=&amp;cad=rja&amp;docid=s0yUFrF9yzJcFM&amp;tbnid=h5SGmJuW9yNsuM:&amp;ved=0CAgQjRwwAA&amp;url=https://wiki.mozilla.org/Firefox3.5/Logos&amp;ei=8GAMUv_CA8mArgezqICQBA&amp;psig=AFQjCNH75_tUZ9omxhKOR4kiuXdCUqXTpw&amp;ust=1376629360121270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//upload.wikimedia.org/wikipedia/en/8/81/MS_Office_2007_Logo.svg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1.png"/><Relationship Id="rId7" Type="http://schemas.openxmlformats.org/officeDocument/2006/relationships/image" Target="../media/image1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Fiddler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6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Running Fiddler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Fiddler, start browser and visit &lt;your company site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664804"/>
            <a:ext cx="86472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71500" y="4905164"/>
            <a:ext cx="1548172" cy="648072"/>
          </a:xfrm>
          <a:prstGeom prst="wedgeRoundRectCallout">
            <a:avLst>
              <a:gd name="adj1" fmla="val -30135"/>
              <a:gd name="adj2" fmla="val -107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Fiddler Session Identifier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563888" y="4977172"/>
            <a:ext cx="1548172" cy="648072"/>
          </a:xfrm>
          <a:prstGeom prst="wedgeRoundRectCallout">
            <a:avLst>
              <a:gd name="adj1" fmla="val -30135"/>
              <a:gd name="adj2" fmla="val -107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Response Size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364088" y="4905164"/>
            <a:ext cx="1980220" cy="648072"/>
          </a:xfrm>
          <a:prstGeom prst="wedgeRoundRectCallout">
            <a:avLst>
              <a:gd name="adj1" fmla="val -22173"/>
              <a:gd name="adj2" fmla="val -107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Originating Process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47171" y="2818673"/>
            <a:ext cx="3284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Web Session List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3" y="2780928"/>
            <a:ext cx="2124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Extension Tabs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5301208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QuickExec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16" y="5947539"/>
            <a:ext cx="6300700" cy="1727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6" grpId="0"/>
      <p:bldP spid="11" grpId="0"/>
      <p:bldP spid="1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916419"/>
            <a:ext cx="4032448" cy="36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from Remote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1940" y="1347209"/>
            <a:ext cx="479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Proxy Settings on </a:t>
            </a:r>
            <a:r>
              <a:rPr lang="en-US" sz="2000" b="1" dirty="0" err="1" smtClean="0"/>
              <a:t>iPAD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Fiddler Options</a:t>
            </a:r>
            <a:endParaRPr lang="en-US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923641"/>
            <a:ext cx="4143003" cy="144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18" y="3537012"/>
            <a:ext cx="1891481" cy="31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24735" y="3537012"/>
            <a:ext cx="2071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Proxy Setting on </a:t>
            </a:r>
            <a:r>
              <a:rPr lang="en-US" sz="2000" b="1" dirty="0"/>
              <a:t>Android </a:t>
            </a:r>
            <a:r>
              <a:rPr lang="en-US" sz="2000" b="1" dirty="0" smtClean="0"/>
              <a:t>Phone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from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</a:t>
            </a:r>
            <a:r>
              <a:rPr lang="en-US" dirty="0"/>
              <a:t>times </a:t>
            </a:r>
            <a:r>
              <a:rPr lang="en-US" dirty="0" smtClean="0"/>
              <a:t>proxy is bypassed while using </a:t>
            </a:r>
            <a:r>
              <a:rPr lang="en-US" dirty="0" err="1" smtClean="0"/>
              <a:t>localhost</a:t>
            </a:r>
            <a:r>
              <a:rPr lang="en-US" dirty="0" smtClean="0"/>
              <a:t> (127.0.0.1) (specially with IE &lt; v9)</a:t>
            </a:r>
          </a:p>
          <a:p>
            <a:r>
              <a:rPr lang="en-US" dirty="0" smtClean="0"/>
              <a:t>Instead of “http://127.0.0.1”, use your machine name </a:t>
            </a:r>
            <a:r>
              <a:rPr lang="en-US" dirty="0" smtClean="0">
                <a:hlinkClick r:id="rId3"/>
              </a:rPr>
              <a:t>http://computername</a:t>
            </a:r>
            <a:r>
              <a:rPr lang="en-US" dirty="0" smtClean="0"/>
              <a:t> or </a:t>
            </a:r>
            <a:r>
              <a:rPr lang="en-US" dirty="0"/>
              <a:t>http://ipv4.fiddler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ipv6.fiddler</a:t>
            </a:r>
            <a:r>
              <a:rPr lang="en-US" dirty="0" smtClean="0"/>
              <a:t> for IPv6) </a:t>
            </a:r>
          </a:p>
          <a:p>
            <a:r>
              <a:rPr lang="en-US" dirty="0" smtClean="0"/>
              <a:t>Create alias for </a:t>
            </a:r>
            <a:r>
              <a:rPr lang="en-US" dirty="0" err="1" smtClean="0"/>
              <a:t>localhost</a:t>
            </a:r>
            <a:r>
              <a:rPr lang="en-US" dirty="0" smtClean="0"/>
              <a:t> and add rule as following</a:t>
            </a:r>
          </a:p>
          <a:p>
            <a:pPr marL="574675" lvl="2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574675" lvl="2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OnBeforeRequest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oSession:Fiddler.Session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4675" lvl="2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574675" lvl="2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oSession.HostnameIs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myalias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”)) </a:t>
            </a:r>
          </a:p>
          <a:p>
            <a:pPr marL="574675" lvl="2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574675" lvl="2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oSession.host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"127.0.0.1:8081"; 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574675" lvl="2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574675" lvl="2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as Reverse Proxy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1" y="2132856"/>
            <a:ext cx="942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532" y="12327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opens www.example.com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33084" y="2096852"/>
            <a:ext cx="1476164" cy="707743"/>
            <a:chOff x="3851921" y="2955283"/>
            <a:chExt cx="1476164" cy="707743"/>
          </a:xfrm>
        </p:grpSpPr>
        <p:sp>
          <p:nvSpPr>
            <p:cNvPr id="6" name="Rounded Rectangle 5"/>
            <p:cNvSpPr/>
            <p:nvPr/>
          </p:nvSpPr>
          <p:spPr>
            <a:xfrm>
              <a:off x="3851921" y="2955283"/>
              <a:ext cx="1476164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91979" y="3099299"/>
              <a:ext cx="936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Fiddler</a:t>
              </a:r>
              <a:endParaRPr lang="en-US" sz="2000" dirty="0"/>
            </a:p>
          </p:txBody>
        </p:sp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182" y="3072348"/>
              <a:ext cx="495003" cy="495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996952"/>
            <a:ext cx="2524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5816" y="1385156"/>
            <a:ext cx="239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Fiddler on Port 80 of  www.example.com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05637" y="2096852"/>
            <a:ext cx="1703364" cy="707743"/>
            <a:chOff x="7416316" y="2950419"/>
            <a:chExt cx="1703364" cy="707743"/>
          </a:xfrm>
        </p:grpSpPr>
        <p:sp>
          <p:nvSpPr>
            <p:cNvPr id="12" name="Rounded Rectangle 11"/>
            <p:cNvSpPr/>
            <p:nvPr/>
          </p:nvSpPr>
          <p:spPr>
            <a:xfrm>
              <a:off x="7416316" y="2950419"/>
              <a:ext cx="1617579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52036" y="3142197"/>
              <a:ext cx="1367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Example.com</a:t>
              </a:r>
              <a:endParaRPr lang="en-US" sz="1600" dirty="0"/>
            </a:p>
          </p:txBody>
        </p:sp>
        <p:pic>
          <p:nvPicPr>
            <p:cNvPr id="14" name="Picture 24" descr="C:\Users\162878\AppData\Local\Microsoft\Windows\Temporary Internet Files\Content.IE5\8NAFFX5Q\MC900432569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316" y="3099299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084168" y="1376772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webserver for www.example.com on 8080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95836" y="3949452"/>
            <a:ext cx="2016224" cy="271636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95836" y="4653136"/>
            <a:ext cx="2016224" cy="271636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31" y="5265204"/>
            <a:ext cx="3409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HTTPS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916" y="1340768"/>
            <a:ext cx="4870884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HTTPS secures channel between client and server</a:t>
            </a:r>
          </a:p>
          <a:p>
            <a:r>
              <a:rPr lang="en-US" dirty="0" smtClean="0"/>
              <a:t>Fiddler works as Man-In-The-Middle (MITM)</a:t>
            </a:r>
          </a:p>
          <a:p>
            <a:r>
              <a:rPr lang="en-US" dirty="0" smtClean="0"/>
              <a:t>User to accept Fiddler </a:t>
            </a:r>
            <a:r>
              <a:rPr lang="en-US" dirty="0"/>
              <a:t>as a Certificate Authority</a:t>
            </a:r>
            <a:endParaRPr lang="en-US" dirty="0" smtClean="0"/>
          </a:p>
          <a:p>
            <a:r>
              <a:rPr lang="en-US" dirty="0" smtClean="0"/>
              <a:t>Generates certificates for websites on-the-fly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516" y="1340768"/>
            <a:ext cx="304451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</a:t>
            </a:r>
            <a:r>
              <a:rPr lang="en-US" sz="4000" dirty="0" smtClean="0">
                <a:solidFill>
                  <a:srgbClr val="FF0000"/>
                </a:solidFill>
              </a:rPr>
              <a:t>s</a:t>
            </a:r>
            <a:r>
              <a:rPr lang="en-US" sz="4000" dirty="0" smtClean="0"/>
              <a:t>://www.</a:t>
            </a:r>
            <a:endParaRPr lang="en-US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240868"/>
            <a:ext cx="3529634" cy="365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</a:t>
            </a:r>
            <a:r>
              <a:rPr lang="en-US" dirty="0" smtClean="0"/>
              <a:t>Capturing HTTPS Traffic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Fiddler, start browser and visit </a:t>
            </a:r>
            <a:r>
              <a:rPr lang="en-US" dirty="0" smtClean="0"/>
              <a:t>https://www.owasp.org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66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89" y="1946620"/>
            <a:ext cx="2374770" cy="29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620"/>
            <a:ext cx="2374770" cy="29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121188"/>
            <a:ext cx="266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https://www.owasp.org in browser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852" y="5121188"/>
            <a:ext cx="26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Enabling HTTPS in Fiddler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5682" y="5121188"/>
            <a:ext cx="266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https://www.owasp.org in browser again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0788"/>
            <a:ext cx="7560332" cy="40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Inspectors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980" y="1340768"/>
            <a:ext cx="4294820" cy="4785395"/>
          </a:xfrm>
        </p:spPr>
        <p:txBody>
          <a:bodyPr/>
          <a:lstStyle/>
          <a:p>
            <a:r>
              <a:rPr lang="en-US" dirty="0" smtClean="0"/>
              <a:t>Ctrl + F</a:t>
            </a:r>
          </a:p>
          <a:p>
            <a:r>
              <a:rPr lang="en-US" dirty="0" smtClean="0"/>
              <a:t>Keyword + </a:t>
            </a:r>
            <a:r>
              <a:rPr lang="en-US" dirty="0" err="1" smtClean="0"/>
              <a:t>RegEx</a:t>
            </a:r>
            <a:r>
              <a:rPr lang="en-US" dirty="0" smtClean="0"/>
              <a:t> based search</a:t>
            </a:r>
          </a:p>
          <a:p>
            <a:r>
              <a:rPr lang="en-US" dirty="0" smtClean="0"/>
              <a:t>Request + Response</a:t>
            </a:r>
          </a:p>
          <a:p>
            <a:r>
              <a:rPr lang="en-US" dirty="0" smtClean="0"/>
              <a:t>Headers + Body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76772"/>
            <a:ext cx="378007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42" y="4140140"/>
            <a:ext cx="3616200" cy="27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Fiddler</a:t>
            </a:r>
          </a:p>
          <a:p>
            <a:r>
              <a:rPr lang="en-US" dirty="0" smtClean="0"/>
              <a:t>Debugging Proxy</a:t>
            </a:r>
          </a:p>
          <a:p>
            <a:r>
              <a:rPr lang="en-US" dirty="0"/>
              <a:t>Traffic Monitoring </a:t>
            </a:r>
            <a:endParaRPr lang="en-US" dirty="0" smtClean="0"/>
          </a:p>
          <a:p>
            <a:r>
              <a:rPr lang="en-US" dirty="0"/>
              <a:t>Traffic </a:t>
            </a:r>
            <a:r>
              <a:rPr lang="en-US" dirty="0" smtClean="0"/>
              <a:t>Filtering &amp; Intercepting</a:t>
            </a:r>
          </a:p>
          <a:p>
            <a:r>
              <a:rPr lang="en-US" dirty="0" smtClean="0"/>
              <a:t>Replay &amp; </a:t>
            </a:r>
            <a:r>
              <a:rPr lang="en-US" dirty="0" err="1" smtClean="0"/>
              <a:t>AutoResponse</a:t>
            </a:r>
            <a:endParaRPr lang="en-US" dirty="0" smtClean="0"/>
          </a:p>
          <a:p>
            <a:r>
              <a:rPr lang="en-US" dirty="0" smtClean="0"/>
              <a:t>Traffic </a:t>
            </a:r>
            <a:r>
              <a:rPr lang="en-US" dirty="0"/>
              <a:t>Load, Save, Import &amp; Export</a:t>
            </a:r>
          </a:p>
          <a:p>
            <a:r>
              <a:rPr lang="en-US" dirty="0" smtClean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5715"/>
            <a:ext cx="7848872" cy="49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Filtering &amp; Intercepting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Process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1" y="1736812"/>
            <a:ext cx="7848364" cy="41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259632" y="6129300"/>
            <a:ext cx="1512168" cy="432048"/>
          </a:xfrm>
          <a:prstGeom prst="wedgeRoundRectCallout">
            <a:avLst>
              <a:gd name="adj1" fmla="val -21355"/>
              <a:gd name="adj2" fmla="val -92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Type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5856" y="2276872"/>
            <a:ext cx="1476164" cy="576064"/>
          </a:xfrm>
          <a:prstGeom prst="wedgeRoundRectCallout">
            <a:avLst>
              <a:gd name="adj1" fmla="val 19122"/>
              <a:gd name="adj2" fmla="val -8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Process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383868" y="3392996"/>
            <a:ext cx="1764196" cy="612068"/>
          </a:xfrm>
          <a:prstGeom prst="wedgeRoundRectCallout">
            <a:avLst>
              <a:gd name="adj1" fmla="val 60872"/>
              <a:gd name="adj2" fmla="val -23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Name or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Process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Filter by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 smtClean="0"/>
              <a:t>Drag the icon on one of the IE tab</a:t>
            </a:r>
          </a:p>
          <a:p>
            <a:r>
              <a:rPr lang="en-US" dirty="0" smtClean="0"/>
              <a:t>Fiddler will capture process ID for that tab</a:t>
            </a:r>
          </a:p>
          <a:p>
            <a:r>
              <a:rPr lang="en-US" dirty="0" smtClean="0"/>
              <a:t>Visit “fiddler2.com” from that tab</a:t>
            </a:r>
          </a:p>
          <a:p>
            <a:r>
              <a:rPr lang="en-US" dirty="0" smtClean="0"/>
              <a:t>Open new tab and visit “google.com</a:t>
            </a:r>
            <a:r>
              <a:rPr lang="en-US" dirty="0"/>
              <a:t>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76772"/>
            <a:ext cx="3708412" cy="107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564" y="1736812"/>
            <a:ext cx="68407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3032956"/>
            <a:ext cx="3960440" cy="133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1900" y="3969060"/>
            <a:ext cx="648073" cy="18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532" y="3465004"/>
            <a:ext cx="4032448" cy="273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Hosts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5" y="3858009"/>
            <a:ext cx="4791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76906"/>
            <a:ext cx="47910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953091" y="1560182"/>
            <a:ext cx="1692188" cy="625745"/>
          </a:xfrm>
          <a:prstGeom prst="wedgeRoundRectCallout">
            <a:avLst>
              <a:gd name="adj1" fmla="val -61216"/>
              <a:gd name="adj2" fmla="val 138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Hosts without dotted name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08004" y="3645024"/>
            <a:ext cx="1404156" cy="625745"/>
          </a:xfrm>
          <a:prstGeom prst="wedgeRoundRectCallout">
            <a:avLst>
              <a:gd name="adj1" fmla="val -61216"/>
              <a:gd name="adj2" fmla="val 138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Focusing on targets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Filter by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557" y="1340768"/>
            <a:ext cx="4253243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Disable filter, visit “google.com”</a:t>
            </a:r>
          </a:p>
          <a:p>
            <a:r>
              <a:rPr lang="en-US" dirty="0" smtClean="0"/>
              <a:t>Enable filter and </a:t>
            </a:r>
            <a:r>
              <a:rPr lang="en-US" dirty="0"/>
              <a:t>load “</a:t>
            </a:r>
            <a:r>
              <a:rPr lang="en-US" dirty="0" err="1" smtClean="0"/>
              <a:t>HostFilter.ffx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Visit “google.com” again</a:t>
            </a:r>
          </a:p>
          <a:p>
            <a:r>
              <a:rPr lang="en-US" dirty="0" smtClean="0"/>
              <a:t>Visit “fiddler2.com” in Internet explorer</a:t>
            </a:r>
          </a:p>
          <a:p>
            <a:r>
              <a:rPr lang="en-US" dirty="0" smtClean="0"/>
              <a:t>Visit “fiddler2.com” </a:t>
            </a:r>
            <a:r>
              <a:rPr lang="en-US" dirty="0"/>
              <a:t>in </a:t>
            </a:r>
            <a:r>
              <a:rPr lang="en-US" dirty="0" smtClean="0"/>
              <a:t>Firefox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04765"/>
            <a:ext cx="3852427" cy="320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</a:t>
            </a:r>
            <a:r>
              <a:rPr lang="en-US" dirty="0"/>
              <a:t>by Request &amp; Response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96" y="1340768"/>
            <a:ext cx="4435604" cy="4785395"/>
          </a:xfrm>
        </p:spPr>
        <p:txBody>
          <a:bodyPr/>
          <a:lstStyle/>
          <a:p>
            <a:r>
              <a:rPr lang="en-US" dirty="0" smtClean="0"/>
              <a:t>Visit “fiddler2.com”</a:t>
            </a:r>
          </a:p>
          <a:p>
            <a:r>
              <a:rPr lang="en-US" dirty="0" smtClean="0"/>
              <a:t>Click on “Features” link</a:t>
            </a:r>
          </a:p>
          <a:p>
            <a:r>
              <a:rPr lang="en-US" dirty="0"/>
              <a:t>Visit </a:t>
            </a:r>
            <a:r>
              <a:rPr lang="en-US" dirty="0" smtClean="0"/>
              <a:t>“http</a:t>
            </a:r>
            <a:r>
              <a:rPr lang="en-US" dirty="0"/>
              <a:t>://www.bayden.com/sandbox</a:t>
            </a:r>
            <a:r>
              <a:rPr lang="en-US" dirty="0" smtClean="0"/>
              <a:t>/”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6" y="1268761"/>
            <a:ext cx="4109020" cy="39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305328"/>
            <a:ext cx="1836204" cy="140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Intercepting Traffic with Breakpoints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2968" cy="153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6962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Tampering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Fiddler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Interception &amp; Tampering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88" y="1340768"/>
            <a:ext cx="4222812" cy="47853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Visit </a:t>
            </a:r>
            <a:r>
              <a:rPr lang="en-US" dirty="0" smtClean="0"/>
              <a:t>“http</a:t>
            </a:r>
            <a:r>
              <a:rPr lang="en-US" dirty="0"/>
              <a:t>://</a:t>
            </a:r>
            <a:r>
              <a:rPr lang="en-US" dirty="0" smtClean="0"/>
              <a:t>www.bayden.com/sandbox”</a:t>
            </a:r>
          </a:p>
          <a:p>
            <a:r>
              <a:rPr lang="en-US" dirty="0" smtClean="0"/>
              <a:t>Click </a:t>
            </a:r>
            <a:r>
              <a:rPr lang="en-US" dirty="0"/>
              <a:t>on </a:t>
            </a:r>
            <a:r>
              <a:rPr lang="en-US" dirty="0" smtClean="0"/>
              <a:t>link “Response </a:t>
            </a:r>
            <a:r>
              <a:rPr lang="en-US" dirty="0"/>
              <a:t>Status Code </a:t>
            </a:r>
            <a:r>
              <a:rPr lang="en-US" dirty="0" smtClean="0"/>
              <a:t>Generator”</a:t>
            </a:r>
          </a:p>
          <a:p>
            <a:r>
              <a:rPr lang="en-US" dirty="0"/>
              <a:t>Click on </a:t>
            </a:r>
            <a:r>
              <a:rPr lang="en-US" dirty="0" smtClean="0"/>
              <a:t>link “Shopping </a:t>
            </a:r>
            <a:r>
              <a:rPr lang="en-US" dirty="0"/>
              <a:t>cart </a:t>
            </a:r>
            <a:r>
              <a:rPr lang="en-US" dirty="0" smtClean="0"/>
              <a:t>example”. For Acer Convertible, select order “3” and checkout</a:t>
            </a:r>
          </a:p>
          <a:p>
            <a:r>
              <a:rPr lang="en-US" dirty="0" smtClean="0"/>
              <a:t>Change cost to “50.00”</a:t>
            </a:r>
          </a:p>
          <a:p>
            <a:r>
              <a:rPr lang="en-US" dirty="0" smtClean="0"/>
              <a:t>Check response from shopping cart in Browser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036435"/>
            <a:ext cx="4017170" cy="140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9" y="4541118"/>
            <a:ext cx="4027604" cy="187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604" y="3933056"/>
            <a:ext cx="614931" cy="18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017169" cy="161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Filtering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Replay &amp; </a:t>
            </a:r>
            <a:r>
              <a:rPr lang="en-US" dirty="0" err="1"/>
              <a:t>AutoResponse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Replay Existing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Reissue Existing Requests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1" y="1520788"/>
            <a:ext cx="8062330" cy="461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Replay &amp;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AutoResponse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Request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88" y="1340768"/>
            <a:ext cx="4222812" cy="4785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</a:t>
            </a:r>
            <a:r>
              <a:rPr lang="en-US" dirty="0" smtClean="0"/>
              <a:t>request </a:t>
            </a:r>
            <a:r>
              <a:rPr lang="en-US" dirty="0"/>
              <a:t>from </a:t>
            </a:r>
            <a:r>
              <a:rPr lang="en-US" dirty="0" smtClean="0"/>
              <a:t>scratch or Drag &amp; Drop requests from “Web Session List” to composer</a:t>
            </a:r>
            <a:endParaRPr lang="en-US" dirty="0"/>
          </a:p>
          <a:p>
            <a:r>
              <a:rPr lang="en-US" dirty="0" smtClean="0"/>
              <a:t>Create GET request for </a:t>
            </a:r>
            <a:r>
              <a:rPr lang="en-US" dirty="0" smtClean="0">
                <a:hlinkClick r:id="rId2"/>
              </a:rPr>
              <a:t>http://www.fiddler2.com</a:t>
            </a:r>
            <a:r>
              <a:rPr lang="en-US" dirty="0" smtClean="0"/>
              <a:t>, Check “</a:t>
            </a:r>
            <a:r>
              <a:rPr lang="en-US" dirty="0"/>
              <a:t>Follow </a:t>
            </a:r>
            <a:r>
              <a:rPr lang="en-US" dirty="0" smtClean="0"/>
              <a:t>Redirects”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861048"/>
            <a:ext cx="3305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304765"/>
            <a:ext cx="4055949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Replay &amp;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AutoResponse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AutoResponder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AutoResponder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36" y="1340768"/>
            <a:ext cx="3790764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“</a:t>
            </a:r>
            <a:r>
              <a:rPr lang="en-US" dirty="0" err="1" smtClean="0"/>
              <a:t>AutoResponderSample.farx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Uncheck “Pass through” and visit “google.com”</a:t>
            </a:r>
          </a:p>
          <a:p>
            <a:r>
              <a:rPr lang="en-US" dirty="0" smtClean="0"/>
              <a:t>Check “Pass </a:t>
            </a:r>
            <a:r>
              <a:rPr lang="en-US" dirty="0"/>
              <a:t>through” and visit “google.com”</a:t>
            </a:r>
            <a:endParaRPr lang="en-US" dirty="0" smtClean="0"/>
          </a:p>
          <a:p>
            <a:r>
              <a:rPr lang="en-US" dirty="0" smtClean="0"/>
              <a:t>Visit “www.google.com”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376773"/>
            <a:ext cx="4417110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Replay &amp;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AutoResponse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Load, Save, Import &amp; Export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/>
              <a:t>Fiddler’s native “Session Archive ZIP” (SAZ) </a:t>
            </a:r>
            <a:r>
              <a:rPr lang="en-US" dirty="0" smtClean="0"/>
              <a:t>Format</a:t>
            </a:r>
          </a:p>
          <a:p>
            <a:r>
              <a:rPr lang="en-US" dirty="0" err="1" smtClean="0"/>
              <a:t>HTTPArchive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0" y="2852936"/>
            <a:ext cx="3810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9" y="1376772"/>
            <a:ext cx="19431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Load, Save, Import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/>
          </a:bodyPr>
          <a:lstStyle/>
          <a:p>
            <a:r>
              <a:rPr lang="en-US" dirty="0"/>
              <a:t>Copy sessions to the </a:t>
            </a:r>
            <a:r>
              <a:rPr lang="en-US" dirty="0" smtClean="0"/>
              <a:t>Clipboard or File</a:t>
            </a:r>
            <a:endParaRPr lang="en-US" dirty="0"/>
          </a:p>
          <a:p>
            <a:r>
              <a:rPr lang="en-US" dirty="0" smtClean="0"/>
              <a:t>Fiddler’s </a:t>
            </a:r>
            <a:r>
              <a:rPr lang="en-US" dirty="0"/>
              <a:t>native “Session Archive ZIP” (SAZ) </a:t>
            </a:r>
            <a:r>
              <a:rPr lang="en-US" dirty="0" smtClean="0"/>
              <a:t>Format</a:t>
            </a:r>
          </a:p>
          <a:p>
            <a:r>
              <a:rPr lang="en-US" dirty="0"/>
              <a:t>Write your own…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" y="1405499"/>
            <a:ext cx="4199269" cy="16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845707"/>
            <a:ext cx="3810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9" y="3177629"/>
            <a:ext cx="2541451" cy="158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Load, Save, Import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748" y="4343400"/>
            <a:ext cx="6383052" cy="178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by Eric Lawrence while working as Program Manager - Internet Explorer, Microsoft</a:t>
            </a:r>
          </a:p>
          <a:p>
            <a:r>
              <a:rPr lang="en-US" dirty="0"/>
              <a:t>Eric currently works with </a:t>
            </a:r>
            <a:r>
              <a:rPr lang="en-US" dirty="0" err="1"/>
              <a:t>Telerik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2" y="1371600"/>
            <a:ext cx="6917748" cy="277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Eric Law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2" y="4343400"/>
            <a:ext cx="1583748" cy="15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Fiddler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FiddlerCap</a:t>
            </a:r>
            <a:endParaRPr lang="en-US" dirty="0"/>
          </a:p>
        </p:txBody>
      </p:sp>
      <p:pic>
        <p:nvPicPr>
          <p:cNvPr id="3" name="Picture 2" descr="C:\f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375" y="1736812"/>
            <a:ext cx="7313513" cy="3886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Load, Save, Import &amp;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QuickExec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QuickExec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Configurations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45257" cy="474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Fiddler is a </a:t>
            </a:r>
            <a:r>
              <a:rPr lang="en-US" dirty="0" smtClean="0"/>
              <a:t>easy to use http proxy</a:t>
            </a:r>
            <a:endParaRPr lang="en-US" dirty="0"/>
          </a:p>
          <a:p>
            <a:r>
              <a:rPr lang="en-US" dirty="0" smtClean="0"/>
              <a:t>It can monitor http(s) traffic from various devices or platforms</a:t>
            </a:r>
            <a:endParaRPr lang="en-US" dirty="0"/>
          </a:p>
          <a:p>
            <a:r>
              <a:rPr lang="en-US" dirty="0" smtClean="0"/>
              <a:t>It can intercept and manipulate traffic </a:t>
            </a:r>
            <a:endParaRPr lang="en-US" dirty="0"/>
          </a:p>
          <a:p>
            <a:r>
              <a:rPr lang="en-US" dirty="0" smtClean="0"/>
              <a:t>It can filter traffic based given condition</a:t>
            </a:r>
          </a:p>
          <a:p>
            <a:r>
              <a:rPr lang="en-US" dirty="0" smtClean="0"/>
              <a:t>It can generate traffic and </a:t>
            </a:r>
            <a:r>
              <a:rPr lang="en-US" dirty="0" err="1" smtClean="0"/>
              <a:t>autorespond</a:t>
            </a:r>
            <a:endParaRPr lang="en-US" dirty="0" smtClean="0"/>
          </a:p>
          <a:p>
            <a:r>
              <a:rPr lang="en-US" dirty="0" smtClean="0"/>
              <a:t>It can import /export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Official download site – http://fiddler2.com/</a:t>
            </a:r>
          </a:p>
          <a:p>
            <a:r>
              <a:rPr lang="en-US" dirty="0"/>
              <a:t>Book – Debugging with Fiddler by Eric Lawrence,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ISBN</a:t>
            </a:r>
            <a:r>
              <a:rPr lang="en-US" dirty="0"/>
              <a:t>: 1475024487</a:t>
            </a:r>
          </a:p>
          <a:p>
            <a:r>
              <a:rPr lang="en-US" dirty="0"/>
              <a:t>blog - http://fiddler2.com/blog/</a:t>
            </a:r>
          </a:p>
          <a:p>
            <a:r>
              <a:rPr lang="en-US" dirty="0"/>
              <a:t>Back dated blog (Microsoft) - http://blogs.msdn.com/b/fiddler/</a:t>
            </a:r>
          </a:p>
          <a:p>
            <a:r>
              <a:rPr lang="en-US" dirty="0"/>
              <a:t>Videos – http://www.youtube.com/playlist?list=PLvmaC-XMqeBbw72l2G7FG7CntDTErjbHc</a:t>
            </a:r>
          </a:p>
          <a:p>
            <a:r>
              <a:rPr lang="en-US" dirty="0"/>
              <a:t>Discussion Forum – https://groups.google.com/forum/?fromgroups#!forum/httpfiddler</a:t>
            </a:r>
          </a:p>
          <a:p>
            <a:r>
              <a:rPr lang="en-US" dirty="0"/>
              <a:t>Add-ons – http://</a:t>
            </a:r>
            <a:r>
              <a:rPr lang="en-US" dirty="0" smtClean="0"/>
              <a:t>fiddler2.com/add-ons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1340768"/>
            <a:ext cx="1608613" cy="19828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Fiddler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Fiddler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1160748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899592" y="1311151"/>
            <a:ext cx="10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Firefox</a:t>
            </a:r>
            <a:endParaRPr lang="en-US" sz="2000" dirty="0"/>
          </a:p>
        </p:txBody>
      </p:sp>
      <p:pic>
        <p:nvPicPr>
          <p:cNvPr id="15" name="Picture 2" descr="http://people.mozilla.com/~faaborg/files/shiretoko/firefoxIcon/firefox-512-noshadow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2756"/>
            <a:ext cx="552696" cy="55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51520" y="2024845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431540" y="21688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Crypto API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1520" y="2955283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791580" y="3003481"/>
            <a:ext cx="107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Internet Explorer</a:t>
            </a:r>
            <a:endParaRPr lang="en-US" sz="2000" dirty="0"/>
          </a:p>
        </p:txBody>
      </p:sp>
      <p:pic>
        <p:nvPicPr>
          <p:cNvPr id="2069" name="Picture 21" descr="Internet Explor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3295"/>
            <a:ext cx="477253" cy="47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51520" y="3861048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8" name="Picture 4" descr="File:MS Office 2007 Logo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51058"/>
            <a:ext cx="1368152" cy="5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51520" y="4725144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07604" y="491910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SPD</a:t>
            </a:r>
            <a:endParaRPr lang="en-US" sz="2000" dirty="0"/>
          </a:p>
        </p:txBody>
      </p:sp>
      <p:pic>
        <p:nvPicPr>
          <p:cNvPr id="33" name="Picture 6" descr="http://www.newhorizons.com/LOCALWEBADMIN/images/324/sharepointdesigner2010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" y="4851159"/>
            <a:ext cx="520494" cy="5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2174836" y="2024844"/>
            <a:ext cx="1353047" cy="7077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WinHTTP</a:t>
            </a:r>
            <a:endParaRPr lang="en-US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2195736" y="2955283"/>
            <a:ext cx="1332148" cy="7077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WinINet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16" idx="3"/>
            <a:endCxn id="35" idx="1"/>
          </p:cNvCxnSpPr>
          <p:nvPr/>
        </p:nvCxnSpPr>
        <p:spPr>
          <a:xfrm flipV="1">
            <a:off x="1869100" y="2378716"/>
            <a:ext cx="305736" cy="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3"/>
            <a:endCxn id="36" idx="1"/>
          </p:cNvCxnSpPr>
          <p:nvPr/>
        </p:nvCxnSpPr>
        <p:spPr>
          <a:xfrm>
            <a:off x="1869100" y="3309155"/>
            <a:ext cx="326636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5" idx="3"/>
            <a:endCxn id="36" idx="2"/>
          </p:cNvCxnSpPr>
          <p:nvPr/>
        </p:nvCxnSpPr>
        <p:spPr>
          <a:xfrm flipV="1">
            <a:off x="1869100" y="3663026"/>
            <a:ext cx="992710" cy="551894"/>
          </a:xfrm>
          <a:prstGeom prst="bentConnector2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3"/>
            <a:endCxn id="36" idx="2"/>
          </p:cNvCxnSpPr>
          <p:nvPr/>
        </p:nvCxnSpPr>
        <p:spPr>
          <a:xfrm flipV="1">
            <a:off x="1869100" y="3663026"/>
            <a:ext cx="992710" cy="1415990"/>
          </a:xfrm>
          <a:prstGeom prst="bentConnector2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51921" y="2955283"/>
            <a:ext cx="1476164" cy="707743"/>
            <a:chOff x="3851921" y="2955283"/>
            <a:chExt cx="1476164" cy="707743"/>
          </a:xfrm>
        </p:grpSpPr>
        <p:sp>
          <p:nvSpPr>
            <p:cNvPr id="45" name="Rounded Rectangle 44"/>
            <p:cNvSpPr/>
            <p:nvPr/>
          </p:nvSpPr>
          <p:spPr>
            <a:xfrm>
              <a:off x="3851921" y="2955283"/>
              <a:ext cx="1476164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91979" y="3099299"/>
              <a:ext cx="936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Fiddler</a:t>
              </a:r>
              <a:endParaRPr lang="en-US" sz="2000" dirty="0"/>
            </a:p>
          </p:txBody>
        </p:sp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182" y="3072348"/>
              <a:ext cx="495003" cy="495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48" name="Straight Arrow Connector 2047"/>
          <p:cNvCxnSpPr>
            <a:stCxn id="36" idx="3"/>
            <a:endCxn id="45" idx="1"/>
          </p:cNvCxnSpPr>
          <p:nvPr/>
        </p:nvCxnSpPr>
        <p:spPr>
          <a:xfrm>
            <a:off x="3527884" y="3309155"/>
            <a:ext cx="324037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stCxn id="45" idx="0"/>
            <a:endCxn id="35" idx="3"/>
          </p:cNvCxnSpPr>
          <p:nvPr/>
        </p:nvCxnSpPr>
        <p:spPr>
          <a:xfrm rot="16200000" flipV="1">
            <a:off x="3770660" y="2135940"/>
            <a:ext cx="576567" cy="1062120"/>
          </a:xfrm>
          <a:prstGeom prst="bentConnector2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Elbow Connector 2063"/>
          <p:cNvCxnSpPr>
            <a:stCxn id="45" idx="0"/>
            <a:endCxn id="3" idx="3"/>
          </p:cNvCxnSpPr>
          <p:nvPr/>
        </p:nvCxnSpPr>
        <p:spPr>
          <a:xfrm rot="16200000" flipV="1">
            <a:off x="2509221" y="874500"/>
            <a:ext cx="1440663" cy="2720903"/>
          </a:xfrm>
          <a:prstGeom prst="bentConnector2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688124" y="2948049"/>
            <a:ext cx="1332148" cy="7077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Upstream Proxy</a:t>
            </a:r>
            <a:endParaRPr lang="en-US" sz="2000" dirty="0"/>
          </a:p>
        </p:txBody>
      </p:sp>
      <p:cxnSp>
        <p:nvCxnSpPr>
          <p:cNvPr id="2079" name="Straight Arrow Connector 2078"/>
          <p:cNvCxnSpPr>
            <a:stCxn id="45" idx="3"/>
            <a:endCxn id="61" idx="1"/>
          </p:cNvCxnSpPr>
          <p:nvPr/>
        </p:nvCxnSpPr>
        <p:spPr>
          <a:xfrm flipV="1">
            <a:off x="5328085" y="3301921"/>
            <a:ext cx="360039" cy="72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416316" y="2950419"/>
            <a:ext cx="1703364" cy="707743"/>
            <a:chOff x="7416316" y="2950419"/>
            <a:chExt cx="1703364" cy="707743"/>
          </a:xfrm>
        </p:grpSpPr>
        <p:sp>
          <p:nvSpPr>
            <p:cNvPr id="74" name="Rounded Rectangle 73"/>
            <p:cNvSpPr/>
            <p:nvPr/>
          </p:nvSpPr>
          <p:spPr>
            <a:xfrm>
              <a:off x="7416316" y="2950419"/>
              <a:ext cx="1617579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52036" y="3142197"/>
              <a:ext cx="1367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Example.com</a:t>
              </a:r>
              <a:endParaRPr lang="en-US" sz="1600" dirty="0"/>
            </a:p>
          </p:txBody>
        </p:sp>
        <p:pic>
          <p:nvPicPr>
            <p:cNvPr id="51" name="Picture 24" descr="C:\Users\162878\AppData\Local\Microsoft\Windows\Temporary Internet Files\Content.IE5\8NAFFX5Q\MC900432569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316" y="3099299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Connector 52"/>
          <p:cNvCxnSpPr/>
          <p:nvPr/>
        </p:nvCxnSpPr>
        <p:spPr>
          <a:xfrm>
            <a:off x="7215030" y="2187366"/>
            <a:ext cx="0" cy="23160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020272" y="3312953"/>
            <a:ext cx="396044" cy="237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5" descr="C:\Users\162878\AppData\Local\Microsoft\Windows\Temporary Internet Files\Content.IE5\8NAFFX5Q\MC900431622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38" y="1372932"/>
            <a:ext cx="651912" cy="6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2195736" y="5591505"/>
            <a:ext cx="1332148" cy="704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System.Net</a:t>
            </a:r>
            <a:endParaRPr lang="en-US" dirty="0"/>
          </a:p>
        </p:txBody>
      </p:sp>
      <p:cxnSp>
        <p:nvCxnSpPr>
          <p:cNvPr id="7" name="Elbow Connector 6"/>
          <p:cNvCxnSpPr>
            <a:stCxn id="37" idx="3"/>
            <a:endCxn id="45" idx="2"/>
          </p:cNvCxnSpPr>
          <p:nvPr/>
        </p:nvCxnSpPr>
        <p:spPr>
          <a:xfrm flipV="1">
            <a:off x="3527884" y="3663026"/>
            <a:ext cx="1062119" cy="2280523"/>
          </a:xfrm>
          <a:prstGeom prst="bentConnector2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51520" y="5589240"/>
            <a:ext cx="1617580" cy="707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23528" y="5733256"/>
            <a:ext cx="150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 App</a:t>
            </a:r>
            <a:endParaRPr lang="en-US" sz="2000" dirty="0"/>
          </a:p>
        </p:txBody>
      </p:sp>
      <p:cxnSp>
        <p:nvCxnSpPr>
          <p:cNvPr id="11" name="Elbow Connector 10"/>
          <p:cNvCxnSpPr>
            <a:stCxn id="39" idx="3"/>
            <a:endCxn id="37" idx="1"/>
          </p:cNvCxnSpPr>
          <p:nvPr/>
        </p:nvCxnSpPr>
        <p:spPr>
          <a:xfrm>
            <a:off x="1869100" y="5943112"/>
            <a:ext cx="326636" cy="437"/>
          </a:xfrm>
          <a:prstGeom prst="bentConnector3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Fiddler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Proxy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Proxy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2051" idx="3"/>
            <a:endCxn id="18" idx="1"/>
          </p:cNvCxnSpPr>
          <p:nvPr/>
        </p:nvCxnSpPr>
        <p:spPr>
          <a:xfrm>
            <a:off x="1218202" y="3815626"/>
            <a:ext cx="1409582" cy="987695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52" idx="3"/>
            <a:endCxn id="18" idx="1"/>
          </p:cNvCxnSpPr>
          <p:nvPr/>
        </p:nvCxnSpPr>
        <p:spPr>
          <a:xfrm>
            <a:off x="1175379" y="4707761"/>
            <a:ext cx="1452405" cy="9556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54" idx="3"/>
            <a:endCxn id="18" idx="1"/>
          </p:cNvCxnSpPr>
          <p:nvPr/>
        </p:nvCxnSpPr>
        <p:spPr>
          <a:xfrm flipV="1">
            <a:off x="1013695" y="4803321"/>
            <a:ext cx="1614089" cy="73827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50" idx="3"/>
            <a:endCxn id="18" idx="1"/>
          </p:cNvCxnSpPr>
          <p:nvPr/>
        </p:nvCxnSpPr>
        <p:spPr>
          <a:xfrm>
            <a:off x="1175974" y="2951828"/>
            <a:ext cx="1451810" cy="185149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627784" y="4449449"/>
            <a:ext cx="1476164" cy="707743"/>
            <a:chOff x="3851921" y="2955283"/>
            <a:chExt cx="1476164" cy="707743"/>
          </a:xfrm>
        </p:grpSpPr>
        <p:sp>
          <p:nvSpPr>
            <p:cNvPr id="18" name="Rounded Rectangle 17"/>
            <p:cNvSpPr/>
            <p:nvPr/>
          </p:nvSpPr>
          <p:spPr>
            <a:xfrm>
              <a:off x="3851921" y="2955283"/>
              <a:ext cx="1476164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1979" y="3099299"/>
              <a:ext cx="936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Fiddler</a:t>
              </a:r>
              <a:endParaRPr lang="en-US" sz="2000" dirty="0"/>
            </a:p>
          </p:txBody>
        </p:sp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182" y="3072348"/>
              <a:ext cx="495003" cy="495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696236" y="4437112"/>
            <a:ext cx="1703364" cy="707743"/>
            <a:chOff x="7416316" y="2950419"/>
            <a:chExt cx="1703364" cy="707743"/>
          </a:xfrm>
        </p:grpSpPr>
        <p:sp>
          <p:nvSpPr>
            <p:cNvPr id="22" name="Rounded Rectangle 21"/>
            <p:cNvSpPr/>
            <p:nvPr/>
          </p:nvSpPr>
          <p:spPr>
            <a:xfrm>
              <a:off x="7416316" y="2950419"/>
              <a:ext cx="1617579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52036" y="3142197"/>
              <a:ext cx="1367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Example.com</a:t>
              </a:r>
              <a:endParaRPr lang="en-US" sz="1600" dirty="0"/>
            </a:p>
          </p:txBody>
        </p:sp>
        <p:pic>
          <p:nvPicPr>
            <p:cNvPr id="24" name="Picture 24" descr="C:\Users\162878\AppData\Local\Microsoft\Windows\Temporary Internet Files\Content.IE5\8NAFFX5Q\MC900432569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316" y="3099299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" y="2594501"/>
            <a:ext cx="714653" cy="7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9" y="3458299"/>
            <a:ext cx="714653" cy="7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8" y="4339606"/>
            <a:ext cx="555841" cy="73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4" y="5242569"/>
            <a:ext cx="305641" cy="59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5" name="Straight Arrow Connector 2054"/>
          <p:cNvCxnSpPr>
            <a:stCxn id="19" idx="3"/>
            <a:endCxn id="22" idx="1"/>
          </p:cNvCxnSpPr>
          <p:nvPr/>
        </p:nvCxnSpPr>
        <p:spPr>
          <a:xfrm flipV="1">
            <a:off x="4103947" y="4790984"/>
            <a:ext cx="2592289" cy="2536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16016" y="1484784"/>
            <a:ext cx="0" cy="46940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808" y="1520788"/>
            <a:ext cx="685984" cy="997337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3" idx="3"/>
          </p:cNvCxnSpPr>
          <p:nvPr/>
        </p:nvCxnSpPr>
        <p:spPr>
          <a:xfrm flipH="1" flipV="1">
            <a:off x="2699792" y="2019457"/>
            <a:ext cx="715235" cy="237244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276" y="1484784"/>
            <a:ext cx="990110" cy="114726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6804248" y="3117301"/>
            <a:ext cx="1505899" cy="707743"/>
            <a:chOff x="6562962" y="2093550"/>
            <a:chExt cx="1505899" cy="707743"/>
          </a:xfrm>
        </p:grpSpPr>
        <p:sp>
          <p:nvSpPr>
            <p:cNvPr id="46" name="Rounded Rectangle 45"/>
            <p:cNvSpPr/>
            <p:nvPr/>
          </p:nvSpPr>
          <p:spPr>
            <a:xfrm>
              <a:off x="6562962" y="2093550"/>
              <a:ext cx="1476164" cy="7077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32756" y="2236774"/>
              <a:ext cx="936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Fiddler</a:t>
              </a:r>
              <a:endParaRPr lang="en-US" sz="2000" dirty="0"/>
            </a:p>
          </p:txBody>
        </p:sp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959" y="2209823"/>
              <a:ext cx="495003" cy="495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66" name="Straight Arrow Connector 2065"/>
          <p:cNvCxnSpPr>
            <a:stCxn id="28" idx="2"/>
            <a:endCxn id="46" idx="0"/>
          </p:cNvCxnSpPr>
          <p:nvPr/>
        </p:nvCxnSpPr>
        <p:spPr>
          <a:xfrm flipH="1">
            <a:off x="7542330" y="2632053"/>
            <a:ext cx="9001" cy="485248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/>
          <p:cNvCxnSpPr>
            <a:stCxn id="46" idx="2"/>
          </p:cNvCxnSpPr>
          <p:nvPr/>
        </p:nvCxnSpPr>
        <p:spPr>
          <a:xfrm>
            <a:off x="7542330" y="3825044"/>
            <a:ext cx="13838" cy="648072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/>
          <p:cNvSpPr/>
          <p:nvPr/>
        </p:nvSpPr>
        <p:spPr>
          <a:xfrm>
            <a:off x="284478" y="2066236"/>
            <a:ext cx="1263185" cy="399105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457200" y="2066236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91363" y="1585457"/>
            <a:ext cx="130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In-House application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79049" y="1663677"/>
            <a:ext cx="130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Hosted application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Settings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520788"/>
            <a:ext cx="7810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937</Words>
  <Application>Microsoft Office PowerPoint</Application>
  <PresentationFormat>On-screen Show (4:3)</PresentationFormat>
  <Paragraphs>224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Office Theme</vt:lpstr>
      <vt:lpstr>Fiddler Overview</vt:lpstr>
      <vt:lpstr>Agenda</vt:lpstr>
      <vt:lpstr>About Fiddler</vt:lpstr>
      <vt:lpstr>Fiddler Developer</vt:lpstr>
      <vt:lpstr>Resources</vt:lpstr>
      <vt:lpstr>Fiddler Concept</vt:lpstr>
      <vt:lpstr>Debugging Proxy</vt:lpstr>
      <vt:lpstr>Typical Proxy Setup</vt:lpstr>
      <vt:lpstr>Proxy Settings</vt:lpstr>
      <vt:lpstr>Exercise: Running Fiddler</vt:lpstr>
      <vt:lpstr>Traffic from Remote Client</vt:lpstr>
      <vt:lpstr>Traffic from Localhost</vt:lpstr>
      <vt:lpstr>Fiddler as Reverse Proxy</vt:lpstr>
      <vt:lpstr>Capturing HTTPS Traffic</vt:lpstr>
      <vt:lpstr>Exercise: Capturing HTTPS Traffic</vt:lpstr>
      <vt:lpstr>Traffic Monitoring</vt:lpstr>
      <vt:lpstr>Inspectors</vt:lpstr>
      <vt:lpstr>Demo: Inspectors</vt:lpstr>
      <vt:lpstr>Finding Session</vt:lpstr>
      <vt:lpstr>Conversion</vt:lpstr>
      <vt:lpstr>Traffic Filtering &amp; Intercepting</vt:lpstr>
      <vt:lpstr>Filter by Process</vt:lpstr>
      <vt:lpstr>Demo: Process Filters</vt:lpstr>
      <vt:lpstr>Exercise: Filter by Process</vt:lpstr>
      <vt:lpstr>Filter by Hosts</vt:lpstr>
      <vt:lpstr>Exercise: Filter by Host</vt:lpstr>
      <vt:lpstr>Filter by Request &amp; Response Parameters</vt:lpstr>
      <vt:lpstr>Intercepting Traffic with Breakpoints</vt:lpstr>
      <vt:lpstr>Demo: Tampering</vt:lpstr>
      <vt:lpstr>Exercise: Interception &amp; Tampering</vt:lpstr>
      <vt:lpstr>Replay &amp; AutoResponse</vt:lpstr>
      <vt:lpstr>Demo: Replay Existing Requests</vt:lpstr>
      <vt:lpstr>Exercise: Reissue Existing Requests</vt:lpstr>
      <vt:lpstr>Exercise: Request Composer</vt:lpstr>
      <vt:lpstr>Demo: AutoResponder</vt:lpstr>
      <vt:lpstr>Demo: AutoResponder</vt:lpstr>
      <vt:lpstr>Traffic Load, Save, Import &amp; Export</vt:lpstr>
      <vt:lpstr>Import Formats</vt:lpstr>
      <vt:lpstr>Output Formats</vt:lpstr>
      <vt:lpstr>Exercise: FiddlerCap</vt:lpstr>
      <vt:lpstr>QuickExec</vt:lpstr>
      <vt:lpstr>Demo: QuickExec</vt:lpstr>
      <vt:lpstr>Configuration</vt:lpstr>
      <vt:lpstr>Understanding Configurations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Ketan_Vyas_Fiddler_Functionality</dc:title>
  <dc:subject>Software Security Assurance</dc:subject>
  <dc:creator>Ketan  Vyas</dc:creator>
  <cp:lastModifiedBy>Ketan  Vyas</cp:lastModifiedBy>
  <cp:revision>232</cp:revision>
  <cp:lastPrinted>2013-07-26T06:45:00Z</cp:lastPrinted>
  <dcterms:created xsi:type="dcterms:W3CDTF">2012-11-28T10:33:56Z</dcterms:created>
  <dcterms:modified xsi:type="dcterms:W3CDTF">2013-11-21T12:44:00Z</dcterms:modified>
  <cp:category>Application Security</cp:category>
</cp:coreProperties>
</file>